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2C2"/>
    <a:srgbClr val="163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筒井 二朗" userId="adf3d972e56af439" providerId="LiveId" clId="{100A3C8E-E7CE-454A-A60A-E27768101007}"/>
    <pc:docChg chg="undo custSel modSld">
      <pc:chgData name="筒井 二朗" userId="adf3d972e56af439" providerId="LiveId" clId="{100A3C8E-E7CE-454A-A60A-E27768101007}" dt="2023-06-16T01:48:07.303" v="53"/>
      <pc:docMkLst>
        <pc:docMk/>
      </pc:docMkLst>
      <pc:sldChg chg="addSp delSp modSp mod modTransition delAnim modAnim">
        <pc:chgData name="筒井 二朗" userId="adf3d972e56af439" providerId="LiveId" clId="{100A3C8E-E7CE-454A-A60A-E27768101007}" dt="2023-06-16T01:47:22.986" v="47"/>
        <pc:sldMkLst>
          <pc:docMk/>
          <pc:sldMk cId="0" sldId="265"/>
        </pc:sldMkLst>
        <pc:spChg chg="add mod">
          <ac:chgData name="筒井 二朗" userId="adf3d972e56af439" providerId="LiveId" clId="{100A3C8E-E7CE-454A-A60A-E27768101007}" dt="2023-06-16T01:42:34.873" v="26" actId="20577"/>
          <ac:spMkLst>
            <pc:docMk/>
            <pc:sldMk cId="0" sldId="265"/>
            <ac:spMk id="10" creationId="{6B32D8F8-5FF5-6954-2ECE-B076B3632400}"/>
          </ac:spMkLst>
        </pc:spChg>
        <pc:spChg chg="del mod">
          <ac:chgData name="筒井 二朗" userId="adf3d972e56af439" providerId="LiveId" clId="{100A3C8E-E7CE-454A-A60A-E27768101007}" dt="2023-06-16T01:41:47.628" v="13" actId="478"/>
          <ac:spMkLst>
            <pc:docMk/>
            <pc:sldMk cId="0" sldId="265"/>
            <ac:spMk id="199" creationId="{00000000-0000-0000-0000-000000000000}"/>
          </ac:spMkLst>
        </pc:spChg>
        <pc:spChg chg="mod">
          <ac:chgData name="筒井 二朗" userId="adf3d972e56af439" providerId="LiveId" clId="{100A3C8E-E7CE-454A-A60A-E27768101007}" dt="2023-06-16T01:41:55.831" v="15" actId="1076"/>
          <ac:spMkLst>
            <pc:docMk/>
            <pc:sldMk cId="0" sldId="265"/>
            <ac:spMk id="201" creationId="{00000000-0000-0000-0000-000000000000}"/>
          </ac:spMkLst>
        </pc:spChg>
        <pc:picChg chg="del">
          <ac:chgData name="筒井 二朗" userId="adf3d972e56af439" providerId="LiveId" clId="{100A3C8E-E7CE-454A-A60A-E27768101007}" dt="2023-06-16T01:46:13.484" v="27" actId="478"/>
          <ac:picMkLst>
            <pc:docMk/>
            <pc:sldMk cId="0" sldId="265"/>
            <ac:picMk id="2" creationId="{60FEF22E-0907-A2A0-8EA2-3C5D57363182}"/>
          </ac:picMkLst>
        </pc:picChg>
        <pc:picChg chg="del">
          <ac:chgData name="筒井 二朗" userId="adf3d972e56af439" providerId="LiveId" clId="{100A3C8E-E7CE-454A-A60A-E27768101007}" dt="2023-06-16T01:46:13.484" v="27" actId="478"/>
          <ac:picMkLst>
            <pc:docMk/>
            <pc:sldMk cId="0" sldId="265"/>
            <ac:picMk id="3" creationId="{DD5A14DA-C1FA-F610-FD70-B7F5183851AF}"/>
          </ac:picMkLst>
        </pc:picChg>
        <pc:picChg chg="mod">
          <ac:chgData name="筒井 二朗" userId="adf3d972e56af439" providerId="LiveId" clId="{100A3C8E-E7CE-454A-A60A-E27768101007}" dt="2023-06-16T01:46:17.554" v="28" actId="1076"/>
          <ac:picMkLst>
            <pc:docMk/>
            <pc:sldMk cId="0" sldId="265"/>
            <ac:picMk id="11" creationId="{08D0167A-2C18-DA0D-D247-9A58A4B23841}"/>
          </ac:picMkLst>
        </pc:picChg>
      </pc:sldChg>
      <pc:sldChg chg="delSp modSp mod modTransition delAnim modAnim">
        <pc:chgData name="筒井 二朗" userId="adf3d972e56af439" providerId="LiveId" clId="{100A3C8E-E7CE-454A-A60A-E27768101007}" dt="2023-06-16T01:48:07.303" v="53"/>
        <pc:sldMkLst>
          <pc:docMk/>
          <pc:sldMk cId="0" sldId="266"/>
        </pc:sldMkLst>
        <pc:spChg chg="mod">
          <ac:chgData name="筒井 二朗" userId="adf3d972e56af439" providerId="LiveId" clId="{100A3C8E-E7CE-454A-A60A-E27768101007}" dt="2023-06-16T01:33:12.523" v="2" actId="207"/>
          <ac:spMkLst>
            <pc:docMk/>
            <pc:sldMk cId="0" sldId="266"/>
            <ac:spMk id="215" creationId="{00000000-0000-0000-0000-000000000000}"/>
          </ac:spMkLst>
        </pc:spChg>
        <pc:picChg chg="del">
          <ac:chgData name="筒井 二朗" userId="adf3d972e56af439" providerId="LiveId" clId="{100A3C8E-E7CE-454A-A60A-E27768101007}" dt="2023-06-16T01:40:06.797" v="3" actId="478"/>
          <ac:picMkLst>
            <pc:docMk/>
            <pc:sldMk cId="0" sldId="266"/>
            <ac:picMk id="3" creationId="{BD5D9BED-716C-BA24-0C2F-B5BA1C91506D}"/>
          </ac:picMkLst>
        </pc:picChg>
        <pc:picChg chg="mod">
          <ac:chgData name="筒井 二朗" userId="adf3d972e56af439" providerId="LiveId" clId="{100A3C8E-E7CE-454A-A60A-E27768101007}" dt="2023-06-16T01:40:11.568" v="4" actId="1076"/>
          <ac:picMkLst>
            <pc:docMk/>
            <pc:sldMk cId="0" sldId="266"/>
            <ac:picMk id="4" creationId="{F658A926-9ED4-5EFD-03BF-4E86A78B76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4c1e78d7a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4c1e78d7a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4c1e78d7a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44c1e78d7a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4c1e78d7a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44c1e78d7a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44c1e78d7a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44c1e78d7a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44c1e78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44c1e78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次は、福井県の人口シュミレーションです。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福井県でも着実に人口が減少してしまいます。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5a70b429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5a70b429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次は、福井県の人口シュミレーションです。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福井県でも着実に人口が減少してしまいます。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4c1e78d7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44c1e78d7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では次に、福井県の観光の現状と今後について。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ネガティブ要素とポジティブ要素の2軸で見ていきましょう。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まずは、ネガティブ。3点。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福井県の全国での立ち位置。みなさん、ご存じかと思いますが、決して高くない状況ですね。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また、先ほどの話の通り、全国で共通していますが、福井県でも人口が減少していきます。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そして、それに伴い、福井経済の縮小が予想されます。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4c1e78d7a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4c1e78d7a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「国内の観光市場」と「福井県の現状と今後」を見てきましたが、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改めて、なぜインバウンドなのか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国内需要が縮小見込みなので、新たに海外需要の開拓が必須だから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今までの通り、国内旅行もやりつつ、インバウンドも積極的にやらねば、ということですね。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5a70b429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5a70b429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では次に、福井県の観光の現状と今後について。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ネガティブ要素とポジティブ要素の2軸で見ていきましょう。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まずは、ネガティブ。3点。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福井県の全国での立ち位置。みなさん、ご存じかと思いますが、決して高くない状況ですね。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また、先ほどの話の通り、全国で共通していますが、福井県でも人口が減少していきます。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そして、それに伴い、福井経済の縮小が予想されます。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4c1e78d7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44c1e78d7a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4c1e78d7a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44c1e78d7a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  <a:defRPr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  <a:defRPr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  <a:defRPr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  <a:defRPr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  <a:defRPr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  <a:defRPr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  <a:defRPr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  <a:defRPr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  <a:defRPr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iryo"/>
              <a:buChar char="●"/>
              <a:defRPr sz="18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iryo"/>
              <a:buChar char="○"/>
              <a:defRPr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iryo"/>
              <a:buChar char="■"/>
              <a:defRPr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iryo"/>
              <a:buChar char="●"/>
              <a:defRPr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iryo"/>
              <a:buChar char="○"/>
              <a:defRPr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iryo"/>
              <a:buChar char="■"/>
              <a:defRPr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iryo"/>
              <a:buChar char="●"/>
              <a:defRPr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iryo"/>
              <a:buChar char="○"/>
              <a:defRPr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iryo"/>
              <a:buChar char="■"/>
              <a:defRPr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oicetra.nict.go.jp/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2.png"/><Relationship Id="rId11" Type="http://schemas.openxmlformats.org/officeDocument/2006/relationships/image" Target="../media/image1.png"/><Relationship Id="rId5" Type="http://schemas.openxmlformats.org/officeDocument/2006/relationships/hyperlink" Target="https://www.mlit.go.jp/common/001226100.pdf" TargetMode="External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hyperlink" Target="https://www.ipss.go.jp/pp-shicyoson/j/shicyoson18/t-page.asp" TargetMode="Externa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mlit.go.jp/kankocho/siryou/toukei/content/001345781.pdf" TargetMode="External"/><Relationship Id="rId5" Type="http://schemas.openxmlformats.org/officeDocument/2006/relationships/hyperlink" Target="https://www.mlit.go.jp/kankocho/siryou/toukei/content/001342441.pdf" TargetMode="Externa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mlit.go.jp/common/001126601.pdf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fukui.lg.jp/doc/kankou/en-communication/taiyaku_yubisashi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ttps://www.mlit.go.jp/common/001226100.pdf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779825"/>
            <a:ext cx="8520600" cy="13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 b="1">
                <a:solidFill>
                  <a:schemeClr val="dk2"/>
                </a:solidFill>
              </a:rPr>
              <a:t>福井県 観光誘客課 からのお知らせ</a:t>
            </a:r>
            <a:endParaRPr sz="4000" b="1">
              <a:solidFill>
                <a:schemeClr val="dk2"/>
              </a:solidFill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441BF4B-055C-C2DC-333D-50BC1DB95C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81786" y="24750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0"/>
    </mc:Choice>
    <mc:Fallback xmlns="">
      <p:transition spd="slow" advTm="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>
                <a:solidFill>
                  <a:schemeClr val="dk2"/>
                </a:solidFill>
              </a:rPr>
              <a:t>音声翻訳アプリ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210" name="Google Shape;210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10</a:t>
            </a:fld>
            <a:endParaRPr/>
          </a:p>
        </p:txBody>
      </p:sp>
      <p:sp>
        <p:nvSpPr>
          <p:cNvPr id="211" name="Google Shape;211;p23"/>
          <p:cNvSpPr txBox="1"/>
          <p:nvPr/>
        </p:nvSpPr>
        <p:spPr>
          <a:xfrm>
            <a:off x="-34350" y="4610268"/>
            <a:ext cx="4488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" sz="800" u="sng" dirty="0">
                <a:solidFill>
                  <a:srgbClr val="0097A7"/>
                </a:solidFill>
                <a:latin typeface="Meiryo"/>
                <a:ea typeface="Meiryo"/>
                <a:cs typeface="Meiryo"/>
                <a:sym typeface="Meiryo"/>
              </a:rPr>
              <a:t>（参照）</a:t>
            </a:r>
            <a:r>
              <a:rPr lang="ja" sz="800" u="sng" dirty="0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5"/>
              </a:rPr>
              <a:t>訪日外国人旅行者の受入環境整備における 国内の多言語対応に関するアンケート</a:t>
            </a:r>
            <a:endParaRPr sz="800" dirty="0">
              <a:solidFill>
                <a:srgbClr val="595959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50" y="558288"/>
            <a:ext cx="4429700" cy="41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 txBox="1"/>
          <p:nvPr/>
        </p:nvSpPr>
        <p:spPr>
          <a:xfrm>
            <a:off x="90750" y="344648"/>
            <a:ext cx="43788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ja" sz="113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多⾔語表⽰・コミュニケーションで困った際、解決に使った⽅法（複数回答）</a:t>
            </a:r>
            <a:endParaRPr sz="113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0" y="848863"/>
            <a:ext cx="2076300" cy="4617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3"/>
          <p:cNvSpPr txBox="1"/>
          <p:nvPr/>
        </p:nvSpPr>
        <p:spPr>
          <a:xfrm>
            <a:off x="42901" y="3234140"/>
            <a:ext cx="4488300" cy="708000"/>
          </a:xfrm>
          <a:prstGeom prst="rect">
            <a:avLst/>
          </a:prstGeom>
          <a:solidFill>
            <a:srgbClr val="F8C2C2">
              <a:alpha val="45098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700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訪日外国人が、コミュニケーションなどで</a:t>
            </a:r>
            <a:r>
              <a:rPr lang="ja" sz="1700" b="1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困った時に一番使ったのは翻訳アプリ</a:t>
            </a:r>
            <a:endParaRPr sz="1500" b="1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16" name="Google Shape;21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93450" y="40281"/>
            <a:ext cx="4488301" cy="486785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 txBox="1"/>
          <p:nvPr/>
        </p:nvSpPr>
        <p:spPr>
          <a:xfrm>
            <a:off x="5469675" y="4805561"/>
            <a:ext cx="2645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u="sng" dirty="0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8"/>
              </a:rPr>
              <a:t>https://voicetra.nict.go.jp/</a:t>
            </a:r>
            <a:endParaRPr sz="800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8115375" y="91606"/>
            <a:ext cx="841800" cy="4146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無料</a:t>
            </a:r>
            <a:endParaRPr sz="2000" b="1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Google Shape;199;p22">
            <a:extLst>
              <a:ext uri="{FF2B5EF4-FFF2-40B4-BE49-F238E27FC236}">
                <a16:creationId xmlns:a16="http://schemas.microsoft.com/office/drawing/2014/main" id="{0DF95D8F-7207-79C4-7AB7-2C31C95326D1}"/>
              </a:ext>
            </a:extLst>
          </p:cNvPr>
          <p:cNvSpPr txBox="1"/>
          <p:nvPr/>
        </p:nvSpPr>
        <p:spPr>
          <a:xfrm>
            <a:off x="2529451" y="5051086"/>
            <a:ext cx="4003500" cy="415500"/>
          </a:xfrm>
          <a:prstGeom prst="rect">
            <a:avLst/>
          </a:prstGeom>
          <a:solidFill>
            <a:schemeClr val="accent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↓　「</a:t>
            </a:r>
            <a:r>
              <a:rPr lang="en-US" altLang="ja-JP" sz="1500" b="1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Voice </a:t>
            </a:r>
            <a:r>
              <a:rPr lang="en-US" altLang="ja-JP" sz="1500" b="1" dirty="0" err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Tra</a:t>
            </a:r>
            <a:r>
              <a:rPr lang="ja-JP" altLang="en-US" sz="1500" b="1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」のダウンロード　↓</a:t>
            </a:r>
            <a:endParaRPr sz="1500" b="1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35D7BB-0FC6-40BD-B824-86888496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8" y="5533424"/>
            <a:ext cx="3758019" cy="12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937C1A3-F496-0257-C22D-A638E9C07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75" y="5557669"/>
            <a:ext cx="3709529" cy="126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658A926-9ED4-5EFD-03BF-4E86A78B76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01908" y="119491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00"/>
    </mc:Choice>
    <mc:Fallback>
      <p:transition spd="slow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311700" y="95909"/>
            <a:ext cx="8520600" cy="18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 b="1" dirty="0">
                <a:solidFill>
                  <a:schemeClr val="dk2"/>
                </a:solidFill>
              </a:rPr>
              <a:t>福井県 観光誘客課 国際観光室</a:t>
            </a:r>
            <a:endParaRPr sz="4000" b="1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 b="1" dirty="0">
                <a:solidFill>
                  <a:schemeClr val="dk2"/>
                </a:solidFill>
              </a:rPr>
              <a:t>kankou@pref.fukui.lg.jp</a:t>
            </a:r>
            <a:endParaRPr sz="4000" b="1" dirty="0">
              <a:solidFill>
                <a:schemeClr val="dk2"/>
              </a:solidFill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39DD0E2-FE0D-435C-51B6-5D60E86DCF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3069" y="953756"/>
            <a:ext cx="609600" cy="609600"/>
          </a:xfrm>
          <a:prstGeom prst="rect">
            <a:avLst/>
          </a:prstGeom>
        </p:spPr>
      </p:pic>
      <p:pic>
        <p:nvPicPr>
          <p:cNvPr id="3" name="Google Shape;200;p22">
            <a:extLst>
              <a:ext uri="{FF2B5EF4-FFF2-40B4-BE49-F238E27FC236}">
                <a16:creationId xmlns:a16="http://schemas.microsoft.com/office/drawing/2014/main" id="{245BC27F-D538-98A2-747F-603CFD92245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0490" y="2481899"/>
            <a:ext cx="2030899" cy="18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99;p22">
            <a:extLst>
              <a:ext uri="{FF2B5EF4-FFF2-40B4-BE49-F238E27FC236}">
                <a16:creationId xmlns:a16="http://schemas.microsoft.com/office/drawing/2014/main" id="{0F070C21-F969-5497-8207-888EB0201B1A}"/>
              </a:ext>
            </a:extLst>
          </p:cNvPr>
          <p:cNvSpPr txBox="1"/>
          <p:nvPr/>
        </p:nvSpPr>
        <p:spPr>
          <a:xfrm>
            <a:off x="2529451" y="4537379"/>
            <a:ext cx="4003500" cy="415500"/>
          </a:xfrm>
          <a:prstGeom prst="rect">
            <a:avLst/>
          </a:prstGeom>
          <a:solidFill>
            <a:schemeClr val="accent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↓　「</a:t>
            </a:r>
            <a:r>
              <a:rPr lang="en-US" altLang="ja-JP" sz="1500" b="1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Voice </a:t>
            </a:r>
            <a:r>
              <a:rPr lang="en-US" altLang="ja-JP" sz="1500" b="1" dirty="0" err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Tra</a:t>
            </a:r>
            <a:r>
              <a:rPr lang="ja-JP" altLang="en-US" sz="1500" b="1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」のダウンロード　↓</a:t>
            </a:r>
            <a:endParaRPr sz="1500" b="1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4FE8786-5C54-1D2C-3FBB-95E7D731E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" y="5275354"/>
            <a:ext cx="4434712" cy="15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7EDD18DD-12DE-78E2-513B-005684350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28" y="5274317"/>
            <a:ext cx="4377490" cy="14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99;p22">
            <a:extLst>
              <a:ext uri="{FF2B5EF4-FFF2-40B4-BE49-F238E27FC236}">
                <a16:creationId xmlns:a16="http://schemas.microsoft.com/office/drawing/2014/main" id="{040AF7AB-5CAD-3124-DA8B-20DEF1D44A6A}"/>
              </a:ext>
            </a:extLst>
          </p:cNvPr>
          <p:cNvSpPr txBox="1"/>
          <p:nvPr/>
        </p:nvSpPr>
        <p:spPr>
          <a:xfrm>
            <a:off x="2523974" y="3221249"/>
            <a:ext cx="4003500" cy="415500"/>
          </a:xfrm>
          <a:prstGeom prst="rect">
            <a:avLst/>
          </a:prstGeom>
          <a:solidFill>
            <a:schemeClr val="accent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「指さし会話シート」のダウンロード　→</a:t>
            </a:r>
            <a:endParaRPr sz="1500" b="1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1856650"/>
            <a:ext cx="8520600" cy="31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 b="1">
                <a:solidFill>
                  <a:schemeClr val="dk2"/>
                </a:solidFill>
              </a:rPr>
              <a:t>突然ですが、</a:t>
            </a:r>
            <a:endParaRPr sz="40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 b="1">
                <a:solidFill>
                  <a:schemeClr val="dk2"/>
                </a:solidFill>
              </a:rPr>
              <a:t>インバウンド（外国人観光客）に</a:t>
            </a:r>
            <a:endParaRPr sz="40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 b="1">
                <a:solidFill>
                  <a:schemeClr val="dk2"/>
                </a:solidFill>
              </a:rPr>
              <a:t>興味はありますか？</a:t>
            </a:r>
            <a:endParaRPr sz="4000" b="1">
              <a:solidFill>
                <a:schemeClr val="dk2"/>
              </a:solidFill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2</a:t>
            </a:fld>
            <a:endParaRPr/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9DE2846-0814-3DB3-7483-6102408480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12439" y="106428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>
                <a:solidFill>
                  <a:schemeClr val="dk2"/>
                </a:solidFill>
              </a:rPr>
              <a:t>人口減少による地域経済の縮小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199200" y="564375"/>
            <a:ext cx="8822100" cy="5833800"/>
          </a:xfrm>
          <a:prstGeom prst="rect">
            <a:avLst/>
          </a:prstGeom>
          <a:solidFill>
            <a:srgbClr val="D9E7FD">
              <a:alpha val="65520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　　　　　　　　　　</a:t>
            </a:r>
            <a:r>
              <a:rPr lang="ja" sz="3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全国</a:t>
            </a:r>
            <a:r>
              <a:rPr lang="ja" sz="2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　　　　　 　</a:t>
            </a:r>
            <a:r>
              <a:rPr lang="ja" sz="3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福井県</a:t>
            </a:r>
            <a:r>
              <a:rPr lang="ja" sz="2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　　　</a:t>
            </a: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2015年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2030年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2040年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2030年までに</a:t>
            </a:r>
            <a:endParaRPr sz="25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失われる市場</a:t>
            </a:r>
            <a:endParaRPr sz="25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2662700" y="1651600"/>
            <a:ext cx="2590200" cy="6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1.27億人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2662700" y="2561400"/>
            <a:ext cx="2590200" cy="6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1.19億人</a:t>
            </a:r>
            <a:endParaRPr sz="35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2662700" y="3461200"/>
            <a:ext cx="2590200" cy="6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1.10億人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5722950" y="6519300"/>
            <a:ext cx="3374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u="sng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5"/>
              </a:rPr>
              <a:t>日本の地域別将来推計人口（平成30（2018）年推計）</a:t>
            </a:r>
            <a:endParaRPr sz="8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5994027" y="1642350"/>
            <a:ext cx="2590200" cy="6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78.6万人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5994027" y="2552150"/>
            <a:ext cx="2590200" cy="6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70.9万人</a:t>
            </a:r>
            <a:endParaRPr sz="35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5994027" y="3451950"/>
            <a:ext cx="2590200" cy="6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64.7万人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3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2662700" y="4882100"/>
            <a:ext cx="2590200" cy="6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10兆円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5994027" y="4882100"/>
            <a:ext cx="2590200" cy="6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962.5億円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5219525" y="2086150"/>
            <a:ext cx="173900" cy="771650"/>
          </a:xfrm>
          <a:custGeom>
            <a:avLst/>
            <a:gdLst/>
            <a:ahLst/>
            <a:cxnLst/>
            <a:rect l="l" t="t" r="r" b="b"/>
            <a:pathLst>
              <a:path w="6956" h="30866" extrusionOk="0">
                <a:moveTo>
                  <a:pt x="0" y="0"/>
                </a:moveTo>
                <a:cubicBezTo>
                  <a:pt x="1159" y="2391"/>
                  <a:pt x="6956" y="9202"/>
                  <a:pt x="6956" y="14346"/>
                </a:cubicBezTo>
                <a:cubicBezTo>
                  <a:pt x="6956" y="19490"/>
                  <a:pt x="1159" y="28113"/>
                  <a:pt x="0" y="30866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8" name="Google Shape;78;p15"/>
          <p:cNvSpPr txBox="1"/>
          <p:nvPr/>
        </p:nvSpPr>
        <p:spPr>
          <a:xfrm>
            <a:off x="4439375" y="2119475"/>
            <a:ext cx="1630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‐800万人</a:t>
            </a:r>
            <a:endParaRPr sz="250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5219525" y="3000550"/>
            <a:ext cx="173900" cy="771650"/>
          </a:xfrm>
          <a:custGeom>
            <a:avLst/>
            <a:gdLst/>
            <a:ahLst/>
            <a:cxnLst/>
            <a:rect l="l" t="t" r="r" b="b"/>
            <a:pathLst>
              <a:path w="6956" h="30866" extrusionOk="0">
                <a:moveTo>
                  <a:pt x="0" y="0"/>
                </a:moveTo>
                <a:cubicBezTo>
                  <a:pt x="1159" y="2391"/>
                  <a:pt x="6956" y="9202"/>
                  <a:pt x="6956" y="14346"/>
                </a:cubicBezTo>
                <a:cubicBezTo>
                  <a:pt x="6956" y="19490"/>
                  <a:pt x="1159" y="28113"/>
                  <a:pt x="0" y="30866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0" name="Google Shape;80;p15"/>
          <p:cNvSpPr txBox="1"/>
          <p:nvPr/>
        </p:nvSpPr>
        <p:spPr>
          <a:xfrm>
            <a:off x="4439375" y="3033875"/>
            <a:ext cx="1630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‐900万人</a:t>
            </a:r>
            <a:endParaRPr sz="250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8570125" y="2153100"/>
            <a:ext cx="173900" cy="771650"/>
          </a:xfrm>
          <a:custGeom>
            <a:avLst/>
            <a:gdLst/>
            <a:ahLst/>
            <a:cxnLst/>
            <a:rect l="l" t="t" r="r" b="b"/>
            <a:pathLst>
              <a:path w="6956" h="30866" extrusionOk="0">
                <a:moveTo>
                  <a:pt x="0" y="0"/>
                </a:moveTo>
                <a:cubicBezTo>
                  <a:pt x="1159" y="2391"/>
                  <a:pt x="6956" y="9202"/>
                  <a:pt x="6956" y="14346"/>
                </a:cubicBezTo>
                <a:cubicBezTo>
                  <a:pt x="6956" y="19490"/>
                  <a:pt x="1159" y="28113"/>
                  <a:pt x="0" y="30866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2" name="Google Shape;82;p15"/>
          <p:cNvSpPr txBox="1"/>
          <p:nvPr/>
        </p:nvSpPr>
        <p:spPr>
          <a:xfrm>
            <a:off x="7601850" y="2119475"/>
            <a:ext cx="1630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‐7.7万人</a:t>
            </a:r>
            <a:endParaRPr sz="250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8570125" y="2991300"/>
            <a:ext cx="173900" cy="771650"/>
          </a:xfrm>
          <a:custGeom>
            <a:avLst/>
            <a:gdLst/>
            <a:ahLst/>
            <a:cxnLst/>
            <a:rect l="l" t="t" r="r" b="b"/>
            <a:pathLst>
              <a:path w="6956" h="30866" extrusionOk="0">
                <a:moveTo>
                  <a:pt x="0" y="0"/>
                </a:moveTo>
                <a:cubicBezTo>
                  <a:pt x="1159" y="2391"/>
                  <a:pt x="6956" y="9202"/>
                  <a:pt x="6956" y="14346"/>
                </a:cubicBezTo>
                <a:cubicBezTo>
                  <a:pt x="6956" y="19490"/>
                  <a:pt x="1159" y="28113"/>
                  <a:pt x="0" y="30866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4" name="Google Shape;84;p15"/>
          <p:cNvSpPr txBox="1"/>
          <p:nvPr/>
        </p:nvSpPr>
        <p:spPr>
          <a:xfrm>
            <a:off x="7601850" y="3033875"/>
            <a:ext cx="1630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‐6.2万人</a:t>
            </a:r>
            <a:endParaRPr sz="250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2586500" y="5647325"/>
            <a:ext cx="686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算出式＝（2015年人口 ー 2030年人口） × 125万(*)</a:t>
            </a:r>
            <a:endParaRPr sz="12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(*)…定住人口1人あたりの平均消費額（総務省 2017年家計調査より）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16D7B6B-540B-0A5A-B11B-63DF333966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52502" y="268887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>
                <a:solidFill>
                  <a:schemeClr val="dk2"/>
                </a:solidFill>
              </a:rPr>
              <a:t>人口減少による地域経済の縮小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99200" y="564375"/>
            <a:ext cx="8822100" cy="5833800"/>
          </a:xfrm>
          <a:prstGeom prst="rect">
            <a:avLst/>
          </a:prstGeom>
          <a:solidFill>
            <a:srgbClr val="D9E7FD">
              <a:alpha val="6552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　　　　　　　　　　</a:t>
            </a:r>
            <a:r>
              <a:rPr lang="ja" sz="3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全国</a:t>
            </a:r>
            <a:r>
              <a:rPr lang="ja" sz="2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　　　　　 　</a:t>
            </a:r>
            <a:r>
              <a:rPr lang="ja" sz="3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福井県</a:t>
            </a:r>
            <a:r>
              <a:rPr lang="ja" sz="2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　　　</a:t>
            </a: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2015年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2030年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2040年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2030年までに</a:t>
            </a:r>
            <a:endParaRPr sz="25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失われる市場</a:t>
            </a:r>
            <a:endParaRPr sz="25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2662700" y="1651600"/>
            <a:ext cx="2590200" cy="6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1.27億人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2662700" y="2561400"/>
            <a:ext cx="2590200" cy="6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1.19億人</a:t>
            </a:r>
            <a:endParaRPr sz="35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2662700" y="3461200"/>
            <a:ext cx="2590200" cy="6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1.10億人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5994027" y="1642350"/>
            <a:ext cx="2590200" cy="6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78.6万人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5994027" y="2552150"/>
            <a:ext cx="2590200" cy="6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70.9万人</a:t>
            </a:r>
            <a:endParaRPr sz="35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5994027" y="3451950"/>
            <a:ext cx="2590200" cy="6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64.7万人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4</a:t>
            </a:fld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2662700" y="4882100"/>
            <a:ext cx="2590200" cy="6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10兆円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5994027" y="4882100"/>
            <a:ext cx="2590200" cy="6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962.5億円</a:t>
            </a:r>
            <a:endParaRPr sz="3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5219525" y="2086150"/>
            <a:ext cx="173900" cy="771650"/>
          </a:xfrm>
          <a:custGeom>
            <a:avLst/>
            <a:gdLst/>
            <a:ahLst/>
            <a:cxnLst/>
            <a:rect l="l" t="t" r="r" b="b"/>
            <a:pathLst>
              <a:path w="6956" h="30866" extrusionOk="0">
                <a:moveTo>
                  <a:pt x="0" y="0"/>
                </a:moveTo>
                <a:cubicBezTo>
                  <a:pt x="1159" y="2391"/>
                  <a:pt x="6956" y="9202"/>
                  <a:pt x="6956" y="14346"/>
                </a:cubicBezTo>
                <a:cubicBezTo>
                  <a:pt x="6956" y="19490"/>
                  <a:pt x="1159" y="28113"/>
                  <a:pt x="0" y="30866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2" name="Google Shape;102;p16"/>
          <p:cNvSpPr txBox="1"/>
          <p:nvPr/>
        </p:nvSpPr>
        <p:spPr>
          <a:xfrm>
            <a:off x="4439375" y="2119475"/>
            <a:ext cx="1630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‐800万人</a:t>
            </a:r>
            <a:endParaRPr sz="250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5219525" y="3000550"/>
            <a:ext cx="173900" cy="771650"/>
          </a:xfrm>
          <a:custGeom>
            <a:avLst/>
            <a:gdLst/>
            <a:ahLst/>
            <a:cxnLst/>
            <a:rect l="l" t="t" r="r" b="b"/>
            <a:pathLst>
              <a:path w="6956" h="30866" extrusionOk="0">
                <a:moveTo>
                  <a:pt x="0" y="0"/>
                </a:moveTo>
                <a:cubicBezTo>
                  <a:pt x="1159" y="2391"/>
                  <a:pt x="6956" y="9202"/>
                  <a:pt x="6956" y="14346"/>
                </a:cubicBezTo>
                <a:cubicBezTo>
                  <a:pt x="6956" y="19490"/>
                  <a:pt x="1159" y="28113"/>
                  <a:pt x="0" y="30866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4" name="Google Shape;104;p16"/>
          <p:cNvSpPr txBox="1"/>
          <p:nvPr/>
        </p:nvSpPr>
        <p:spPr>
          <a:xfrm>
            <a:off x="4439375" y="3033875"/>
            <a:ext cx="1630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‐900万人</a:t>
            </a:r>
            <a:endParaRPr sz="250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8570125" y="2153100"/>
            <a:ext cx="173900" cy="771650"/>
          </a:xfrm>
          <a:custGeom>
            <a:avLst/>
            <a:gdLst/>
            <a:ahLst/>
            <a:cxnLst/>
            <a:rect l="l" t="t" r="r" b="b"/>
            <a:pathLst>
              <a:path w="6956" h="30866" extrusionOk="0">
                <a:moveTo>
                  <a:pt x="0" y="0"/>
                </a:moveTo>
                <a:cubicBezTo>
                  <a:pt x="1159" y="2391"/>
                  <a:pt x="6956" y="9202"/>
                  <a:pt x="6956" y="14346"/>
                </a:cubicBezTo>
                <a:cubicBezTo>
                  <a:pt x="6956" y="19490"/>
                  <a:pt x="1159" y="28113"/>
                  <a:pt x="0" y="30866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6" name="Google Shape;106;p16"/>
          <p:cNvSpPr txBox="1"/>
          <p:nvPr/>
        </p:nvSpPr>
        <p:spPr>
          <a:xfrm>
            <a:off x="7601850" y="2119475"/>
            <a:ext cx="1630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‐7.7万人</a:t>
            </a:r>
            <a:endParaRPr sz="250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8570125" y="2991300"/>
            <a:ext cx="173900" cy="771650"/>
          </a:xfrm>
          <a:custGeom>
            <a:avLst/>
            <a:gdLst/>
            <a:ahLst/>
            <a:cxnLst/>
            <a:rect l="l" t="t" r="r" b="b"/>
            <a:pathLst>
              <a:path w="6956" h="30866" extrusionOk="0">
                <a:moveTo>
                  <a:pt x="0" y="0"/>
                </a:moveTo>
                <a:cubicBezTo>
                  <a:pt x="1159" y="2391"/>
                  <a:pt x="6956" y="9202"/>
                  <a:pt x="6956" y="14346"/>
                </a:cubicBezTo>
                <a:cubicBezTo>
                  <a:pt x="6956" y="19490"/>
                  <a:pt x="1159" y="28113"/>
                  <a:pt x="0" y="30866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8" name="Google Shape;108;p16"/>
          <p:cNvSpPr txBox="1"/>
          <p:nvPr/>
        </p:nvSpPr>
        <p:spPr>
          <a:xfrm>
            <a:off x="7601850" y="3033875"/>
            <a:ext cx="1630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‐6.2万人</a:t>
            </a:r>
            <a:endParaRPr sz="250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2586500" y="5647325"/>
            <a:ext cx="686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算出式＝（2015年人口 ー 2030年人口） × 125万(*)</a:t>
            </a:r>
            <a:endParaRPr sz="12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(*)…定住人口1人あたりの平均消費額（総務省 2017年家計調査より）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398100"/>
          </a:xfrm>
          <a:prstGeom prst="rect">
            <a:avLst/>
          </a:prstGeom>
          <a:solidFill>
            <a:srgbClr val="FFFFFF">
              <a:alpha val="91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 dirty="0">
                <a:solidFill>
                  <a:schemeClr val="dk2"/>
                </a:solidFill>
              </a:rPr>
              <a:t>地域経済縮小の解決策の１つ</a:t>
            </a:r>
            <a:endParaRPr sz="4000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5300" b="1" dirty="0">
                <a:solidFill>
                  <a:schemeClr val="dk2"/>
                </a:solidFill>
              </a:rPr>
              <a:t>インバウンド</a:t>
            </a:r>
            <a:endParaRPr sz="5300" b="1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5300" b="1" dirty="0">
                <a:solidFill>
                  <a:schemeClr val="dk2"/>
                </a:solidFill>
              </a:rPr>
              <a:t>（外国人観光客）</a:t>
            </a:r>
            <a:endParaRPr sz="5300" b="1" dirty="0">
              <a:solidFill>
                <a:schemeClr val="dk2"/>
              </a:solidFill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9032B3D-5A68-42FB-9B39-C40AD7F851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39802" y="13375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0"/>
    </mc:Choice>
    <mc:Fallback xmlns="">
      <p:transition spd="slow" advTm="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/>
          <p:nvPr/>
        </p:nvSpPr>
        <p:spPr>
          <a:xfrm>
            <a:off x="4622482" y="1055475"/>
            <a:ext cx="4319700" cy="4219800"/>
          </a:xfrm>
          <a:prstGeom prst="ellipse">
            <a:avLst/>
          </a:prstGeom>
          <a:solidFill>
            <a:srgbClr val="E066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 b="1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15.9万円</a:t>
            </a:r>
            <a:endParaRPr sz="3600" b="1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 b="1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/人</a:t>
            </a:r>
            <a:endParaRPr sz="3600" b="1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>
                <a:solidFill>
                  <a:schemeClr val="dk2"/>
                </a:solidFill>
              </a:rPr>
              <a:t>日本人と外国人の旅行消費単価の違い（2019年）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5</a:t>
            </a:fld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1977150" y="643452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u="sng">
                <a:solidFill>
                  <a:srgbClr val="0097A7"/>
                </a:solidFill>
                <a:latin typeface="Meiryo"/>
                <a:ea typeface="Meiryo"/>
                <a:cs typeface="Meiryo"/>
                <a:sym typeface="Meiry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（参照）旅行・観光消費動向調査</a:t>
            </a:r>
            <a:endParaRPr sz="8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5077650" y="6434525"/>
            <a:ext cx="208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" sz="800" u="sng">
                <a:solidFill>
                  <a:srgbClr val="0097A7"/>
                </a:solidFill>
                <a:latin typeface="Meiryo"/>
                <a:ea typeface="Meiryo"/>
                <a:cs typeface="Meiryo"/>
                <a:sym typeface="Meiryo"/>
              </a:rPr>
              <a:t>（参照）</a:t>
            </a:r>
            <a:r>
              <a:rPr lang="ja" sz="800" u="sng">
                <a:solidFill>
                  <a:srgbClr val="0097A7"/>
                </a:solidFill>
                <a:latin typeface="Meiryo"/>
                <a:ea typeface="Meiryo"/>
                <a:cs typeface="Meiryo"/>
                <a:sym typeface="Meiry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訪日外国人消費動向調査2019年</a:t>
            </a:r>
            <a:endParaRPr sz="800">
              <a:solidFill>
                <a:srgbClr val="595959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655050" y="4807976"/>
            <a:ext cx="468000" cy="456000"/>
          </a:xfrm>
          <a:prstGeom prst="ellipse">
            <a:avLst/>
          </a:prstGeom>
          <a:solidFill>
            <a:srgbClr val="D9E7FD">
              <a:alpha val="6552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1740411" y="3856167"/>
            <a:ext cx="1440000" cy="1406700"/>
          </a:xfrm>
          <a:prstGeom prst="ellipse">
            <a:avLst/>
          </a:prstGeom>
          <a:solidFill>
            <a:srgbClr val="D9E7FD">
              <a:alpha val="6552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1859200" y="4159325"/>
            <a:ext cx="1202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5.5万円</a:t>
            </a:r>
            <a:endParaRPr sz="20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/人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5665875" y="1849525"/>
            <a:ext cx="2232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 b="1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外国人観光客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499600" y="3225400"/>
            <a:ext cx="2151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日本人観光客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258900" y="5263963"/>
            <a:ext cx="126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日帰り</a:t>
            </a:r>
            <a:endParaRPr sz="20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132450" y="4466500"/>
            <a:ext cx="151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1.7万円/人</a:t>
            </a:r>
            <a:endParaRPr sz="20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965550" y="5263963"/>
            <a:ext cx="98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宿泊</a:t>
            </a:r>
            <a:endParaRPr sz="20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28" name="Google Shape;128;p17"/>
          <p:cNvCxnSpPr>
            <a:stCxn id="121" idx="0"/>
            <a:endCxn id="115" idx="1"/>
          </p:cNvCxnSpPr>
          <p:nvPr/>
        </p:nvCxnSpPr>
        <p:spPr>
          <a:xfrm rot="10800000" flipH="1">
            <a:off x="2460411" y="1673367"/>
            <a:ext cx="2794800" cy="2182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>
            <a:stCxn id="127" idx="0"/>
            <a:endCxn id="130" idx="4"/>
          </p:cNvCxnSpPr>
          <p:nvPr/>
        </p:nvCxnSpPr>
        <p:spPr>
          <a:xfrm>
            <a:off x="2460400" y="5263963"/>
            <a:ext cx="3712200" cy="11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31" name="Google Shape;131;p17"/>
          <p:cNvSpPr txBox="1"/>
          <p:nvPr/>
        </p:nvSpPr>
        <p:spPr>
          <a:xfrm>
            <a:off x="3409000" y="3758600"/>
            <a:ext cx="126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b="1">
                <a:solidFill>
                  <a:schemeClr val="dk2"/>
                </a:solidFill>
                <a:highlight>
                  <a:srgbClr val="FFFF00"/>
                </a:highlight>
                <a:latin typeface="Meiryo"/>
                <a:ea typeface="Meiryo"/>
                <a:cs typeface="Meiryo"/>
                <a:sym typeface="Meiryo"/>
              </a:rPr>
              <a:t>約3倍</a:t>
            </a:r>
            <a:endParaRPr sz="3000">
              <a:solidFill>
                <a:schemeClr val="dk2"/>
              </a:solidFill>
              <a:highlight>
                <a:srgbClr val="FFFF00"/>
              </a:highlight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D38DD97-0BA1-A0FD-60E4-203AF6D678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61230" y="170602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"/>
    </mc:Choice>
    <mc:Fallback xmlns="">
      <p:transition spd="slow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8" title="グラフ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93834"/>
            <a:ext cx="9144000" cy="439433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>
                <a:solidFill>
                  <a:schemeClr val="dk2"/>
                </a:solidFill>
              </a:rPr>
              <a:t>政府として描く2030年の観光市場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6</a:t>
            </a:fld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8464950" y="6071450"/>
            <a:ext cx="784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(兆円)</a:t>
            </a:r>
            <a:endParaRPr sz="15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40" name="Google Shape;140;p18"/>
          <p:cNvCxnSpPr/>
          <p:nvPr/>
        </p:nvCxnSpPr>
        <p:spPr>
          <a:xfrm rot="10800000" flipH="1">
            <a:off x="2437800" y="3174600"/>
            <a:ext cx="55080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1" name="Google Shape;141;p18"/>
          <p:cNvSpPr txBox="1"/>
          <p:nvPr/>
        </p:nvSpPr>
        <p:spPr>
          <a:xfrm>
            <a:off x="6468900" y="2800500"/>
            <a:ext cx="784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4.6倍</a:t>
            </a:r>
            <a:endParaRPr sz="15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42" name="Google Shape;142;p18"/>
          <p:cNvCxnSpPr/>
          <p:nvPr/>
        </p:nvCxnSpPr>
        <p:spPr>
          <a:xfrm rot="10800000" flipH="1">
            <a:off x="5714400" y="4585200"/>
            <a:ext cx="21960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3" name="Google Shape;143;p18"/>
          <p:cNvSpPr txBox="1"/>
          <p:nvPr/>
        </p:nvSpPr>
        <p:spPr>
          <a:xfrm>
            <a:off x="6468900" y="4211100"/>
            <a:ext cx="784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1.5倍</a:t>
            </a:r>
            <a:endParaRPr sz="15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204475" y="3518125"/>
            <a:ext cx="784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(実績)</a:t>
            </a:r>
            <a:endParaRPr sz="15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204475" y="4924050"/>
            <a:ext cx="784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(目標)</a:t>
            </a:r>
            <a:endParaRPr sz="15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5131350" y="6510725"/>
            <a:ext cx="3874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latin typeface="Meiryo"/>
                <a:ea typeface="Meiryo"/>
                <a:cs typeface="Meiryo"/>
                <a:sym typeface="Meiryo"/>
              </a:rPr>
              <a:t>（参照）2030年の政府目標は</a:t>
            </a:r>
            <a:r>
              <a:rPr lang="ja" sz="800" u="sng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6"/>
              </a:rPr>
              <a:t>「明日の日本を支える観光ビジョン」</a:t>
            </a:r>
            <a:endParaRPr sz="8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6</a:t>
            </a:fld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0" y="546025"/>
            <a:ext cx="91440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2019年の実績 と 2030年の目標 を比較した</a:t>
            </a: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/>
              <a:t>訪日市場(インバウンド)と国内市場の旅行消費額(兆円)の差</a:t>
            </a:r>
            <a:endParaRPr sz="2500">
              <a:highlight>
                <a:srgbClr val="FCE5CD"/>
              </a:highlight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2119500" y="1433100"/>
            <a:ext cx="4905000" cy="524700"/>
          </a:xfrm>
          <a:prstGeom prst="roundRect">
            <a:avLst>
              <a:gd name="adj" fmla="val 16667"/>
            </a:avLst>
          </a:prstGeom>
          <a:solidFill>
            <a:srgbClr val="D9E7FD">
              <a:alpha val="65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2030年 政府目標 訪日外国人 旅行消費額 </a:t>
            </a:r>
            <a:r>
              <a:rPr lang="ja" sz="2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15兆円</a:t>
            </a: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E5ECA0A-558C-EF55-45C3-CA7B5B5227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1569" y="19938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>
                <a:solidFill>
                  <a:schemeClr val="dk2"/>
                </a:solidFill>
              </a:rPr>
              <a:t>この10年の福井県内の観光地・交通インフラなどのトピックス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55" name="Google Shape;155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7</a:t>
            </a:fld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219375" y="902825"/>
            <a:ext cx="88017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2020 東尋坊 再整備基本計画策定</a:t>
            </a: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2021 丸岡城周辺整備基本計画策定</a:t>
            </a: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2022 一乗谷朝倉氏遺跡 博物館オープン</a:t>
            </a: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2023 福井県立恐竜博物館 リニューアルオープン</a:t>
            </a: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2024 北陸新幹線 福井・敦賀開業</a:t>
            </a: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2025 大阪・関西万博開催</a:t>
            </a: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2026 中部縦貫自動車道 県内全線開通</a:t>
            </a: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2030 北陸新幹線 敦賀・新大阪延伸（未定）</a:t>
            </a: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5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         </a:t>
            </a:r>
            <a:endParaRPr sz="2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614C0DA-6EBF-1D4A-B7CC-412646E72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61715" y="130544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>
                <a:solidFill>
                  <a:schemeClr val="dk2"/>
                </a:solidFill>
              </a:rPr>
              <a:t>本日お伝えしたいこと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296100" y="628225"/>
            <a:ext cx="8551800" cy="3050100"/>
          </a:xfrm>
          <a:prstGeom prst="rect">
            <a:avLst/>
          </a:prstGeom>
          <a:solidFill>
            <a:srgbClr val="F8C2C2">
              <a:alpha val="51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22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人口減による地域経済の縮小を防ぐためにも、</a:t>
            </a:r>
            <a:endParaRPr sz="22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22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インバウンドで外貨を稼ぐ必要がある。</a:t>
            </a:r>
            <a:endParaRPr sz="22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22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そのためには、観光客の満足度向上が重要であり、</a:t>
            </a:r>
            <a:endParaRPr sz="22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22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観光客にとってやさしい環境づくりが必要不可欠。</a:t>
            </a:r>
            <a:endParaRPr sz="22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22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観光客の増加が見込める、追い風が続くいまだからこそ、</a:t>
            </a:r>
            <a:endParaRPr sz="22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22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受入環境を整備しませんか？</a:t>
            </a:r>
            <a:endParaRPr sz="2200" b="1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296100" y="3819360"/>
            <a:ext cx="1614900" cy="27462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キャッシュレス</a:t>
            </a: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2030243" y="3819360"/>
            <a:ext cx="1614900" cy="27462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Wi-Fi</a:t>
            </a: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3764386" y="3819360"/>
            <a:ext cx="1614900" cy="2746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免税</a:t>
            </a: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5498528" y="3819360"/>
            <a:ext cx="1614900" cy="2746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多言語化</a:t>
            </a: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7232671" y="3819360"/>
            <a:ext cx="1614900" cy="2746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情報発信</a:t>
            </a: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760" y="4486502"/>
            <a:ext cx="761594" cy="75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1946" y="4372229"/>
            <a:ext cx="991495" cy="98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9488" y="4631012"/>
            <a:ext cx="504749" cy="46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56054" y="4631011"/>
            <a:ext cx="504749" cy="46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25186" y="4469366"/>
            <a:ext cx="761595" cy="79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 rotWithShape="1">
          <a:blip r:embed="rId10">
            <a:alphaModFix/>
          </a:blip>
          <a:srcRect t="20722" r="11723" b="20522"/>
          <a:stretch/>
        </p:blipFill>
        <p:spPr>
          <a:xfrm>
            <a:off x="4087752" y="4486494"/>
            <a:ext cx="968175" cy="75717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/>
          <p:nvPr/>
        </p:nvSpPr>
        <p:spPr>
          <a:xfrm>
            <a:off x="3764372" y="5431370"/>
            <a:ext cx="1614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3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売上の拡大</a:t>
            </a: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3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集客支援</a:t>
            </a:r>
            <a:endParaRPr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296100" y="5431370"/>
            <a:ext cx="1614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機会損失の防止</a:t>
            </a: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購入単価の向上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2030236" y="5431370"/>
            <a:ext cx="1614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滞在時間の伸長</a:t>
            </a: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集客の一助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5498508" y="5431370"/>
            <a:ext cx="16149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売上の拡大</a:t>
            </a: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集客支援</a:t>
            </a: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リピーター獲得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7232702" y="5431370"/>
            <a:ext cx="1614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集客支援</a:t>
            </a: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売上の拡大</a:t>
            </a:r>
            <a:endParaRPr sz="13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8</a:t>
            </a:fld>
            <a:endParaRPr/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BE38EB5-E2B9-BD25-7C2E-C5CE85AE0C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41617" y="110448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0"/>
    </mc:Choice>
    <mc:Fallback xmlns="">
      <p:transition spd="slow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>
                <a:solidFill>
                  <a:schemeClr val="dk2"/>
                </a:solidFill>
              </a:rPr>
              <a:t>指さし会話シート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90750" y="1238943"/>
            <a:ext cx="43788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ja" sz="1130">
                <a:latin typeface="Meiryo"/>
                <a:ea typeface="Meiryo"/>
                <a:cs typeface="Meiryo"/>
                <a:sym typeface="Meiryo"/>
              </a:rPr>
              <a:t>訪日外国人が最も必要だと思うコミュニケーションツール</a:t>
            </a:r>
            <a:endParaRPr sz="1130"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00" y="1729743"/>
            <a:ext cx="4488300" cy="338540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 txBox="1"/>
          <p:nvPr/>
        </p:nvSpPr>
        <p:spPr>
          <a:xfrm>
            <a:off x="90850" y="390743"/>
            <a:ext cx="4378800" cy="708000"/>
          </a:xfrm>
          <a:prstGeom prst="rect">
            <a:avLst/>
          </a:prstGeom>
          <a:solidFill>
            <a:srgbClr val="F8C2C2">
              <a:alpha val="51720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7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訪日外国人は、飲食店/小売店/宿泊施設で</a:t>
            </a:r>
            <a:r>
              <a:rPr lang="ja" sz="1700" b="1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指さし会話シートが最も必要</a:t>
            </a:r>
            <a:r>
              <a:rPr lang="ja" sz="170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だと思う</a:t>
            </a:r>
            <a:endParaRPr sz="15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-34350" y="6489300"/>
            <a:ext cx="4488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" sz="800" u="sng">
                <a:solidFill>
                  <a:srgbClr val="0097A7"/>
                </a:solidFill>
                <a:latin typeface="Meiryo"/>
                <a:ea typeface="Meiryo"/>
                <a:cs typeface="Meiryo"/>
                <a:sym typeface="Meiryo"/>
              </a:rPr>
              <a:t>（参照）</a:t>
            </a:r>
            <a:r>
              <a:rPr lang="ja" sz="800" u="sng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6"/>
              </a:rPr>
              <a:t>訪日外国人旅行者の受入環境整備における 国内の多言語対応に関するアンケート</a:t>
            </a:r>
            <a:endParaRPr sz="800">
              <a:solidFill>
                <a:srgbClr val="595959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49525" y="4419843"/>
            <a:ext cx="1491125" cy="14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 txBox="1"/>
          <p:nvPr/>
        </p:nvSpPr>
        <p:spPr>
          <a:xfrm>
            <a:off x="4524300" y="3502581"/>
            <a:ext cx="310611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ja-JP" altLang="en-US" sz="1500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英語・中国語（簡体字</a:t>
            </a:r>
            <a:r>
              <a:rPr lang="en-US" altLang="ja-JP" sz="1500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/</a:t>
            </a:r>
            <a:r>
              <a:rPr lang="ja-JP" altLang="en-US" sz="1500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繁体字） </a:t>
            </a:r>
          </a:p>
        </p:txBody>
      </p:sp>
      <p:sp>
        <p:nvSpPr>
          <p:cNvPr id="202" name="Google Shape;202;p22"/>
          <p:cNvSpPr txBox="1"/>
          <p:nvPr/>
        </p:nvSpPr>
        <p:spPr>
          <a:xfrm>
            <a:off x="4469650" y="6489300"/>
            <a:ext cx="4671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u="sng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8"/>
              </a:rPr>
              <a:t>https://www.pref.fukui.lg.jp/doc/kankou/en-communication/taiyaku_yubisashi.html</a:t>
            </a:r>
            <a:endParaRPr sz="800"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76700" y="391968"/>
            <a:ext cx="4172524" cy="312939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9</a:t>
            </a:fld>
            <a:endParaRPr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7515DCD-148C-A784-ACDE-B477242A210C}"/>
              </a:ext>
            </a:extLst>
          </p:cNvPr>
          <p:cNvSpPr/>
          <p:nvPr/>
        </p:nvSpPr>
        <p:spPr>
          <a:xfrm>
            <a:off x="4997306" y="6046739"/>
            <a:ext cx="2780119" cy="4788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福井県　指さし会話シート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563C046-E7D9-875E-BE9B-F364F9BEB151}"/>
              </a:ext>
            </a:extLst>
          </p:cNvPr>
          <p:cNvSpPr/>
          <p:nvPr/>
        </p:nvSpPr>
        <p:spPr>
          <a:xfrm>
            <a:off x="7776922" y="6046739"/>
            <a:ext cx="548700" cy="478816"/>
          </a:xfrm>
          <a:prstGeom prst="rect">
            <a:avLst/>
          </a:prstGeom>
          <a:solidFill>
            <a:srgbClr val="163567"/>
          </a:solidFill>
          <a:ln>
            <a:solidFill>
              <a:srgbClr val="1635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5D72038D-A2EA-672E-8511-38730713288E}"/>
              </a:ext>
            </a:extLst>
          </p:cNvPr>
          <p:cNvSpPr/>
          <p:nvPr/>
        </p:nvSpPr>
        <p:spPr>
          <a:xfrm>
            <a:off x="7868686" y="6092138"/>
            <a:ext cx="255671" cy="24081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B0100FC-23B2-B2A4-F964-5A4E034BEB8B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8086915" y="6297683"/>
            <a:ext cx="199256" cy="2102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199;p22">
            <a:extLst>
              <a:ext uri="{FF2B5EF4-FFF2-40B4-BE49-F238E27FC236}">
                <a16:creationId xmlns:a16="http://schemas.microsoft.com/office/drawing/2014/main" id="{6B32D8F8-5FF5-6954-2ECE-B076B3632400}"/>
              </a:ext>
            </a:extLst>
          </p:cNvPr>
          <p:cNvSpPr txBox="1"/>
          <p:nvPr/>
        </p:nvSpPr>
        <p:spPr>
          <a:xfrm>
            <a:off x="4803400" y="3944806"/>
            <a:ext cx="4003500" cy="415500"/>
          </a:xfrm>
          <a:prstGeom prst="rect">
            <a:avLst/>
          </a:prstGeom>
          <a:solidFill>
            <a:schemeClr val="accent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500" b="1" dirty="0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rPr>
              <a:t>↓ 「指さし会話シート」のダウンロード ↓</a:t>
            </a:r>
            <a:endParaRPr sz="1500" b="1" dirty="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1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8D0167A-2C18-DA0D-D247-9A58A4B238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51666" y="165186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00"/>
    </mc:Choice>
    <mc:Fallback>
      <p:transition spd="slow" advTm="3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994</Words>
  <Application>Microsoft Office PowerPoint</Application>
  <PresentationFormat>画面に合わせる (4:3)</PresentationFormat>
  <Paragraphs>213</Paragraphs>
  <Slides>11</Slides>
  <Notes>11</Notes>
  <HiddenSlides>0</HiddenSlides>
  <MMClips>11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Meiryo</vt:lpstr>
      <vt:lpstr>Meiryo</vt:lpstr>
      <vt:lpstr>Arial</vt:lpstr>
      <vt:lpstr>Simple Light</vt:lpstr>
      <vt:lpstr>福井県 観光誘客課 からのお知らせ</vt:lpstr>
      <vt:lpstr>突然ですが、 インバウンド（外国人観光客）に 興味はありますか？</vt:lpstr>
      <vt:lpstr>人口減少による地域経済の縮小</vt:lpstr>
      <vt:lpstr>人口減少による地域経済の縮小</vt:lpstr>
      <vt:lpstr>日本人と外国人の旅行消費単価の違い（2019年）</vt:lpstr>
      <vt:lpstr>政府として描く2030年の観光市場</vt:lpstr>
      <vt:lpstr>この10年の福井県内の観光地・交通インフラなどのトピックス</vt:lpstr>
      <vt:lpstr>本日お伝えしたいこと</vt:lpstr>
      <vt:lpstr>指さし会話シート</vt:lpstr>
      <vt:lpstr>音声翻訳アプリ</vt:lpstr>
      <vt:lpstr>福井県 観光誘客課 国際観光室 kankou@pref.fukui.lg.jp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福井県 観光誘客課 からのお知らせ</dc:title>
  <dc:creator>j-tsutsui</dc:creator>
  <cp:lastModifiedBy>筒井 二朗</cp:lastModifiedBy>
  <cp:revision>3</cp:revision>
  <dcterms:modified xsi:type="dcterms:W3CDTF">2023-06-16T01:48:17Z</dcterms:modified>
</cp:coreProperties>
</file>