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703" r:id="rId4"/>
    <p:sldMasterId id="2147483717" r:id="rId5"/>
  </p:sldMasterIdLst>
  <p:notesMasterIdLst>
    <p:notesMasterId r:id="rId65"/>
  </p:notesMasterIdLst>
  <p:handoutMasterIdLst>
    <p:handoutMasterId r:id="rId66"/>
  </p:handoutMasterIdLst>
  <p:sldIdLst>
    <p:sldId id="675" r:id="rId6"/>
    <p:sldId id="256" r:id="rId7"/>
    <p:sldId id="288" r:id="rId8"/>
    <p:sldId id="257" r:id="rId9"/>
    <p:sldId id="271" r:id="rId10"/>
    <p:sldId id="273" r:id="rId11"/>
    <p:sldId id="274" r:id="rId12"/>
    <p:sldId id="284" r:id="rId13"/>
    <p:sldId id="275" r:id="rId14"/>
    <p:sldId id="285" r:id="rId15"/>
    <p:sldId id="281" r:id="rId16"/>
    <p:sldId id="278" r:id="rId17"/>
    <p:sldId id="291" r:id="rId18"/>
    <p:sldId id="293" r:id="rId19"/>
    <p:sldId id="294" r:id="rId20"/>
    <p:sldId id="295" r:id="rId21"/>
    <p:sldId id="297" r:id="rId22"/>
    <p:sldId id="299" r:id="rId23"/>
    <p:sldId id="300" r:id="rId24"/>
    <p:sldId id="301" r:id="rId25"/>
    <p:sldId id="303" r:id="rId26"/>
    <p:sldId id="287" r:id="rId27"/>
    <p:sldId id="28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286" r:id="rId41"/>
    <p:sldId id="327" r:id="rId42"/>
    <p:sldId id="328" r:id="rId43"/>
    <p:sldId id="329" r:id="rId44"/>
    <p:sldId id="384" r:id="rId45"/>
    <p:sldId id="333" r:id="rId46"/>
    <p:sldId id="308" r:id="rId47"/>
    <p:sldId id="334" r:id="rId48"/>
    <p:sldId id="335" r:id="rId49"/>
    <p:sldId id="310" r:id="rId50"/>
    <p:sldId id="336" r:id="rId51"/>
    <p:sldId id="337" r:id="rId52"/>
    <p:sldId id="677" r:id="rId53"/>
    <p:sldId id="338" r:id="rId54"/>
    <p:sldId id="339" r:id="rId55"/>
    <p:sldId id="342" r:id="rId56"/>
    <p:sldId id="343" r:id="rId57"/>
    <p:sldId id="678" r:id="rId58"/>
    <p:sldId id="345" r:id="rId59"/>
    <p:sldId id="346" r:id="rId60"/>
    <p:sldId id="347" r:id="rId61"/>
    <p:sldId id="262" r:id="rId62"/>
    <p:sldId id="265" r:id="rId63"/>
    <p:sldId id="679" r:id="rId6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orient="horz" pos="462">
          <p15:clr>
            <a:srgbClr val="A4A3A4"/>
          </p15:clr>
        </p15:guide>
        <p15:guide id="4" orient="horz" pos="4286">
          <p15:clr>
            <a:srgbClr val="A4A3A4"/>
          </p15:clr>
        </p15:guide>
        <p15:guide id="5" orient="horz" pos="754">
          <p15:clr>
            <a:srgbClr val="A4A3A4"/>
          </p15:clr>
        </p15:guide>
        <p15:guide id="6" orient="horz" pos="3874">
          <p15:clr>
            <a:srgbClr val="A4A3A4"/>
          </p15:clr>
        </p15:guide>
        <p15:guide id="7" orient="horz" pos="1234">
          <p15:clr>
            <a:srgbClr val="A4A3A4"/>
          </p15:clr>
        </p15:guide>
        <p15:guide id="8" pos="1447">
          <p15:clr>
            <a:srgbClr val="A4A3A4"/>
          </p15:clr>
        </p15:guide>
        <p15:guide id="9" pos="5329">
          <p15:clr>
            <a:srgbClr val="A4A3A4"/>
          </p15:clr>
        </p15:guide>
        <p15:guide id="10" pos="5629">
          <p15:clr>
            <a:srgbClr val="A4A3A4"/>
          </p15:clr>
        </p15:guide>
        <p15:guide id="11" pos="35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E25AB"/>
    <a:srgbClr val="075D11"/>
    <a:srgbClr val="FFE181"/>
    <a:srgbClr val="FF6699"/>
    <a:srgbClr val="0088EE"/>
    <a:srgbClr val="DE0000"/>
    <a:srgbClr val="D636CB"/>
    <a:srgbClr val="B441CB"/>
    <a:srgbClr val="AF2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87" autoAdjust="0"/>
    <p:restoredTop sz="73560" autoAdjust="0"/>
  </p:normalViewPr>
  <p:slideViewPr>
    <p:cSldViewPr>
      <p:cViewPr varScale="1">
        <p:scale>
          <a:sx n="53" d="100"/>
          <a:sy n="53" d="100"/>
        </p:scale>
        <p:origin x="1380" y="72"/>
      </p:cViewPr>
      <p:guideLst>
        <p:guide orient="horz" pos="2160"/>
        <p:guide pos="2880"/>
        <p:guide orient="horz" pos="462"/>
        <p:guide orient="horz" pos="4286"/>
        <p:guide orient="horz" pos="754"/>
        <p:guide orient="horz" pos="3874"/>
        <p:guide orient="horz" pos="1234"/>
        <p:guide pos="1447"/>
        <p:guide pos="5329"/>
        <p:guide pos="5629"/>
        <p:guide pos="3595"/>
      </p:guideLst>
    </p:cSldViewPr>
  </p:slideViewPr>
  <p:notesTextViewPr>
    <p:cViewPr>
      <p:scale>
        <a:sx n="1" d="1"/>
        <a:sy n="1" d="1"/>
      </p:scale>
      <p:origin x="0" y="0"/>
    </p:cViewPr>
  </p:notesTextViewPr>
  <p:sorterViewPr>
    <p:cViewPr varScale="1">
      <p:scale>
        <a:sx n="100" d="100"/>
        <a:sy n="100" d="100"/>
      </p:scale>
      <p:origin x="0" y="6496"/>
    </p:cViewPr>
  </p:sorterViewPr>
  <p:notesViewPr>
    <p:cSldViewPr showGuides="1">
      <p:cViewPr varScale="1">
        <p:scale>
          <a:sx n="80" d="100"/>
          <a:sy n="80"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0-14DA-D343-B3FF-8F9D260878F1}"/>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1-14DA-D343-B3FF-8F9D260878F1}"/>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2-14DA-D343-B3FF-8F9D260878F1}"/>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EB2C3D2-0A54-4F60-86C5-F1517560E5CA}" type="datetimeFigureOut">
              <a:rPr kumimoji="1" lang="ja-JP" altLang="en-US" smtClean="0"/>
              <a:pPr/>
              <a:t>2020/1/7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CB58979-3852-4527-A64C-B42E9F8BC23A}" type="slidenum">
              <a:rPr kumimoji="1" lang="ja-JP" altLang="en-US" smtClean="0"/>
              <a:pPr/>
              <a:t>‹#›</a:t>
            </a:fld>
            <a:endParaRPr kumimoji="1" lang="ja-JP" altLang="en-US"/>
          </a:p>
        </p:txBody>
      </p:sp>
    </p:spTree>
    <p:extLst>
      <p:ext uri="{BB962C8B-B14F-4D97-AF65-F5344CB8AC3E}">
        <p14:creationId xmlns:p14="http://schemas.microsoft.com/office/powerpoint/2010/main" val="53048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71B7898-C192-4165-927E-DA37FA6FD7A2}" type="datetimeFigureOut">
              <a:rPr kumimoji="1" lang="ja-JP" altLang="en-US" smtClean="0"/>
              <a:pPr/>
              <a:t>2020/1/7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6BBB197-2DF4-4E91-A988-03D69B58B699}" type="slidenum">
              <a:rPr kumimoji="1" lang="ja-JP" altLang="en-US" smtClean="0"/>
              <a:pPr/>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福井県では、がんに関する授業を、小学校の</a:t>
            </a:r>
            <a:r>
              <a:rPr kumimoji="1" lang="en-US" altLang="ja-JP" dirty="0"/>
              <a:t>5</a:t>
            </a:r>
            <a:r>
              <a:rPr kumimoji="1" lang="ja-JP" altLang="en-US"/>
              <a:t>年生でも受けることになっています。</a:t>
            </a:r>
            <a:endParaRPr kumimoji="1" lang="en-US" altLang="ja-JP" dirty="0"/>
          </a:p>
          <a:p>
            <a:r>
              <a:rPr kumimoji="1" lang="ja-JP" altLang="en-US"/>
              <a:t>（令和</a:t>
            </a:r>
            <a:r>
              <a:rPr kumimoji="1" lang="en-US" altLang="ja-JP" dirty="0"/>
              <a:t>4</a:t>
            </a:r>
            <a:r>
              <a:rPr kumimoji="1" lang="ja-JP" altLang="en-US"/>
              <a:t>年までは、ほとんどの中学生は小学校で受けていませんので、受けた人は居ますか？と、聞いて挙手させてみてください）</a:t>
            </a:r>
            <a:endParaRPr kumimoji="1" lang="en-US" altLang="ja-JP" dirty="0"/>
          </a:p>
          <a:p>
            <a:r>
              <a:rPr kumimoji="1" lang="ja-JP" altLang="en-US"/>
              <a:t>小学校で受けた人は思い出しながら、聞いてください。</a:t>
            </a:r>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1</a:t>
            </a:fld>
            <a:endParaRPr kumimoji="1" lang="ja-JP" altLang="en-US"/>
          </a:p>
        </p:txBody>
      </p:sp>
    </p:spTree>
    <p:extLst>
      <p:ext uri="{BB962C8B-B14F-4D97-AF65-F5344CB8AC3E}">
        <p14:creationId xmlns:p14="http://schemas.microsoft.com/office/powerpoint/2010/main" val="33601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女性の場合は男性と比べて、感染の関わりが大きくなります。これは、子宮頸がんという、感染で発症するがんがあるからです。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a:t>
            </a:r>
            <a:r>
              <a:rPr kumimoji="1" lang="en-US" altLang="ja-JP" dirty="0"/>
              <a:t>2</a:t>
            </a:r>
            <a:r>
              <a:rPr kumimoji="1" lang="ja-JP" altLang="en-US"/>
              <a:t>枚のグラフは、時間により、また、子宮頸がんの説明が困難なときには省略して、高校</a:t>
            </a:r>
            <a:r>
              <a:rPr kumimoji="1" lang="en-US" altLang="ja-JP" dirty="0"/>
              <a:t>1</a:t>
            </a:r>
            <a:r>
              <a:rPr kumimoji="1" lang="ja-JP" altLang="en-US"/>
              <a:t>年時に行うこともできます。）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37228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がんの原因は大きく</a:t>
            </a:r>
            <a:r>
              <a:rPr kumimoji="1" lang="en-US" altLang="ja-JP" dirty="0"/>
              <a:t>3</a:t>
            </a:r>
            <a:r>
              <a:rPr kumimoji="1" lang="ja-JP" altLang="en-US"/>
              <a:t>つに分けることができます。</a:t>
            </a:r>
            <a:endParaRPr kumimoji="1" lang="en-US" altLang="ja-JP" dirty="0"/>
          </a:p>
          <a:p>
            <a:r>
              <a:rPr kumimoji="1" lang="ja-JP" altLang="en-US"/>
              <a:t>細菌、ウイルスなどによる感染。</a:t>
            </a:r>
            <a:endParaRPr kumimoji="1" lang="en-US" altLang="ja-JP" dirty="0"/>
          </a:p>
          <a:p>
            <a:r>
              <a:rPr kumimoji="1" lang="ja-JP" altLang="en-US"/>
              <a:t>たばこ、お酒、食べ物、肥満や運動などの生活習慣。</a:t>
            </a:r>
            <a:endParaRPr kumimoji="1" lang="en-US" altLang="ja-JP" dirty="0"/>
          </a:p>
          <a:p>
            <a:r>
              <a:rPr kumimoji="1" lang="ja-JP" altLang="en-US"/>
              <a:t>もって生まれた遺伝的な素因。</a:t>
            </a:r>
            <a:endParaRPr kumimoji="1" lang="en-US" altLang="ja-JP" dirty="0"/>
          </a:p>
          <a:p>
            <a:r>
              <a:rPr kumimoji="1" lang="ja-JP" altLang="en-US"/>
              <a:t>この</a:t>
            </a:r>
            <a:r>
              <a:rPr kumimoji="1" lang="en-US" altLang="ja-JP" dirty="0"/>
              <a:t>3</a:t>
            </a:r>
            <a:r>
              <a:rPr kumimoji="1" lang="ja-JP" altLang="en-US"/>
              <a:t>つです。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その他、原因のわかっていないがんもあります。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小児のがんでは、生活習慣や細菌・ウイルスとは関係なく発症するものが多いといわれます。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12</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次に、日本のがんの現状について知っておきましょう。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13</a:t>
            </a:fld>
            <a:endParaRPr kumimoji="1" lang="ja-JP" altLang="en-US"/>
          </a:p>
        </p:txBody>
      </p:sp>
    </p:spTree>
    <p:extLst>
      <p:ext uri="{BB962C8B-B14F-4D97-AF65-F5344CB8AC3E}">
        <p14:creationId xmlns:p14="http://schemas.microsoft.com/office/powerpoint/2010/main" val="339407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日本では、どれくらいの人ががんになっていると思いますか？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10</a:t>
            </a:r>
            <a:r>
              <a:rPr kumimoji="1" lang="ja-JP" altLang="en-US"/>
              <a:t>％、</a:t>
            </a:r>
            <a:r>
              <a:rPr kumimoji="1" lang="en-US" altLang="ja-JP" dirty="0"/>
              <a:t>20</a:t>
            </a:r>
            <a:r>
              <a:rPr kumimoji="1" lang="ja-JP" altLang="en-US"/>
              <a:t>％、</a:t>
            </a:r>
            <a:r>
              <a:rPr kumimoji="1" lang="en-US" altLang="ja-JP" dirty="0"/>
              <a:t>50</a:t>
            </a:r>
            <a:r>
              <a:rPr kumimoji="1" lang="ja-JP" altLang="en-US"/>
              <a:t>％などと挙手させて聞いてみても）</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14</a:t>
            </a:fld>
            <a:endParaRPr kumimoji="1" lang="ja-JP" altLang="en-US"/>
          </a:p>
        </p:txBody>
      </p:sp>
    </p:spTree>
    <p:extLst>
      <p:ext uri="{BB962C8B-B14F-4D97-AF65-F5344CB8AC3E}">
        <p14:creationId xmlns:p14="http://schemas.microsoft.com/office/powerpoint/2010/main" val="207481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実は、</a:t>
            </a:r>
            <a:r>
              <a:rPr kumimoji="1" lang="en-US" altLang="ja-JP" dirty="0"/>
              <a:t>2</a:t>
            </a:r>
            <a:r>
              <a:rPr kumimoji="1" lang="ja-JP" altLang="en-US"/>
              <a:t>人に</a:t>
            </a:r>
            <a:r>
              <a:rPr kumimoji="1" lang="en-US" altLang="ja-JP" dirty="0"/>
              <a:t>1</a:t>
            </a:r>
            <a:r>
              <a:rPr kumimoji="1" lang="ja-JP" altLang="en-US"/>
              <a:t>人ががんを経験しているのです。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a:t>
            </a:r>
            <a:r>
              <a:rPr kumimoji="1" lang="en-US" altLang="ja-JP" dirty="0"/>
              <a:t>3</a:t>
            </a:r>
            <a:r>
              <a:rPr kumimoji="1" lang="ja-JP" altLang="en-US"/>
              <a:t>人に１人ががんで亡くなっているのです。</a:t>
            </a:r>
            <a:endParaRPr kumimoji="1" lang="en-US" altLang="ja-JP" dirty="0"/>
          </a:p>
          <a:p>
            <a:r>
              <a:rPr kumimoji="1" lang="ja-JP" altLang="en-US"/>
              <a:t>日本人の死亡原因の一位は、</a:t>
            </a:r>
            <a:r>
              <a:rPr kumimoji="1" lang="en-US" altLang="ja-JP" dirty="0"/>
              <a:t>60</a:t>
            </a:r>
            <a:r>
              <a:rPr kumimoji="1" lang="ja-JP" altLang="en-US"/>
              <a:t>年前までは、結核でした。</a:t>
            </a:r>
            <a:r>
              <a:rPr kumimoji="1" lang="en-US" altLang="ja-JP" dirty="0"/>
              <a:t>30</a:t>
            </a:r>
            <a:r>
              <a:rPr kumimoji="1" lang="ja-JP" altLang="en-US"/>
              <a:t>年ほど前までは、脳血管障害、そして今は、がん、心臓疾患、脳血管障害の順です。</a:t>
            </a:r>
            <a:endParaRPr kumimoji="1" lang="en-US" altLang="ja-JP" dirty="0"/>
          </a:p>
          <a:p>
            <a:r>
              <a:rPr kumimoji="1" lang="ja-JP" altLang="en-US"/>
              <a:t>それでは、どうしてがんになる人が増えているのでしょうか。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日本人の平均寿命は、世界でトップです。男性は２位、女性ではダントツの１位、合計すると世界のトップです。</a:t>
            </a:r>
            <a:endParaRPr kumimoji="1" lang="en-US" altLang="ja-JP" dirty="0"/>
          </a:p>
          <a:p>
            <a:r>
              <a:rPr kumimoji="1" lang="ja-JP" altLang="en-US"/>
              <a:t>つまり、日本では、長生きする人が増えているのです。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effectLst/>
              </a:rPr>
              <a:t>がんは細胞分裂のときに変異し悪性化したものと勉強しましたね。長生きすれば、細胞分裂の機会も増え、細胞の変異の可能性も高くなります。また、加齢によって、細胞を正常に保つ働きも低下します。 </a:t>
            </a:r>
            <a:r>
              <a:rPr kumimoji="1" lang="ja-JP" altLang="en-US" sz="1200" kern="1200">
                <a:solidFill>
                  <a:schemeClr val="tx1"/>
                </a:solidFill>
                <a:effectLst/>
                <a:latin typeface="+mn-lt"/>
                <a:ea typeface="+mn-ea"/>
                <a:cs typeface="+mn-cs"/>
              </a:rPr>
              <a:t>つまり、長く生きることで、がんは誰もがなりうる病気になったのです。</a:t>
            </a:r>
            <a:endParaRPr lang="ja-JP" altLang="en-US">
              <a:effectLst/>
            </a:endParaRP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18</a:t>
            </a:fld>
            <a:endParaRPr kumimoji="1" lang="ja-JP" altLang="en-US"/>
          </a:p>
        </p:txBody>
      </p:sp>
    </p:spTree>
    <p:extLst>
      <p:ext uri="{BB962C8B-B14F-4D97-AF65-F5344CB8AC3E}">
        <p14:creationId xmlns:p14="http://schemas.microsoft.com/office/powerpoint/2010/main" val="262897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年齢別にがんになる割合をみると、</a:t>
            </a:r>
            <a:r>
              <a:rPr kumimoji="1" lang="en-US" altLang="ja-JP" dirty="0"/>
              <a:t>50</a:t>
            </a:r>
            <a:r>
              <a:rPr kumimoji="1" lang="ja-JP" altLang="en-US"/>
              <a:t>才ぐらいから増え、長く生きるとがんになりやすいことが分かりますね。</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19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最初に、がん、という病気について勉強しましょう。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2</a:t>
            </a:fld>
            <a:endParaRPr kumimoji="1" lang="ja-JP" altLang="en-US"/>
          </a:p>
        </p:txBody>
      </p:sp>
    </p:spTree>
    <p:extLst>
      <p:ext uri="{BB962C8B-B14F-4D97-AF65-F5344CB8AC3E}">
        <p14:creationId xmlns:p14="http://schemas.microsoft.com/office/powerpoint/2010/main" val="3604283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それでは、どうして男性の方ががんになる率は高いのでしょうか。</a:t>
            </a:r>
            <a:endParaRPr kumimoji="1" lang="en-US" altLang="ja-JP" dirty="0"/>
          </a:p>
          <a:p>
            <a:r>
              <a:rPr kumimoji="1" lang="ja-JP" altLang="en-US"/>
              <a:t>それは、男性の方が、たばこやお酒など、がんの危険性を赤める生活習慣が多いことや、職業環境などによっては、遺伝子の障害を受ける可能性が高いからです。</a:t>
            </a:r>
            <a:endParaRPr kumimoji="1" lang="en-US" altLang="ja-JP" dirty="0"/>
          </a:p>
          <a:p>
            <a:r>
              <a:rPr kumimoji="1" lang="ja-JP" altLang="en-US"/>
              <a:t>女性では、</a:t>
            </a:r>
            <a:r>
              <a:rPr kumimoji="1" lang="en-US" altLang="ja-JP" dirty="0"/>
              <a:t>20</a:t>
            </a:r>
            <a:r>
              <a:rPr kumimoji="1" lang="ja-JP" altLang="en-US"/>
              <a:t>代から</a:t>
            </a:r>
            <a:r>
              <a:rPr kumimoji="1" lang="en-US" altLang="ja-JP" dirty="0"/>
              <a:t>50</a:t>
            </a:r>
            <a:r>
              <a:rPr kumimoji="1" lang="ja-JP" altLang="en-US"/>
              <a:t>代までは男性より多いのはなぜでしょうか。</a:t>
            </a:r>
            <a:endParaRPr kumimoji="1" lang="en-US" altLang="ja-JP" dirty="0"/>
          </a:p>
          <a:p>
            <a:r>
              <a:rPr kumimoji="1" lang="ja-JP" altLang="en-US"/>
              <a:t>乳がんや子宮頸がんがこの世代で多いからです。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ここで、がんの発生から、進行するまでを勉強しましょう。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21</a:t>
            </a:fld>
            <a:endParaRPr kumimoji="1" lang="ja-JP" altLang="en-US"/>
          </a:p>
        </p:txBody>
      </p:sp>
    </p:spTree>
    <p:extLst>
      <p:ext uri="{BB962C8B-B14F-4D97-AF65-F5344CB8AC3E}">
        <p14:creationId xmlns:p14="http://schemas.microsoft.com/office/powerpoint/2010/main" val="124159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細胞が分裂するときの変異によりがん細胞ができるので、細胞が分裂するすべての臓器でがんができる可能性があります。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12790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１つの変異したがん細胞が</a:t>
            </a:r>
            <a:r>
              <a:rPr kumimoji="1" lang="en-US" altLang="ja-JP" dirty="0"/>
              <a:t>1cm</a:t>
            </a:r>
            <a:r>
              <a:rPr kumimoji="1" lang="ja-JP" altLang="en-US"/>
              <a:t>の大きさになるまで、</a:t>
            </a:r>
            <a:r>
              <a:rPr kumimoji="1" lang="en-US" altLang="ja-JP" dirty="0"/>
              <a:t>10</a:t>
            </a:r>
            <a:r>
              <a:rPr kumimoji="1" lang="ja-JP" altLang="en-US"/>
              <a:t>年から</a:t>
            </a:r>
            <a:r>
              <a:rPr kumimoji="1" lang="en-US" altLang="ja-JP" dirty="0"/>
              <a:t>20</a:t>
            </a:r>
            <a:r>
              <a:rPr kumimoji="1" lang="ja-JP" altLang="en-US"/>
              <a:t>年かかると言われています。</a:t>
            </a:r>
            <a:r>
              <a:rPr kumimoji="1" lang="en-US" altLang="ja-JP" dirty="0"/>
              <a:t>1</a:t>
            </a:r>
            <a:r>
              <a:rPr kumimoji="1" lang="ja-JP" altLang="en-US"/>
              <a:t>ｃｍの大きさのがんは、早期がんとして見つけることができる大きさです。</a:t>
            </a:r>
            <a:endParaRPr kumimoji="1" lang="en-US" altLang="ja-JP" dirty="0"/>
          </a:p>
          <a:p>
            <a:r>
              <a:rPr kumimoji="1" lang="ja-JP" altLang="en-US"/>
              <a:t>ここで見逃して、直径が</a:t>
            </a:r>
            <a:r>
              <a:rPr kumimoji="1" lang="en-US" altLang="ja-JP" dirty="0"/>
              <a:t>2cm</a:t>
            </a:r>
            <a:r>
              <a:rPr kumimoji="1" lang="ja-JP" altLang="en-US"/>
              <a:t>になると、進行がんです。周囲の臓器にまで進行したり、血流やリンパの流れに乗って離れた臓器に転移したりしやすくなります。</a:t>
            </a:r>
            <a:endParaRPr kumimoji="1" lang="en-US" altLang="ja-JP" dirty="0"/>
          </a:p>
          <a:p>
            <a:r>
              <a:rPr kumimoji="1" lang="ja-JP" altLang="en-US"/>
              <a:t>そして、ここに至って、初めてがんによる自覚症状が現れるのです。早期がんから進行がんに至る、この間は、たった</a:t>
            </a:r>
            <a:r>
              <a:rPr kumimoji="1" lang="en-US" altLang="ja-JP" dirty="0"/>
              <a:t>1〜2</a:t>
            </a:r>
            <a:r>
              <a:rPr kumimoji="1" lang="ja-JP" altLang="en-US"/>
              <a:t>年しかありません。</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18912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ここで、日本人に特に多いがんについて、その特徴を知っておきましょう。</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・胃がんは、日本人が２番目に番多くかかるがんです。胃に棲むピロリ菌の感染が発病にかかわっていると考えられてます。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・大腸がんは、日本人が１番多くかかるがんです。運動不足や肥満、大量の飲酒などが発病に関連している。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・肺がんは、</a:t>
            </a:r>
            <a:r>
              <a:rPr kumimoji="1" lang="ja-JP" altLang="en-US" sz="1200" b="0" i="0" u="none" strike="noStrike" kern="1200" spc="0" baseline="0">
                <a:solidFill>
                  <a:schemeClr val="tx1">
                    <a:lumMod val="75000"/>
                    <a:lumOff val="25000"/>
                  </a:schemeClr>
                </a:solidFill>
                <a:latin typeface="+mn-ea"/>
                <a:ea typeface="+mn-ea"/>
                <a:cs typeface="+mn-cs"/>
              </a:rPr>
              <a:t>我が国では死亡者数が最も多く、特に男性に多いがんです。最大の原因は喫煙です。</a:t>
            </a:r>
            <a:r>
              <a:rPr kumimoji="1" lang="ja-JP" altLang="en-US" sz="1200" b="0" i="0" u="none" strike="noStrike" kern="1200" spc="-120" baseline="0">
                <a:solidFill>
                  <a:schemeClr val="tx1">
                    <a:lumMod val="75000"/>
                    <a:lumOff val="25000"/>
                  </a:schemeClr>
                </a:solidFill>
                <a:latin typeface="+mn-ea"/>
                <a:ea typeface="+mn-ea"/>
                <a:cs typeface="+mn-cs"/>
              </a:rPr>
              <a:t>たばこを吸う人が肺がん</a:t>
            </a:r>
            <a:r>
              <a:rPr kumimoji="1" lang="ja-JP" altLang="en-US" sz="1200" b="0" i="0" u="none" strike="noStrike" kern="1200" spc="0" baseline="0">
                <a:solidFill>
                  <a:schemeClr val="tx1">
                    <a:lumMod val="75000"/>
                    <a:lumOff val="25000"/>
                  </a:schemeClr>
                </a:solidFill>
                <a:latin typeface="+mn-ea"/>
                <a:ea typeface="+mn-ea"/>
                <a:cs typeface="+mn-cs"/>
              </a:rPr>
              <a:t>にかかる確率は、吸わない人の</a:t>
            </a:r>
            <a:r>
              <a:rPr kumimoji="1" lang="en-US" altLang="ja-JP" sz="1200" b="0" i="0" u="none" strike="noStrike" kern="1200" spc="0" baseline="0" dirty="0">
                <a:solidFill>
                  <a:schemeClr val="tx1">
                    <a:lumMod val="75000"/>
                    <a:lumOff val="25000"/>
                  </a:schemeClr>
                </a:solidFill>
                <a:latin typeface="+mn-ea"/>
                <a:ea typeface="+mn-ea"/>
                <a:cs typeface="+mn-cs"/>
              </a:rPr>
              <a:t>4</a:t>
            </a:r>
            <a:r>
              <a:rPr kumimoji="1" lang="ja-JP" altLang="en-US" sz="1200" b="0" i="0" u="none" strike="noStrike" kern="1200" spc="0" baseline="0">
                <a:solidFill>
                  <a:schemeClr val="tx1">
                    <a:lumMod val="75000"/>
                    <a:lumOff val="25000"/>
                  </a:schemeClr>
                </a:solidFill>
                <a:latin typeface="+mn-ea"/>
                <a:ea typeface="+mn-ea"/>
                <a:cs typeface="+mn-cs"/>
              </a:rPr>
              <a:t>～</a:t>
            </a:r>
            <a:r>
              <a:rPr kumimoji="1" lang="en-US" altLang="ja-JP" sz="1200" b="0" i="0" u="none" strike="noStrike" kern="1200" spc="0" baseline="0" dirty="0">
                <a:solidFill>
                  <a:schemeClr val="tx1">
                    <a:lumMod val="75000"/>
                    <a:lumOff val="25000"/>
                  </a:schemeClr>
                </a:solidFill>
                <a:latin typeface="+mn-ea"/>
                <a:ea typeface="+mn-ea"/>
                <a:cs typeface="+mn-cs"/>
              </a:rPr>
              <a:t>5</a:t>
            </a:r>
            <a:r>
              <a:rPr kumimoji="1" lang="ja-JP" altLang="en-US" sz="1200" b="0" i="0" u="none" strike="noStrike" kern="1200" spc="0" baseline="0">
                <a:solidFill>
                  <a:schemeClr val="tx1">
                    <a:lumMod val="75000"/>
                    <a:lumOff val="25000"/>
                  </a:schemeClr>
                </a:solidFill>
                <a:latin typeface="+mn-ea"/>
                <a:ea typeface="+mn-ea"/>
                <a:cs typeface="+mn-cs"/>
              </a:rPr>
              <a:t>倍にもなります。</a:t>
            </a:r>
            <a:endParaRPr kumimoji="1" lang="en-US" altLang="ja-JP" sz="1200" b="0" i="0" u="none" strike="noStrike" kern="1200" spc="0" baseline="0" dirty="0">
              <a:solidFill>
                <a:schemeClr val="tx1">
                  <a:lumMod val="75000"/>
                  <a:lumOff val="25000"/>
                </a:schemeClr>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spc="0" baseline="0" dirty="0">
              <a:solidFill>
                <a:schemeClr val="tx1">
                  <a:lumMod val="75000"/>
                  <a:lumOff val="25000"/>
                </a:schemeClr>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0" baseline="0">
                <a:solidFill>
                  <a:schemeClr val="tx1">
                    <a:lumMod val="75000"/>
                    <a:lumOff val="25000"/>
                  </a:schemeClr>
                </a:solidFill>
                <a:latin typeface="+mn-ea"/>
                <a:ea typeface="+mn-ea"/>
                <a:cs typeface="+mn-cs"/>
              </a:rPr>
              <a:t>・肝臓がんの主な原因は、</a:t>
            </a:r>
            <a:r>
              <a:rPr kumimoji="1" lang="ja-JP" altLang="en" sz="1200" b="0" i="0" u="none" strike="noStrike" kern="1200" spc="0" baseline="0">
                <a:solidFill>
                  <a:schemeClr val="tx1">
                    <a:lumMod val="75000"/>
                    <a:lumOff val="25000"/>
                  </a:schemeClr>
                </a:solidFill>
                <a:latin typeface="+mn-ea"/>
                <a:ea typeface="+mn-ea"/>
                <a:cs typeface="+mn-cs"/>
              </a:rPr>
              <a:t>Ｂ</a:t>
            </a:r>
            <a:r>
              <a:rPr kumimoji="1" lang="ja-JP" altLang="en-US" sz="1200" b="0" i="0" u="none" strike="noStrike" kern="1200" spc="0" baseline="0">
                <a:solidFill>
                  <a:schemeClr val="tx1">
                    <a:lumMod val="75000"/>
                    <a:lumOff val="25000"/>
                  </a:schemeClr>
                </a:solidFill>
                <a:latin typeface="+mn-ea"/>
                <a:ea typeface="+mn-ea"/>
                <a:cs typeface="+mn-cs"/>
              </a:rPr>
              <a:t>型と</a:t>
            </a:r>
            <a:r>
              <a:rPr kumimoji="1" lang="ja-JP" altLang="en" sz="1200" b="0" i="0" u="none" strike="noStrike" kern="1200" spc="0" baseline="0">
                <a:solidFill>
                  <a:schemeClr val="tx1">
                    <a:lumMod val="75000"/>
                    <a:lumOff val="25000"/>
                  </a:schemeClr>
                </a:solidFill>
                <a:latin typeface="+mn-ea"/>
                <a:ea typeface="+mn-ea"/>
                <a:cs typeface="+mn-cs"/>
              </a:rPr>
              <a:t>Ｃ</a:t>
            </a:r>
            <a:r>
              <a:rPr kumimoji="1" lang="ja-JP" altLang="en-US" sz="1200" b="0" i="0" u="none" strike="noStrike" kern="1200" spc="0" baseline="0">
                <a:solidFill>
                  <a:schemeClr val="tx1">
                    <a:lumMod val="75000"/>
                    <a:lumOff val="25000"/>
                  </a:schemeClr>
                </a:solidFill>
                <a:latin typeface="+mn-ea"/>
                <a:ea typeface="+mn-ea"/>
                <a:cs typeface="+mn-cs"/>
              </a:rPr>
              <a:t>型の肝炎ウイルスの感染です。最近では、ウイルスの治療薬が進歩し、肝炎ウイルスによる発がんは減少していますが、お酒の飲み過ぎによる肝がんが増えています。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・乳がんは</a:t>
            </a:r>
            <a:r>
              <a:rPr kumimoji="1" lang="en-US" altLang="ja-JP" dirty="0"/>
              <a:t>99</a:t>
            </a:r>
            <a:r>
              <a:rPr kumimoji="1" lang="ja-JP" altLang="en-US"/>
              <a:t>％が女性にできます。ということは、男性にもできます。乳房のしこりや皮膚のくぼみなどの有無を自分でもチェックすることが大切です。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・子宮がんには、子宮の入口（頸部）にできる子宮頸がんと、子宮本体にできる子宮体がんがあります。</a:t>
            </a:r>
            <a:r>
              <a:rPr kumimoji="1" lang="ja-JP" altLang="en-US" sz="1200" b="0" i="0" u="none" strike="noStrike" kern="1200" spc="50" baseline="0">
                <a:solidFill>
                  <a:schemeClr val="tx1">
                    <a:lumMod val="75000"/>
                    <a:lumOff val="25000"/>
                  </a:schemeClr>
                </a:solidFill>
                <a:latin typeface="+mn-ea"/>
                <a:ea typeface="+mn-ea"/>
                <a:cs typeface="+mn-cs"/>
              </a:rPr>
              <a:t>子宮頸がんは、初期の段階では症状が</a:t>
            </a:r>
            <a:r>
              <a:rPr kumimoji="1" lang="ja-JP" altLang="en-US" sz="1200" b="0" i="0" u="none" strike="noStrike" kern="1200" spc="0" baseline="0">
                <a:solidFill>
                  <a:schemeClr val="tx1">
                    <a:lumMod val="75000"/>
                    <a:lumOff val="25000"/>
                  </a:schemeClr>
                </a:solidFill>
                <a:latin typeface="+mn-ea"/>
                <a:ea typeface="+mn-ea"/>
                <a:cs typeface="+mn-cs"/>
              </a:rPr>
              <a:t>ないことが多いので、特に症状がなくても、</a:t>
            </a:r>
            <a:r>
              <a:rPr kumimoji="1" lang="en-US" altLang="ja-JP" sz="1200" b="0" i="0" u="none" strike="noStrike" kern="1200" spc="0" baseline="0" dirty="0">
                <a:solidFill>
                  <a:schemeClr val="tx1">
                    <a:lumMod val="75000"/>
                    <a:lumOff val="25000"/>
                  </a:schemeClr>
                </a:solidFill>
                <a:latin typeface="+mn-ea"/>
                <a:ea typeface="+mn-ea"/>
                <a:cs typeface="+mn-cs"/>
              </a:rPr>
              <a:t>20</a:t>
            </a:r>
            <a:r>
              <a:rPr kumimoji="1" lang="ja-JP" altLang="en-US" sz="1200" b="0" i="0" u="none" strike="noStrike" kern="1200" spc="0" baseline="0">
                <a:solidFill>
                  <a:schemeClr val="tx1">
                    <a:lumMod val="75000"/>
                    <a:lumOff val="25000"/>
                  </a:schemeClr>
                </a:solidFill>
                <a:latin typeface="+mn-ea"/>
                <a:ea typeface="+mn-ea"/>
                <a:cs typeface="+mn-cs"/>
              </a:rPr>
              <a:t>歳を過ぎたら、</a:t>
            </a:r>
            <a:r>
              <a:rPr kumimoji="1" lang="en-US" altLang="ja-JP" sz="1200" b="0" i="0" u="none" strike="noStrike" kern="1200" spc="0" baseline="0" dirty="0">
                <a:solidFill>
                  <a:schemeClr val="tx1">
                    <a:lumMod val="75000"/>
                    <a:lumOff val="25000"/>
                  </a:schemeClr>
                </a:solidFill>
                <a:latin typeface="+mn-ea"/>
                <a:ea typeface="+mn-ea"/>
                <a:cs typeface="+mn-cs"/>
              </a:rPr>
              <a:t>2</a:t>
            </a:r>
            <a:r>
              <a:rPr kumimoji="1" lang="ja-JP" altLang="en-US" sz="1200" b="0" i="0" u="none" strike="noStrike" kern="1200" spc="0" baseline="0">
                <a:solidFill>
                  <a:schemeClr val="tx1">
                    <a:lumMod val="75000"/>
                    <a:lumOff val="25000"/>
                  </a:schemeClr>
                </a:solidFill>
                <a:latin typeface="+mn-ea"/>
                <a:ea typeface="+mn-ea"/>
                <a:cs typeface="+mn-cs"/>
              </a:rPr>
              <a:t>年に</a:t>
            </a:r>
            <a:r>
              <a:rPr kumimoji="1" lang="en-US" altLang="ja-JP" sz="1200" b="0" i="0" u="none" strike="noStrike" kern="1200" spc="0" baseline="0" dirty="0">
                <a:solidFill>
                  <a:schemeClr val="tx1">
                    <a:lumMod val="75000"/>
                    <a:lumOff val="25000"/>
                  </a:schemeClr>
                </a:solidFill>
                <a:latin typeface="+mn-ea"/>
                <a:ea typeface="+mn-ea"/>
                <a:cs typeface="+mn-cs"/>
              </a:rPr>
              <a:t>1</a:t>
            </a:r>
            <a:r>
              <a:rPr kumimoji="1" lang="ja-JP" altLang="en-US" sz="1200" b="0" i="0" u="none" strike="noStrike" kern="1200" spc="0" baseline="0">
                <a:solidFill>
                  <a:schemeClr val="tx1">
                    <a:lumMod val="75000"/>
                    <a:lumOff val="25000"/>
                  </a:schemeClr>
                </a:solidFill>
                <a:latin typeface="+mn-ea"/>
                <a:ea typeface="+mn-ea"/>
                <a:cs typeface="+mn-cs"/>
              </a:rPr>
              <a:t>回、検診を受けることが勧められています。</a:t>
            </a:r>
            <a:endParaRPr kumimoji="1" lang="en-US" altLang="ja-JP" sz="1200" b="0" i="0" u="none" strike="noStrike" kern="1200" spc="0" baseline="0" dirty="0">
              <a:solidFill>
                <a:schemeClr val="tx1">
                  <a:lumMod val="75000"/>
                  <a:lumOff val="25000"/>
                </a:schemeClr>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0" baseline="0">
                <a:solidFill>
                  <a:schemeClr val="tx1">
                    <a:lumMod val="75000"/>
                    <a:lumOff val="25000"/>
                  </a:schemeClr>
                </a:solidFill>
                <a:latin typeface="+mn-ea"/>
                <a:ea typeface="+mn-ea"/>
                <a:cs typeface="+mn-cs"/>
              </a:rPr>
              <a:t>＊（子宮頸がんは、ヒトパピローマウイルスの感染が原因なので、性感染の予防やワクチン接種などが大切です）</a:t>
            </a:r>
            <a:endParaRPr kumimoji="1" lang="en-US" altLang="ja-JP" sz="1200" b="0" i="0" u="none" strike="noStrike" kern="1200" spc="0" baseline="0" dirty="0">
              <a:solidFill>
                <a:schemeClr val="tx1">
                  <a:lumMod val="75000"/>
                  <a:lumOff val="25000"/>
                </a:schemeClr>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spc="0" baseline="0" dirty="0">
              <a:solidFill>
                <a:schemeClr val="tx1">
                  <a:lumMod val="75000"/>
                  <a:lumOff val="25000"/>
                </a:schemeClr>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0" baseline="0">
                <a:solidFill>
                  <a:schemeClr val="tx1">
                    <a:lumMod val="75000"/>
                    <a:lumOff val="25000"/>
                  </a:schemeClr>
                </a:solidFill>
                <a:latin typeface="+mn-ea"/>
                <a:ea typeface="+mn-ea"/>
                <a:cs typeface="+mn-cs"/>
              </a:rPr>
              <a:t>・前立腺は、男性だけにあります。診断方法が普及したことで、前立腺がんと診断される人が増加しています。かなり進行した場合でも、適切に対処すれば、通常の生活を長く続けることができます。</a:t>
            </a:r>
            <a:endParaRPr kumimoji="1" lang="en-US" altLang="ja-JP" sz="1200" b="0" i="0" u="none" strike="noStrike" kern="1200" spc="0" baseline="0" dirty="0">
              <a:solidFill>
                <a:schemeClr val="tx1">
                  <a:lumMod val="75000"/>
                  <a:lumOff val="25000"/>
                </a:schemeClr>
              </a:solidFill>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がんにかかる率を、罹患率といいます。日本人全体のがんの罹患率はおおよそ</a:t>
            </a:r>
            <a:r>
              <a:rPr kumimoji="1" lang="en-US" altLang="ja-JP" dirty="0"/>
              <a:t>50</a:t>
            </a:r>
            <a:r>
              <a:rPr kumimoji="1" lang="ja-JP" altLang="en-US"/>
              <a:t>％と習いましたね。</a:t>
            </a:r>
            <a:endParaRPr kumimoji="1" lang="en-US" altLang="ja-JP" dirty="0"/>
          </a:p>
          <a:p>
            <a:r>
              <a:rPr kumimoji="1" lang="ja-JP" altLang="en-US"/>
              <a:t>日本で罹患率が最も高いがんは、大腸がんです。２位は胃がん、３位は肺がんです。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男女別では、男性の</a:t>
            </a:r>
            <a:r>
              <a:rPr kumimoji="1" lang="en-US" altLang="ja-JP" dirty="0"/>
              <a:t>1</a:t>
            </a:r>
            <a:r>
              <a:rPr kumimoji="1" lang="ja-JP" altLang="en-US"/>
              <a:t>位は「胃がん」で、女性の</a:t>
            </a:r>
            <a:r>
              <a:rPr kumimoji="1" lang="en-US" altLang="ja-JP" dirty="0"/>
              <a:t>1</a:t>
            </a:r>
            <a:r>
              <a:rPr kumimoji="1" lang="ja-JP" altLang="en-US"/>
              <a:t>位は「乳がん」です。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ところが、がんによる死亡率は、罹患率とは違います。</a:t>
            </a:r>
            <a:endParaRPr kumimoji="1" lang="en-US" altLang="ja-JP" dirty="0"/>
          </a:p>
          <a:p>
            <a:r>
              <a:rPr kumimoji="1" lang="ja-JP" altLang="en-US"/>
              <a:t>日本におけるがんによる死亡率は、１位は肺がん、２位は大腸がん、３位は胃がんです。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男女別では、男性の罹患率の</a:t>
            </a:r>
            <a:r>
              <a:rPr kumimoji="1" lang="en-US" altLang="ja-JP" dirty="0"/>
              <a:t>1</a:t>
            </a:r>
            <a:r>
              <a:rPr kumimoji="1" lang="ja-JP" altLang="en-US"/>
              <a:t>位は胃がんでしたが、死亡率の</a:t>
            </a:r>
            <a:r>
              <a:rPr kumimoji="1" lang="en-US" altLang="ja-JP" dirty="0"/>
              <a:t>1</a:t>
            </a:r>
            <a:r>
              <a:rPr kumimoji="1" lang="ja-JP" altLang="en-US"/>
              <a:t>位は「肺がん」です。女性の罹患率の</a:t>
            </a:r>
            <a:r>
              <a:rPr kumimoji="1" lang="en-US" altLang="ja-JP" dirty="0"/>
              <a:t>1</a:t>
            </a:r>
            <a:r>
              <a:rPr kumimoji="1" lang="ja-JP" altLang="en-US"/>
              <a:t>位は乳がんでしたが、死亡率の</a:t>
            </a:r>
            <a:r>
              <a:rPr kumimoji="1" lang="en-US" altLang="ja-JP" dirty="0"/>
              <a:t>1</a:t>
            </a:r>
            <a:r>
              <a:rPr kumimoji="1" lang="ja-JP" altLang="en-US"/>
              <a:t>位は「大腸がん」です。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つまり、胃がんより肺がんの方が治りにくく、乳がんより大腸がんの方が治りにくいと言うことです。</a:t>
            </a:r>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皆さんは、がんになったら、もう助からないと思っていませんか？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がんになったら、どれくらい生きることができるのでしょうか。がんと診断されてから、５年後にどれだけの患者が生きているかをグラフで示しています。</a:t>
            </a:r>
            <a:r>
              <a:rPr kumimoji="1" lang="en-US" altLang="ja-JP" dirty="0"/>
              <a:t>5</a:t>
            </a:r>
            <a:r>
              <a:rPr kumimoji="1" lang="ja-JP" altLang="en-US"/>
              <a:t>年間再発なく生きていれば治った可能性が高いからです。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がんの診断技術の進歩により、早期に発見することができるようになったことと、がんの治療が進歩した結果、がん全体で７割近くの患者さんが５年生存できています。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それぞれのがんでみると、前立腺がん、乳がん、甲状腺がんは９割以上で</a:t>
            </a:r>
            <a:r>
              <a:rPr kumimoji="1" lang="en-US" altLang="ja-JP" dirty="0"/>
              <a:t>5</a:t>
            </a:r>
            <a:r>
              <a:rPr kumimoji="1" lang="ja-JP" altLang="en-US"/>
              <a:t>年生存が得られます。頻度の高い、大腸がん、胃がん、子宮頸がん、なども７割以上でほぼ治っているのです。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低いのは、膵がん、胆道がん、肝がん、食道がん、で、肺がんもまだまだ低いことが分かりますね。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28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それでは、がんにならないためにはどうしたら良いのでしょうか。</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29</a:t>
            </a:fld>
            <a:endParaRPr kumimoji="1" lang="ja-JP" altLang="en-US"/>
          </a:p>
        </p:txBody>
      </p:sp>
    </p:spTree>
    <p:extLst>
      <p:ext uri="{BB962C8B-B14F-4D97-AF65-F5344CB8AC3E}">
        <p14:creationId xmlns:p14="http://schemas.microsoft.com/office/powerpoint/2010/main" val="31425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がん、って聞いて、どんなことを思い浮かべますか？。みなさん、いろんな思いや疑問が浮かんできますよね。</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a:t>
            </a:fld>
            <a:endParaRPr kumimoji="1" lang="ja-JP" altLang="en-US"/>
          </a:p>
        </p:txBody>
      </p:sp>
    </p:spTree>
    <p:extLst>
      <p:ext uri="{BB962C8B-B14F-4D97-AF65-F5344CB8AC3E}">
        <p14:creationId xmlns:p14="http://schemas.microsoft.com/office/powerpoint/2010/main" val="318441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今まで勉強してきたことから、がんにならないためにどんなことができるかを考えてみましょう。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30</a:t>
            </a:fld>
            <a:endParaRPr kumimoji="1" lang="ja-JP" altLang="en-US"/>
          </a:p>
        </p:txBody>
      </p:sp>
    </p:spTree>
    <p:extLst>
      <p:ext uri="{BB962C8B-B14F-4D97-AF65-F5344CB8AC3E}">
        <p14:creationId xmlns:p14="http://schemas.microsoft.com/office/powerpoint/2010/main" val="2077800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このスライドは先ほど見ましたね。</a:t>
            </a:r>
            <a:endParaRPr kumimoji="1" lang="en-US" altLang="ja-JP" dirty="0"/>
          </a:p>
          <a:p>
            <a:r>
              <a:rPr kumimoji="1" lang="ja-JP" altLang="en-US"/>
              <a:t>男性のがんの原因として大きいのは、喫煙です。</a:t>
            </a:r>
            <a:endParaRPr kumimoji="1" lang="en-US" altLang="ja-JP" dirty="0"/>
          </a:p>
          <a:p>
            <a:r>
              <a:rPr kumimoji="1" lang="ja-JP" altLang="en-US"/>
              <a:t>次に感染、お酒、塩分、栄養の摂りすぎ、野菜や果物の摂取不足と運動不足等が挙げられます。</a:t>
            </a:r>
            <a:endParaRPr kumimoji="1" lang="en-US" altLang="ja-JP" dirty="0"/>
          </a:p>
          <a:p>
            <a:r>
              <a:rPr kumimoji="1" lang="ja-JP" altLang="en-US"/>
              <a:t>これらを避けることががん予防に重要だと言うことが分かりますね。</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9402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女性では、感染が最も大きな要因になっている事が注目されますね。</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49402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これらのなかで、まずは生活習慣に関するものは、自分で気をつけることで予防できますね。</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具体的に、どのような生活を送ればよいのでしょうか。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まずは、喫煙の習慣を、一生、身につけないことが最も重要ですね。</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将来、お酒を飲むときも、節度ある飲み方をしましょう。</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体重を適正に維持しましょう。太りすぎは良くありませんが、やせすぎもいけません。</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BMI</a:t>
            </a:r>
            <a:r>
              <a:rPr kumimoji="1" lang="ja-JP" altLang="en-US"/>
              <a:t>は、</a:t>
            </a:r>
            <a:r>
              <a:rPr kumimoji="1" lang="en-US" altLang="ja-JP" dirty="0"/>
              <a:t>18</a:t>
            </a:r>
            <a:r>
              <a:rPr kumimoji="1" lang="ja-JP" altLang="en-US"/>
              <a:t>から</a:t>
            </a:r>
            <a:r>
              <a:rPr kumimoji="1" lang="en-US" altLang="ja-JP" dirty="0"/>
              <a:t>26</a:t>
            </a:r>
            <a:r>
              <a:rPr kumimoji="1" lang="ja-JP" altLang="en-US"/>
              <a:t>の間が健康体重です：時間的に余裕があったら）</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野菜や果物もバランス良く摂って、適度な運動も継続しましょう。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この絵は、皆さんの将来でしょうか。みなさんのお父さん、お母さんの現在かもしれませんね。</a:t>
            </a:r>
            <a:endParaRPr kumimoji="1" lang="en-US" altLang="ja-JP" dirty="0"/>
          </a:p>
          <a:p>
            <a:r>
              <a:rPr kumimoji="1" lang="ja-JP" altLang="en-US"/>
              <a:t>皆さんはどう言ってアドバイスしますか？是非ここで考えてみましょう。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細胞の変異は毎日起こっていますから、現在節制するのは、将来の自分のためです。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11058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生活習慣に気をつけていても、全くがんにならないというわけではありません。また、今症状がないからといってがんが無いと言うことにはなりません。がん検診を受けて早期発見することが大切です。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37</a:t>
            </a:fld>
            <a:endParaRPr kumimoji="1" lang="ja-JP" altLang="en-US"/>
          </a:p>
        </p:txBody>
      </p:sp>
    </p:spTree>
    <p:extLst>
      <p:ext uri="{BB962C8B-B14F-4D97-AF65-F5344CB8AC3E}">
        <p14:creationId xmlns:p14="http://schemas.microsoft.com/office/powerpoint/2010/main" val="591360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それでは、望ましい生活習慣以外にできることはなんでしょうか。がんを引き起こす微生物に対する感染対策が重要です。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すでに勉強しましたが、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胃がんは、胃に棲むピロリ菌の感染が発病にかかわっていると考えられてます。これは薬を内服することで除菌が可能です。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0" baseline="0">
                <a:solidFill>
                  <a:schemeClr val="tx1">
                    <a:lumMod val="75000"/>
                    <a:lumOff val="25000"/>
                  </a:schemeClr>
                </a:solidFill>
                <a:latin typeface="+mn-ea"/>
                <a:ea typeface="+mn-ea"/>
                <a:cs typeface="+mn-cs"/>
              </a:rPr>
              <a:t>肝臓がんの主な原因は、</a:t>
            </a:r>
            <a:r>
              <a:rPr kumimoji="1" lang="ja-JP" altLang="en" sz="1200" b="0" i="0" u="none" strike="noStrike" kern="1200" spc="0" baseline="0">
                <a:solidFill>
                  <a:schemeClr val="tx1">
                    <a:lumMod val="75000"/>
                    <a:lumOff val="25000"/>
                  </a:schemeClr>
                </a:solidFill>
                <a:latin typeface="+mn-ea"/>
                <a:ea typeface="+mn-ea"/>
                <a:cs typeface="+mn-cs"/>
              </a:rPr>
              <a:t>Ｂ</a:t>
            </a:r>
            <a:r>
              <a:rPr kumimoji="1" lang="ja-JP" altLang="en-US" sz="1200" b="0" i="0" u="none" strike="noStrike" kern="1200" spc="0" baseline="0">
                <a:solidFill>
                  <a:schemeClr val="tx1">
                    <a:lumMod val="75000"/>
                    <a:lumOff val="25000"/>
                  </a:schemeClr>
                </a:solidFill>
                <a:latin typeface="+mn-ea"/>
                <a:ea typeface="+mn-ea"/>
                <a:cs typeface="+mn-cs"/>
              </a:rPr>
              <a:t>型と</a:t>
            </a:r>
            <a:r>
              <a:rPr kumimoji="1" lang="ja-JP" altLang="en" sz="1200" b="0" i="0" u="none" strike="noStrike" kern="1200" spc="0" baseline="0">
                <a:solidFill>
                  <a:schemeClr val="tx1">
                    <a:lumMod val="75000"/>
                    <a:lumOff val="25000"/>
                  </a:schemeClr>
                </a:solidFill>
                <a:latin typeface="+mn-ea"/>
                <a:ea typeface="+mn-ea"/>
                <a:cs typeface="+mn-cs"/>
              </a:rPr>
              <a:t>Ｃ</a:t>
            </a:r>
            <a:r>
              <a:rPr kumimoji="1" lang="ja-JP" altLang="en-US" sz="1200" b="0" i="0" u="none" strike="noStrike" kern="1200" spc="0" baseline="0">
                <a:solidFill>
                  <a:schemeClr val="tx1">
                    <a:lumMod val="75000"/>
                    <a:lumOff val="25000"/>
                  </a:schemeClr>
                </a:solidFill>
                <a:latin typeface="+mn-ea"/>
                <a:ea typeface="+mn-ea"/>
                <a:cs typeface="+mn-cs"/>
              </a:rPr>
              <a:t>型の肝炎ウイルスの感染です。最近では、ウイルスの治療薬が進歩し、ウイルス性肝炎が治療できます。</a:t>
            </a:r>
            <a:endParaRPr kumimoji="1" lang="ja-JP" altLang="en-US"/>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50" baseline="0">
                <a:solidFill>
                  <a:schemeClr val="tx1">
                    <a:lumMod val="75000"/>
                    <a:lumOff val="25000"/>
                  </a:schemeClr>
                </a:solidFill>
                <a:latin typeface="+mn-ea"/>
                <a:ea typeface="+mn-ea"/>
                <a:cs typeface="+mn-cs"/>
              </a:rPr>
              <a:t>子宮頸がんは、</a:t>
            </a:r>
            <a:r>
              <a:rPr kumimoji="1" lang="ja-JP" altLang="en-US" sz="1200" b="0" i="0" u="none" strike="noStrike" kern="1200" spc="0" baseline="0">
                <a:solidFill>
                  <a:schemeClr val="tx1">
                    <a:lumMod val="75000"/>
                    <a:lumOff val="25000"/>
                  </a:schemeClr>
                </a:solidFill>
                <a:latin typeface="+mn-ea"/>
                <a:ea typeface="+mn-ea"/>
                <a:cs typeface="+mn-cs"/>
              </a:rPr>
              <a:t>ヒトパピローマウイルスの感染が原因なので、性感染の予防が大切で、ワクチンの接種が効果的です。</a:t>
            </a:r>
            <a:endParaRPr kumimoji="1" lang="en-US" altLang="ja-JP" sz="1200" b="0" i="0" u="none" strike="noStrike" kern="1200" spc="0" baseline="0" dirty="0">
              <a:solidFill>
                <a:schemeClr val="tx1">
                  <a:lumMod val="75000"/>
                  <a:lumOff val="25000"/>
                </a:schemeClr>
              </a:solidFill>
              <a:latin typeface="+mn-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がんは、遺伝子が損傷を受けることで発生しますが、元々がんになりやすい遺伝子を受け継ぐことでがんを発症することもあります。</a:t>
            </a:r>
            <a:endParaRPr kumimoji="1" lang="en-US" altLang="ja-JP" dirty="0"/>
          </a:p>
          <a:p>
            <a:r>
              <a:rPr kumimoji="1" lang="ja-JP" altLang="en-US"/>
              <a:t>乳がん、卵巣がん、大腸がん、膵がんなどがんになった方が多い家系の場合は、注意が必要です。それでも、早期発見すれば治すことができますので、がん検診を受けることがとても重要です。</a:t>
            </a:r>
            <a:endParaRPr kumimoji="1" lang="en-US" altLang="ja-JP" dirty="0"/>
          </a:p>
          <a:p>
            <a:r>
              <a:rPr kumimoji="1" lang="ja-JP" altLang="en-US"/>
              <a:t>＊（家族性に遺伝的がんの発症が疑われる場合、遺伝診療外来のある病院、福井県では福井大学病院で相談出来ます）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39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それでは、</a:t>
            </a:r>
            <a:r>
              <a:rPr kumimoji="1" lang="ja-JP" altLang="en-US" sz="1200" kern="1200">
                <a:solidFill>
                  <a:schemeClr val="tx1"/>
                </a:solidFill>
                <a:effectLst/>
                <a:latin typeface="+mn-lt"/>
                <a:ea typeface="+mn-ea"/>
                <a:cs typeface="+mn-cs"/>
              </a:rPr>
              <a:t>健康な体が、どうなることを“がん”というのでしょうか。</a:t>
            </a:r>
            <a:endParaRPr lang="ja-JP" altLang="en-US">
              <a:effectLst/>
            </a:endParaRPr>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a:t>
            </a:fld>
            <a:endParaRPr kumimoji="1" lang="ja-JP" altLang="en-US"/>
          </a:p>
        </p:txBody>
      </p:sp>
    </p:spTree>
    <p:extLst>
      <p:ext uri="{BB962C8B-B14F-4D97-AF65-F5344CB8AC3E}">
        <p14:creationId xmlns:p14="http://schemas.microsoft.com/office/powerpoint/2010/main" val="288858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それでは、がん検診について勉強していきましょう。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40</a:t>
            </a:fld>
            <a:endParaRPr kumimoji="1" lang="ja-JP" altLang="en-US"/>
          </a:p>
        </p:txBody>
      </p:sp>
    </p:spTree>
    <p:extLst>
      <p:ext uri="{BB962C8B-B14F-4D97-AF65-F5344CB8AC3E}">
        <p14:creationId xmlns:p14="http://schemas.microsoft.com/office/powerpoint/2010/main" val="570057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なぜ検診を受けなければならないのでしょう。その意義を考えてみましょう。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41</a:t>
            </a:fld>
            <a:endParaRPr kumimoji="1" lang="ja-JP" altLang="en-US"/>
          </a:p>
        </p:txBody>
      </p:sp>
    </p:spTree>
    <p:extLst>
      <p:ext uri="{BB962C8B-B14F-4D97-AF65-F5344CB8AC3E}">
        <p14:creationId xmlns:p14="http://schemas.microsoft.com/office/powerpoint/2010/main" val="966710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この絵のやりとりから、どんなことがわかるでしょうか。</a:t>
            </a:r>
          </a:p>
          <a:p>
            <a:r>
              <a:rPr kumimoji="1" lang="ja-JP" altLang="en-US"/>
              <a:t>この人は、検診で早期のがんが見つかったようですね。</a:t>
            </a:r>
            <a:endParaRPr kumimoji="1" lang="en-US" altLang="ja-JP" dirty="0"/>
          </a:p>
          <a:p>
            <a:r>
              <a:rPr kumimoji="1" lang="ja-JP" altLang="en-US"/>
              <a:t>もちろん、この時点では、何の症状もありません。</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「わたしは元気そのもので、何の症状もありませんが</a:t>
            </a:r>
            <a:r>
              <a:rPr kumimoji="1" lang="en-US" altLang="ja-JP" dirty="0"/>
              <a:t>…</a:t>
            </a:r>
            <a:r>
              <a:rPr kumimoji="1" lang="ja-JP" altLang="en-US"/>
              <a:t>」と、驚いていますね。この人は、検診を受けることで、幸運を引き寄せたのです。この人はがん教育を受けていないので、驚くのも無理はないですが、皆さんは分かりますよね。</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42</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それでは、検診でがんを早期発見することがどれくらい意味があるのでしょうか。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多くのがんは、早期発見することで、何と、約</a:t>
            </a:r>
            <a:r>
              <a:rPr kumimoji="1" lang="en-US" altLang="ja-JP" dirty="0"/>
              <a:t>95</a:t>
            </a:r>
            <a:r>
              <a:rPr kumimoji="1" lang="ja-JP" altLang="en-US"/>
              <a:t>％の人が治るんです。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43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すでに学習しましたが、</a:t>
            </a:r>
            <a:r>
              <a:rPr kumimoji="1" lang="en-US" altLang="ja-JP" dirty="0"/>
              <a:t>1</a:t>
            </a:r>
            <a:r>
              <a:rPr kumimoji="1" lang="ja-JP" altLang="en-US"/>
              <a:t>ｃｍの大きさのがんは、早期がんとして検診で見つけることができ、この時点で発見できれば</a:t>
            </a:r>
            <a:r>
              <a:rPr kumimoji="1" lang="en-US" altLang="ja-JP" dirty="0"/>
              <a:t>95</a:t>
            </a:r>
            <a:r>
              <a:rPr kumimoji="1" lang="ja-JP" altLang="en-US"/>
              <a:t>％が治せます。</a:t>
            </a:r>
            <a:endParaRPr kumimoji="1" lang="en-US" altLang="ja-JP" dirty="0"/>
          </a:p>
          <a:p>
            <a:endParaRPr kumimoji="1" lang="en-US" altLang="ja-JP" dirty="0"/>
          </a:p>
          <a:p>
            <a:r>
              <a:rPr kumimoji="1" lang="ja-JP" altLang="en-US"/>
              <a:t>しかし、ここで早期発見の機会を見逃して、直径が</a:t>
            </a:r>
            <a:r>
              <a:rPr kumimoji="1" lang="en-US" altLang="ja-JP" dirty="0"/>
              <a:t>2cm</a:t>
            </a:r>
            <a:r>
              <a:rPr kumimoji="1" lang="ja-JP" altLang="en-US"/>
              <a:t>になると、進行がんとなり自覚症状が現れ、治せる率は低くなるのです。この間は、たった</a:t>
            </a:r>
            <a:r>
              <a:rPr kumimoji="1" lang="en-US" altLang="ja-JP" dirty="0"/>
              <a:t>1〜2</a:t>
            </a:r>
            <a:r>
              <a:rPr kumimoji="1" lang="ja-JP" altLang="en-US"/>
              <a:t>年しかありません。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44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がんは大きくなるまで自覚症状がありません。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ここで大切なことは、自覚症状が出る前にがんを見つけることだ、ということが分かりましたね。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症状がなくても、検診を受けることの重要性を理解しましょう。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45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がんの進行程度はステージ</a:t>
            </a:r>
            <a:r>
              <a:rPr kumimoji="1" lang="en-US" altLang="ja-JP" dirty="0"/>
              <a:t>1</a:t>
            </a:r>
            <a:r>
              <a:rPr kumimoji="1" lang="ja-JP" altLang="en-US"/>
              <a:t>から</a:t>
            </a:r>
            <a:r>
              <a:rPr kumimoji="1" lang="en-US" altLang="ja-JP" dirty="0"/>
              <a:t>4</a:t>
            </a:r>
            <a:r>
              <a:rPr kumimoji="1" lang="ja-JP" altLang="en-US"/>
              <a:t>で分類します。この絵とグラフは、胃がんを例に挙げています。</a:t>
            </a:r>
            <a:endParaRPr kumimoji="1" lang="en-US" altLang="ja-JP" dirty="0"/>
          </a:p>
          <a:p>
            <a:r>
              <a:rPr kumimoji="1" lang="ja-JP" altLang="en-US"/>
              <a:t>ステージ</a:t>
            </a:r>
            <a:r>
              <a:rPr kumimoji="1" lang="en-US" altLang="ja-JP" dirty="0"/>
              <a:t>1</a:t>
            </a:r>
            <a:r>
              <a:rPr kumimoji="1" lang="ja-JP" altLang="en-US"/>
              <a:t>が早期がんです。胃の表面にできたがんが、粘膜あたりにとどまっていて、転移が少ないので、手術により</a:t>
            </a:r>
            <a:r>
              <a:rPr kumimoji="1" lang="en-US" altLang="ja-JP" dirty="0"/>
              <a:t>95</a:t>
            </a:r>
            <a:r>
              <a:rPr kumimoji="1" lang="ja-JP" altLang="en-US"/>
              <a:t>％以上が</a:t>
            </a:r>
            <a:r>
              <a:rPr kumimoji="1" lang="en-US" altLang="ja-JP" dirty="0"/>
              <a:t>5</a:t>
            </a:r>
            <a:r>
              <a:rPr kumimoji="1" lang="ja-JP" altLang="en-US"/>
              <a:t>年生存し、ほぼ治ったと判断できます。</a:t>
            </a:r>
            <a:endParaRPr kumimoji="1" lang="en-US" altLang="ja-JP" dirty="0"/>
          </a:p>
          <a:p>
            <a:endParaRPr kumimoji="1" lang="en-US" altLang="ja-JP" dirty="0"/>
          </a:p>
          <a:p>
            <a:r>
              <a:rPr kumimoji="1" lang="ja-JP" altLang="en-US"/>
              <a:t>がんが進行して、胃の壁の深いところまで及ぶと、痛みや食欲不振、やせなどの症状が出ます。この時点ではステージ</a:t>
            </a:r>
            <a:r>
              <a:rPr kumimoji="1" lang="en-US" altLang="ja-JP" dirty="0"/>
              <a:t>3</a:t>
            </a:r>
            <a:r>
              <a:rPr kumimoji="1" lang="ja-JP" altLang="en-US"/>
              <a:t>であり、手術して抗がん剤治療を併用しますが、</a:t>
            </a:r>
            <a:r>
              <a:rPr kumimoji="1" lang="en-US" altLang="ja-JP" dirty="0"/>
              <a:t>5</a:t>
            </a:r>
            <a:r>
              <a:rPr kumimoji="1" lang="ja-JP" altLang="en-US"/>
              <a:t>年生存率は</a:t>
            </a:r>
            <a:r>
              <a:rPr kumimoji="1" lang="en-US" altLang="ja-JP" dirty="0"/>
              <a:t>50</a:t>
            </a:r>
            <a:r>
              <a:rPr kumimoji="1" lang="ja-JP" altLang="en-US"/>
              <a:t>％でしかありません。半数は再発して亡くなっているのです。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46</a:t>
            </a:fld>
            <a:endParaRPr kumimoji="1" lang="ja-JP" altLang="en-US"/>
          </a:p>
        </p:txBody>
      </p:sp>
    </p:spTree>
    <p:extLst>
      <p:ext uri="{BB962C8B-B14F-4D97-AF65-F5344CB8AC3E}">
        <p14:creationId xmlns:p14="http://schemas.microsoft.com/office/powerpoint/2010/main" val="3279701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このスライドは、我が国でのがん検診の受診率です。</a:t>
            </a:r>
            <a:endParaRPr kumimoji="1" lang="en-US" altLang="ja-JP" dirty="0"/>
          </a:p>
          <a:p>
            <a:r>
              <a:rPr kumimoji="1" lang="ja-JP" altLang="en-US"/>
              <a:t>有効性が明らかであるがん検診ですが、受診率は</a:t>
            </a:r>
            <a:r>
              <a:rPr kumimoji="1" lang="en-US" altLang="ja-JP" dirty="0"/>
              <a:t>50</a:t>
            </a:r>
            <a:r>
              <a:rPr kumimoji="1" lang="ja-JP" altLang="en-US"/>
              <a:t>％にも達していません。</a:t>
            </a:r>
            <a:endParaRPr kumimoji="1" lang="en-US" altLang="ja-JP" dirty="0"/>
          </a:p>
          <a:p>
            <a:r>
              <a:rPr kumimoji="1" lang="ja-JP" altLang="en-US"/>
              <a:t>ちなみにアメリカでの乳がん検診受診率は</a:t>
            </a:r>
            <a:r>
              <a:rPr kumimoji="1" lang="en-US" altLang="ja-JP" dirty="0"/>
              <a:t>81</a:t>
            </a:r>
            <a:r>
              <a:rPr kumimoji="1" lang="ja-JP" altLang="en-US"/>
              <a:t>％、子宮頸がんでは</a:t>
            </a:r>
            <a:r>
              <a:rPr kumimoji="1" lang="en-US" altLang="ja-JP" dirty="0"/>
              <a:t>85</a:t>
            </a:r>
            <a:r>
              <a:rPr kumimoji="1" lang="ja-JP" altLang="en-US"/>
              <a:t>％です。我が国はその半分です！</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47</a:t>
            </a:fld>
            <a:endParaRPr kumimoji="1" lang="ja-JP" altLang="en-US"/>
          </a:p>
        </p:txBody>
      </p:sp>
    </p:spTree>
    <p:extLst>
      <p:ext uri="{BB962C8B-B14F-4D97-AF65-F5344CB8AC3E}">
        <p14:creationId xmlns:p14="http://schemas.microsoft.com/office/powerpoint/2010/main" val="4277193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これは、福井県におけるがん検診受診率を示しています。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全国と比較すると、胃がん、大腸がんでは平均値、肺がんは高く、乳がん、子宮がんはやや高い傾向があります。これは、福井県は共稼ぎ率が高いので、企業検診を受ける女性が多いからでしょう。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それでもまだまだ低いですね。助ける事ができる命がまだまだたくさんあることを理解しましょう。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48</a:t>
            </a:fld>
            <a:endParaRPr kumimoji="1" lang="ja-JP" altLang="en-US"/>
          </a:p>
        </p:txBody>
      </p:sp>
    </p:spTree>
    <p:extLst>
      <p:ext uri="{BB962C8B-B14F-4D97-AF65-F5344CB8AC3E}">
        <p14:creationId xmlns:p14="http://schemas.microsoft.com/office/powerpoint/2010/main" val="3413589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それでは、がん検診を受けない理由は何でしょうか。こんな意見があります。今までの学習内容から、これらの意見に応えることができるはずですよ。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自分の家族ならどう説明するか、ここで考えてみましょう。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費用がかかる：市や町から届く「がん検診受診券」を使えば安く受診できます。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健康に自信がある：症状が出てからでは遅いですよね。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時間が無い：仕事と命とどっちが大事？ご家族だったらどう説得しますか？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がんが見つかると怖い：早期発見でほとんどが治ります！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いつでも受診できる：そう思っている間にがんは進行しているかもしれません！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このような誤解を減らすために、学習を通じてがん対策の意識を高めていく必要があるのです。</a:t>
            </a:r>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49</a:t>
            </a:fld>
            <a:endParaRPr kumimoji="1" lang="ja-JP" altLang="en-US"/>
          </a:p>
        </p:txBody>
      </p:sp>
    </p:spTree>
    <p:extLst>
      <p:ext uri="{BB962C8B-B14F-4D97-AF65-F5344CB8AC3E}">
        <p14:creationId xmlns:p14="http://schemas.microsoft.com/office/powerpoint/2010/main" val="54173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私たちの体は、およそ</a:t>
            </a:r>
            <a:r>
              <a:rPr kumimoji="1" lang="en-US" altLang="ja-JP" dirty="0"/>
              <a:t>37</a:t>
            </a:r>
            <a:r>
              <a:rPr kumimoji="1" lang="ja-JP" altLang="en-US"/>
              <a:t>兆個もの細胞で成り立っています。その細胞は、部位によってその早さは違いますが、毎日分裂したり、死んでいったりしながら新しくなっています。</a:t>
            </a:r>
            <a:endParaRPr kumimoji="1" lang="en-US" altLang="ja-JP" dirty="0"/>
          </a:p>
          <a:p>
            <a:r>
              <a:rPr kumimoji="1" lang="ja-JP" altLang="en-US"/>
              <a:t>細胞が分裂する時に、その設計図である遺伝子が壊れていると、変異した細胞ができることがあります。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ここで、あなたの大切な人にがん検診を勧める具体的な方法を考えてみませんか？</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50</a:t>
            </a:fld>
            <a:endParaRPr kumimoji="1" lang="ja-JP" altLang="en-US"/>
          </a:p>
        </p:txBody>
      </p:sp>
    </p:spTree>
    <p:extLst>
      <p:ext uri="{BB962C8B-B14F-4D97-AF65-F5344CB8AC3E}">
        <p14:creationId xmlns:p14="http://schemas.microsoft.com/office/powerpoint/2010/main" val="1933297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現在我が国で採用されている、科学的に効果が実証されているがん検診について学習しましょう。</a:t>
            </a:r>
            <a:endParaRPr kumimoji="1" lang="en-US" altLang="ja-JP" dirty="0"/>
          </a:p>
          <a:p>
            <a:endParaRPr kumimoji="1" lang="en-US" altLang="ja-JP" dirty="0"/>
          </a:p>
          <a:p>
            <a:r>
              <a:rPr kumimoji="1" lang="ja-JP" altLang="en-US"/>
              <a:t>・胃がん検診は、バリウムという造影剤を飲んで、胃をレントゲンで見ながら撮影する検査です。直接胃の中を見る胃カメラ検査は、より一層有効です。</a:t>
            </a:r>
            <a:r>
              <a:rPr kumimoji="1" lang="en-US" altLang="ja-JP" dirty="0"/>
              <a:t>50</a:t>
            </a:r>
            <a:r>
              <a:rPr kumimoji="1" lang="ja-JP" altLang="en-US"/>
              <a:t>才以上で</a:t>
            </a:r>
            <a:r>
              <a:rPr kumimoji="1" lang="en-US" altLang="ja-JP" dirty="0"/>
              <a:t>2</a:t>
            </a:r>
            <a:r>
              <a:rPr kumimoji="1" lang="ja-JP" altLang="en-US"/>
              <a:t>年に</a:t>
            </a:r>
            <a:r>
              <a:rPr kumimoji="1" lang="en-US" altLang="ja-JP" dirty="0"/>
              <a:t>1</a:t>
            </a:r>
            <a:r>
              <a:rPr kumimoji="1" lang="ja-JP" altLang="en-US"/>
              <a:t>回検査を受けます。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・大腸がん検診は、便の潜血反応を調べます。便にわずかでも血液が混じっていれば分かる検査です。</a:t>
            </a:r>
            <a:r>
              <a:rPr kumimoji="1" lang="en-US" altLang="ja-JP" dirty="0"/>
              <a:t>40</a:t>
            </a:r>
            <a:r>
              <a:rPr kumimoji="1" lang="ja-JP" altLang="en-US"/>
              <a:t>才以上で年</a:t>
            </a:r>
            <a:r>
              <a:rPr kumimoji="1" lang="en-US" altLang="ja-JP" dirty="0"/>
              <a:t>1</a:t>
            </a:r>
            <a:r>
              <a:rPr kumimoji="1" lang="ja-JP" altLang="en-US"/>
              <a:t>回検査しましょう。ただし、大腸以外の胃、食道、小腸のがんからの出血は検出されません。</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51</a:t>
            </a:fld>
            <a:endParaRPr kumimoji="1" lang="ja-JP" altLang="en-US"/>
          </a:p>
        </p:txBody>
      </p:sp>
    </p:spTree>
    <p:extLst>
      <p:ext uri="{BB962C8B-B14F-4D97-AF65-F5344CB8AC3E}">
        <p14:creationId xmlns:p14="http://schemas.microsoft.com/office/powerpoint/2010/main" val="2212588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・肺がん検診は、胸部レントゲン撮影です。</a:t>
            </a:r>
            <a:r>
              <a:rPr kumimoji="1" lang="en-US" altLang="ja-JP" dirty="0"/>
              <a:t>40</a:t>
            </a:r>
            <a:r>
              <a:rPr kumimoji="1" lang="ja-JP" altLang="en-US"/>
              <a:t>才以上で年</a:t>
            </a:r>
            <a:r>
              <a:rPr kumimoji="1" lang="en-US" altLang="ja-JP" dirty="0"/>
              <a:t>1</a:t>
            </a:r>
            <a:r>
              <a:rPr kumimoji="1" lang="ja-JP" altLang="en-US"/>
              <a:t>回検査しましょう。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乳がん検診は、マンモグラフィーという特殊な装置で乳房を挟み込んでレントゲン撮影をします。乳房のなかに腫瘤がないか触診もします。乳腺が発達している女性では、超音波診断も併用することがあります。</a:t>
            </a:r>
            <a:r>
              <a:rPr kumimoji="1" lang="en-US" altLang="ja-JP" dirty="0"/>
              <a:t>40</a:t>
            </a:r>
            <a:r>
              <a:rPr kumimoji="1" lang="ja-JP" altLang="en-US"/>
              <a:t>才以上で</a:t>
            </a:r>
            <a:r>
              <a:rPr kumimoji="1" lang="en-US" altLang="ja-JP" dirty="0"/>
              <a:t>2</a:t>
            </a:r>
            <a:r>
              <a:rPr kumimoji="1" lang="ja-JP" altLang="en-US"/>
              <a:t>年に</a:t>
            </a:r>
            <a:r>
              <a:rPr kumimoji="1" lang="en-US" altLang="ja-JP" dirty="0"/>
              <a:t>1</a:t>
            </a:r>
            <a:r>
              <a:rPr kumimoji="1" lang="ja-JP" altLang="en-US"/>
              <a:t>回検査します。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・子宮頸がん検診は、子宮頸部の粘膜から細胞を拭き取って調べます。若くから発症するので、検診は</a:t>
            </a:r>
            <a:r>
              <a:rPr kumimoji="1" lang="en-US" altLang="ja-JP" dirty="0"/>
              <a:t>20</a:t>
            </a:r>
            <a:r>
              <a:rPr kumimoji="1" lang="ja-JP" altLang="en-US"/>
              <a:t>才以上からで、</a:t>
            </a:r>
            <a:r>
              <a:rPr kumimoji="1" lang="en-US" altLang="ja-JP" dirty="0"/>
              <a:t>2</a:t>
            </a:r>
            <a:r>
              <a:rPr kumimoji="1" lang="ja-JP" altLang="en-US"/>
              <a:t>年に</a:t>
            </a:r>
            <a:r>
              <a:rPr kumimoji="1" lang="en-US" altLang="ja-JP" dirty="0"/>
              <a:t>1</a:t>
            </a:r>
            <a:r>
              <a:rPr kumimoji="1" lang="ja-JP" altLang="en-US"/>
              <a:t>回検査します。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52</a:t>
            </a:fld>
            <a:endParaRPr kumimoji="1" lang="ja-JP" altLang="en-US"/>
          </a:p>
        </p:txBody>
      </p:sp>
    </p:spTree>
    <p:extLst>
      <p:ext uri="{BB962C8B-B14F-4D97-AF65-F5344CB8AC3E}">
        <p14:creationId xmlns:p14="http://schemas.microsoft.com/office/powerpoint/2010/main" val="119073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ここからは、がんの治療について学習しましょう。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53</a:t>
            </a:fld>
            <a:endParaRPr kumimoji="1" lang="ja-JP" altLang="en-US"/>
          </a:p>
        </p:txBody>
      </p:sp>
    </p:spTree>
    <p:extLst>
      <p:ext uri="{BB962C8B-B14F-4D97-AF65-F5344CB8AC3E}">
        <p14:creationId xmlns:p14="http://schemas.microsoft.com/office/powerpoint/2010/main" val="960849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がんの治療にはどんな方法ががあって、その治療法をどうやって選択していくかを学びましょう。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54</a:t>
            </a:fld>
            <a:endParaRPr kumimoji="1" lang="ja-JP" altLang="en-US"/>
          </a:p>
        </p:txBody>
      </p:sp>
    </p:spTree>
    <p:extLst>
      <p:ext uri="{BB962C8B-B14F-4D97-AF65-F5344CB8AC3E}">
        <p14:creationId xmlns:p14="http://schemas.microsoft.com/office/powerpoint/2010/main" val="3375203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がんの治療法は、主に</a:t>
            </a:r>
            <a:r>
              <a:rPr kumimoji="1" lang="en-US" altLang="ja-JP" dirty="0"/>
              <a:t>3</a:t>
            </a:r>
            <a:r>
              <a:rPr kumimoji="1" lang="ja-JP" altLang="en-US"/>
              <a:t>つあります。</a:t>
            </a:r>
            <a:endParaRPr kumimoji="1" lang="en-US" altLang="ja-JP" dirty="0"/>
          </a:p>
          <a:p>
            <a:endParaRPr kumimoji="1" lang="en-US" altLang="ja-JP" dirty="0"/>
          </a:p>
          <a:p>
            <a:r>
              <a:rPr kumimoji="1" lang="ja-JP" altLang="en-US"/>
              <a:t>・切除手術：がんをとりのぞく手術です。切除する、といいます。転移したところも含めて切除することができれば治る可能性が高い、有効な治療です。</a:t>
            </a:r>
            <a:endParaRPr kumimoji="1" lang="en-US" altLang="ja-JP" dirty="0"/>
          </a:p>
          <a:p>
            <a:endParaRPr kumimoji="1" lang="en-US" altLang="ja-JP" dirty="0"/>
          </a:p>
          <a:p>
            <a:r>
              <a:rPr kumimoji="1" lang="ja-JP" altLang="en-US"/>
              <a:t>・放射線治療：放射線によってがん細胞を死滅させます。がんに対して十分な線量をかけることができれば、切除と同じく有効です。ただ、周囲の正常な部分にも放射線が当たることを避ける事が困難な場合は、十分な治療が難しい場合もあります。</a:t>
            </a:r>
            <a:endParaRPr kumimoji="1" lang="en-US" altLang="ja-JP" dirty="0"/>
          </a:p>
          <a:p>
            <a:endParaRPr kumimoji="1" lang="en-US" altLang="ja-JP" dirty="0"/>
          </a:p>
          <a:p>
            <a:r>
              <a:rPr kumimoji="1" lang="ja-JP" altLang="en-US"/>
              <a:t>・化学療法：がん細胞の発育を抑制する抗がん剤や、がんの発育に関わる遺伝子を抑制する薬剤、がんに対する免疫機能を助ける薬剤など、新しい薬品が次々と開発され、効果を挙げています。何種類か併用することもあります。薬の種類によっては強い副作用があるので、専門的な知識と注意が必要です。最近は、がんの遺伝子を調べて、最も効果のある薬剤を選択する、ゲノム医療が始まっています。</a:t>
            </a:r>
            <a:endParaRPr kumimoji="1" lang="en-US" altLang="ja-JP" dirty="0"/>
          </a:p>
          <a:p>
            <a:r>
              <a:rPr kumimoji="1" lang="ja-JP" altLang="en-US"/>
              <a:t>＊（これらの治療法を組み合わせることもあり、集学的治療と言います。）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55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がんに対する治療法を、医師から勧められたときに、最終的に決めるのは患者さん本人です。治療法を自分の意思で決めるためには知っておかなければならないことがあります。</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56</a:t>
            </a:fld>
            <a:endParaRPr kumimoji="1" lang="ja-JP" altLang="en-US"/>
          </a:p>
        </p:txBody>
      </p:sp>
    </p:spTree>
    <p:extLst>
      <p:ext uri="{BB962C8B-B14F-4D97-AF65-F5344CB8AC3E}">
        <p14:creationId xmlns:p14="http://schemas.microsoft.com/office/powerpoint/2010/main" val="1856227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治療法を選ぶときには、まず、自分の病気・検査・治療などについて、担当の医師から、十分な説明を受けます。それを自分でできるだけ理解した上で、自分の価値観や今後の生き方も考慮した上で、選択する、ということが大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たとえば、大きく切除することで、がんが治る確率は少し高くなるが、手術後の生活に支障が出る場合。再発の確率が少し高くても、生活に支障が出ない手術を選ぶ選択もあり得ます。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たとえば、抗がん治療をすることで寿命がわずかでも伸ばすことができるが、治療の間は生活に支障が出たり辛い副作用がある場合。治療を受けないで苦痛対策だけして家に居るという選択もあります。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どの治療を選択するかどうかは、医療者側だけでは判断できません。医療のプロである医療者と、本人の生きがいを知っている、患者さん・家族が、話し合って初めて決められる事です。この話し合いによって得られた、患者さんが納得した選択のことを、インフォームドコンセントと言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7296109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近年、患者さんとその家族は、医療方針について医療者任せにしないで、書籍や、インターネットを使って、最新の医療について情報を集めることが多くなってきています。</a:t>
            </a:r>
            <a:endParaRPr kumimoji="1" lang="en-US" altLang="ja-JP" dirty="0"/>
          </a:p>
          <a:p>
            <a:r>
              <a:rPr kumimoji="1" lang="ja-JP" altLang="en-US"/>
              <a:t>現在受けている治療に疑問があったり、今の治療以外の治療について知りたい場合、今治療を受けている病院以外の医師の意見を聞くことができます。それを、セカンドオピニオン と言います。セカンドオピニオンを受けるのは患者さんの権利です。患者さんのこれまでの治療経過記録や検査データ、画像診断データなどは、あくまで患者さんのものです。セカンドオピニオンを希望された患者さんには、主治医はこれらのデータを用意して渡す義務があるのです。こせも知っておくべき大切な事柄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あくまで、患者が自分で治療法を理解し、自分で選ぶという意識が大切なのです。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5198715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t>今日の授業はここまでです。</a:t>
            </a:r>
            <a:r>
              <a:rPr lang="ja-JP" altLang="en-US" sz="1200"/>
              <a:t>内容が多くて、理解する</a:t>
            </a:r>
            <a:r>
              <a:rPr kumimoji="1" lang="ja-JP" altLang="en-US" sz="1200"/>
              <a:t>のが大変でしたね。</a:t>
            </a:r>
            <a:endParaRPr kumimoji="1" lang="en-US" altLang="ja-JP" sz="1200" dirty="0"/>
          </a:p>
          <a:p>
            <a:endParaRPr kumimoji="1" lang="en-US" altLang="ja-JP" sz="1200" dirty="0"/>
          </a:p>
          <a:p>
            <a:r>
              <a:rPr kumimoji="1" lang="ja-JP" altLang="en-US" sz="1200"/>
              <a:t>分からない事があったら何でも質問してください。</a:t>
            </a:r>
          </a:p>
          <a:p>
            <a:endParaRPr kumimoji="1" lang="ja-JP" altLang="en-US"/>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59</a:t>
            </a:fld>
            <a:endParaRPr kumimoji="1" lang="ja-JP" altLang="en-US"/>
          </a:p>
        </p:txBody>
      </p:sp>
    </p:spTree>
    <p:extLst>
      <p:ext uri="{BB962C8B-B14F-4D97-AF65-F5344CB8AC3E}">
        <p14:creationId xmlns:p14="http://schemas.microsoft.com/office/powerpoint/2010/main" val="8841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変異した細胞は、遺伝子を修復する遺伝子によって修復され、修復できない細胞は、排除するしくみがあります。これらのしくみで、体の働きはは正常に維持されています。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ところが、修復する遺伝子の異常などで、このような修復のしくみが働かないと、変異した異常な細胞が増えることになります。</a:t>
            </a:r>
            <a:endParaRPr kumimoji="1" lang="en-US" altLang="ja-JP" dirty="0"/>
          </a:p>
          <a:p>
            <a:r>
              <a:rPr kumimoji="1" lang="ja-JP" altLang="en-US"/>
              <a:t>異常な細胞が異常に増えた状態を、腫瘍、といいます。腫瘍のなかでも、周りの正常な組織の中に広がっていったり、血管などに入り込んで、全身の他の臓器に飛んで、そこで増殖するような腫瘍を、悪性腫瘍、または、がん、という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pPr/>
              <a:t>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それでは、人ががんになる原因を考えてみましょう。</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pPr/>
              <a:t>8</a:t>
            </a:fld>
            <a:endParaRPr kumimoji="1" lang="ja-JP" altLang="en-US"/>
          </a:p>
        </p:txBody>
      </p:sp>
    </p:spTree>
    <p:extLst>
      <p:ext uri="{BB962C8B-B14F-4D97-AF65-F5344CB8AC3E}">
        <p14:creationId xmlns:p14="http://schemas.microsoft.com/office/powerpoint/2010/main" val="256777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がんになる原因を、統計学的に調べたら、このような結果になりました。これは男性の場合です。</a:t>
            </a:r>
            <a:endParaRPr kumimoji="1" lang="en-US" altLang="ja-JP" dirty="0"/>
          </a:p>
          <a:p>
            <a:r>
              <a:rPr kumimoji="1" lang="ja-JP" altLang="en-US"/>
              <a:t>最も高いのは、喫煙です。他の人のタバコによる受動喫煙も原因に挙げられます。</a:t>
            </a:r>
            <a:endParaRPr kumimoji="1" lang="en-US" altLang="ja-JP" dirty="0"/>
          </a:p>
          <a:p>
            <a:r>
              <a:rPr kumimoji="1" lang="ja-JP" altLang="en-US"/>
              <a:t>次にいろんな病原体による、感染です。お酒の飲み過ぎ、塩分の摂りすぎ、野菜果物の摂取不足、肥満、運動不足も関係があります。</a:t>
            </a:r>
            <a:endParaRPr kumimoji="1" lang="en-US" altLang="ja-JP" dirty="0"/>
          </a:p>
          <a:p>
            <a:r>
              <a:rPr kumimoji="1" lang="ja-JP" altLang="en-US"/>
              <a:t>＊（この</a:t>
            </a:r>
            <a:r>
              <a:rPr kumimoji="1" lang="en-US" altLang="ja-JP" dirty="0"/>
              <a:t>2</a:t>
            </a:r>
            <a:r>
              <a:rPr kumimoji="1" lang="ja-JP" altLang="en-US"/>
              <a:t>枚のグラフは、時間により、また、子宮頸がんの説明が困難なときには省略して、高校</a:t>
            </a:r>
            <a:r>
              <a:rPr kumimoji="1" lang="en-US" altLang="ja-JP" dirty="0"/>
              <a:t>1</a:t>
            </a:r>
            <a:r>
              <a:rPr kumimoji="1" lang="ja-JP" altLang="en-US"/>
              <a:t>年時に行うこともできます。）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395348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910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04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606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677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630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0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459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683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920906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630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76214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5846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pPr/>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pPr/>
              <a:t>‹#›</a:t>
            </a:fld>
            <a:endParaRPr kumimoji="1" lang="ja-JP" altLang="en-US"/>
          </a:p>
        </p:txBody>
      </p:sp>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641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567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8491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885639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28583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407982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567921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025651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64844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0553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38094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699839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641468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810748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4243755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5E3C5-A40F-754D-A98A-20E610CB2792}"/>
              </a:ext>
            </a:extLst>
          </p:cNvPr>
          <p:cNvSpPr/>
          <p:nvPr userDrawn="1"/>
        </p:nvSpPr>
        <p:spPr>
          <a:xfrm rot="16200000">
            <a:off x="1338265" y="-609599"/>
            <a:ext cx="6467475" cy="8785225"/>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メモ 2">
            <a:extLst>
              <a:ext uri="{FF2B5EF4-FFF2-40B4-BE49-F238E27FC236}">
                <a16:creationId xmlns:a16="http://schemas.microsoft.com/office/drawing/2014/main" id="{672C373A-BDB4-C544-B344-7F673A291AFB}"/>
              </a:ext>
            </a:extLst>
          </p:cNvPr>
          <p:cNvSpPr/>
          <p:nvPr userDrawn="1"/>
        </p:nvSpPr>
        <p:spPr>
          <a:xfrm>
            <a:off x="468316" y="-171449"/>
            <a:ext cx="8207375" cy="1152525"/>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350"/>
          </a:p>
        </p:txBody>
      </p:sp>
    </p:spTree>
    <p:extLst>
      <p:ext uri="{BB962C8B-B14F-4D97-AF65-F5344CB8AC3E}">
        <p14:creationId xmlns:p14="http://schemas.microsoft.com/office/powerpoint/2010/main" val="793207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781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350972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1339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メモ 2"/>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727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7916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370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4" name="正方形/長方形 3"/>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061"/>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9911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メモ 6"/>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4334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メモ 2"/>
          <p:cNvSpPr/>
          <p:nvPr userDrawn="1"/>
        </p:nvSpPr>
        <p:spPr>
          <a:xfrm>
            <a:off x="467544" y="-99391"/>
            <a:ext cx="8208912" cy="1800200"/>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42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788959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467412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155106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a:xfrm>
            <a:off x="511228" y="787783"/>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317254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a:xfrm>
            <a:off x="511228" y="787783"/>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66203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a:prstGeom prst="rect">
            <a:avLst/>
          </a:prstGeo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a:prstGeom prst="rect">
            <a:avLst/>
          </a:prstGeo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787783"/>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27442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0341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a:prstGeom prst="rect">
            <a:avLst/>
          </a:prstGeo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845220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a:prstGeom prst="rect">
            <a:avLst/>
          </a:prstGeo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872516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816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312953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8911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855306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299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458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061"/>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22401193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p>
            <a:endParaRPr lang="ja-JP" altLang="en-US" dirty="0"/>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p>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42865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7150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3014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8063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913989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120046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143973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8862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008779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406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5837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389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9235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930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061"/>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3369434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p>
            <a:endParaRPr lang="ja-JP" altLang="en-US" dirty="0"/>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40292112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4" name="正方形/長方形 3"/>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7125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8874183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969485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2020/1/7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78293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311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374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altLang="ja-JP" dirty="0"/>
              <a:pPr/>
              <a:t>1/7/2020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4613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72" r:id="rId23"/>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B9A649-32CA-894B-82B6-2D5FE6C00172}" type="datetimeFigureOut">
              <a:rPr kumimoji="1" lang="ja-JP" altLang="en-US" smtClean="0"/>
              <a:t>2020/1/7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8872305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36143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33427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80352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図 8">
            <a:hlinkClick r:id="" action="ppaction://noaction" highlightClick="1">
              <a:snd r:embed="rId3" name="coin.wav"/>
            </a:hlinkClick>
            <a:extLst>
              <a:ext uri="{FF2B5EF4-FFF2-40B4-BE49-F238E27FC236}">
                <a16:creationId xmlns:a16="http://schemas.microsoft.com/office/drawing/2014/main" id="{007A76AD-8284-C84E-99A3-4711FA211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870924"/>
            <a:ext cx="4644179" cy="298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上カーブ リボン 3">
            <a:extLst>
              <a:ext uri="{FF2B5EF4-FFF2-40B4-BE49-F238E27FC236}">
                <a16:creationId xmlns:a16="http://schemas.microsoft.com/office/drawing/2014/main" id="{9FF367F3-259D-9845-A278-2263F2C7FCFC}"/>
              </a:ext>
            </a:extLst>
          </p:cNvPr>
          <p:cNvSpPr/>
          <p:nvPr/>
        </p:nvSpPr>
        <p:spPr>
          <a:xfrm>
            <a:off x="185682" y="1707110"/>
            <a:ext cx="8755119" cy="2319486"/>
          </a:xfrm>
          <a:prstGeom prst="ellipseRibbon2">
            <a:avLst>
              <a:gd name="adj1" fmla="val 25000"/>
              <a:gd name="adj2" fmla="val 100000"/>
              <a:gd name="adj3"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3300" b="1">
                <a:solidFill>
                  <a:prstClr val="white"/>
                </a:solidFill>
                <a:latin typeface="Calibri" panose="020F0502020204030204"/>
                <a:ea typeface="游ゴシック" panose="020B0400000000000000" pitchFamily="34" charset="-128"/>
              </a:rPr>
              <a:t>みんなで学ぼう！</a:t>
            </a:r>
            <a:endParaRPr lang="en-US" altLang="ja-JP" sz="3300" b="1" dirty="0">
              <a:solidFill>
                <a:prstClr val="white"/>
              </a:solidFill>
              <a:latin typeface="Calibri" panose="020F0502020204030204"/>
              <a:ea typeface="游ゴシック" panose="020B0400000000000000" pitchFamily="34" charset="-128"/>
            </a:endParaRPr>
          </a:p>
          <a:p>
            <a:pPr algn="ctr" defTabSz="685800"/>
            <a:r>
              <a:rPr lang="ja-JP" altLang="en-US" sz="3300" b="1">
                <a:solidFill>
                  <a:prstClr val="white"/>
                </a:solidFill>
                <a:latin typeface="Calibri" panose="020F0502020204030204"/>
                <a:ea typeface="游ゴシック" panose="020B0400000000000000" pitchFamily="34" charset="-128"/>
              </a:rPr>
              <a:t>がんのこと、がん患者さんのこと</a:t>
            </a:r>
          </a:p>
        </p:txBody>
      </p:sp>
      <p:sp>
        <p:nvSpPr>
          <p:cNvPr id="7" name="テキスト ボックス 6">
            <a:extLst>
              <a:ext uri="{FF2B5EF4-FFF2-40B4-BE49-F238E27FC236}">
                <a16:creationId xmlns:a16="http://schemas.microsoft.com/office/drawing/2014/main" id="{2D4EE5B1-9D0D-CD4B-9C01-D38F4B1E8ABC}"/>
              </a:ext>
            </a:extLst>
          </p:cNvPr>
          <p:cNvSpPr txBox="1"/>
          <p:nvPr/>
        </p:nvSpPr>
        <p:spPr>
          <a:xfrm>
            <a:off x="323528" y="341667"/>
            <a:ext cx="6540573" cy="523220"/>
          </a:xfrm>
          <a:prstGeom prst="rect">
            <a:avLst/>
          </a:prstGeom>
          <a:noFill/>
        </p:spPr>
        <p:txBody>
          <a:bodyPr wrap="none" rtlCol="0">
            <a:spAutoFit/>
          </a:bodyPr>
          <a:lstStyle/>
          <a:p>
            <a:pPr defTabSz="685800"/>
            <a:r>
              <a:rPr lang="ja-JP" altLang="en-US" sz="2800">
                <a:solidFill>
                  <a:prstClr val="black"/>
                </a:solidFill>
                <a:latin typeface="MS PGothic" panose="020B0600070205080204" pitchFamily="34" charset="-128"/>
                <a:ea typeface="MS PGothic" panose="020B0600070205080204" pitchFamily="34" charset="-128"/>
              </a:rPr>
              <a:t>福井県がん教育のための教材（中学校向け）</a:t>
            </a:r>
          </a:p>
        </p:txBody>
      </p:sp>
      <p:sp>
        <p:nvSpPr>
          <p:cNvPr id="5" name="テキスト ボックス 1">
            <a:extLst>
              <a:ext uri="{FF2B5EF4-FFF2-40B4-BE49-F238E27FC236}">
                <a16:creationId xmlns:a16="http://schemas.microsoft.com/office/drawing/2014/main" id="{39FC3489-590D-4129-8BB9-3552F4EA8B2C}"/>
              </a:ext>
            </a:extLst>
          </p:cNvPr>
          <p:cNvSpPr txBox="1"/>
          <p:nvPr/>
        </p:nvSpPr>
        <p:spPr>
          <a:xfrm>
            <a:off x="7387347" y="218556"/>
            <a:ext cx="1548509" cy="646331"/>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参考資料４　（中学校）</a:t>
            </a:r>
          </a:p>
        </p:txBody>
      </p:sp>
    </p:spTree>
    <p:extLst>
      <p:ext uri="{BB962C8B-B14F-4D97-AF65-F5344CB8AC3E}">
        <p14:creationId xmlns:p14="http://schemas.microsoft.com/office/powerpoint/2010/main" val="311537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kamura\Desktop\17015_要因_女性-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62" y="1579560"/>
            <a:ext cx="4523241" cy="4806584"/>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77" y="1972551"/>
            <a:ext cx="7907809" cy="4614047"/>
          </a:xfrm>
          <a:prstGeom prst="rect">
            <a:avLst/>
          </a:prstGeom>
        </p:spPr>
      </p:pic>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sp>
        <p:nvSpPr>
          <p:cNvPr id="43" name="テキスト ボックス 42"/>
          <p:cNvSpPr txBox="1"/>
          <p:nvPr/>
        </p:nvSpPr>
        <p:spPr>
          <a:xfrm>
            <a:off x="2520710" y="1196752"/>
            <a:ext cx="4102579" cy="630110"/>
          </a:xfrm>
          <a:prstGeom prst="roundRect">
            <a:avLst>
              <a:gd name="adj" fmla="val 50000"/>
            </a:avLst>
          </a:prstGeom>
          <a:solidFill>
            <a:srgbClr val="0CA41E"/>
          </a:solidFill>
          <a:ln>
            <a:noFill/>
          </a:ln>
        </p:spPr>
        <p:txBody>
          <a:bodyPr wrap="square" lIns="0" tIns="0" rIns="0" bIns="46800" rtlCol="0">
            <a:noAutofit/>
          </a:bodyPr>
          <a:lstStyle/>
          <a:p>
            <a:pPr algn="ctr"/>
            <a:r>
              <a:rPr kumimoji="1" lang="ja-JP" altLang="en-US" sz="3600" b="1" spc="300" dirty="0">
                <a:solidFill>
                  <a:schemeClr val="bg1"/>
                </a:solidFill>
                <a:latin typeface="+mn-ea"/>
                <a:cs typeface="メイリオ" panose="020B0604030504040204" pitchFamily="50" charset="-128"/>
              </a:rPr>
              <a:t>女性</a:t>
            </a:r>
            <a:r>
              <a:rPr kumimoji="1" lang="ja-JP" altLang="en-US" sz="3000" b="1" spc="300" dirty="0">
                <a:solidFill>
                  <a:schemeClr val="bg1"/>
                </a:solidFill>
                <a:latin typeface="+mn-ea"/>
                <a:cs typeface="メイリオ" panose="020B0604030504040204" pitchFamily="50" charset="-128"/>
              </a:rPr>
              <a:t>の場合</a:t>
            </a:r>
          </a:p>
        </p:txBody>
      </p:sp>
      <p:cxnSp>
        <p:nvCxnSpPr>
          <p:cNvPr id="8" name="直線コネクタ 7"/>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18491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grpSp>
        <p:nvGrpSpPr>
          <p:cNvPr id="4" name="グループ化 3"/>
          <p:cNvGrpSpPr/>
          <p:nvPr/>
        </p:nvGrpSpPr>
        <p:grpSpPr>
          <a:xfrm>
            <a:off x="3133508" y="2942348"/>
            <a:ext cx="2915872" cy="2915870"/>
            <a:chOff x="3677860" y="1707463"/>
            <a:chExt cx="2915872" cy="2915870"/>
          </a:xfrm>
        </p:grpSpPr>
        <p:sp>
          <p:nvSpPr>
            <p:cNvPr id="20" name="円/楕円 19"/>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 name="グループ化 2"/>
          <p:cNvGrpSpPr/>
          <p:nvPr/>
        </p:nvGrpSpPr>
        <p:grpSpPr>
          <a:xfrm>
            <a:off x="302077" y="2957458"/>
            <a:ext cx="2915872" cy="2915870"/>
            <a:chOff x="774398" y="1722573"/>
            <a:chExt cx="2915872" cy="2915870"/>
          </a:xfrm>
        </p:grpSpPr>
        <p:sp>
          <p:nvSpPr>
            <p:cNvPr id="24"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sp>
        <p:nvSpPr>
          <p:cNvPr id="14" name="テキスト ボックス 13"/>
          <p:cNvSpPr txBox="1"/>
          <p:nvPr/>
        </p:nvSpPr>
        <p:spPr>
          <a:xfrm>
            <a:off x="757244" y="1196752"/>
            <a:ext cx="7614559" cy="1323439"/>
          </a:xfrm>
          <a:prstGeom prst="rect">
            <a:avLst/>
          </a:prstGeom>
          <a:noFill/>
        </p:spPr>
        <p:txBody>
          <a:bodyPr wrap="square" rtlCol="0">
            <a:spAutoFit/>
          </a:bodyPr>
          <a:lstStyle/>
          <a:p>
            <a:pPr algn="ctr"/>
            <a:r>
              <a:rPr kumimoji="1" lang="ja-JP" altLang="en-US" sz="4000" b="1" dirty="0">
                <a:solidFill>
                  <a:schemeClr val="tx1">
                    <a:lumMod val="75000"/>
                    <a:lumOff val="25000"/>
                  </a:schemeClr>
                </a:solidFill>
              </a:rPr>
              <a:t>わかっている原因は</a:t>
            </a:r>
            <a:endParaRPr kumimoji="1" lang="en-US" altLang="ja-JP" sz="4000" b="1" dirty="0">
              <a:solidFill>
                <a:schemeClr val="tx1">
                  <a:lumMod val="75000"/>
                  <a:lumOff val="25000"/>
                </a:schemeClr>
              </a:solidFill>
            </a:endParaRPr>
          </a:p>
          <a:p>
            <a:pPr algn="ctr"/>
            <a:r>
              <a:rPr lang="ja-JP" altLang="en-US" sz="4000" b="1" dirty="0">
                <a:solidFill>
                  <a:schemeClr val="tx1">
                    <a:lumMod val="75000"/>
                    <a:lumOff val="25000"/>
                  </a:schemeClr>
                </a:solidFill>
              </a:rPr>
              <a:t>大きく３つにわけられる</a:t>
            </a:r>
            <a:endParaRPr kumimoji="1" lang="ja-JP" altLang="en-US" sz="4000" b="1" dirty="0">
              <a:solidFill>
                <a:schemeClr val="tx1">
                  <a:lumMod val="75000"/>
                  <a:lumOff val="25000"/>
                </a:schemeClr>
              </a:solidFill>
            </a:endParaRPr>
          </a:p>
        </p:txBody>
      </p:sp>
      <p:grpSp>
        <p:nvGrpSpPr>
          <p:cNvPr id="16" name="グループ化 15"/>
          <p:cNvGrpSpPr/>
          <p:nvPr/>
        </p:nvGrpSpPr>
        <p:grpSpPr>
          <a:xfrm>
            <a:off x="5947043" y="2942348"/>
            <a:ext cx="2915872" cy="2915870"/>
            <a:chOff x="3677860" y="1707463"/>
            <a:chExt cx="2915872" cy="2915870"/>
          </a:xfrm>
        </p:grpSpPr>
        <p:sp>
          <p:nvSpPr>
            <p:cNvPr id="18" name="円/楕円 1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Tree>
    <p:extLst>
      <p:ext uri="{BB962C8B-B14F-4D97-AF65-F5344CB8AC3E}">
        <p14:creationId xmlns:p14="http://schemas.microsoft.com/office/powerpoint/2010/main" val="18880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82885" y="4410644"/>
            <a:ext cx="6873491" cy="1853071"/>
          </a:xfrm>
          <a:prstGeom prst="rect">
            <a:avLst/>
          </a:prstGeom>
          <a:noFill/>
        </p:spPr>
        <p:txBody>
          <a:bodyPr wrap="square" rtlCol="0">
            <a:spAutoFit/>
          </a:bodyPr>
          <a:lstStyle/>
          <a:p>
            <a:pPr algn="ctr">
              <a:lnSpc>
                <a:spcPts val="4600"/>
              </a:lnSpc>
            </a:pPr>
            <a:r>
              <a:rPr lang="ja-JP" altLang="en-US" sz="3600" b="1" dirty="0">
                <a:solidFill>
                  <a:schemeClr val="tx1">
                    <a:lumMod val="75000"/>
                    <a:lumOff val="25000"/>
                  </a:schemeClr>
                </a:solidFill>
              </a:rPr>
              <a:t>小児がんも</a:t>
            </a:r>
            <a:endParaRPr lang="en-US" altLang="ja-JP" sz="3600" b="1" dirty="0">
              <a:solidFill>
                <a:schemeClr val="tx1">
                  <a:lumMod val="75000"/>
                  <a:lumOff val="25000"/>
                </a:schemeClr>
              </a:solidFill>
            </a:endParaRPr>
          </a:p>
          <a:p>
            <a:pPr algn="ctr">
              <a:lnSpc>
                <a:spcPts val="4600"/>
              </a:lnSpc>
            </a:pPr>
            <a:r>
              <a:rPr lang="ja-JP" altLang="en-US" sz="3600" b="1" dirty="0">
                <a:solidFill>
                  <a:schemeClr val="tx1">
                    <a:lumMod val="75000"/>
                    <a:lumOff val="25000"/>
                  </a:schemeClr>
                </a:solidFill>
              </a:rPr>
              <a:t>生活習慣や細</a:t>
            </a:r>
            <a:r>
              <a:rPr lang="ja-JP" altLang="en-US" sz="3600" b="1" spc="-700" dirty="0">
                <a:solidFill>
                  <a:schemeClr val="tx1">
                    <a:lumMod val="75000"/>
                    <a:lumOff val="25000"/>
                  </a:schemeClr>
                </a:solidFill>
              </a:rPr>
              <a:t>菌</a:t>
            </a:r>
            <a:r>
              <a:rPr lang="ja-JP" altLang="en-US" sz="3600" b="1" spc="-1000" dirty="0">
                <a:solidFill>
                  <a:schemeClr val="tx1">
                    <a:lumMod val="75000"/>
                    <a:lumOff val="25000"/>
                  </a:schemeClr>
                </a:solidFill>
              </a:rPr>
              <a:t>・</a:t>
            </a:r>
            <a:r>
              <a:rPr lang="ja-JP" altLang="en-US" sz="3600" b="1" dirty="0">
                <a:solidFill>
                  <a:schemeClr val="tx1">
                    <a:lumMod val="75000"/>
                    <a:lumOff val="25000"/>
                  </a:schemeClr>
                </a:solidFill>
              </a:rPr>
              <a:t>ウイルスとは</a:t>
            </a:r>
            <a:endParaRPr lang="en-US" altLang="ja-JP" sz="3600" b="1" dirty="0">
              <a:solidFill>
                <a:schemeClr val="tx1">
                  <a:lumMod val="75000"/>
                  <a:lumOff val="25000"/>
                </a:schemeClr>
              </a:solidFill>
            </a:endParaRPr>
          </a:p>
          <a:p>
            <a:pPr algn="ctr">
              <a:lnSpc>
                <a:spcPts val="4600"/>
              </a:lnSpc>
            </a:pPr>
            <a:r>
              <a:rPr lang="ja-JP" altLang="en-US" sz="3600" b="1" dirty="0">
                <a:solidFill>
                  <a:schemeClr val="tx1">
                    <a:lumMod val="75000"/>
                    <a:lumOff val="25000"/>
                  </a:schemeClr>
                </a:solidFill>
              </a:rPr>
              <a:t>関係なく</a:t>
            </a:r>
            <a:r>
              <a:rPr lang="ja-JP" altLang="en-US" sz="3600" b="1">
                <a:solidFill>
                  <a:schemeClr val="tx1">
                    <a:lumMod val="75000"/>
                    <a:lumOff val="25000"/>
                  </a:schemeClr>
                </a:solidFill>
              </a:rPr>
              <a:t>発症するものが多い</a:t>
            </a:r>
            <a:endParaRPr lang="ja-JP" altLang="en-US" sz="3600" b="1" dirty="0">
              <a:solidFill>
                <a:schemeClr val="tx1">
                  <a:lumMod val="75000"/>
                  <a:lumOff val="25000"/>
                </a:schemeClr>
              </a:solidFill>
            </a:endParaRPr>
          </a:p>
        </p:txBody>
      </p:sp>
      <p:sp>
        <p:nvSpPr>
          <p:cNvPr id="11" name="テキスト ボックス 10"/>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原因のわからないがんもある</a:t>
            </a:r>
          </a:p>
        </p:txBody>
      </p:sp>
      <p:grpSp>
        <p:nvGrpSpPr>
          <p:cNvPr id="2" name="グループ化 1"/>
          <p:cNvGrpSpPr/>
          <p:nvPr/>
        </p:nvGrpSpPr>
        <p:grpSpPr>
          <a:xfrm>
            <a:off x="622594" y="1250587"/>
            <a:ext cx="7786268" cy="3083091"/>
            <a:chOff x="622594" y="1250587"/>
            <a:chExt cx="7786268" cy="3083091"/>
          </a:xfrm>
        </p:grpSpPr>
        <p:sp>
          <p:nvSpPr>
            <p:cNvPr id="12"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43320" y="1744371"/>
              <a:ext cx="7488832" cy="2169825"/>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5400"/>
                </a:lnSpc>
              </a:pPr>
              <a:r>
                <a:rPr lang="ja-JP" altLang="en-US" sz="4400" dirty="0"/>
                <a:t>がんには</a:t>
              </a:r>
              <a:br>
                <a:rPr lang="en-US" altLang="ja-JP" sz="4400" dirty="0"/>
              </a:br>
              <a:r>
                <a:rPr lang="ja-JP" altLang="en-US" sz="4400" dirty="0"/>
                <a:t>原因のわかっているものと</a:t>
              </a:r>
              <a:endParaRPr lang="en-US" altLang="ja-JP" sz="4400" dirty="0"/>
            </a:p>
            <a:p>
              <a:pPr>
                <a:lnSpc>
                  <a:spcPts val="5400"/>
                </a:lnSpc>
              </a:pPr>
              <a:r>
                <a:rPr lang="ja-JP" altLang="en-US" sz="4400" dirty="0"/>
                <a:t>わからないものがある</a:t>
              </a:r>
            </a:p>
          </p:txBody>
        </p:sp>
      </p:grpSp>
      <p:sp>
        <p:nvSpPr>
          <p:cNvPr id="15" name="テキスト ボックス 14"/>
          <p:cNvSpPr txBox="1"/>
          <p:nvPr/>
        </p:nvSpPr>
        <p:spPr>
          <a:xfrm>
            <a:off x="5038984" y="6349496"/>
            <a:ext cx="3833844" cy="408623"/>
          </a:xfrm>
          <a:prstGeom prst="roundRect">
            <a:avLst/>
          </a:prstGeom>
          <a:noFill/>
        </p:spPr>
        <p:txBody>
          <a:bodyPr wrap="square" rtlCol="0">
            <a:spAutoFit/>
          </a:bodyPr>
          <a:lstStyle/>
          <a:p>
            <a:r>
              <a:rPr kumimoji="1" lang="ja-JP" altLang="en-US" b="1" dirty="0">
                <a:solidFill>
                  <a:schemeClr val="tx1">
                    <a:lumMod val="75000"/>
                    <a:lumOff val="25000"/>
                  </a:schemeClr>
                </a:solidFill>
                <a:latin typeface="+mn-ea"/>
                <a:cs typeface="メイリオ" panose="020B0604030504040204" pitchFamily="50" charset="-128"/>
              </a:rPr>
              <a:t>小児がん</a:t>
            </a:r>
            <a:r>
              <a:rPr kumimoji="1" lang="en-US" altLang="ja-JP" b="1" dirty="0">
                <a:solidFill>
                  <a:schemeClr val="tx1">
                    <a:lumMod val="75000"/>
                    <a:lumOff val="25000"/>
                  </a:schemeClr>
                </a:solidFill>
                <a:latin typeface="+mn-ea"/>
                <a:cs typeface="メイリオ" panose="020B0604030504040204" pitchFamily="50" charset="-128"/>
              </a:rPr>
              <a:t>…</a:t>
            </a:r>
            <a:r>
              <a:rPr lang="ja-JP" altLang="en-US" b="1" dirty="0">
                <a:solidFill>
                  <a:schemeClr val="tx1">
                    <a:lumMod val="75000"/>
                    <a:lumOff val="25000"/>
                  </a:schemeClr>
                </a:solidFill>
                <a:latin typeface="+mn-ea"/>
                <a:cs typeface="メイリオ" panose="020B0604030504040204" pitchFamily="50" charset="-128"/>
              </a:rPr>
              <a:t>白血病、脳腫瘍など</a:t>
            </a:r>
            <a:endParaRPr kumimoji="1" lang="ja-JP" altLang="en-US" b="1" dirty="0">
              <a:solidFill>
                <a:schemeClr val="tx1">
                  <a:lumMod val="75000"/>
                  <a:lumOff val="25000"/>
                </a:schemeClr>
              </a:solidFill>
              <a:latin typeface="+mn-ea"/>
              <a:cs typeface="メイリオ" panose="020B0604030504040204" pitchFamily="50" charset="-128"/>
            </a:endParaRPr>
          </a:p>
        </p:txBody>
      </p:sp>
    </p:spTree>
    <p:extLst>
      <p:ext uri="{BB962C8B-B14F-4D97-AF65-F5344CB8AC3E}">
        <p14:creationId xmlns:p14="http://schemas.microsoft.com/office/powerpoint/2010/main" val="16352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5656" y="2579420"/>
            <a:ext cx="6192688" cy="1569660"/>
          </a:xfrm>
          <a:prstGeom prst="rect">
            <a:avLst/>
          </a:prstGeom>
          <a:noFill/>
        </p:spPr>
        <p:txBody>
          <a:bodyPr wrap="square" rtlCol="0">
            <a:spAutoFit/>
          </a:bodyPr>
          <a:lstStyle/>
          <a:p>
            <a:pPr marL="174625" indent="-174625" algn="ctr"/>
            <a:r>
              <a:rPr lang="en-US" altLang="ja-JP" sz="4800" b="1" dirty="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p>
          <a:p>
            <a:pPr algn="ctr"/>
            <a:r>
              <a:rPr kumimoji="1" lang="ja-JP" altLang="en-US" sz="4800" b="1" dirty="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日本のがんの現状</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7" y="787692"/>
            <a:ext cx="8147837" cy="5282616"/>
          </a:xfrm>
          <a:prstGeom prst="rect">
            <a:avLst/>
          </a:prstGeom>
          <a:effectLst>
            <a:outerShdw blurRad="50800" dist="38100" dir="2700000" algn="tl" rotWithShape="0">
              <a:prstClr val="black">
                <a:alpha val="40000"/>
              </a:prstClr>
            </a:outerShdw>
          </a:effectLst>
        </p:spPr>
      </p:pic>
      <p:sp>
        <p:nvSpPr>
          <p:cNvPr id="4" name="テキスト ボックス 3"/>
          <p:cNvSpPr txBox="1"/>
          <p:nvPr/>
        </p:nvSpPr>
        <p:spPr>
          <a:xfrm>
            <a:off x="1691680" y="5293287"/>
            <a:ext cx="5904656" cy="584775"/>
          </a:xfrm>
          <a:prstGeom prst="rect">
            <a:avLst/>
          </a:prstGeom>
          <a:noFill/>
        </p:spPr>
        <p:txBody>
          <a:bodyPr wrap="square" rtlCol="0">
            <a:spAutoFit/>
          </a:bodyPr>
          <a:lstStyle/>
          <a:p>
            <a:pPr algn="ct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我が国におけるがんの現状」対応</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755890F4-89A7-424C-8AEF-AAD1E2FB1070}"/>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72890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日本では</a:t>
            </a:r>
            <a:br>
              <a:rPr lang="en-US" altLang="ja-JP" dirty="0"/>
            </a:br>
            <a:r>
              <a:rPr lang="ja-JP" altLang="en-US" dirty="0"/>
              <a:t>どれくらいの人が</a:t>
            </a:r>
            <a:endParaRPr lang="en-US" altLang="ja-JP" dirty="0"/>
          </a:p>
          <a:p>
            <a:r>
              <a:rPr lang="ja-JP" altLang="en-US" dirty="0"/>
              <a:t>がんになっている</a:t>
            </a:r>
            <a:endParaRPr lang="en-US" altLang="ja-JP" dirty="0"/>
          </a:p>
          <a:p>
            <a:r>
              <a:rPr lang="ja-JP" altLang="en-US" dirty="0"/>
              <a:t>のだろう</a:t>
            </a:r>
          </a:p>
        </p:txBody>
      </p:sp>
    </p:spTree>
    <p:extLst>
      <p:ext uri="{BB962C8B-B14F-4D97-AF65-F5344CB8AC3E}">
        <p14:creationId xmlns:p14="http://schemas.microsoft.com/office/powerpoint/2010/main" val="323201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sp>
        <p:nvSpPr>
          <p:cNvPr id="16" name="角丸四角形吹き出し 15"/>
          <p:cNvSpPr/>
          <p:nvPr/>
        </p:nvSpPr>
        <p:spPr>
          <a:xfrm>
            <a:off x="1658861" y="4082348"/>
            <a:ext cx="5806539" cy="1923155"/>
          </a:xfrm>
          <a:custGeom>
            <a:avLst/>
            <a:gdLst>
              <a:gd name="connsiteX0" fmla="*/ 0 w 5806539"/>
              <a:gd name="connsiteY0" fmla="*/ 208989 h 1253910"/>
              <a:gd name="connsiteX1" fmla="*/ 208989 w 5806539"/>
              <a:gd name="connsiteY1" fmla="*/ 0 h 1253910"/>
              <a:gd name="connsiteX2" fmla="*/ 967757 w 5806539"/>
              <a:gd name="connsiteY2" fmla="*/ 0 h 1253910"/>
              <a:gd name="connsiteX3" fmla="*/ 2866340 w 5806539"/>
              <a:gd name="connsiteY3" fmla="*/ -708434 h 1253910"/>
              <a:gd name="connsiteX4" fmla="*/ 2419391 w 5806539"/>
              <a:gd name="connsiteY4" fmla="*/ 0 h 1253910"/>
              <a:gd name="connsiteX5" fmla="*/ 5597550 w 5806539"/>
              <a:gd name="connsiteY5" fmla="*/ 0 h 1253910"/>
              <a:gd name="connsiteX6" fmla="*/ 5806539 w 5806539"/>
              <a:gd name="connsiteY6" fmla="*/ 208989 h 1253910"/>
              <a:gd name="connsiteX7" fmla="*/ 5806539 w 5806539"/>
              <a:gd name="connsiteY7" fmla="*/ 208985 h 1253910"/>
              <a:gd name="connsiteX8" fmla="*/ 5806539 w 5806539"/>
              <a:gd name="connsiteY8" fmla="*/ 208985 h 1253910"/>
              <a:gd name="connsiteX9" fmla="*/ 5806539 w 5806539"/>
              <a:gd name="connsiteY9" fmla="*/ 522463 h 1253910"/>
              <a:gd name="connsiteX10" fmla="*/ 5806539 w 5806539"/>
              <a:gd name="connsiteY10" fmla="*/ 1044921 h 1253910"/>
              <a:gd name="connsiteX11" fmla="*/ 5597550 w 5806539"/>
              <a:gd name="connsiteY11" fmla="*/ 1253910 h 1253910"/>
              <a:gd name="connsiteX12" fmla="*/ 2419391 w 5806539"/>
              <a:gd name="connsiteY12" fmla="*/ 1253910 h 1253910"/>
              <a:gd name="connsiteX13" fmla="*/ 967757 w 5806539"/>
              <a:gd name="connsiteY13" fmla="*/ 1253910 h 1253910"/>
              <a:gd name="connsiteX14" fmla="*/ 967757 w 5806539"/>
              <a:gd name="connsiteY14" fmla="*/ 1253910 h 1253910"/>
              <a:gd name="connsiteX15" fmla="*/ 208989 w 5806539"/>
              <a:gd name="connsiteY15" fmla="*/ 1253910 h 1253910"/>
              <a:gd name="connsiteX16" fmla="*/ 0 w 5806539"/>
              <a:gd name="connsiteY16" fmla="*/ 1044921 h 1253910"/>
              <a:gd name="connsiteX17" fmla="*/ 0 w 5806539"/>
              <a:gd name="connsiteY17" fmla="*/ 522463 h 1253910"/>
              <a:gd name="connsiteX18" fmla="*/ 0 w 5806539"/>
              <a:gd name="connsiteY18" fmla="*/ 208985 h 1253910"/>
              <a:gd name="connsiteX19" fmla="*/ 0 w 5806539"/>
              <a:gd name="connsiteY19" fmla="*/ 208985 h 1253910"/>
              <a:gd name="connsiteX20" fmla="*/ 0 w 5806539"/>
              <a:gd name="connsiteY20" fmla="*/ 208989 h 1253910"/>
              <a:gd name="connsiteX0" fmla="*/ 0 w 5806539"/>
              <a:gd name="connsiteY0" fmla="*/ 917423 h 1962344"/>
              <a:gd name="connsiteX1" fmla="*/ 208989 w 5806539"/>
              <a:gd name="connsiteY1" fmla="*/ 708434 h 1962344"/>
              <a:gd name="connsiteX2" fmla="*/ 967757 w 5806539"/>
              <a:gd name="connsiteY2" fmla="*/ 708434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69245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95371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95371 h 1962344"/>
              <a:gd name="connsiteX3" fmla="*/ 2866340 w 5806539"/>
              <a:gd name="connsiteY3" fmla="*/ 0 h 1962344"/>
              <a:gd name="connsiteX4" fmla="*/ 3242351 w 5806539"/>
              <a:gd name="connsiteY4" fmla="*/ 721497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878234 h 1923155"/>
              <a:gd name="connsiteX1" fmla="*/ 208989 w 5806539"/>
              <a:gd name="connsiteY1" fmla="*/ 669245 h 1923155"/>
              <a:gd name="connsiteX2" fmla="*/ 2496111 w 5806539"/>
              <a:gd name="connsiteY2" fmla="*/ 656182 h 1923155"/>
              <a:gd name="connsiteX3" fmla="*/ 2905528 w 5806539"/>
              <a:gd name="connsiteY3" fmla="*/ 0 h 1923155"/>
              <a:gd name="connsiteX4" fmla="*/ 3242351 w 5806539"/>
              <a:gd name="connsiteY4" fmla="*/ 682308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496111 w 5806539"/>
              <a:gd name="connsiteY2" fmla="*/ 656182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580387 w 5806539"/>
              <a:gd name="connsiteY2" fmla="*/ 673037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605670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216000" rIns="0" bIns="108000" rtlCol="0" anchor="b"/>
          <a:lstStyle/>
          <a:p>
            <a:pPr algn="ctr"/>
            <a:r>
              <a:rPr lang="ja-JP" altLang="en-US" sz="5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２人に１人</a:t>
            </a:r>
          </a:p>
        </p:txBody>
      </p:sp>
      <p:sp>
        <p:nvSpPr>
          <p:cNvPr id="6" name="テキスト ボックス 5"/>
          <p:cNvSpPr txBox="1"/>
          <p:nvPr/>
        </p:nvSpPr>
        <p:spPr>
          <a:xfrm>
            <a:off x="431540" y="208696"/>
            <a:ext cx="8280919" cy="769441"/>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t>がんになる人の割合</a:t>
            </a:r>
          </a:p>
        </p:txBody>
      </p:sp>
      <p:sp>
        <p:nvSpPr>
          <p:cNvPr id="7" name="テキスト ボックス 6"/>
          <p:cNvSpPr txBox="1"/>
          <p:nvPr/>
        </p:nvSpPr>
        <p:spPr>
          <a:xfrm>
            <a:off x="2915816" y="6631468"/>
            <a:ext cx="6092105"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476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41740"/>
            <a:ext cx="8774978" cy="3844706"/>
          </a:xfrm>
          <a:prstGeom prst="rect">
            <a:avLst/>
          </a:prstGeom>
        </p:spPr>
      </p:pic>
      <p:sp>
        <p:nvSpPr>
          <p:cNvPr id="17" name="テキスト ボックス 16"/>
          <p:cNvSpPr txBox="1"/>
          <p:nvPr/>
        </p:nvSpPr>
        <p:spPr>
          <a:xfrm>
            <a:off x="507716" y="5922634"/>
            <a:ext cx="8128568"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a:t>がんによる死亡数は増え続けている</a:t>
            </a:r>
          </a:p>
        </p:txBody>
      </p:sp>
      <p:sp>
        <p:nvSpPr>
          <p:cNvPr id="10" name="テキスト ボックス 9"/>
          <p:cNvSpPr txBox="1"/>
          <p:nvPr/>
        </p:nvSpPr>
        <p:spPr>
          <a:xfrm>
            <a:off x="179512" y="209059"/>
            <a:ext cx="8640960"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がんによる死亡数</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6" y="980728"/>
            <a:ext cx="8312756" cy="291544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664920"/>
            <a:ext cx="1112062" cy="514424"/>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4637" y="980728"/>
            <a:ext cx="1799787" cy="128369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271" y="5323140"/>
            <a:ext cx="7273145" cy="646331"/>
          </a:xfrm>
          <a:prstGeom prst="rect">
            <a:avLst/>
          </a:prstGeom>
        </p:spPr>
        <p:txBody>
          <a:bodyPr wrap="none">
            <a:spAutoFit/>
          </a:bodyPr>
          <a:lstStyle/>
          <a:p>
            <a: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人に</a:t>
            </a:r>
            <a: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人ががんで亡くなっている</a:t>
            </a:r>
          </a:p>
        </p:txBody>
      </p:sp>
      <p:sp>
        <p:nvSpPr>
          <p:cNvPr id="11" name="テキスト ボックス 10"/>
          <p:cNvSpPr txBox="1"/>
          <p:nvPr/>
        </p:nvSpPr>
        <p:spPr>
          <a:xfrm>
            <a:off x="3842395" y="5069224"/>
            <a:ext cx="5079209"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年度人口動態統計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320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2000"/>
                            </p:stCondLst>
                            <p:childTnLst>
                              <p:par>
                                <p:cTn id="12" presetID="22" presetClass="entr" presetSubtype="4"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akamura\Desktop\170221_平均寿命-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26" y="1407443"/>
            <a:ext cx="9052820" cy="521344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842395" y="6428953"/>
            <a:ext cx="5079209"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年簡易生命表</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858762" y="202409"/>
            <a:ext cx="7876039"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日本の平均寿命の推移</a:t>
            </a:r>
          </a:p>
        </p:txBody>
      </p:sp>
      <p:grpSp>
        <p:nvGrpSpPr>
          <p:cNvPr id="3" name="グループ化 10"/>
          <p:cNvGrpSpPr/>
          <p:nvPr/>
        </p:nvGrpSpPr>
        <p:grpSpPr>
          <a:xfrm>
            <a:off x="329863" y="44624"/>
            <a:ext cx="1574050" cy="691870"/>
            <a:chOff x="294833" y="960233"/>
            <a:chExt cx="1574050" cy="691870"/>
          </a:xfrm>
        </p:grpSpPr>
        <p:pic>
          <p:nvPicPr>
            <p:cNvPr id="1026" name="Picture 2" descr="C:\Users\nakamura\Desktop\スライド文字-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29066" y="1117027"/>
              <a:ext cx="1313181" cy="430887"/>
            </a:xfrm>
            <a:prstGeom prst="rect">
              <a:avLst/>
            </a:prstGeom>
          </p:spPr>
          <p:txBody>
            <a:bodyPr wrap="none">
              <a:spAutoFit/>
            </a:bodyPr>
            <a:lstStyle/>
            <a:p>
              <a:pPr algn="ctr"/>
              <a:r>
                <a:rPr lang="ja-JP" altLang="en-US"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cxnSp>
        <p:nvCxnSpPr>
          <p:cNvPr id="39" name="直線コネクタ 38"/>
          <p:cNvCxnSpPr/>
          <p:nvPr/>
        </p:nvCxnSpPr>
        <p:spPr>
          <a:xfrm>
            <a:off x="1057431" y="1812925"/>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354516" y="1812925"/>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grpSp>
        <p:nvGrpSpPr>
          <p:cNvPr id="4" name="グループ化 41"/>
          <p:cNvGrpSpPr/>
          <p:nvPr/>
        </p:nvGrpSpPr>
        <p:grpSpPr>
          <a:xfrm>
            <a:off x="1268271" y="2287833"/>
            <a:ext cx="3038270" cy="1425472"/>
            <a:chOff x="1822583" y="4096771"/>
            <a:chExt cx="3038270" cy="1425472"/>
          </a:xfrm>
        </p:grpSpPr>
        <p:sp>
          <p:nvSpPr>
            <p:cNvPr id="43" name="テキスト ボックス 42"/>
            <p:cNvSpPr txBox="1"/>
            <p:nvPr/>
          </p:nvSpPr>
          <p:spPr>
            <a:xfrm>
              <a:off x="1822583" y="4096771"/>
              <a:ext cx="3038270" cy="1412693"/>
            </a:xfrm>
            <a:prstGeom prst="wedgeRectCallout">
              <a:avLst>
                <a:gd name="adj1" fmla="val -44686"/>
                <a:gd name="adj2" fmla="val 89870"/>
              </a:avLst>
            </a:prstGeom>
            <a:solidFill>
              <a:schemeClr val="bg1"/>
            </a:solidFill>
            <a:ln w="38100">
              <a:solidFill>
                <a:schemeClr val="tx1">
                  <a:lumMod val="50000"/>
                  <a:lumOff val="50000"/>
                </a:schemeClr>
              </a:solidFill>
            </a:ln>
          </p:spPr>
          <p:txBody>
            <a:bodyPr wrap="square" rtlCol="0" anchor="ctr">
              <a:noAutofit/>
            </a:bodyPr>
            <a:lstStyle/>
            <a:p>
              <a:pPr>
                <a:lnSpc>
                  <a:spcPts val="3700"/>
                </a:lnSpc>
              </a:pPr>
              <a:endParaRPr kumimoji="1" lang="ja-JP" altLang="en-US" sz="2000" b="1"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1930694" y="4098244"/>
              <a:ext cx="2480166" cy="540533"/>
            </a:xfrm>
            <a:prstGeom prst="rect">
              <a:avLst/>
            </a:prstGeom>
          </p:spPr>
          <p:txBody>
            <a:bodyPr wrap="none">
              <a:spAutoFit/>
            </a:bodyPr>
            <a:lstStyle/>
            <a:p>
              <a:pPr>
                <a:lnSpc>
                  <a:spcPts val="3700"/>
                </a:lnSpc>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1955</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の平均寿命</a:t>
              </a:r>
            </a:p>
          </p:txBody>
        </p:sp>
        <p:sp>
          <p:nvSpPr>
            <p:cNvPr id="45" name="角丸四角形 44"/>
            <p:cNvSpPr/>
            <p:nvPr/>
          </p:nvSpPr>
          <p:spPr>
            <a:xfrm>
              <a:off x="1934158" y="4592007"/>
              <a:ext cx="1125674" cy="349161"/>
            </a:xfrm>
            <a:prstGeom prst="roundRect">
              <a:avLst>
                <a:gd name="adj" fmla="val 50000"/>
              </a:avLst>
            </a:prstGeom>
            <a:solidFill>
              <a:srgbClr val="075D11"/>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男性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3055665" y="4526118"/>
              <a:ext cx="1741182" cy="553998"/>
            </a:xfrm>
            <a:prstGeom prst="rect">
              <a:avLst/>
            </a:prstGeom>
          </p:spPr>
          <p:txBody>
            <a:bodyPr wrap="none">
              <a:spAutoFit/>
            </a:bodyPr>
            <a:lstStyle/>
            <a:p>
              <a:r>
                <a:rPr lang="en-US" altLang="ja-JP" sz="3000" b="1" dirty="0">
                  <a:solidFill>
                    <a:srgbClr val="075D11"/>
                  </a:solidFill>
                  <a:latin typeface="メイリオ" panose="020B0604030504040204" pitchFamily="50" charset="-128"/>
                  <a:ea typeface="メイリオ" panose="020B0604030504040204" pitchFamily="50" charset="-128"/>
                </a:rPr>
                <a:t>63.60</a:t>
              </a:r>
              <a:r>
                <a:rPr lang="ja-JP" altLang="en-US" sz="3000" b="1" dirty="0">
                  <a:solidFill>
                    <a:srgbClr val="075D11"/>
                  </a:solidFill>
                  <a:latin typeface="メイリオ" panose="020B0604030504040204" pitchFamily="50" charset="-128"/>
                  <a:ea typeface="メイリオ" panose="020B0604030504040204" pitchFamily="50" charset="-128"/>
                </a:rPr>
                <a:t>才</a:t>
              </a:r>
            </a:p>
          </p:txBody>
        </p:sp>
        <p:sp>
          <p:nvSpPr>
            <p:cNvPr id="47" name="角丸四角形 46"/>
            <p:cNvSpPr/>
            <p:nvPr/>
          </p:nvSpPr>
          <p:spPr>
            <a:xfrm>
              <a:off x="1934158" y="5034134"/>
              <a:ext cx="1125674" cy="349161"/>
            </a:xfrm>
            <a:prstGeom prst="roundRect">
              <a:avLst>
                <a:gd name="adj" fmla="val 50000"/>
              </a:avLst>
            </a:prstGeom>
            <a:solidFill>
              <a:srgbClr val="0CA41E"/>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女性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3055665" y="4968245"/>
              <a:ext cx="1741182" cy="553998"/>
            </a:xfrm>
            <a:prstGeom prst="rect">
              <a:avLst/>
            </a:prstGeom>
          </p:spPr>
          <p:txBody>
            <a:bodyPr wrap="none">
              <a:spAutoFit/>
            </a:bodyPr>
            <a:lstStyle/>
            <a:p>
              <a:r>
                <a:rPr lang="en-US" altLang="ja-JP" sz="3000" b="1" dirty="0">
                  <a:solidFill>
                    <a:srgbClr val="0CA41E"/>
                  </a:solidFill>
                  <a:latin typeface="メイリオ" panose="020B0604030504040204" pitchFamily="50" charset="-128"/>
                  <a:ea typeface="メイリオ" panose="020B0604030504040204" pitchFamily="50" charset="-128"/>
                </a:rPr>
                <a:t>67.75</a:t>
              </a:r>
              <a:r>
                <a:rPr lang="ja-JP" altLang="en-US" sz="3000" b="1" dirty="0">
                  <a:solidFill>
                    <a:srgbClr val="0CA41E"/>
                  </a:solidFill>
                  <a:latin typeface="メイリオ" panose="020B0604030504040204" pitchFamily="50" charset="-128"/>
                  <a:ea typeface="メイリオ" panose="020B0604030504040204" pitchFamily="50" charset="-128"/>
                </a:rPr>
                <a:t>才</a:t>
              </a:r>
            </a:p>
          </p:txBody>
        </p:sp>
      </p:grpSp>
      <p:grpSp>
        <p:nvGrpSpPr>
          <p:cNvPr id="5" name="グループ化 48"/>
          <p:cNvGrpSpPr/>
          <p:nvPr/>
        </p:nvGrpSpPr>
        <p:grpSpPr>
          <a:xfrm>
            <a:off x="5128797" y="1196752"/>
            <a:ext cx="3038270" cy="1425472"/>
            <a:chOff x="1822583" y="4096771"/>
            <a:chExt cx="3038270" cy="1425472"/>
          </a:xfrm>
        </p:grpSpPr>
        <p:sp>
          <p:nvSpPr>
            <p:cNvPr id="50" name="テキスト ボックス 49"/>
            <p:cNvSpPr txBox="1"/>
            <p:nvPr/>
          </p:nvSpPr>
          <p:spPr>
            <a:xfrm>
              <a:off x="1822583" y="4096771"/>
              <a:ext cx="3038270" cy="1412693"/>
            </a:xfrm>
            <a:prstGeom prst="wedgeRectCallout">
              <a:avLst>
                <a:gd name="adj1" fmla="val 34523"/>
                <a:gd name="adj2" fmla="val 66318"/>
              </a:avLst>
            </a:prstGeom>
            <a:solidFill>
              <a:schemeClr val="bg1"/>
            </a:solidFill>
            <a:ln w="38100">
              <a:solidFill>
                <a:schemeClr val="tx1">
                  <a:lumMod val="50000"/>
                  <a:lumOff val="50000"/>
                </a:schemeClr>
              </a:solidFill>
            </a:ln>
          </p:spPr>
          <p:txBody>
            <a:bodyPr wrap="square" rtlCol="0" anchor="ctr">
              <a:noAutofit/>
            </a:bodyPr>
            <a:lstStyle/>
            <a:p>
              <a:pPr>
                <a:lnSpc>
                  <a:spcPts val="3700"/>
                </a:lnSpc>
              </a:pPr>
              <a:endParaRPr kumimoji="1" lang="ja-JP" altLang="en-US" sz="2000" b="1"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1930694" y="4098244"/>
              <a:ext cx="2480166" cy="566822"/>
            </a:xfrm>
            <a:prstGeom prst="rect">
              <a:avLst/>
            </a:prstGeom>
          </p:spPr>
          <p:txBody>
            <a:bodyPr wrap="none">
              <a:spAutoFit/>
            </a:bodyPr>
            <a:lstStyle/>
            <a:p>
              <a:pPr>
                <a:lnSpc>
                  <a:spcPts val="3700"/>
                </a:lnSpc>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の平均寿命</a:t>
              </a:r>
            </a:p>
          </p:txBody>
        </p:sp>
        <p:sp>
          <p:nvSpPr>
            <p:cNvPr id="52" name="角丸四角形 51"/>
            <p:cNvSpPr/>
            <p:nvPr/>
          </p:nvSpPr>
          <p:spPr>
            <a:xfrm>
              <a:off x="1934158" y="4592007"/>
              <a:ext cx="1125674" cy="349161"/>
            </a:xfrm>
            <a:prstGeom prst="roundRect">
              <a:avLst>
                <a:gd name="adj" fmla="val 50000"/>
              </a:avLst>
            </a:prstGeom>
            <a:solidFill>
              <a:srgbClr val="075D11"/>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男性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3055665" y="4526118"/>
              <a:ext cx="1741182" cy="553998"/>
            </a:xfrm>
            <a:prstGeom prst="rect">
              <a:avLst/>
            </a:prstGeom>
          </p:spPr>
          <p:txBody>
            <a:bodyPr wrap="none">
              <a:spAutoFit/>
            </a:bodyPr>
            <a:lstStyle/>
            <a:p>
              <a:r>
                <a:rPr lang="en-US" altLang="ja-JP" sz="3000" b="1" dirty="0">
                  <a:solidFill>
                    <a:srgbClr val="075D11"/>
                  </a:solidFill>
                  <a:latin typeface="メイリオ" panose="020B0604030504040204" pitchFamily="50" charset="-128"/>
                  <a:ea typeface="メイリオ" panose="020B0604030504040204" pitchFamily="50" charset="-128"/>
                </a:rPr>
                <a:t>80.79</a:t>
              </a:r>
              <a:r>
                <a:rPr lang="ja-JP" altLang="en-US" sz="3000" b="1" dirty="0">
                  <a:solidFill>
                    <a:srgbClr val="075D11"/>
                  </a:solidFill>
                  <a:latin typeface="メイリオ" panose="020B0604030504040204" pitchFamily="50" charset="-128"/>
                  <a:ea typeface="メイリオ" panose="020B0604030504040204" pitchFamily="50" charset="-128"/>
                </a:rPr>
                <a:t>才</a:t>
              </a:r>
            </a:p>
          </p:txBody>
        </p:sp>
        <p:sp>
          <p:nvSpPr>
            <p:cNvPr id="54" name="角丸四角形 53"/>
            <p:cNvSpPr/>
            <p:nvPr/>
          </p:nvSpPr>
          <p:spPr>
            <a:xfrm>
              <a:off x="1934158" y="5034134"/>
              <a:ext cx="1125674" cy="349161"/>
            </a:xfrm>
            <a:prstGeom prst="roundRect">
              <a:avLst>
                <a:gd name="adj" fmla="val 50000"/>
              </a:avLst>
            </a:prstGeom>
            <a:solidFill>
              <a:srgbClr val="0CA41E"/>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女性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3055665" y="4968245"/>
              <a:ext cx="1741182" cy="553998"/>
            </a:xfrm>
            <a:prstGeom prst="rect">
              <a:avLst/>
            </a:prstGeom>
          </p:spPr>
          <p:txBody>
            <a:bodyPr wrap="none">
              <a:spAutoFit/>
            </a:bodyPr>
            <a:lstStyle/>
            <a:p>
              <a:r>
                <a:rPr lang="en-US" altLang="ja-JP" sz="3000" b="1" dirty="0">
                  <a:solidFill>
                    <a:srgbClr val="0CA41E"/>
                  </a:solidFill>
                  <a:latin typeface="メイリオ" panose="020B0604030504040204" pitchFamily="50" charset="-128"/>
                  <a:ea typeface="メイリオ" panose="020B0604030504040204" pitchFamily="50" charset="-128"/>
                </a:rPr>
                <a:t>87.05</a:t>
              </a:r>
              <a:r>
                <a:rPr lang="ja-JP" altLang="en-US" sz="3000" b="1" dirty="0">
                  <a:solidFill>
                    <a:srgbClr val="0CA41E"/>
                  </a:solidFill>
                  <a:latin typeface="メイリオ" panose="020B0604030504040204" pitchFamily="50" charset="-128"/>
                  <a:ea typeface="メイリオ" panose="020B0604030504040204" pitchFamily="50" charset="-128"/>
                </a:rPr>
                <a:t>才</a:t>
              </a:r>
            </a:p>
          </p:txBody>
        </p:sp>
      </p:grpSp>
    </p:spTree>
    <p:extLst>
      <p:ext uri="{BB962C8B-B14F-4D97-AF65-F5344CB8AC3E}">
        <p14:creationId xmlns:p14="http://schemas.microsoft.com/office/powerpoint/2010/main" val="33828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1000"/>
                                        <p:tgtEl>
                                          <p:spTgt spid="4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長生きとがんとの関わり</a:t>
            </a:r>
            <a:endParaRPr lang="en-US" altLang="ja-JP" sz="4400" dirty="0"/>
          </a:p>
        </p:txBody>
      </p:sp>
      <p:grpSp>
        <p:nvGrpSpPr>
          <p:cNvPr id="2" name="グループ化 19"/>
          <p:cNvGrpSpPr/>
          <p:nvPr/>
        </p:nvGrpSpPr>
        <p:grpSpPr>
          <a:xfrm>
            <a:off x="257884" y="3864896"/>
            <a:ext cx="4251266" cy="2221940"/>
            <a:chOff x="257884" y="4015372"/>
            <a:chExt cx="4251266" cy="2221940"/>
          </a:xfrm>
        </p:grpSpPr>
        <p:sp>
          <p:nvSpPr>
            <p:cNvPr id="21" name="円/楕円 20"/>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47102" y="4643532"/>
              <a:ext cx="3816424" cy="1118255"/>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細胞が変異する</a:t>
              </a:r>
              <a:br>
                <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可能性が高まる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3" name="グループ化 22"/>
          <p:cNvGrpSpPr/>
          <p:nvPr/>
        </p:nvGrpSpPr>
        <p:grpSpPr>
          <a:xfrm>
            <a:off x="4473394" y="3864896"/>
            <a:ext cx="4251266" cy="2221940"/>
            <a:chOff x="4473394" y="4015372"/>
            <a:chExt cx="4251266" cy="2221940"/>
          </a:xfrm>
        </p:grpSpPr>
        <p:sp>
          <p:nvSpPr>
            <p:cNvPr id="24" name="円/楕円 23"/>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44008" y="4383015"/>
              <a:ext cx="3888432" cy="1631216"/>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細胞を正常に</a:t>
              </a:r>
              <a:br>
                <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保つ働きが</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低下</a:t>
              </a:r>
              <a:r>
                <a:rPr lang="ja-JP" altLang="en-US" sz="3500" b="1" spc="-150" dirty="0">
                  <a:solidFill>
                    <a:schemeClr val="tx1">
                      <a:lumMod val="75000"/>
                      <a:lumOff val="25000"/>
                    </a:schemeClr>
                  </a:solidFill>
                  <a:latin typeface="メイリオ" panose="020B0604030504040204" pitchFamily="50" charset="-128"/>
                  <a:ea typeface="メイリオ" panose="020B0604030504040204" pitchFamily="50" charset="-128"/>
                </a:rPr>
                <a:t>しはじめる</a:t>
              </a:r>
              <a:endParaRPr lang="en-US" altLang="ja-JP" sz="3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7" name="角丸四角形 26"/>
          <p:cNvSpPr/>
          <p:nvPr/>
        </p:nvSpPr>
        <p:spPr>
          <a:xfrm>
            <a:off x="418382" y="1126412"/>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8" name="Picture 2" descr="C:\Users\nakamura\Desktop\サタケさんイラストスライド化拡大-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328"/>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2964657" y="1378127"/>
            <a:ext cx="3157539" cy="707886"/>
          </a:xfrm>
          <a:prstGeom prst="rect">
            <a:avLst/>
          </a:prstGeom>
          <a:noFill/>
        </p:spPr>
        <p:txBody>
          <a:bodyPr wrap="square" rtlCol="0">
            <a:spAutoFit/>
          </a:bodyP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長生きする</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07716" y="5949280"/>
            <a:ext cx="8128568"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a:t>がんは誰もがなりうる病気</a:t>
            </a:r>
          </a:p>
        </p:txBody>
      </p:sp>
      <p:grpSp>
        <p:nvGrpSpPr>
          <p:cNvPr id="4" name="グループ化 30"/>
          <p:cNvGrpSpPr/>
          <p:nvPr/>
        </p:nvGrpSpPr>
        <p:grpSpPr>
          <a:xfrm>
            <a:off x="280610" y="2086013"/>
            <a:ext cx="4196906" cy="2066367"/>
            <a:chOff x="280610" y="2236489"/>
            <a:chExt cx="4196906" cy="2066367"/>
          </a:xfrm>
        </p:grpSpPr>
        <p:sp>
          <p:nvSpPr>
            <p:cNvPr id="32" name="テキスト ボックス 31"/>
            <p:cNvSpPr txBox="1"/>
            <p:nvPr/>
          </p:nvSpPr>
          <p:spPr>
            <a:xfrm>
              <a:off x="280610" y="2787883"/>
              <a:ext cx="4196906" cy="1118255"/>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細胞分裂の</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回数が多くなる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下矢印 32"/>
            <p:cNvSpPr/>
            <p:nvPr/>
          </p:nvSpPr>
          <p:spPr>
            <a:xfrm flipH="1">
              <a:off x="1973894" y="3820100"/>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4" name="下矢印 33"/>
            <p:cNvSpPr/>
            <p:nvPr/>
          </p:nvSpPr>
          <p:spPr>
            <a:xfrm flipH="1">
              <a:off x="1945691" y="2236489"/>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35" name="下矢印 34"/>
          <p:cNvSpPr/>
          <p:nvPr/>
        </p:nvSpPr>
        <p:spPr>
          <a:xfrm flipH="1">
            <a:off x="6238321" y="2076084"/>
            <a:ext cx="787279" cy="2076296"/>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0330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750"/>
                                        <p:tgtEl>
                                          <p:spTgt spid="35"/>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473" y="908537"/>
            <a:ext cx="8946506" cy="466344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507716" y="5843364"/>
            <a:ext cx="8128568"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sz="3600" dirty="0"/>
              <a:t>50</a:t>
            </a:r>
            <a:r>
              <a:rPr lang="ja-JP" altLang="en-US" sz="3600" dirty="0"/>
              <a:t>才前後からがんになる人が増える</a:t>
            </a:r>
          </a:p>
        </p:txBody>
      </p:sp>
      <p:sp>
        <p:nvSpPr>
          <p:cNvPr id="17" name="テキスト ボックス 16"/>
          <p:cNvSpPr txBox="1"/>
          <p:nvPr/>
        </p:nvSpPr>
        <p:spPr>
          <a:xfrm>
            <a:off x="1176385" y="188640"/>
            <a:ext cx="8076135"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a:t>年齢別がんになる人の割合</a:t>
            </a:r>
            <a:endParaRPr lang="ja-JP" altLang="en-US" sz="4400" dirty="0"/>
          </a:p>
        </p:txBody>
      </p:sp>
      <p:sp>
        <p:nvSpPr>
          <p:cNvPr id="3" name="正方形/長方形 2"/>
          <p:cNvSpPr/>
          <p:nvPr/>
        </p:nvSpPr>
        <p:spPr>
          <a:xfrm>
            <a:off x="5364088" y="1124744"/>
            <a:ext cx="3456384" cy="3955160"/>
          </a:xfrm>
          <a:prstGeom prst="rect">
            <a:avLst/>
          </a:prstGeom>
          <a:solidFill>
            <a:srgbClr val="FFC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4788024" y="2774382"/>
            <a:ext cx="1656184" cy="870642"/>
          </a:xfrm>
          <a:prstGeom prst="wedgeRoundRectCallout">
            <a:avLst>
              <a:gd name="adj1" fmla="val -16419"/>
              <a:gd name="adj2" fmla="val 15562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p>
            <a:pPr algn="ctr"/>
            <a:r>
              <a:rPr lang="en-US" altLang="ja-JP"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50</a:t>
            </a: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才</a:t>
            </a:r>
          </a:p>
        </p:txBody>
      </p:sp>
      <p:grpSp>
        <p:nvGrpSpPr>
          <p:cNvPr id="2" name="グループ化 19"/>
          <p:cNvGrpSpPr/>
          <p:nvPr/>
        </p:nvGrpSpPr>
        <p:grpSpPr>
          <a:xfrm>
            <a:off x="283794" y="44624"/>
            <a:ext cx="1574050" cy="691870"/>
            <a:chOff x="294833" y="960233"/>
            <a:chExt cx="1574050" cy="691870"/>
          </a:xfrm>
        </p:grpSpPr>
        <p:pic>
          <p:nvPicPr>
            <p:cNvPr id="21" name="Picture 2" descr="C:\Users\nakamura\Desktop\スライド文字-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29066" y="1117027"/>
              <a:ext cx="1313181" cy="430887"/>
            </a:xfrm>
            <a:prstGeom prst="rect">
              <a:avLst/>
            </a:prstGeom>
          </p:spPr>
          <p:txBody>
            <a:bodyPr wrap="none">
              <a:spAutoFit/>
            </a:bodyPr>
            <a:lstStyle/>
            <a:p>
              <a:pPr algn="ctr"/>
              <a:r>
                <a:rPr lang="ja-JP" altLang="en-US"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11" name="テキスト ボックス 10"/>
          <p:cNvSpPr txBox="1"/>
          <p:nvPr/>
        </p:nvSpPr>
        <p:spPr>
          <a:xfrm>
            <a:off x="2915816" y="5457793"/>
            <a:ext cx="6092105"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がん登録・統計</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330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7" y="762000"/>
            <a:ext cx="8147837" cy="5282616"/>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algn="ctr"/>
            <a:r>
              <a:rPr kumimoji="1" lang="ja-JP" altLang="en-US" sz="1600" dirty="0">
                <a:solidFill>
                  <a:schemeClr val="tx1">
                    <a:lumMod val="85000"/>
                    <a:lumOff val="15000"/>
                  </a:schemeClr>
                </a:solidFill>
                <a:latin typeface="+mn-ea"/>
              </a:rPr>
              <a:t>文部科学省　がん教育推進のための教材</a:t>
            </a:r>
            <a:endParaRPr kumimoji="1" lang="en-US" altLang="ja-JP" sz="1600" dirty="0">
              <a:solidFill>
                <a:schemeClr val="tx1">
                  <a:lumMod val="85000"/>
                  <a:lumOff val="15000"/>
                </a:schemeClr>
              </a:solidFill>
              <a:latin typeface="+mn-ea"/>
            </a:endParaRPr>
          </a:p>
          <a:p>
            <a:pPr algn="ctr"/>
            <a:r>
              <a:rPr lang="ja-JP" altLang="en-US" sz="1600" dirty="0">
                <a:solidFill>
                  <a:schemeClr val="tx1">
                    <a:lumMod val="85000"/>
                    <a:lumOff val="15000"/>
                  </a:schemeClr>
                </a:solidFill>
                <a:latin typeface="+mn-ea"/>
              </a:rPr>
              <a:t>「１　がんとはどのような病気でしょうか？」対応</a:t>
            </a:r>
            <a:endParaRPr kumimoji="1" lang="ja-JP" altLang="en-US" sz="1600" dirty="0">
              <a:solidFill>
                <a:schemeClr val="tx1">
                  <a:lumMod val="85000"/>
                  <a:lumOff val="15000"/>
                </a:schemeClr>
              </a:solidFill>
              <a:latin typeface="+mn-ea"/>
            </a:endParaRPr>
          </a:p>
        </p:txBody>
      </p:sp>
      <p:sp>
        <p:nvSpPr>
          <p:cNvPr id="4" name="正方形/長方形 3">
            <a:extLst>
              <a:ext uri="{FF2B5EF4-FFF2-40B4-BE49-F238E27FC236}">
                <a16:creationId xmlns:a16="http://schemas.microsoft.com/office/drawing/2014/main" id="{19E8ED12-D667-D843-BECA-B95C58EFC629}"/>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72890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990" y="2077919"/>
            <a:ext cx="8946506" cy="466344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717023" y="2301764"/>
            <a:ext cx="3085125" cy="3955160"/>
          </a:xfrm>
          <a:prstGeom prst="rect">
            <a:avLst/>
          </a:prstGeom>
          <a:solidFill>
            <a:srgbClr val="FFC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609566" y="1572329"/>
            <a:ext cx="4608512" cy="2059078"/>
          </a:xfrm>
          <a:prstGeom prst="wedgeRoundRectCallout">
            <a:avLst>
              <a:gd name="adj1" fmla="val 59592"/>
              <a:gd name="adj2" fmla="val 35937"/>
              <a:gd name="adj3" fmla="val 16667"/>
            </a:avLst>
          </a:prstGeom>
          <a:solidFill>
            <a:srgbClr val="C9E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がんの危険性を高める生活習慣をもつ人が</a:t>
            </a:r>
            <a:b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多いから</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（肺がん、胃がんなどが多い）</a:t>
            </a:r>
          </a:p>
        </p:txBody>
      </p:sp>
      <p:grpSp>
        <p:nvGrpSpPr>
          <p:cNvPr id="2" name="グループ化 24"/>
          <p:cNvGrpSpPr/>
          <p:nvPr/>
        </p:nvGrpSpPr>
        <p:grpSpPr>
          <a:xfrm>
            <a:off x="326528" y="238506"/>
            <a:ext cx="8605520" cy="1358020"/>
            <a:chOff x="326528" y="238506"/>
            <a:chExt cx="8605520" cy="1358020"/>
          </a:xfrm>
        </p:grpSpPr>
        <p:pic>
          <p:nvPicPr>
            <p:cNvPr id="26"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215" y="238506"/>
              <a:ext cx="7644833" cy="1358020"/>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1996964" y="412246"/>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dirty="0">
                  <a:solidFill>
                    <a:schemeClr val="tx1">
                      <a:lumMod val="75000"/>
                      <a:lumOff val="25000"/>
                    </a:schemeClr>
                  </a:solidFill>
                  <a:effectLst/>
                </a:rPr>
                <a:t>男性の方が多いのはなぜか</a:t>
              </a:r>
            </a:p>
          </p:txBody>
        </p:sp>
        <p:grpSp>
          <p:nvGrpSpPr>
            <p:cNvPr id="4" name="グループ化 27"/>
            <p:cNvGrpSpPr/>
            <p:nvPr/>
          </p:nvGrpSpPr>
          <p:grpSpPr>
            <a:xfrm>
              <a:off x="326528" y="348797"/>
              <a:ext cx="1008112" cy="1067428"/>
              <a:chOff x="728192" y="921380"/>
              <a:chExt cx="1008112" cy="1067428"/>
            </a:xfrm>
          </p:grpSpPr>
          <p:sp>
            <p:nvSpPr>
              <p:cNvPr id="29" name="円/楕円 28"/>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6" name="グループ化 5"/>
          <p:cNvGrpSpPr/>
          <p:nvPr/>
        </p:nvGrpSpPr>
        <p:grpSpPr>
          <a:xfrm>
            <a:off x="800914" y="3278264"/>
            <a:ext cx="4995222" cy="2454992"/>
            <a:chOff x="800914" y="3278264"/>
            <a:chExt cx="4995222" cy="2454992"/>
          </a:xfrm>
        </p:grpSpPr>
        <p:sp>
          <p:nvSpPr>
            <p:cNvPr id="13" name="角丸四角形吹き出し 12"/>
            <p:cNvSpPr/>
            <p:nvPr/>
          </p:nvSpPr>
          <p:spPr>
            <a:xfrm>
              <a:off x="1187624" y="3736082"/>
              <a:ext cx="4608512" cy="1997174"/>
            </a:xfrm>
            <a:prstGeom prst="wedgeRoundRectCallout">
              <a:avLst>
                <a:gd name="adj1" fmla="val 18263"/>
                <a:gd name="adj2" fmla="val 64882"/>
                <a:gd name="adj3" fmla="val 16667"/>
              </a:avLst>
            </a:prstGeom>
            <a:solidFill>
              <a:schemeClr val="bg1"/>
            </a:solid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代～</a:t>
              </a:r>
              <a: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t>50</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代前半までは女性が多い</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spcBef>
                  <a:spcPts val="1200"/>
                </a:spcBef>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（乳がんや子宮頸がんが</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この世代に多いため）</a:t>
              </a:r>
            </a:p>
          </p:txBody>
        </p:sp>
        <p:grpSp>
          <p:nvGrpSpPr>
            <p:cNvPr id="7" name="グループ化 17"/>
            <p:cNvGrpSpPr/>
            <p:nvPr/>
          </p:nvGrpSpPr>
          <p:grpSpPr>
            <a:xfrm>
              <a:off x="800914" y="3278264"/>
              <a:ext cx="1262638" cy="632605"/>
              <a:chOff x="402053" y="1056541"/>
              <a:chExt cx="1262638" cy="632605"/>
            </a:xfrm>
          </p:grpSpPr>
          <p:pic>
            <p:nvPicPr>
              <p:cNvPr id="19" name="Picture 2" descr="C:\Users\nakamura\Desktop\スライド文字-04.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53" y="1056541"/>
                <a:ext cx="1262638" cy="632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458385" y="1212277"/>
                <a:ext cx="1159292" cy="384721"/>
              </a:xfrm>
              <a:prstGeom prst="rect">
                <a:avLst/>
              </a:prstGeom>
            </p:spPr>
            <p:txBody>
              <a:bodyPr wrap="none">
                <a:spAutoFit/>
              </a:bodyPr>
              <a:lstStyle/>
              <a:p>
                <a:pPr algn="ctr"/>
                <a:r>
                  <a:rPr lang="ja-JP" altLang="en-US" sz="19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5" name="テキスト ボックス 4"/>
            <p:cNvSpPr txBox="1"/>
            <p:nvPr/>
          </p:nvSpPr>
          <p:spPr>
            <a:xfrm>
              <a:off x="3726954" y="4813357"/>
              <a:ext cx="570360" cy="249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algn="ctr">
                <a:defRPr sz="3200" b="1">
                  <a:solidFill>
                    <a:schemeClr val="tx1">
                      <a:lumMod val="75000"/>
                      <a:lumOff val="25000"/>
                    </a:schemeClr>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100" dirty="0"/>
                <a:t>けい</a:t>
              </a:r>
            </a:p>
          </p:txBody>
        </p:sp>
      </p:grpSp>
      <p:sp>
        <p:nvSpPr>
          <p:cNvPr id="21" name="テキスト ボックス 20"/>
          <p:cNvSpPr txBox="1"/>
          <p:nvPr/>
        </p:nvSpPr>
        <p:spPr>
          <a:xfrm>
            <a:off x="2915816" y="6631468"/>
            <a:ext cx="6092105"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がん登録・統計</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745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7" y="787692"/>
            <a:ext cx="8147836" cy="5282616"/>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algn="ctr"/>
            <a:r>
              <a:rPr kumimoji="1" lang="ja-JP" altLang="en-US" sz="1600" dirty="0">
                <a:solidFill>
                  <a:schemeClr val="tx1">
                    <a:lumMod val="85000"/>
                    <a:lumOff val="15000"/>
                  </a:schemeClr>
                </a:solidFill>
                <a:latin typeface="+mj-ea"/>
                <a:ea typeface="+mj-ea"/>
              </a:rPr>
              <a:t>文部科学省　がん教育推進のための教材</a:t>
            </a:r>
            <a:endParaRPr kumimoji="1" lang="en-US" altLang="ja-JP" sz="1600" dirty="0">
              <a:solidFill>
                <a:schemeClr val="tx1">
                  <a:lumMod val="85000"/>
                  <a:lumOff val="15000"/>
                </a:schemeClr>
              </a:solidFill>
              <a:latin typeface="+mj-ea"/>
              <a:ea typeface="+mj-ea"/>
            </a:endParaRPr>
          </a:p>
          <a:p>
            <a:pPr algn="ctr"/>
            <a:r>
              <a:rPr lang="ja-JP" altLang="en-US" sz="1600" dirty="0">
                <a:solidFill>
                  <a:schemeClr val="tx1">
                    <a:lumMod val="85000"/>
                    <a:lumOff val="15000"/>
                  </a:schemeClr>
                </a:solidFill>
                <a:latin typeface="+mj-ea"/>
                <a:ea typeface="+mj-ea"/>
              </a:rPr>
              <a:t>「</a:t>
            </a:r>
            <a:r>
              <a:rPr lang="en-US" altLang="ja-JP" sz="1600" dirty="0">
                <a:solidFill>
                  <a:schemeClr val="tx1">
                    <a:lumMod val="85000"/>
                    <a:lumOff val="15000"/>
                  </a:schemeClr>
                </a:solidFill>
                <a:latin typeface="+mj-ea"/>
                <a:ea typeface="+mj-ea"/>
              </a:rPr>
              <a:t>3</a:t>
            </a:r>
            <a:r>
              <a:rPr lang="ja-JP" altLang="en-US" sz="1600" dirty="0">
                <a:solidFill>
                  <a:schemeClr val="tx1">
                    <a:lumMod val="85000"/>
                    <a:lumOff val="15000"/>
                  </a:schemeClr>
                </a:solidFill>
                <a:latin typeface="+mj-ea"/>
                <a:ea typeface="+mj-ea"/>
              </a:rPr>
              <a:t>　がんの経過と様々ながんの種類」対応</a:t>
            </a:r>
            <a:endParaRPr kumimoji="1" lang="ja-JP" altLang="en-US" sz="1600" dirty="0">
              <a:solidFill>
                <a:schemeClr val="tx1">
                  <a:lumMod val="85000"/>
                  <a:lumOff val="15000"/>
                </a:schemeClr>
              </a:solidFill>
              <a:latin typeface="+mj-ea"/>
              <a:ea typeface="+mj-ea"/>
            </a:endParaRPr>
          </a:p>
        </p:txBody>
      </p:sp>
      <p:sp>
        <p:nvSpPr>
          <p:cNvPr id="4" name="正方形/長方形 3">
            <a:extLst>
              <a:ext uri="{FF2B5EF4-FFF2-40B4-BE49-F238E27FC236}">
                <a16:creationId xmlns:a16="http://schemas.microsoft.com/office/drawing/2014/main" id="{0A67A19D-998F-374E-919F-037F00AF6070}"/>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72890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144" y="1693091"/>
            <a:ext cx="2634375" cy="469487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1798804" y="4004572"/>
            <a:ext cx="1545001" cy="444096"/>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胆のうがん</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2027337" y="3010669"/>
            <a:ext cx="1545001" cy="431036"/>
          </a:xfrm>
          <a:prstGeom prst="wedgeRoundRectCallout">
            <a:avLst>
              <a:gd name="adj1" fmla="val 58239"/>
              <a:gd name="adj2" fmla="val 3472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1890551" y="3505114"/>
            <a:ext cx="1545001" cy="426768"/>
          </a:xfrm>
          <a:prstGeom prst="wedgeRoundRectCallout">
            <a:avLst>
              <a:gd name="adj1" fmla="val 60705"/>
              <a:gd name="adj2" fmla="val 2966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肝臓がん</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a:xfrm>
            <a:off x="5320187" y="2599307"/>
            <a:ext cx="1545001" cy="476130"/>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1946945" y="4503803"/>
            <a:ext cx="1353897" cy="435346"/>
          </a:xfrm>
          <a:prstGeom prst="wedgeRoundRectCallout">
            <a:avLst>
              <a:gd name="adj1" fmla="val 60336"/>
              <a:gd name="adj2" fmla="val 2134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大腸がん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15"/>
          <p:cNvSpPr/>
          <p:nvPr/>
        </p:nvSpPr>
        <p:spPr>
          <a:xfrm>
            <a:off x="5832301" y="4272775"/>
            <a:ext cx="1519553" cy="523743"/>
          </a:xfrm>
          <a:prstGeom prst="wedgeRoundRectCallout">
            <a:avLst>
              <a:gd name="adj1" fmla="val -59804"/>
              <a:gd name="adj2" fmla="val 3891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前立腺がん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吹き出し 18"/>
          <p:cNvSpPr/>
          <p:nvPr/>
        </p:nvSpPr>
        <p:spPr>
          <a:xfrm>
            <a:off x="5363920" y="1999399"/>
            <a:ext cx="1637142" cy="523743"/>
          </a:xfrm>
          <a:prstGeom prst="wedgeRoundRectCallout">
            <a:avLst>
              <a:gd name="adj1" fmla="val -57880"/>
              <a:gd name="adj2" fmla="val 3225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甲状腺がん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吹き出し 19"/>
          <p:cNvSpPr/>
          <p:nvPr/>
        </p:nvSpPr>
        <p:spPr>
          <a:xfrm>
            <a:off x="2412376" y="4987208"/>
            <a:ext cx="1776932" cy="476130"/>
          </a:xfrm>
          <a:prstGeom prst="wedgeRoundRectCallout">
            <a:avLst>
              <a:gd name="adj1" fmla="val 58192"/>
              <a:gd name="adj2" fmla="val -2666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ぼうこうがん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5889804" y="4878528"/>
            <a:ext cx="1404546" cy="488505"/>
          </a:xfrm>
          <a:prstGeom prst="wedgeRoundRectCallout">
            <a:avLst>
              <a:gd name="adj1" fmla="val -62465"/>
              <a:gd name="adj2" fmla="val 1890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卵巣がん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36662" y="247629"/>
            <a:ext cx="8712968" cy="1446550"/>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細胞が分裂するすべての臓器に</a:t>
            </a:r>
            <a:endParaRPr kumimoji="1" lang="en-US" altLang="ja-JP"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がんができる可能性がある</a:t>
            </a:r>
          </a:p>
        </p:txBody>
      </p:sp>
      <p:sp>
        <p:nvSpPr>
          <p:cNvPr id="14" name="角丸四角形吹き出し 13"/>
          <p:cNvSpPr/>
          <p:nvPr/>
        </p:nvSpPr>
        <p:spPr>
          <a:xfrm>
            <a:off x="5576478" y="3140757"/>
            <a:ext cx="1296144" cy="450373"/>
          </a:xfrm>
          <a:prstGeom prst="wedgeRoundRectCallout">
            <a:avLst>
              <a:gd name="adj1" fmla="val -60431"/>
              <a:gd name="adj2" fmla="val 2254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乳がん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19919" y="5412492"/>
            <a:ext cx="8280920" cy="137266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細胞が分裂するときの変異により</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がん細胞ができるから</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p:cNvGrpSpPr/>
          <p:nvPr/>
        </p:nvGrpSpPr>
        <p:grpSpPr>
          <a:xfrm>
            <a:off x="2120241" y="2386980"/>
            <a:ext cx="1545001" cy="543192"/>
            <a:chOff x="2120241" y="2746509"/>
            <a:chExt cx="1545001" cy="606022"/>
          </a:xfrm>
        </p:grpSpPr>
        <p:sp>
          <p:nvSpPr>
            <p:cNvPr id="17" name="角丸四角形吹き出し 16"/>
            <p:cNvSpPr/>
            <p:nvPr/>
          </p:nvSpPr>
          <p:spPr>
            <a:xfrm>
              <a:off x="2120241" y="2780928"/>
              <a:ext cx="1545001" cy="571603"/>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108000" tIns="7200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喉頭がん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315195" y="2746509"/>
              <a:ext cx="67839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こうとう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4" name="グループ化 3"/>
          <p:cNvGrpSpPr/>
          <p:nvPr/>
        </p:nvGrpSpPr>
        <p:grpSpPr>
          <a:xfrm>
            <a:off x="5806853" y="3644601"/>
            <a:ext cx="1545001" cy="554596"/>
            <a:chOff x="5750291" y="3715575"/>
            <a:chExt cx="1545001" cy="554596"/>
          </a:xfrm>
        </p:grpSpPr>
        <p:sp>
          <p:nvSpPr>
            <p:cNvPr id="15" name="角丸四角形吹き出し 14"/>
            <p:cNvSpPr/>
            <p:nvPr/>
          </p:nvSpPr>
          <p:spPr>
            <a:xfrm>
              <a:off x="5750291" y="3742057"/>
              <a:ext cx="1545001" cy="528114"/>
            </a:xfrm>
            <a:prstGeom prst="wedgeRoundRectCallout">
              <a:avLst>
                <a:gd name="adj1" fmla="val -61664"/>
                <a:gd name="adj2" fmla="val 37095"/>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7200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6291258" y="3715575"/>
              <a:ext cx="46519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けい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25" name="角丸四角形吹き出し 24"/>
          <p:cNvSpPr/>
          <p:nvPr/>
        </p:nvSpPr>
        <p:spPr>
          <a:xfrm>
            <a:off x="2321411" y="1867256"/>
            <a:ext cx="1404546" cy="478879"/>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食道がん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64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41" y="1154430"/>
            <a:ext cx="8177608" cy="4598114"/>
          </a:xfrm>
          <a:prstGeom prst="rect">
            <a:avLst/>
          </a:prstGeom>
          <a:noFill/>
          <a:extLst>
            <a:ext uri="{909E8E84-426E-40DD-AFC4-6F175D3DCCD1}">
              <a14:hiddenFill xmlns:a14="http://schemas.microsoft.com/office/drawing/2010/main">
                <a:solidFill>
                  <a:srgbClr val="FFFFFF"/>
                </a:solidFill>
              </a14:hiddenFill>
            </a:ext>
          </a:extLst>
        </p:spPr>
      </p:pic>
      <p:sp>
        <p:nvSpPr>
          <p:cNvPr id="42" name="角丸四角形吹き出し 41"/>
          <p:cNvSpPr/>
          <p:nvPr/>
        </p:nvSpPr>
        <p:spPr>
          <a:xfrm>
            <a:off x="277047" y="5599568"/>
            <a:ext cx="2134713" cy="1194758"/>
          </a:xfrm>
          <a:prstGeom prst="wedgeRoundRectCallout">
            <a:avLst>
              <a:gd name="adj1" fmla="val -42949"/>
              <a:gd name="adj2" fmla="val -75237"/>
              <a:gd name="adj3" fmla="val 16667"/>
            </a:avLst>
          </a:pr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細胞が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変異する</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がんの進行と自覚症状が出るまで</a:t>
            </a:r>
          </a:p>
        </p:txBody>
      </p:sp>
      <p:sp>
        <p:nvSpPr>
          <p:cNvPr id="6" name="角丸四角形 5"/>
          <p:cNvSpPr/>
          <p:nvPr/>
        </p:nvSpPr>
        <p:spPr>
          <a:xfrm>
            <a:off x="8176517" y="1221734"/>
            <a:ext cx="656201" cy="402926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34" charset="-128"/>
                <a:cs typeface="+mn-cs"/>
              </a:rPr>
              <a:t>自覚症状の出現</a:t>
            </a:r>
          </a:p>
        </p:txBody>
      </p:sp>
      <p:grpSp>
        <p:nvGrpSpPr>
          <p:cNvPr id="5" name="グループ化 4"/>
          <p:cNvGrpSpPr/>
          <p:nvPr/>
        </p:nvGrpSpPr>
        <p:grpSpPr>
          <a:xfrm>
            <a:off x="421063" y="1736668"/>
            <a:ext cx="4938502" cy="1116972"/>
            <a:chOff x="421063" y="1736668"/>
            <a:chExt cx="4938502" cy="1116972"/>
          </a:xfrm>
        </p:grpSpPr>
        <p:sp>
          <p:nvSpPr>
            <p:cNvPr id="24" name="テキスト ボックス 23"/>
            <p:cNvSpPr txBox="1"/>
            <p:nvPr/>
          </p:nvSpPr>
          <p:spPr>
            <a:xfrm>
              <a:off x="421063" y="2207309"/>
              <a:ext cx="4938502" cy="6463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b="1" i="0" u="none" strike="noStrike" kern="1200" cap="none" spc="0" normalizeH="0" baseline="0" noProof="0" dirty="0" err="1">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sz="2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がん細胞</a:t>
              </a:r>
              <a:r>
                <a:rPr kumimoji="1" lang="ja-JP" altLang="en-US" sz="2000" b="1" i="0" u="none" strike="noStrike" kern="1200" cap="none" spc="-30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3000" b="1" i="0" u="none" strike="noStrike" kern="1200" cap="none" spc="-30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3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cm</a:t>
              </a:r>
              <a:r>
                <a:rPr kumimoji="1" lang="ja-JP" altLang="en-US" sz="2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の大きさになる</a:t>
              </a:r>
            </a:p>
          </p:txBody>
        </p:sp>
        <p:sp>
          <p:nvSpPr>
            <p:cNvPr id="13" name="テキスト ボックス 12"/>
            <p:cNvSpPr txBox="1"/>
            <p:nvPr/>
          </p:nvSpPr>
          <p:spPr>
            <a:xfrm>
              <a:off x="1780250" y="1736668"/>
              <a:ext cx="2350737" cy="6463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p>
          </p:txBody>
        </p:sp>
      </p:grpSp>
      <p:grpSp>
        <p:nvGrpSpPr>
          <p:cNvPr id="8" name="グループ化 7"/>
          <p:cNvGrpSpPr/>
          <p:nvPr/>
        </p:nvGrpSpPr>
        <p:grpSpPr>
          <a:xfrm>
            <a:off x="970159" y="2852936"/>
            <a:ext cx="4420824" cy="1655509"/>
            <a:chOff x="916369" y="2682025"/>
            <a:chExt cx="4420824" cy="1655509"/>
          </a:xfrm>
        </p:grpSpPr>
        <p:sp>
          <p:nvSpPr>
            <p:cNvPr id="23"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916369" y="2682025"/>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kumimoji="1" lang="en-US" altLang="ja-JP" sz="3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9" name="グループ化 8"/>
          <p:cNvGrpSpPr/>
          <p:nvPr/>
        </p:nvGrpSpPr>
        <p:grpSpPr>
          <a:xfrm>
            <a:off x="5304075" y="1767513"/>
            <a:ext cx="2022159" cy="1090377"/>
            <a:chOff x="5304075" y="1767513"/>
            <a:chExt cx="2022159" cy="1090377"/>
          </a:xfrm>
        </p:grpSpPr>
        <p:sp>
          <p:nvSpPr>
            <p:cNvPr id="21" name="テキスト ボックス 20"/>
            <p:cNvSpPr txBox="1"/>
            <p:nvPr/>
          </p:nvSpPr>
          <p:spPr>
            <a:xfrm>
              <a:off x="5304075" y="2211559"/>
              <a:ext cx="2022159" cy="6463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3000" b="1" i="0" u="none" strike="noStrike" kern="1200" cap="none" spc="-30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3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cm</a:t>
              </a:r>
              <a:r>
                <a:rPr kumimoji="1" lang="ja-JP" altLang="en-US" sz="2000" b="1"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になる</a:t>
              </a:r>
            </a:p>
          </p:txBody>
        </p:sp>
        <p:sp>
          <p:nvSpPr>
            <p:cNvPr id="18" name="テキスト ボックス 17"/>
            <p:cNvSpPr txBox="1"/>
            <p:nvPr/>
          </p:nvSpPr>
          <p:spPr>
            <a:xfrm>
              <a:off x="5443031" y="1767513"/>
              <a:ext cx="1847056" cy="6463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p>
          </p:txBody>
        </p:sp>
      </p:grpSp>
    </p:spTree>
    <p:extLst>
      <p:ext uri="{BB962C8B-B14F-4D97-AF65-F5344CB8AC3E}">
        <p14:creationId xmlns:p14="http://schemas.microsoft.com/office/powerpoint/2010/main" val="12174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4" presetClass="entr" presetSubtype="10" fill="hold" grpId="0"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a:defRPr sz="4000" b="1"/>
            </a:lvl1pPr>
          </a:lstStyle>
          <a:p>
            <a:pPr algn="ctr"/>
            <a:r>
              <a:rPr lang="ja-JP" altLang="en-US" sz="4400" dirty="0">
                <a:effectLst>
                  <a:outerShdw blurRad="38100" dist="38100" dir="2700000" algn="tl">
                    <a:srgbClr val="000000">
                      <a:alpha val="43137"/>
                    </a:srgbClr>
                  </a:outerShdw>
                </a:effectLst>
              </a:rPr>
              <a:t>主ながんの種類と特徴など</a:t>
            </a:r>
          </a:p>
        </p:txBody>
      </p:sp>
      <p:graphicFrame>
        <p:nvGraphicFramePr>
          <p:cNvPr id="2" name="表 1"/>
          <p:cNvGraphicFramePr>
            <a:graphicFrameLocks noGrp="1"/>
          </p:cNvGraphicFramePr>
          <p:nvPr>
            <p:extLst>
              <p:ext uri="{D42A27DB-BD31-4B8C-83A1-F6EECF244321}">
                <p14:modId xmlns:p14="http://schemas.microsoft.com/office/powerpoint/2010/main" val="3917830082"/>
              </p:ext>
            </p:extLst>
          </p:nvPr>
        </p:nvGraphicFramePr>
        <p:xfrm>
          <a:off x="467544" y="1196752"/>
          <a:ext cx="8208912" cy="515108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r>
                        <a:rPr kumimoji="1" lang="ja-JP" altLang="en-US" sz="2000" dirty="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dirty="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370840">
                <a:tc>
                  <a:txBody>
                    <a:bodyPr/>
                    <a:lstStyle/>
                    <a:p>
                      <a:r>
                        <a:rPr kumimoji="1" lang="ja-JP" altLang="en-US" sz="2400" b="1" dirty="0">
                          <a:solidFill>
                            <a:schemeClr val="tx1">
                              <a:lumMod val="75000"/>
                              <a:lumOff val="25000"/>
                            </a:schemeClr>
                          </a:solidFill>
                        </a:rPr>
                        <a:t>胃がん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ピロリ菌の感染が発病にかかわっていると考えられている。</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370840">
                <a:tc>
                  <a:txBody>
                    <a:bodyPr/>
                    <a:lstStyle/>
                    <a:p>
                      <a:r>
                        <a:rPr kumimoji="1" lang="ja-JP" altLang="en-US" sz="2400" b="1" dirty="0">
                          <a:solidFill>
                            <a:schemeClr val="tx1">
                              <a:lumMod val="75000"/>
                              <a:lumOff val="25000"/>
                            </a:schemeClr>
                          </a:solidFill>
                        </a:rPr>
                        <a:t>大腸がん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100" b="0" i="0" u="none" strike="noStrike" kern="1200" spc="0" baseline="0" dirty="0">
                          <a:solidFill>
                            <a:schemeClr val="tx1">
                              <a:lumMod val="75000"/>
                              <a:lumOff val="25000"/>
                            </a:schemeClr>
                          </a:solidFill>
                          <a:latin typeface="+mn-ea"/>
                          <a:ea typeface="+mn-ea"/>
                          <a:cs typeface="+mn-cs"/>
                        </a:rPr>
                        <a:t>運動不足や肥満、大量の飲酒などが発病に関連している。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370840">
                <a:tc>
                  <a:txBody>
                    <a:bodyPr/>
                    <a:lstStyle/>
                    <a:p>
                      <a:r>
                        <a:rPr kumimoji="1" lang="ja-JP" altLang="en-US" sz="2400" b="1" dirty="0">
                          <a:solidFill>
                            <a:schemeClr val="tx1">
                              <a:lumMod val="75000"/>
                              <a:lumOff val="25000"/>
                            </a:schemeClr>
                          </a:solidFill>
                        </a:rPr>
                        <a:t>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我が国では死亡者数が最も多く、特に男性に多い。</a:t>
                      </a:r>
                    </a:p>
                    <a:p>
                      <a:pPr marL="180000" indent="-180000" algn="just">
                        <a:spcBef>
                          <a:spcPts val="700"/>
                        </a:spcBef>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最大の原因は喫煙であり</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120" baseline="0" dirty="0">
                          <a:solidFill>
                            <a:schemeClr val="tx1">
                              <a:lumMod val="75000"/>
                              <a:lumOff val="25000"/>
                            </a:schemeClr>
                          </a:solidFill>
                          <a:latin typeface="+mn-ea"/>
                          <a:ea typeface="+mn-ea"/>
                          <a:cs typeface="+mn-cs"/>
                        </a:rPr>
                        <a:t>たばこを吸う人が肺がん</a:t>
                      </a:r>
                      <a:r>
                        <a:rPr kumimoji="1" lang="ja-JP" altLang="en-US" sz="2100" b="0" i="0" u="none" strike="noStrike" kern="1200" spc="0" baseline="0" dirty="0">
                          <a:solidFill>
                            <a:schemeClr val="tx1">
                              <a:lumMod val="75000"/>
                              <a:lumOff val="25000"/>
                            </a:schemeClr>
                          </a:solidFill>
                          <a:latin typeface="+mn-ea"/>
                          <a:ea typeface="+mn-ea"/>
                          <a:cs typeface="+mn-cs"/>
                        </a:rPr>
                        <a:t>にかかる確率は、男性では吸わない人の</a:t>
                      </a:r>
                      <a:r>
                        <a:rPr kumimoji="1" lang="en-US" altLang="ja-JP" sz="2100" b="0" i="0" u="none" strike="noStrike" kern="1200" spc="0" baseline="0" dirty="0">
                          <a:solidFill>
                            <a:schemeClr val="tx1">
                              <a:lumMod val="75000"/>
                              <a:lumOff val="25000"/>
                            </a:schemeClr>
                          </a:solidFill>
                          <a:latin typeface="+mn-ea"/>
                          <a:ea typeface="+mn-ea"/>
                          <a:cs typeface="+mn-cs"/>
                        </a:rPr>
                        <a:t>4</a:t>
                      </a:r>
                      <a:r>
                        <a:rPr kumimoji="1" lang="ja-JP" altLang="en-US" sz="2100" b="0" i="0" u="none" strike="noStrike" kern="1200" spc="0" baseline="0" dirty="0">
                          <a:solidFill>
                            <a:schemeClr val="tx1">
                              <a:lumMod val="75000"/>
                              <a:lumOff val="25000"/>
                            </a:schemeClr>
                          </a:solidFill>
                          <a:latin typeface="+mn-ea"/>
                          <a:ea typeface="+mn-ea"/>
                          <a:cs typeface="+mn-cs"/>
                        </a:rPr>
                        <a:t>～</a:t>
                      </a:r>
                      <a:r>
                        <a:rPr kumimoji="1" lang="en-US" altLang="ja-JP" sz="2100" b="0" i="0" u="none" strike="noStrike" kern="1200" spc="0" baseline="0" dirty="0">
                          <a:solidFill>
                            <a:schemeClr val="tx1">
                              <a:lumMod val="75000"/>
                              <a:lumOff val="25000"/>
                            </a:schemeClr>
                          </a:solidFill>
                          <a:latin typeface="+mn-ea"/>
                          <a:ea typeface="+mn-ea"/>
                          <a:cs typeface="+mn-cs"/>
                        </a:rPr>
                        <a:t>5</a:t>
                      </a:r>
                      <a:r>
                        <a:rPr kumimoji="1" lang="ja-JP" altLang="en-US" sz="2100" b="0" i="0" u="none" strike="noStrike" kern="1200" spc="0" baseline="0" dirty="0">
                          <a:solidFill>
                            <a:schemeClr val="tx1">
                              <a:lumMod val="75000"/>
                              <a:lumOff val="25000"/>
                            </a:schemeClr>
                          </a:solidFill>
                          <a:latin typeface="+mn-ea"/>
                          <a:ea typeface="+mn-ea"/>
                          <a:cs typeface="+mn-cs"/>
                        </a:rPr>
                        <a:t>倍にもなる。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r h="370840">
                <a:tc>
                  <a:txBody>
                    <a:bodyPr/>
                    <a:lstStyle/>
                    <a:p>
                      <a:r>
                        <a:rPr kumimoji="1" lang="ja-JP" altLang="en-US" sz="2400" b="1" dirty="0">
                          <a:solidFill>
                            <a:schemeClr val="tx1">
                              <a:lumMod val="75000"/>
                              <a:lumOff val="25000"/>
                            </a:schemeClr>
                          </a:solidFill>
                        </a:rPr>
                        <a:t>肝臓がん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5EFFF"/>
                    </a:solidFill>
                  </a:tcPr>
                </a:tc>
                <a:tc>
                  <a:txBody>
                    <a:bodyPr/>
                    <a:lstStyle/>
                    <a:p>
                      <a:pPr marL="180000" indent="-180000" algn="just">
                        <a:buFont typeface="Arial" panose="020B0604020202020204" pitchFamily="34" charset="0"/>
                        <a:buChar char="•"/>
                      </a:pPr>
                      <a:r>
                        <a:rPr kumimoji="1" lang="ja-JP" altLang="en-US" sz="2100" kern="1200" spc="0" baseline="0" dirty="0">
                          <a:solidFill>
                            <a:schemeClr val="tx1">
                              <a:lumMod val="75000"/>
                              <a:lumOff val="25000"/>
                            </a:schemeClr>
                          </a:solidFill>
                          <a:latin typeface="+mn-ea"/>
                          <a:ea typeface="+mn-ea"/>
                          <a:cs typeface="+mn-cs"/>
                        </a:rPr>
                        <a:t>主な原因はＢ型及びＣ型の肝炎ウイルスの感染である。</a:t>
                      </a:r>
                    </a:p>
                    <a:p>
                      <a:pPr marL="180000" indent="-180000" algn="just">
                        <a:spcBef>
                          <a:spcPts val="700"/>
                        </a:spcBef>
                        <a:buFont typeface="Arial" panose="020B0604020202020204" pitchFamily="34" charset="0"/>
                        <a:buChar char="•"/>
                      </a:pPr>
                      <a:r>
                        <a:rPr kumimoji="1" lang="ja-JP" altLang="en-US" sz="2100" kern="1200" spc="50" baseline="0" dirty="0">
                          <a:solidFill>
                            <a:schemeClr val="tx1">
                              <a:lumMod val="75000"/>
                              <a:lumOff val="25000"/>
                            </a:schemeClr>
                          </a:solidFill>
                          <a:latin typeface="+mn-ea"/>
                          <a:ea typeface="+mn-ea"/>
                          <a:cs typeface="+mn-cs"/>
                        </a:rPr>
                        <a:t>大量の飲酒の習慣も、肝臓がんになるおそれが</a:t>
                      </a:r>
                      <a:r>
                        <a:rPr kumimoji="1" lang="ja-JP" altLang="en-US" sz="2100" kern="1200" spc="0" baseline="0" dirty="0">
                          <a:solidFill>
                            <a:schemeClr val="tx1">
                              <a:lumMod val="75000"/>
                              <a:lumOff val="25000"/>
                            </a:schemeClr>
                          </a:solidFill>
                          <a:latin typeface="+mn-ea"/>
                          <a:ea typeface="+mn-ea"/>
                          <a:cs typeface="+mn-cs"/>
                        </a:rPr>
                        <a:t>ある。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5E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537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a:defRPr sz="4000" b="1"/>
            </a:lvl1pPr>
          </a:lstStyle>
          <a:p>
            <a:pPr algn="ctr"/>
            <a:r>
              <a:rPr lang="ja-JP" altLang="en-US" sz="4400" dirty="0">
                <a:effectLst>
                  <a:outerShdw blurRad="38100" dist="38100" dir="2700000" algn="tl">
                    <a:srgbClr val="000000">
                      <a:alpha val="43137"/>
                    </a:srgbClr>
                  </a:outerShdw>
                </a:effectLst>
              </a:rPr>
              <a:t>主ながんの種類と特徴など</a:t>
            </a:r>
          </a:p>
        </p:txBody>
      </p:sp>
      <p:graphicFrame>
        <p:nvGraphicFramePr>
          <p:cNvPr id="4" name="表 3"/>
          <p:cNvGraphicFramePr>
            <a:graphicFrameLocks noGrp="1"/>
          </p:cNvGraphicFramePr>
          <p:nvPr>
            <p:extLst>
              <p:ext uri="{D42A27DB-BD31-4B8C-83A1-F6EECF244321}">
                <p14:modId xmlns:p14="http://schemas.microsoft.com/office/powerpoint/2010/main" val="2267764102"/>
              </p:ext>
            </p:extLst>
          </p:nvPr>
        </p:nvGraphicFramePr>
        <p:xfrm>
          <a:off x="467544" y="1119923"/>
          <a:ext cx="8208912" cy="56500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r>
                        <a:rPr kumimoji="1" lang="ja-JP" altLang="en-US" sz="2000" dirty="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dirty="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370840">
                <a:tc>
                  <a:txBody>
                    <a:bodyPr/>
                    <a:lstStyle/>
                    <a:p>
                      <a:r>
                        <a:rPr kumimoji="1" lang="ja-JP" altLang="en-US" sz="2400" b="1" dirty="0">
                          <a:solidFill>
                            <a:schemeClr val="tx1">
                              <a:lumMod val="75000"/>
                              <a:lumOff val="25000"/>
                            </a:schemeClr>
                          </a:solidFill>
                          <a:latin typeface="+mj-ea"/>
                          <a:ea typeface="+mj-ea"/>
                        </a:rPr>
                        <a:t>乳がん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乳房内にがんのかたまりができる。</a:t>
                      </a:r>
                    </a:p>
                    <a:p>
                      <a:pPr marL="180000" indent="-180000" algn="just">
                        <a:spcBef>
                          <a:spcPts val="700"/>
                        </a:spcBef>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しこりや皮膚のくぼみなどの有無をチェックすることが重要。</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370840">
                <a:tc>
                  <a:txBody>
                    <a:bodyPr/>
                    <a:lstStyle/>
                    <a:p>
                      <a:r>
                        <a:rPr kumimoji="1" lang="ja-JP" altLang="en-US" sz="2400" b="1" dirty="0">
                          <a:solidFill>
                            <a:schemeClr val="tx1">
                              <a:lumMod val="75000"/>
                              <a:lumOff val="25000"/>
                            </a:schemeClr>
                          </a:solidFill>
                          <a:latin typeface="+mj-ea"/>
                          <a:ea typeface="+mj-ea"/>
                        </a:rPr>
                        <a:t>子宮頸がん</a:t>
                      </a:r>
                      <a:endParaRPr kumimoji="1" lang="en-US" altLang="ja-JP" sz="2400" b="1" dirty="0">
                        <a:solidFill>
                          <a:schemeClr val="tx1">
                            <a:lumMod val="75000"/>
                            <a:lumOff val="25000"/>
                          </a:schemeClr>
                        </a:solidFill>
                        <a:latin typeface="+mj-ea"/>
                        <a:ea typeface="+mj-ea"/>
                      </a:endParaRPr>
                    </a:p>
                    <a:p>
                      <a:r>
                        <a:rPr kumimoji="1" lang="ja-JP" altLang="en-US" sz="2400" b="1" dirty="0">
                          <a:solidFill>
                            <a:schemeClr val="tx1">
                              <a:lumMod val="75000"/>
                              <a:lumOff val="25000"/>
                            </a:schemeClr>
                          </a:solidFill>
                          <a:latin typeface="+mj-ea"/>
                          <a:ea typeface="+mj-ea"/>
                        </a:rPr>
                        <a:t>子宮体がん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100" b="0" i="0" u="none" strike="noStrike" kern="1200" spc="0" baseline="0" dirty="0">
                          <a:solidFill>
                            <a:schemeClr val="tx1">
                              <a:lumMod val="75000"/>
                              <a:lumOff val="25000"/>
                            </a:schemeClr>
                          </a:solidFill>
                          <a:latin typeface="+mn-ea"/>
                          <a:ea typeface="+mn-ea"/>
                          <a:cs typeface="+mn-cs"/>
                        </a:rPr>
                        <a:t>子宮のがんには、子宮の入</a:t>
                      </a:r>
                      <a:r>
                        <a:rPr kumimoji="1" lang="ja-JP" altLang="en-US" sz="2100" b="0" i="0" u="none" strike="noStrike" kern="1200" spc="-700" baseline="0" dirty="0">
                          <a:solidFill>
                            <a:schemeClr val="tx1">
                              <a:lumMod val="75000"/>
                              <a:lumOff val="25000"/>
                            </a:schemeClr>
                          </a:solidFill>
                          <a:latin typeface="+mn-ea"/>
                          <a:ea typeface="+mn-ea"/>
                          <a:cs typeface="+mn-cs"/>
                        </a:rPr>
                        <a:t>口</a:t>
                      </a:r>
                      <a:r>
                        <a:rPr kumimoji="1" lang="ja-JP" altLang="en-US" sz="2100" b="0" i="0" u="none" strike="noStrike" kern="1200" spc="0" baseline="0" dirty="0">
                          <a:solidFill>
                            <a:schemeClr val="tx1">
                              <a:lumMod val="75000"/>
                              <a:lumOff val="25000"/>
                            </a:schemeClr>
                          </a:solidFill>
                          <a:latin typeface="+mn-ea"/>
                          <a:ea typeface="+mn-ea"/>
                          <a:cs typeface="+mn-cs"/>
                        </a:rPr>
                        <a:t>（頸部</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にできるものと、子宮本</a:t>
                      </a:r>
                      <a:r>
                        <a:rPr kumimoji="1" lang="ja-JP" altLang="en-US" sz="2100" b="0" i="0" u="none" strike="noStrike" kern="1200" spc="-700" baseline="0" dirty="0">
                          <a:solidFill>
                            <a:schemeClr val="tx1">
                              <a:lumMod val="75000"/>
                              <a:lumOff val="25000"/>
                            </a:schemeClr>
                          </a:solidFill>
                          <a:latin typeface="+mn-ea"/>
                          <a:ea typeface="+mn-ea"/>
                          <a:cs typeface="+mn-cs"/>
                        </a:rPr>
                        <a:t>体</a:t>
                      </a:r>
                      <a:r>
                        <a:rPr kumimoji="1" lang="ja-JP" altLang="en-US" sz="2100" b="0" i="0" u="none" strike="noStrike" kern="1200" spc="-3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体部</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にできるものがある。</a:t>
                      </a:r>
                    </a:p>
                    <a:p>
                      <a:pPr marL="180000" marR="0" indent="-180000" algn="just"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1" lang="ja-JP" altLang="en-US" sz="2100" b="0" i="0" u="none" strike="noStrike" kern="1200" spc="50" baseline="0" dirty="0">
                          <a:solidFill>
                            <a:schemeClr val="tx1">
                              <a:lumMod val="75000"/>
                              <a:lumOff val="25000"/>
                            </a:schemeClr>
                          </a:solidFill>
                          <a:latin typeface="+mn-ea"/>
                          <a:ea typeface="+mn-ea"/>
                          <a:cs typeface="+mn-cs"/>
                        </a:rPr>
                        <a:t>頸部にできるものでは、初期の段階では症状が</a:t>
                      </a:r>
                      <a:r>
                        <a:rPr kumimoji="1" lang="ja-JP" altLang="en-US" sz="2100" b="0" i="0" u="none" strike="noStrike" kern="1200" spc="0" baseline="0" dirty="0">
                          <a:solidFill>
                            <a:schemeClr val="tx1">
                              <a:lumMod val="75000"/>
                              <a:lumOff val="25000"/>
                            </a:schemeClr>
                          </a:solidFill>
                          <a:latin typeface="+mn-ea"/>
                          <a:ea typeface="+mn-ea"/>
                          <a:cs typeface="+mn-cs"/>
                        </a:rPr>
                        <a:t>ないことが多い。特に症状がなくても、</a:t>
                      </a:r>
                      <a:r>
                        <a:rPr kumimoji="1" lang="en-US" altLang="ja-JP" sz="2100" b="0" i="0" u="none" strike="noStrike" kern="1200" spc="0" baseline="0" dirty="0">
                          <a:solidFill>
                            <a:schemeClr val="tx1">
                              <a:lumMod val="75000"/>
                              <a:lumOff val="25000"/>
                            </a:schemeClr>
                          </a:solidFill>
                          <a:latin typeface="+mn-ea"/>
                          <a:ea typeface="+mn-ea"/>
                          <a:cs typeface="+mn-cs"/>
                        </a:rPr>
                        <a:t>20</a:t>
                      </a:r>
                      <a:r>
                        <a:rPr kumimoji="1" lang="ja-JP" altLang="en-US" sz="2100" b="0" i="0" u="none" strike="noStrike" kern="1200" spc="0" baseline="0" dirty="0">
                          <a:solidFill>
                            <a:schemeClr val="tx1">
                              <a:lumMod val="75000"/>
                              <a:lumOff val="25000"/>
                            </a:schemeClr>
                          </a:solidFill>
                          <a:latin typeface="+mn-ea"/>
                          <a:ea typeface="+mn-ea"/>
                          <a:cs typeface="+mn-cs"/>
                        </a:rPr>
                        <a:t>歳を過ぎたら、</a:t>
                      </a:r>
                      <a:r>
                        <a:rPr kumimoji="1" lang="en-US" altLang="ja-JP" sz="2100" b="0" i="0" u="none" strike="noStrike" kern="1200" spc="0" baseline="0" dirty="0">
                          <a:solidFill>
                            <a:schemeClr val="tx1">
                              <a:lumMod val="75000"/>
                              <a:lumOff val="25000"/>
                            </a:schemeClr>
                          </a:solidFill>
                          <a:latin typeface="+mn-ea"/>
                          <a:ea typeface="+mn-ea"/>
                          <a:cs typeface="+mn-cs"/>
                        </a:rPr>
                        <a:t>2</a:t>
                      </a:r>
                      <a:r>
                        <a:rPr kumimoji="1" lang="ja-JP" altLang="en-US" sz="2100" b="0" i="0" u="none" strike="noStrike" kern="1200" spc="0" baseline="0" dirty="0">
                          <a:solidFill>
                            <a:schemeClr val="tx1">
                              <a:lumMod val="75000"/>
                              <a:lumOff val="25000"/>
                            </a:schemeClr>
                          </a:solidFill>
                          <a:latin typeface="+mn-ea"/>
                          <a:ea typeface="+mn-ea"/>
                          <a:cs typeface="+mn-cs"/>
                        </a:rPr>
                        <a:t>年に</a:t>
                      </a:r>
                      <a:r>
                        <a:rPr kumimoji="1" lang="en-US" altLang="ja-JP" sz="2100" b="0" i="0" u="none" strike="noStrike" kern="1200" spc="0" baseline="0" dirty="0">
                          <a:solidFill>
                            <a:schemeClr val="tx1">
                              <a:lumMod val="75000"/>
                              <a:lumOff val="25000"/>
                            </a:schemeClr>
                          </a:solidFill>
                          <a:latin typeface="+mn-ea"/>
                          <a:ea typeface="+mn-ea"/>
                          <a:cs typeface="+mn-cs"/>
                        </a:rPr>
                        <a:t>1</a:t>
                      </a:r>
                      <a:r>
                        <a:rPr kumimoji="1" lang="ja-JP" altLang="en-US" sz="2100" b="0" i="0" u="none" strike="noStrike" kern="1200" spc="0" baseline="0" dirty="0">
                          <a:solidFill>
                            <a:schemeClr val="tx1">
                              <a:lumMod val="75000"/>
                              <a:lumOff val="25000"/>
                            </a:schemeClr>
                          </a:solidFill>
                          <a:latin typeface="+mn-ea"/>
                          <a:ea typeface="+mn-ea"/>
                          <a:cs typeface="+mn-cs"/>
                        </a:rPr>
                        <a:t>回子宮頸がんの検診を受けることが勧められている。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370840">
                <a:tc>
                  <a:txBody>
                    <a:bodyPr/>
                    <a:lstStyle/>
                    <a:p>
                      <a:r>
                        <a:rPr kumimoji="1" lang="ja-JP" altLang="en-US" sz="2400" b="1" dirty="0">
                          <a:solidFill>
                            <a:schemeClr val="tx1">
                              <a:lumMod val="75000"/>
                              <a:lumOff val="25000"/>
                            </a:schemeClr>
                          </a:solidFill>
                          <a:latin typeface="+mj-ea"/>
                          <a:ea typeface="+mj-ea"/>
                        </a:rPr>
                        <a:t>前立腺がん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診断方法が普及したことで、前立腺がんと診断される人が増加している。</a:t>
                      </a:r>
                    </a:p>
                    <a:p>
                      <a:pPr marL="180000" indent="-180000" algn="just">
                        <a:spcBef>
                          <a:spcPts val="700"/>
                        </a:spcBef>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かなり進行した場合でも適切に対処すれば、通常の生活を長く続けることができる。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bl>
          </a:graphicData>
        </a:graphic>
      </p:graphicFrame>
      <p:sp>
        <p:nvSpPr>
          <p:cNvPr id="3" name="正方形/長方形 2"/>
          <p:cNvSpPr/>
          <p:nvPr/>
        </p:nvSpPr>
        <p:spPr>
          <a:xfrm>
            <a:off x="1107149" y="3462344"/>
            <a:ext cx="441146" cy="246221"/>
          </a:xfrm>
          <a:prstGeom prst="rect">
            <a:avLst/>
          </a:prstGeom>
        </p:spPr>
        <p:txBody>
          <a:bodyPr wrap="none">
            <a:spAutoFit/>
          </a:bodyPr>
          <a:lstStyle/>
          <a:p>
            <a:r>
              <a:rPr lang="ja-JP" altLang="en-US" sz="1000" b="1" dirty="0">
                <a:solidFill>
                  <a:schemeClr val="tx1">
                    <a:lumMod val="75000"/>
                    <a:lumOff val="25000"/>
                  </a:schemeClr>
                </a:solidFill>
                <a:latin typeface="+mj-ea"/>
              </a:rPr>
              <a:t>けい</a:t>
            </a:r>
            <a:endParaRPr lang="ja-JP" altLang="en-US" sz="1000" dirty="0"/>
          </a:p>
        </p:txBody>
      </p:sp>
      <p:sp>
        <p:nvSpPr>
          <p:cNvPr id="6" name="正方形/長方形 5"/>
          <p:cNvSpPr/>
          <p:nvPr/>
        </p:nvSpPr>
        <p:spPr>
          <a:xfrm>
            <a:off x="6334060" y="2875800"/>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
        <p:nvSpPr>
          <p:cNvPr id="7" name="正方形/長方形 6"/>
          <p:cNvSpPr/>
          <p:nvPr/>
        </p:nvSpPr>
        <p:spPr>
          <a:xfrm>
            <a:off x="2551504" y="3603933"/>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
        <p:nvSpPr>
          <p:cNvPr id="8" name="正方形/長方形 7"/>
          <p:cNvSpPr/>
          <p:nvPr/>
        </p:nvSpPr>
        <p:spPr>
          <a:xfrm>
            <a:off x="5657483" y="4236964"/>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Tree>
    <p:extLst>
      <p:ext uri="{BB962C8B-B14F-4D97-AF65-F5344CB8AC3E}">
        <p14:creationId xmlns:p14="http://schemas.microsoft.com/office/powerpoint/2010/main" val="185196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90326" y="1124744"/>
            <a:ext cx="2596251"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rPr>
              <a:t>日本の主ながん</a:t>
            </a:r>
            <a:r>
              <a:rPr lang="ja-JP" altLang="en-US" sz="4400" b="1" dirty="0">
                <a:effectLst>
                  <a:outerShdw blurRad="38100" dist="38100" dir="2700000" algn="tl">
                    <a:srgbClr val="000000">
                      <a:alpha val="43137"/>
                    </a:srgbClr>
                  </a:outerShdw>
                </a:effectLst>
              </a:rPr>
              <a:t>のり患</a:t>
            </a:r>
            <a:r>
              <a:rPr kumimoji="1" lang="ja-JP" altLang="en-US" sz="4400" b="1" dirty="0">
                <a:effectLst>
                  <a:outerShdw blurRad="38100" dist="38100" dir="2700000" algn="tl">
                    <a:srgbClr val="000000">
                      <a:alpha val="43137"/>
                    </a:srgbClr>
                  </a:outerShdw>
                </a:effectLst>
              </a:rPr>
              <a:t>数</a:t>
            </a:r>
          </a:p>
        </p:txBody>
      </p:sp>
      <p:sp>
        <p:nvSpPr>
          <p:cNvPr id="12" name="角丸四角形吹き出し 11"/>
          <p:cNvSpPr/>
          <p:nvPr/>
        </p:nvSpPr>
        <p:spPr>
          <a:xfrm>
            <a:off x="912292" y="4077072"/>
            <a:ext cx="7272808" cy="2260979"/>
          </a:xfrm>
          <a:prstGeom prst="wedgeRoundRectCallout">
            <a:avLst>
              <a:gd name="adj1" fmla="val 34238"/>
              <a:gd name="adj2" fmla="val -83350"/>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p>
            <a:pPr algn="ct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男女別では</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男性の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位は「胃がん」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女性の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位は「乳がん」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大腸がん</a:t>
            </a:r>
            <a:endParaRPr lang="en-US" altLang="ja-JP" sz="4800" b="1" dirty="0">
              <a:solidFill>
                <a:schemeClr val="tx1">
                  <a:lumMod val="75000"/>
                  <a:lumOff val="25000"/>
                </a:schemeClr>
              </a:solidFill>
              <a:latin typeface="+mn-ea"/>
            </a:endParaRPr>
          </a:p>
        </p:txBody>
      </p:sp>
      <p:sp>
        <p:nvSpPr>
          <p:cNvPr id="14" name="正方形/長方形 13"/>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胃がん</a:t>
            </a:r>
            <a:endParaRPr lang="en-US" altLang="ja-JP" sz="4800" b="1" dirty="0">
              <a:solidFill>
                <a:schemeClr val="tx1">
                  <a:lumMod val="75000"/>
                  <a:lumOff val="25000"/>
                </a:schemeClr>
              </a:solidFill>
              <a:latin typeface="+mn-ea"/>
            </a:endParaRPr>
          </a:p>
        </p:txBody>
      </p:sp>
      <p:sp>
        <p:nvSpPr>
          <p:cNvPr id="15" name="正方形/長方形 14"/>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肺がん</a:t>
            </a:r>
            <a:endParaRPr lang="en-US" altLang="ja-JP" sz="4800" b="1" dirty="0">
              <a:solidFill>
                <a:schemeClr val="tx1">
                  <a:lumMod val="75000"/>
                  <a:lumOff val="25000"/>
                </a:schemeClr>
              </a:solidFill>
              <a:latin typeface="+mn-ea"/>
            </a:endParaRPr>
          </a:p>
        </p:txBody>
      </p:sp>
      <p:sp>
        <p:nvSpPr>
          <p:cNvPr id="3" name="ホームベース 2"/>
          <p:cNvSpPr/>
          <p:nvPr/>
        </p:nvSpPr>
        <p:spPr>
          <a:xfrm>
            <a:off x="912292" y="1338745"/>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1</a:t>
            </a:r>
            <a:r>
              <a:rPr lang="ja-JP" altLang="en-US" sz="4400" b="1" dirty="0">
                <a:solidFill>
                  <a:schemeClr val="bg1"/>
                </a:solidFill>
                <a:latin typeface="+mn-ea"/>
              </a:rPr>
              <a:t>位　</a:t>
            </a:r>
            <a:endParaRPr lang="ja-JP" altLang="en-US" sz="4400" dirty="0">
              <a:solidFill>
                <a:schemeClr val="bg1"/>
              </a:solidFill>
            </a:endParaRPr>
          </a:p>
        </p:txBody>
      </p:sp>
      <p:sp>
        <p:nvSpPr>
          <p:cNvPr id="11" name="ホームベース 10"/>
          <p:cNvSpPr/>
          <p:nvPr/>
        </p:nvSpPr>
        <p:spPr>
          <a:xfrm>
            <a:off x="912292" y="2230265"/>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2</a:t>
            </a:r>
            <a:r>
              <a:rPr lang="ja-JP" altLang="en-US" sz="4400" b="1" dirty="0">
                <a:solidFill>
                  <a:schemeClr val="bg1"/>
                </a:solidFill>
                <a:latin typeface="+mn-ea"/>
              </a:rPr>
              <a:t>位　</a:t>
            </a:r>
            <a:endParaRPr lang="ja-JP" altLang="en-US" sz="4400" dirty="0">
              <a:solidFill>
                <a:schemeClr val="bg1"/>
              </a:solidFill>
            </a:endParaRPr>
          </a:p>
        </p:txBody>
      </p:sp>
      <p:sp>
        <p:nvSpPr>
          <p:cNvPr id="16" name="ホームベース 15"/>
          <p:cNvSpPr/>
          <p:nvPr/>
        </p:nvSpPr>
        <p:spPr>
          <a:xfrm>
            <a:off x="912292" y="3121886"/>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3</a:t>
            </a:r>
            <a:r>
              <a:rPr lang="ja-JP" altLang="en-US" sz="4400" b="1" dirty="0">
                <a:solidFill>
                  <a:schemeClr val="bg1"/>
                </a:solidFill>
                <a:latin typeface="+mn-ea"/>
              </a:rPr>
              <a:t>位　</a:t>
            </a:r>
            <a:endParaRPr lang="ja-JP" altLang="en-US" sz="4400" dirty="0">
              <a:solidFill>
                <a:schemeClr val="bg1"/>
              </a:solidFill>
            </a:endParaRPr>
          </a:p>
        </p:txBody>
      </p:sp>
      <p:sp>
        <p:nvSpPr>
          <p:cNvPr id="17" name="テキスト ボックス 16"/>
          <p:cNvSpPr txBox="1"/>
          <p:nvPr/>
        </p:nvSpPr>
        <p:spPr>
          <a:xfrm>
            <a:off x="2843808" y="6453336"/>
            <a:ext cx="6092105"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mn-ea"/>
              </a:rPr>
              <a:t>出典：国立がん研究センターがん情報サービス</a:t>
            </a:r>
            <a:r>
              <a:rPr lang="en-US" altLang="ja-JP" sz="1050" dirty="0">
                <a:solidFill>
                  <a:schemeClr val="tx1">
                    <a:lumMod val="65000"/>
                    <a:lumOff val="35000"/>
                  </a:schemeClr>
                </a:solidFill>
                <a:latin typeface="+mn-ea"/>
              </a:rPr>
              <a:t>『</a:t>
            </a:r>
            <a:r>
              <a:rPr lang="ja-JP" altLang="en-US" sz="1050" dirty="0">
                <a:solidFill>
                  <a:schemeClr val="tx1">
                    <a:lumMod val="65000"/>
                    <a:lumOff val="35000"/>
                  </a:schemeClr>
                </a:solidFill>
                <a:latin typeface="+mn-ea"/>
              </a:rPr>
              <a:t>がん登録・統計</a:t>
            </a:r>
            <a:r>
              <a:rPr lang="en-US" altLang="ja-JP" sz="1050" dirty="0">
                <a:solidFill>
                  <a:schemeClr val="tx1">
                    <a:lumMod val="65000"/>
                    <a:lumOff val="35000"/>
                  </a:schemeClr>
                </a:solidFill>
                <a:latin typeface="+mn-ea"/>
              </a:rPr>
              <a:t>』</a:t>
            </a:r>
          </a:p>
          <a:p>
            <a:pPr algn="r"/>
            <a:r>
              <a:rPr lang="en-US" altLang="ja-JP" sz="1050" dirty="0">
                <a:solidFill>
                  <a:schemeClr val="tx1">
                    <a:lumMod val="65000"/>
                    <a:lumOff val="35000"/>
                  </a:schemeClr>
                </a:solidFill>
                <a:latin typeface="+mn-ea"/>
              </a:rPr>
              <a:t>2012</a:t>
            </a:r>
            <a:r>
              <a:rPr lang="ja-JP" altLang="en-US" sz="1050" dirty="0">
                <a:solidFill>
                  <a:schemeClr val="tx1">
                    <a:lumMod val="65000"/>
                    <a:lumOff val="35000"/>
                  </a:schemeClr>
                </a:solidFill>
                <a:latin typeface="+mn-ea"/>
              </a:rPr>
              <a:t>年地域がん登録全国推計によるがん罹患データより作成</a:t>
            </a:r>
          </a:p>
        </p:txBody>
      </p:sp>
    </p:spTree>
    <p:extLst>
      <p:ext uri="{BB962C8B-B14F-4D97-AF65-F5344CB8AC3E}">
        <p14:creationId xmlns:p14="http://schemas.microsoft.com/office/powerpoint/2010/main" val="123618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nakamura\Desktop\サタケさんイラストスライド化拡大-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052736"/>
            <a:ext cx="2596647"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rPr>
              <a:t>日本の主ながんによる死亡数</a:t>
            </a:r>
          </a:p>
        </p:txBody>
      </p:sp>
      <p:sp>
        <p:nvSpPr>
          <p:cNvPr id="17" name="テキスト ボックス 16"/>
          <p:cNvSpPr txBox="1"/>
          <p:nvPr/>
        </p:nvSpPr>
        <p:spPr>
          <a:xfrm>
            <a:off x="2843808" y="6453336"/>
            <a:ext cx="609210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r>
              <a:rPr lang="en-US" altLang="ja-JP" sz="1050" dirty="0">
                <a:solidFill>
                  <a:schemeClr val="tx1">
                    <a:lumMod val="65000"/>
                    <a:lumOff val="35000"/>
                  </a:schemeClr>
                </a:solidFill>
              </a:rPr>
              <a:t>『</a:t>
            </a:r>
            <a:r>
              <a:rPr lang="ja-JP" altLang="en-US" sz="1050" dirty="0">
                <a:solidFill>
                  <a:schemeClr val="tx1">
                    <a:lumMod val="65000"/>
                    <a:lumOff val="35000"/>
                  </a:schemeClr>
                </a:solidFill>
              </a:rPr>
              <a:t>がん登録・統計</a:t>
            </a:r>
            <a:r>
              <a:rPr lang="en-US" altLang="ja-JP" sz="1050" dirty="0">
                <a:solidFill>
                  <a:schemeClr val="tx1">
                    <a:lumMod val="65000"/>
                    <a:lumOff val="35000"/>
                  </a:schemeClr>
                </a:solidFill>
              </a:rPr>
              <a:t>』</a:t>
            </a:r>
          </a:p>
          <a:p>
            <a:pPr algn="r"/>
            <a:r>
              <a:rPr lang="en-US" altLang="ja-JP" sz="1050" dirty="0">
                <a:solidFill>
                  <a:schemeClr val="tx1">
                    <a:lumMod val="65000"/>
                    <a:lumOff val="35000"/>
                  </a:schemeClr>
                </a:solidFill>
              </a:rPr>
              <a:t>2014</a:t>
            </a:r>
            <a:r>
              <a:rPr lang="ja-JP" altLang="en-US" sz="1050" dirty="0">
                <a:solidFill>
                  <a:schemeClr val="tx1">
                    <a:lumMod val="65000"/>
                    <a:lumOff val="35000"/>
                  </a:schemeClr>
                </a:solidFill>
              </a:rPr>
              <a:t>年人口動態統計によるがん死亡データより作成</a:t>
            </a:r>
          </a:p>
        </p:txBody>
      </p:sp>
      <p:sp>
        <p:nvSpPr>
          <p:cNvPr id="19" name="角丸四角形吹き出し 18"/>
          <p:cNvSpPr/>
          <p:nvPr/>
        </p:nvSpPr>
        <p:spPr>
          <a:xfrm>
            <a:off x="912292" y="4077072"/>
            <a:ext cx="7272808" cy="2260979"/>
          </a:xfrm>
          <a:prstGeom prst="wedgeRoundRectCallout">
            <a:avLst>
              <a:gd name="adj1" fmla="val 34238"/>
              <a:gd name="adj2" fmla="val -83350"/>
              <a:gd name="adj3" fmla="val 16667"/>
            </a:avLst>
          </a:prstGeom>
          <a:solidFill>
            <a:schemeClr val="bg1"/>
          </a:solidFill>
          <a:ln w="57150">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p>
            <a:pPr algn="ct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男女別では</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男性の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位は「肺がん」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女性の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位は「大腸がん」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肺がん</a:t>
            </a:r>
            <a:endParaRPr lang="en-US" altLang="ja-JP" sz="4800" b="1" dirty="0">
              <a:solidFill>
                <a:schemeClr val="tx1">
                  <a:lumMod val="75000"/>
                  <a:lumOff val="25000"/>
                </a:schemeClr>
              </a:solidFill>
              <a:latin typeface="+mn-ea"/>
            </a:endParaRPr>
          </a:p>
        </p:txBody>
      </p:sp>
      <p:sp>
        <p:nvSpPr>
          <p:cNvPr id="22" name="正方形/長方形 21"/>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大腸がん</a:t>
            </a:r>
            <a:endParaRPr lang="en-US" altLang="ja-JP" sz="4800" b="1" dirty="0">
              <a:solidFill>
                <a:schemeClr val="tx1">
                  <a:lumMod val="75000"/>
                  <a:lumOff val="25000"/>
                </a:schemeClr>
              </a:solidFill>
              <a:latin typeface="+mn-ea"/>
            </a:endParaRPr>
          </a:p>
        </p:txBody>
      </p:sp>
      <p:sp>
        <p:nvSpPr>
          <p:cNvPr id="23" name="正方形/長方形 22"/>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胃がん</a:t>
            </a:r>
            <a:endParaRPr lang="en-US" altLang="ja-JP" sz="4800" b="1" dirty="0">
              <a:solidFill>
                <a:schemeClr val="tx1">
                  <a:lumMod val="75000"/>
                  <a:lumOff val="25000"/>
                </a:schemeClr>
              </a:solidFill>
              <a:latin typeface="+mn-ea"/>
            </a:endParaRPr>
          </a:p>
        </p:txBody>
      </p:sp>
      <p:sp>
        <p:nvSpPr>
          <p:cNvPr id="24" name="ホームベース 23"/>
          <p:cNvSpPr/>
          <p:nvPr/>
        </p:nvSpPr>
        <p:spPr>
          <a:xfrm>
            <a:off x="912292" y="1338745"/>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1</a:t>
            </a:r>
            <a:r>
              <a:rPr lang="ja-JP" altLang="en-US" sz="4400" b="1" dirty="0">
                <a:solidFill>
                  <a:schemeClr val="bg1"/>
                </a:solidFill>
                <a:latin typeface="+mn-ea"/>
              </a:rPr>
              <a:t>位　</a:t>
            </a:r>
            <a:endParaRPr lang="ja-JP" altLang="en-US" sz="4400" dirty="0">
              <a:solidFill>
                <a:schemeClr val="bg1"/>
              </a:solidFill>
            </a:endParaRPr>
          </a:p>
        </p:txBody>
      </p:sp>
      <p:sp>
        <p:nvSpPr>
          <p:cNvPr id="25" name="ホームベース 24"/>
          <p:cNvSpPr/>
          <p:nvPr/>
        </p:nvSpPr>
        <p:spPr>
          <a:xfrm>
            <a:off x="912292" y="2230265"/>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2</a:t>
            </a:r>
            <a:r>
              <a:rPr lang="ja-JP" altLang="en-US" sz="4400" b="1" dirty="0">
                <a:solidFill>
                  <a:schemeClr val="bg1"/>
                </a:solidFill>
                <a:latin typeface="+mn-ea"/>
              </a:rPr>
              <a:t>位　</a:t>
            </a:r>
            <a:endParaRPr lang="ja-JP" altLang="en-US" sz="4400" dirty="0">
              <a:solidFill>
                <a:schemeClr val="bg1"/>
              </a:solidFill>
            </a:endParaRPr>
          </a:p>
        </p:txBody>
      </p:sp>
      <p:sp>
        <p:nvSpPr>
          <p:cNvPr id="26" name="ホームベース 25"/>
          <p:cNvSpPr/>
          <p:nvPr/>
        </p:nvSpPr>
        <p:spPr>
          <a:xfrm>
            <a:off x="912292" y="3121886"/>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3</a:t>
            </a:r>
            <a:r>
              <a:rPr lang="ja-JP" altLang="en-US" sz="4400" b="1" dirty="0">
                <a:solidFill>
                  <a:schemeClr val="bg1"/>
                </a:solidFill>
                <a:latin typeface="+mn-ea"/>
              </a:rPr>
              <a:t>位　</a:t>
            </a:r>
            <a:endParaRPr lang="ja-JP" altLang="en-US" sz="4400" dirty="0">
              <a:solidFill>
                <a:schemeClr val="bg1"/>
              </a:solidFill>
            </a:endParaRPr>
          </a:p>
        </p:txBody>
      </p:sp>
    </p:spTree>
    <p:extLst>
      <p:ext uri="{BB962C8B-B14F-4D97-AF65-F5344CB8AC3E}">
        <p14:creationId xmlns:p14="http://schemas.microsoft.com/office/powerpoint/2010/main" val="153137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115616" y="188640"/>
            <a:ext cx="6840760" cy="769441"/>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solidFill>
                  <a:schemeClr val="tx1"/>
                </a:solidFill>
              </a:rPr>
              <a:t>がんの</a:t>
            </a:r>
            <a:r>
              <a:rPr lang="en-US" altLang="ja-JP" dirty="0">
                <a:solidFill>
                  <a:schemeClr val="tx1"/>
                </a:solidFill>
              </a:rPr>
              <a:t>5</a:t>
            </a:r>
            <a:r>
              <a:rPr lang="ja-JP" altLang="en-US" dirty="0">
                <a:solidFill>
                  <a:schemeClr val="tx1"/>
                </a:solidFill>
              </a:rPr>
              <a:t>年生存率</a:t>
            </a:r>
            <a:endParaRPr lang="en-US" altLang="ja-JP" dirty="0">
              <a:solidFill>
                <a:schemeClr val="tx1"/>
              </a:solidFill>
            </a:endParaRPr>
          </a:p>
        </p:txBody>
      </p:sp>
      <p:sp>
        <p:nvSpPr>
          <p:cNvPr id="2" name="テキスト ボックス 1"/>
          <p:cNvSpPr txBox="1"/>
          <p:nvPr/>
        </p:nvSpPr>
        <p:spPr>
          <a:xfrm>
            <a:off x="3347864" y="6381328"/>
            <a:ext cx="5976664" cy="253916"/>
          </a:xfrm>
          <a:prstGeom prst="rect">
            <a:avLst/>
          </a:prstGeom>
          <a:noFill/>
        </p:spPr>
        <p:txBody>
          <a:bodyPr wrap="square" rtlCol="0">
            <a:spAutoFit/>
          </a:bodyPr>
          <a:lstStyle/>
          <a:p>
            <a:r>
              <a:rPr kumimoji="1" lang="ja-JP" altLang="en-US" sz="1050" dirty="0">
                <a:solidFill>
                  <a:schemeClr val="tx1">
                    <a:lumMod val="65000"/>
                    <a:lumOff val="35000"/>
                  </a:schemeClr>
                </a:solidFill>
                <a:latin typeface="+mj-ea"/>
                <a:ea typeface="+mj-ea"/>
              </a:rPr>
              <a:t>出典</a:t>
            </a:r>
            <a:r>
              <a:rPr lang="ja-JP" altLang="en-US" sz="1050" dirty="0">
                <a:solidFill>
                  <a:schemeClr val="tx1">
                    <a:lumMod val="65000"/>
                    <a:lumOff val="35000"/>
                  </a:schemeClr>
                </a:solidFill>
                <a:latin typeface="+mj-ea"/>
                <a:ea typeface="+mj-ea"/>
              </a:rPr>
              <a:t>：</a:t>
            </a:r>
            <a:r>
              <a:rPr lang="ja-JP" altLang="en-US" sz="1050" dirty="0"/>
              <a:t>「全国がん（成人病）センター協議会の生存率共同調査 （</a:t>
            </a:r>
            <a:r>
              <a:rPr lang="en-US" altLang="ja-JP" sz="1050" dirty="0"/>
              <a:t>2017</a:t>
            </a:r>
            <a:r>
              <a:rPr lang="ja-JP" altLang="en-US" sz="1050" dirty="0"/>
              <a:t>年</a:t>
            </a:r>
            <a:r>
              <a:rPr lang="en-US" altLang="ja-JP" sz="1050" dirty="0"/>
              <a:t>3</a:t>
            </a:r>
            <a:r>
              <a:rPr lang="ja-JP" altLang="en-US" sz="1050" dirty="0"/>
              <a:t>月集計）による」</a:t>
            </a:r>
            <a:endParaRPr kumimoji="1" lang="ja-JP" altLang="en-US" sz="1050" dirty="0">
              <a:solidFill>
                <a:schemeClr val="tx1">
                  <a:lumMod val="65000"/>
                  <a:lumOff val="35000"/>
                </a:schemeClr>
              </a:solidFill>
              <a:latin typeface="+mj-ea"/>
              <a:ea typeface="+mj-e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9" y="1127816"/>
            <a:ext cx="8638438" cy="53733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98505" y="6631468"/>
            <a:ext cx="8746990" cy="25391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Tree>
    <p:extLst>
      <p:ext uri="{BB962C8B-B14F-4D97-AF65-F5344CB8AC3E}">
        <p14:creationId xmlns:p14="http://schemas.microsoft.com/office/powerpoint/2010/main" val="7449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8" y="787692"/>
            <a:ext cx="8147835" cy="5282615"/>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algn="ct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がんの予防」対応</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C08EC8B2-2813-8047-8881-F3F42966566C}"/>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72890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79512" y="45848"/>
            <a:ext cx="3532194" cy="1888355"/>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がんって</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どんな病気</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なの？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5" name="円/楕円 34"/>
          <p:cNvSpPr/>
          <p:nvPr/>
        </p:nvSpPr>
        <p:spPr>
          <a:xfrm>
            <a:off x="5292080" y="5339308"/>
            <a:ext cx="3275488" cy="151911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108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がんは自分に</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関係ない</a:t>
            </a:r>
          </a:p>
        </p:txBody>
      </p:sp>
      <p:sp>
        <p:nvSpPr>
          <p:cNvPr id="36" name="円/楕円 35"/>
          <p:cNvSpPr/>
          <p:nvPr/>
        </p:nvSpPr>
        <p:spPr>
          <a:xfrm>
            <a:off x="46249" y="5090392"/>
            <a:ext cx="3885413" cy="173316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家の人が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がんになったら</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いやだ</a:t>
            </a:r>
          </a:p>
        </p:txBody>
      </p:sp>
      <p:sp>
        <p:nvSpPr>
          <p:cNvPr id="37" name="円/楕円 36"/>
          <p:cNvSpPr/>
          <p:nvPr/>
        </p:nvSpPr>
        <p:spPr>
          <a:xfrm>
            <a:off x="1866863" y="3800133"/>
            <a:ext cx="3885413" cy="159423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親せきにがんの人が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いると自分もがんに</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なりやすいの？</a:t>
            </a:r>
          </a:p>
        </p:txBody>
      </p:sp>
      <p:sp>
        <p:nvSpPr>
          <p:cNvPr id="38" name="円/楕円 37"/>
          <p:cNvSpPr/>
          <p:nvPr/>
        </p:nvSpPr>
        <p:spPr>
          <a:xfrm>
            <a:off x="4789692" y="2667814"/>
            <a:ext cx="3256017" cy="163434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若くてもがんに</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なる人が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いるの？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円/楕円 38"/>
          <p:cNvSpPr/>
          <p:nvPr/>
        </p:nvSpPr>
        <p:spPr>
          <a:xfrm>
            <a:off x="4314328" y="103017"/>
            <a:ext cx="4291912" cy="176363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自分は</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将来がんになる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可能性はあるの？</a:t>
            </a:r>
          </a:p>
        </p:txBody>
      </p:sp>
      <p:sp>
        <p:nvSpPr>
          <p:cNvPr id="41" name="円/楕円 40"/>
          <p:cNvSpPr/>
          <p:nvPr/>
        </p:nvSpPr>
        <p:spPr>
          <a:xfrm>
            <a:off x="5750022" y="3864992"/>
            <a:ext cx="3372242" cy="189415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自分は絶対</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がんに</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なりたくない</a:t>
            </a:r>
          </a:p>
        </p:txBody>
      </p:sp>
      <p:sp>
        <p:nvSpPr>
          <p:cNvPr id="42" name="円/楕円 41"/>
          <p:cNvSpPr/>
          <p:nvPr/>
        </p:nvSpPr>
        <p:spPr>
          <a:xfrm>
            <a:off x="2176698" y="1439701"/>
            <a:ext cx="3885413" cy="180584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何人に</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人が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がんになるの？</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36" y="5157192"/>
            <a:ext cx="3015322" cy="1737937"/>
          </a:xfrm>
          <a:prstGeom prst="rect">
            <a:avLst/>
          </a:prstGeom>
        </p:spPr>
      </p:pic>
      <p:sp>
        <p:nvSpPr>
          <p:cNvPr id="44" name="円/楕円 43"/>
          <p:cNvSpPr/>
          <p:nvPr/>
        </p:nvSpPr>
        <p:spPr>
          <a:xfrm>
            <a:off x="6372200" y="1649681"/>
            <a:ext cx="2664296" cy="139102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がんを防ぐ</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方法って</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あるの？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円/楕円 44"/>
          <p:cNvSpPr/>
          <p:nvPr/>
        </p:nvSpPr>
        <p:spPr>
          <a:xfrm>
            <a:off x="-50060" y="2410041"/>
            <a:ext cx="3537894" cy="19397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年をとったら</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誰でもがんになるの？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9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7" grpId="0" animBg="1"/>
      <p:bldP spid="38" grpId="0" animBg="1"/>
      <p:bldP spid="39" grpId="0" animBg="1"/>
      <p:bldP spid="41" grpId="0" animBg="1"/>
      <p:bldP spid="42" grpId="0" animBg="1"/>
      <p:bldP spid="44"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38798" y="1196752"/>
            <a:ext cx="7704856"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6200" dirty="0"/>
              <a:t>がんに</a:t>
            </a:r>
            <a:endParaRPr lang="en-US" altLang="ja-JP" sz="6200" dirty="0"/>
          </a:p>
          <a:p>
            <a:r>
              <a:rPr lang="ja-JP" altLang="en-US" sz="6200" dirty="0"/>
              <a:t>ならないために</a:t>
            </a:r>
            <a:br>
              <a:rPr lang="en-US" altLang="ja-JP" sz="6200" dirty="0"/>
            </a:br>
            <a:r>
              <a:rPr lang="ja-JP" altLang="en-US" sz="6200" dirty="0"/>
              <a:t>できることは</a:t>
            </a:r>
            <a:br>
              <a:rPr lang="en-US" altLang="ja-JP" sz="6200" dirty="0"/>
            </a:br>
            <a:r>
              <a:rPr lang="ja-JP" altLang="en-US" sz="6200" dirty="0"/>
              <a:t>何だろう</a:t>
            </a:r>
          </a:p>
        </p:txBody>
      </p:sp>
    </p:spTree>
    <p:extLst>
      <p:ext uri="{BB962C8B-B14F-4D97-AF65-F5344CB8AC3E}">
        <p14:creationId xmlns:p14="http://schemas.microsoft.com/office/powerpoint/2010/main" val="7915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solidFill>
                  <a:prstClr val="white"/>
                </a:solidFill>
              </a:rPr>
              <a:t>がんの原因</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78" y="1966109"/>
            <a:ext cx="7927253" cy="4621330"/>
          </a:xfrm>
          <a:prstGeom prst="rect">
            <a:avLst/>
          </a:prstGeom>
        </p:spPr>
      </p:pic>
      <p:sp>
        <p:nvSpPr>
          <p:cNvPr id="11" name="テキスト ボックス 10"/>
          <p:cNvSpPr txBox="1"/>
          <p:nvPr/>
        </p:nvSpPr>
        <p:spPr>
          <a:xfrm>
            <a:off x="2520710" y="1196752"/>
            <a:ext cx="4102579" cy="630110"/>
          </a:xfrm>
          <a:prstGeom prst="roundRect">
            <a:avLst>
              <a:gd name="adj" fmla="val 50000"/>
            </a:avLst>
          </a:prstGeom>
          <a:solidFill>
            <a:srgbClr val="075D11"/>
          </a:solidFill>
          <a:ln>
            <a:noFill/>
          </a:ln>
        </p:spPr>
        <p:txBody>
          <a:bodyPr wrap="square" lIns="0" tIns="0" rIns="0" rtlCol="0">
            <a:noAutofit/>
          </a:bodyPr>
          <a:lstStyle/>
          <a:p>
            <a:pPr algn="ctr"/>
            <a:r>
              <a:rPr kumimoji="1" lang="ja-JP" altLang="en-US" sz="3600" b="1" spc="300" dirty="0">
                <a:solidFill>
                  <a:schemeClr val="bg1"/>
                </a:solidFill>
                <a:latin typeface="+mn-ea"/>
                <a:cs typeface="メイリオ" panose="020B0604030504040204" pitchFamily="50" charset="-128"/>
              </a:rPr>
              <a:t>男性</a:t>
            </a:r>
            <a:r>
              <a:rPr kumimoji="1" lang="ja-JP" altLang="en-US" sz="3000" b="1" spc="300" dirty="0">
                <a:solidFill>
                  <a:schemeClr val="bg1"/>
                </a:solidFill>
                <a:latin typeface="+mn-ea"/>
                <a:cs typeface="メイリオ" panose="020B0604030504040204" pitchFamily="50" charset="-128"/>
              </a:rPr>
              <a:t>の場合</a:t>
            </a: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528" y="1762745"/>
            <a:ext cx="6432160" cy="451266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mn-ea"/>
              </a:rPr>
              <a:t>出典：国立がん研究センターがん情報サービス</a:t>
            </a:r>
          </a:p>
          <a:p>
            <a:pPr algn="r"/>
            <a:r>
              <a:rPr lang="en-US" altLang="ja-JP" sz="1050" dirty="0">
                <a:solidFill>
                  <a:schemeClr val="tx1">
                    <a:lumMod val="65000"/>
                    <a:lumOff val="35000"/>
                  </a:schemeClr>
                </a:solidFill>
                <a:latin typeface="+mn-ea"/>
              </a:rPr>
              <a:t>※Inoue, M. et al.: Ann </a:t>
            </a:r>
            <a:r>
              <a:rPr lang="en-US" altLang="ja-JP" sz="1050" dirty="0" err="1">
                <a:solidFill>
                  <a:schemeClr val="tx1">
                    <a:lumMod val="65000"/>
                    <a:lumOff val="35000"/>
                  </a:schemeClr>
                </a:solidFill>
                <a:latin typeface="+mn-ea"/>
              </a:rPr>
              <a:t>Oncol</a:t>
            </a:r>
            <a:r>
              <a:rPr lang="en-US" altLang="ja-JP" sz="1050" dirty="0">
                <a:solidFill>
                  <a:schemeClr val="tx1">
                    <a:lumMod val="65000"/>
                    <a:lumOff val="35000"/>
                  </a:schemeClr>
                </a:solidFill>
                <a:latin typeface="+mn-ea"/>
              </a:rPr>
              <a:t>, 2012; 23(5): 1362-9</a:t>
            </a:r>
            <a:r>
              <a:rPr lang="ja-JP" altLang="en-US" sz="1050" dirty="0">
                <a:solidFill>
                  <a:schemeClr val="tx1">
                    <a:lumMod val="65000"/>
                    <a:lumOff val="35000"/>
                  </a:schemeClr>
                </a:solidFill>
                <a:latin typeface="+mn-ea"/>
              </a:rPr>
              <a:t>を基に国立がん研究センターがん情報サービスが作成（より一部改変）</a:t>
            </a:r>
            <a:endParaRPr kumimoji="1" lang="ja-JP" altLang="en-US" sz="1050" dirty="0">
              <a:solidFill>
                <a:schemeClr val="tx1">
                  <a:lumMod val="65000"/>
                  <a:lumOff val="35000"/>
                </a:schemeClr>
              </a:solidFill>
              <a:latin typeface="+mn-ea"/>
            </a:endParaRPr>
          </a:p>
        </p:txBody>
      </p:sp>
    </p:spTree>
    <p:extLst>
      <p:ext uri="{BB962C8B-B14F-4D97-AF65-F5344CB8AC3E}">
        <p14:creationId xmlns:p14="http://schemas.microsoft.com/office/powerpoint/2010/main" val="37573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solidFill>
                  <a:prstClr val="white"/>
                </a:solidFill>
              </a:rPr>
              <a:t>がんの原因</a:t>
            </a:r>
          </a:p>
        </p:txBody>
      </p:sp>
      <p:pic>
        <p:nvPicPr>
          <p:cNvPr id="8" name="Picture 2" descr="C:\Users\nakamura\Desktop\17015_要因_女性-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62" y="1579560"/>
            <a:ext cx="4523241" cy="480658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520710" y="1196752"/>
            <a:ext cx="4102579" cy="630110"/>
          </a:xfrm>
          <a:prstGeom prst="roundRect">
            <a:avLst>
              <a:gd name="adj" fmla="val 50000"/>
            </a:avLst>
          </a:prstGeom>
          <a:solidFill>
            <a:srgbClr val="0CA41E"/>
          </a:solidFill>
          <a:ln>
            <a:noFill/>
          </a:ln>
        </p:spPr>
        <p:txBody>
          <a:bodyPr wrap="square" lIns="0" tIns="0" rIns="0" bIns="46800" rtlCol="0">
            <a:noAutofit/>
          </a:bodyPr>
          <a:lstStyle/>
          <a:p>
            <a:pPr algn="ctr"/>
            <a:r>
              <a:rPr kumimoji="1" lang="ja-JP" altLang="en-US" sz="3600" b="1" spc="300" dirty="0">
                <a:solidFill>
                  <a:schemeClr val="bg1"/>
                </a:solidFill>
                <a:latin typeface="+mn-ea"/>
                <a:cs typeface="メイリオ" panose="020B0604030504040204" pitchFamily="50" charset="-128"/>
              </a:rPr>
              <a:t>女性</a:t>
            </a:r>
            <a:r>
              <a:rPr kumimoji="1" lang="ja-JP" altLang="en-US" sz="3000" b="1" spc="300" dirty="0">
                <a:solidFill>
                  <a:schemeClr val="bg1"/>
                </a:solidFill>
                <a:latin typeface="+mn-ea"/>
                <a:cs typeface="メイリオ" panose="020B0604030504040204" pitchFamily="50" charset="-128"/>
              </a:rPr>
              <a:t>の場合</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77" y="1972551"/>
            <a:ext cx="7907809" cy="4614047"/>
          </a:xfrm>
          <a:prstGeom prst="rect">
            <a:avLst/>
          </a:prstGeom>
        </p:spPr>
      </p:pic>
      <p:cxnSp>
        <p:nvCxnSpPr>
          <p:cNvPr id="14" name="直線コネクタ 13"/>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40365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4"/>
          <p:cNvGrpSpPr/>
          <p:nvPr/>
        </p:nvGrpSpPr>
        <p:grpSpPr>
          <a:xfrm>
            <a:off x="3133508" y="1484784"/>
            <a:ext cx="2915872" cy="2915870"/>
            <a:chOff x="3677860" y="1707463"/>
            <a:chExt cx="2915872" cy="2915870"/>
          </a:xfrm>
        </p:grpSpPr>
        <p:sp>
          <p:nvSpPr>
            <p:cNvPr id="17" name="円/楕円 16"/>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 name="グループ化 29"/>
          <p:cNvGrpSpPr/>
          <p:nvPr/>
        </p:nvGrpSpPr>
        <p:grpSpPr>
          <a:xfrm>
            <a:off x="302077" y="1499894"/>
            <a:ext cx="2915872" cy="2915870"/>
            <a:chOff x="774398" y="1722573"/>
            <a:chExt cx="2915872" cy="2915870"/>
          </a:xfrm>
        </p:grpSpPr>
        <p:sp>
          <p:nvSpPr>
            <p:cNvPr id="31" name="円/楕円 30"/>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grpSp>
        <p:nvGrpSpPr>
          <p:cNvPr id="4" name="グループ化 32"/>
          <p:cNvGrpSpPr/>
          <p:nvPr/>
        </p:nvGrpSpPr>
        <p:grpSpPr>
          <a:xfrm>
            <a:off x="5947043" y="1484784"/>
            <a:ext cx="2915872" cy="2915870"/>
            <a:chOff x="3677860" y="1707463"/>
            <a:chExt cx="2915872" cy="2915870"/>
          </a:xfrm>
        </p:grpSpPr>
        <p:sp>
          <p:nvSpPr>
            <p:cNvPr id="34" name="円/楕円 33"/>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
        <p:nvSpPr>
          <p:cNvPr id="21" name="テキスト ボックス 20"/>
          <p:cNvSpPr txBox="1"/>
          <p:nvPr/>
        </p:nvSpPr>
        <p:spPr>
          <a:xfrm>
            <a:off x="431485" y="4747672"/>
            <a:ext cx="8244971" cy="1729463"/>
          </a:xfrm>
          <a:prstGeom prst="roundRect">
            <a:avLst>
              <a:gd name="adj" fmla="val 14464"/>
            </a:avLst>
          </a:prstGeom>
          <a:solidFill>
            <a:srgbClr val="FF9900"/>
          </a:solidFill>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生活習慣は自分で</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気をつけることができる</a:t>
            </a:r>
          </a:p>
        </p:txBody>
      </p:sp>
      <p:sp>
        <p:nvSpPr>
          <p:cNvPr id="16" name="テキスト ボックス 15"/>
          <p:cNvSpPr txBox="1"/>
          <p:nvPr/>
        </p:nvSpPr>
        <p:spPr>
          <a:xfrm>
            <a:off x="0" y="211287"/>
            <a:ext cx="9144000"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solidFill>
                  <a:schemeClr val="tx1"/>
                </a:solidFill>
              </a:rPr>
              <a:t>主ながんの原因</a:t>
            </a:r>
          </a:p>
        </p:txBody>
      </p:sp>
      <p:sp>
        <p:nvSpPr>
          <p:cNvPr id="29" name="円/楕円 28"/>
          <p:cNvSpPr/>
          <p:nvPr/>
        </p:nvSpPr>
        <p:spPr>
          <a:xfrm>
            <a:off x="3115798" y="1452700"/>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20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981895" y="1850694"/>
            <a:ext cx="3481564" cy="3364630"/>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ct val="120000"/>
              </a:lnSpc>
            </a:pPr>
            <a:r>
              <a:rPr lang="ja-JP" altLang="en-US" sz="5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禁 煙</a:t>
            </a:r>
          </a:p>
        </p:txBody>
      </p:sp>
      <p:sp>
        <p:nvSpPr>
          <p:cNvPr id="22" name="円/楕円 21"/>
          <p:cNvSpPr/>
          <p:nvPr/>
        </p:nvSpPr>
        <p:spPr>
          <a:xfrm>
            <a:off x="1619672" y="3503015"/>
            <a:ext cx="2303232" cy="2222455"/>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ja-JP" altLang="en-US" sz="27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バランスの</a:t>
            </a: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よい食事</a:t>
            </a:r>
          </a:p>
        </p:txBody>
      </p:sp>
      <p:grpSp>
        <p:nvGrpSpPr>
          <p:cNvPr id="2" name="グループ化 11"/>
          <p:cNvGrpSpPr/>
          <p:nvPr/>
        </p:nvGrpSpPr>
        <p:grpSpPr>
          <a:xfrm>
            <a:off x="326528" y="-17252"/>
            <a:ext cx="8151156" cy="1920846"/>
            <a:chOff x="326528" y="-17252"/>
            <a:chExt cx="8151156" cy="1920846"/>
          </a:xfrm>
        </p:grpSpPr>
        <p:pic>
          <p:nvPicPr>
            <p:cNvPr id="13"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15" y="-17252"/>
              <a:ext cx="719046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96964"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dirty="0">
                  <a:solidFill>
                    <a:schemeClr val="tx1">
                      <a:lumMod val="75000"/>
                      <a:lumOff val="25000"/>
                    </a:schemeClr>
                  </a:solidFill>
                  <a:effectLst/>
                </a:rPr>
                <a:t>どのような生活を送れば</a:t>
              </a:r>
              <a:br>
                <a:rPr lang="en-US" altLang="ja-JP" sz="4200" dirty="0">
                  <a:solidFill>
                    <a:schemeClr val="tx1">
                      <a:lumMod val="75000"/>
                      <a:lumOff val="25000"/>
                    </a:schemeClr>
                  </a:solidFill>
                  <a:effectLst/>
                </a:rPr>
              </a:br>
              <a:r>
                <a:rPr lang="ja-JP" altLang="en-US" sz="4200" dirty="0">
                  <a:solidFill>
                    <a:schemeClr val="tx1">
                      <a:lumMod val="75000"/>
                      <a:lumOff val="25000"/>
                    </a:schemeClr>
                  </a:solidFill>
                  <a:effectLst/>
                </a:rPr>
                <a:t>よいのだろう</a:t>
              </a:r>
            </a:p>
          </p:txBody>
        </p:sp>
        <p:grpSp>
          <p:nvGrpSpPr>
            <p:cNvPr id="3" name="グループ化 15"/>
            <p:cNvGrpSpPr/>
            <p:nvPr/>
          </p:nvGrpSpPr>
          <p:grpSpPr>
            <a:xfrm>
              <a:off x="326528" y="348797"/>
              <a:ext cx="1008112" cy="1067428"/>
              <a:chOff x="728192" y="921380"/>
              <a:chExt cx="1008112" cy="1067428"/>
            </a:xfrm>
          </p:grpSpPr>
          <p:sp>
            <p:nvSpPr>
              <p:cNvPr id="17" name="円/楕円 1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28" name="円/楕円 27"/>
          <p:cNvSpPr/>
          <p:nvPr/>
        </p:nvSpPr>
        <p:spPr>
          <a:xfrm>
            <a:off x="994159" y="1734531"/>
            <a:ext cx="2582063" cy="236968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ct val="120000"/>
              </a:lnSpc>
            </a:pPr>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節 酒</a:t>
            </a:r>
          </a:p>
        </p:txBody>
      </p:sp>
      <p:sp>
        <p:nvSpPr>
          <p:cNvPr id="19" name="円/楕円 18"/>
          <p:cNvSpPr/>
          <p:nvPr/>
        </p:nvSpPr>
        <p:spPr>
          <a:xfrm>
            <a:off x="5843902" y="1879487"/>
            <a:ext cx="2273987" cy="2125577"/>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適正体重</a:t>
            </a:r>
            <a:endParaRPr lang="en-US" altLang="ja-JP"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の維持</a:t>
            </a:r>
          </a:p>
        </p:txBody>
      </p:sp>
      <p:sp>
        <p:nvSpPr>
          <p:cNvPr id="21" name="円/楕円 20"/>
          <p:cNvSpPr/>
          <p:nvPr/>
        </p:nvSpPr>
        <p:spPr>
          <a:xfrm>
            <a:off x="5436096" y="3503015"/>
            <a:ext cx="2303232" cy="2222455"/>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適度な</a:t>
            </a:r>
            <a:br>
              <a:rPr lang="en-US" altLang="ja-JP"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運動</a:t>
            </a:r>
          </a:p>
        </p:txBody>
      </p:sp>
      <p:sp>
        <p:nvSpPr>
          <p:cNvPr id="30" name="テキスト ボックス 29"/>
          <p:cNvSpPr txBox="1"/>
          <p:nvPr/>
        </p:nvSpPr>
        <p:spPr>
          <a:xfrm>
            <a:off x="359532" y="5066796"/>
            <a:ext cx="8424936" cy="1355448"/>
          </a:xfrm>
          <a:prstGeom prst="roundRect">
            <a:avLst>
              <a:gd name="adj" fmla="val 14464"/>
            </a:avLst>
          </a:prstGeom>
          <a:solidFill>
            <a:srgbClr val="FF9900"/>
          </a:solidFill>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sz="3500" dirty="0">
                <a:latin typeface="メイリオ" panose="020B0604030504040204" pitchFamily="50" charset="-128"/>
                <a:ea typeface="メイリオ" panose="020B0604030504040204" pitchFamily="50" charset="-128"/>
              </a:rPr>
              <a:t>望ましい生活習慣により</a:t>
            </a:r>
            <a:endParaRPr lang="en-US" altLang="ja-JP" sz="3500" dirty="0">
              <a:latin typeface="メイリオ" panose="020B0604030504040204" pitchFamily="50" charset="-128"/>
              <a:ea typeface="メイリオ" panose="020B0604030504040204" pitchFamily="50" charset="-128"/>
            </a:endParaRPr>
          </a:p>
          <a:p>
            <a:r>
              <a:rPr lang="ja-JP" altLang="en-US" sz="3500" dirty="0">
                <a:latin typeface="メイリオ" panose="020B0604030504040204" pitchFamily="50" charset="-128"/>
                <a:ea typeface="メイリオ" panose="020B0604030504040204" pitchFamily="50" charset="-128"/>
              </a:rPr>
              <a:t>がんになる危険性を減らすことができる</a:t>
            </a:r>
          </a:p>
        </p:txBody>
      </p:sp>
      <p:sp>
        <p:nvSpPr>
          <p:cNvPr id="14" name="テキスト ボックス 13"/>
          <p:cNvSpPr txBox="1"/>
          <p:nvPr/>
        </p:nvSpPr>
        <p:spPr>
          <a:xfrm>
            <a:off x="495692" y="6453375"/>
            <a:ext cx="8396788" cy="400110"/>
          </a:xfrm>
          <a:prstGeom prst="rect">
            <a:avLst/>
          </a:prstGeom>
          <a:noFill/>
        </p:spPr>
        <p:txBody>
          <a:bodyPr wrap="square" rtlCol="0">
            <a:spAutoFit/>
          </a:bodyPr>
          <a:lstStyle/>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科学的根拠に基づく発がん性・がん予防効果の評価とがん予防ガイドライン提言に関する研究を基に国立がん研究センターがん情報サービスが作成（より一部改変）</a:t>
            </a:r>
            <a:endParaRPr kumimoji="1"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67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8" grpId="0" animBg="1"/>
      <p:bldP spid="19" grpId="0" animBg="1"/>
      <p:bldP spid="21"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736" y="3331312"/>
            <a:ext cx="3502527" cy="324165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3306795" y="6033901"/>
            <a:ext cx="2622351" cy="625920"/>
            <a:chOff x="2966910" y="4243749"/>
            <a:chExt cx="2622351" cy="625920"/>
          </a:xfrm>
        </p:grpSpPr>
        <p:sp>
          <p:nvSpPr>
            <p:cNvPr id="14" name="正方形/長方形 13"/>
            <p:cNvSpPr/>
            <p:nvPr/>
          </p:nvSpPr>
          <p:spPr>
            <a:xfrm>
              <a:off x="2966910" y="4243749"/>
              <a:ext cx="2568766" cy="625920"/>
            </a:xfrm>
            <a:prstGeom prst="rect">
              <a:avLst/>
            </a:prstGeom>
            <a:solidFill>
              <a:srgbClr val="0070C0"/>
            </a:solidFill>
          </p:spPr>
          <p:txBody>
            <a:bodyPr wrap="square" tIns="108000" bIns="0">
              <a:spAutoFit/>
            </a:bodyPr>
            <a:lstStyle/>
            <a:p>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さん</a:t>
              </a:r>
            </a:p>
          </p:txBody>
        </p:sp>
        <p:sp>
          <p:nvSpPr>
            <p:cNvPr id="2" name="正方形/長方形 1"/>
            <p:cNvSpPr/>
            <p:nvPr/>
          </p:nvSpPr>
          <p:spPr>
            <a:xfrm>
              <a:off x="4064485" y="4364999"/>
              <a:ext cx="1524776" cy="478387"/>
            </a:xfrm>
            <a:prstGeom prst="rect">
              <a:avLst/>
            </a:prstGeom>
          </p:spPr>
          <p:txBody>
            <a:bodyPr wrap="none" tIns="108000" bIns="0">
              <a:sp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才）</a:t>
              </a:r>
            </a:p>
          </p:txBody>
        </p:sp>
      </p:grpSp>
      <p:sp>
        <p:nvSpPr>
          <p:cNvPr id="16" name="角丸四角形吹き出し 15"/>
          <p:cNvSpPr/>
          <p:nvPr/>
        </p:nvSpPr>
        <p:spPr>
          <a:xfrm>
            <a:off x="395536" y="1811060"/>
            <a:ext cx="3240360" cy="2357664"/>
          </a:xfrm>
          <a:prstGeom prst="wedgeRoundRectCallout">
            <a:avLst>
              <a:gd name="adj1" fmla="val 41601"/>
              <a:gd name="adj2" fmla="val 6666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生活習慣が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がんの予防に大事と知っていますよ！</a:t>
            </a:r>
          </a:p>
        </p:txBody>
      </p:sp>
      <p:sp>
        <p:nvSpPr>
          <p:cNvPr id="17" name="角丸四角形吹き出し 16"/>
          <p:cNvSpPr/>
          <p:nvPr/>
        </p:nvSpPr>
        <p:spPr>
          <a:xfrm>
            <a:off x="3851920" y="1811060"/>
            <a:ext cx="4968552" cy="2357664"/>
          </a:xfrm>
          <a:prstGeom prst="wedgeRoundRectCallout">
            <a:avLst>
              <a:gd name="adj1" fmla="val 1222"/>
              <a:gd name="adj2" fmla="val 6950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でも、体がじょうぶ</a:t>
            </a:r>
            <a:b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だから気にしてません。</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忙しくて、それどころじゃありませんよ</a:t>
            </a:r>
            <a: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grpSp>
        <p:nvGrpSpPr>
          <p:cNvPr id="4" name="グループ化 21"/>
          <p:cNvGrpSpPr/>
          <p:nvPr/>
        </p:nvGrpSpPr>
        <p:grpSpPr>
          <a:xfrm>
            <a:off x="355103" y="-17252"/>
            <a:ext cx="9296698" cy="1920846"/>
            <a:chOff x="326528" y="-17252"/>
            <a:chExt cx="9296698" cy="1920846"/>
          </a:xfrm>
        </p:grpSpPr>
        <p:pic>
          <p:nvPicPr>
            <p:cNvPr id="23"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215" y="-17252"/>
              <a:ext cx="7846316"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863614" y="433762"/>
              <a:ext cx="77596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spc="-50" dirty="0">
                  <a:solidFill>
                    <a:schemeClr val="tx1">
                      <a:lumMod val="75000"/>
                      <a:lumOff val="25000"/>
                    </a:schemeClr>
                  </a:solidFill>
                  <a:effectLst/>
                  <a:cs typeface="メイリオ" panose="020B0604030504040204" pitchFamily="50" charset="-128"/>
                </a:rPr>
                <a:t>がんの危険性を減らすための</a:t>
              </a:r>
              <a:endParaRPr lang="en-US" altLang="ja-JP" sz="4000" spc="-50" dirty="0">
                <a:solidFill>
                  <a:schemeClr val="tx1">
                    <a:lumMod val="75000"/>
                    <a:lumOff val="25000"/>
                  </a:schemeClr>
                </a:solidFill>
                <a:effectLst/>
                <a:cs typeface="メイリオ" panose="020B0604030504040204" pitchFamily="50" charset="-128"/>
              </a:endParaRPr>
            </a:p>
            <a:p>
              <a:pPr algn="l"/>
              <a:r>
                <a:rPr lang="ja-JP" altLang="en-US" sz="4000" spc="-50" dirty="0">
                  <a:solidFill>
                    <a:schemeClr val="tx1">
                      <a:lumMod val="75000"/>
                      <a:lumOff val="25000"/>
                    </a:schemeClr>
                  </a:solidFill>
                  <a:effectLst/>
                  <a:cs typeface="メイリオ" panose="020B0604030504040204" pitchFamily="50" charset="-128"/>
                </a:rPr>
                <a:t>アドバイスを考えよう</a:t>
              </a:r>
              <a:endParaRPr lang="en-US" altLang="ja-JP" sz="4000" spc="-50" dirty="0">
                <a:solidFill>
                  <a:schemeClr val="tx1">
                    <a:lumMod val="75000"/>
                    <a:lumOff val="25000"/>
                  </a:schemeClr>
                </a:solidFill>
                <a:effectLst/>
                <a:cs typeface="メイリオ" panose="020B0604030504040204" pitchFamily="50" charset="-128"/>
              </a:endParaRPr>
            </a:p>
          </p:txBody>
        </p:sp>
        <p:grpSp>
          <p:nvGrpSpPr>
            <p:cNvPr id="5" name="グループ化 24"/>
            <p:cNvGrpSpPr/>
            <p:nvPr/>
          </p:nvGrpSpPr>
          <p:grpSpPr>
            <a:xfrm>
              <a:off x="326528" y="348797"/>
              <a:ext cx="1008112" cy="1067428"/>
              <a:chOff x="728192" y="921380"/>
              <a:chExt cx="1008112" cy="1067428"/>
            </a:xfrm>
          </p:grpSpPr>
          <p:sp>
            <p:nvSpPr>
              <p:cNvPr id="26" name="円/楕円 25"/>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テキスト ボックス 26"/>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6" name="グループ化 7"/>
          <p:cNvGrpSpPr/>
          <p:nvPr/>
        </p:nvGrpSpPr>
        <p:grpSpPr>
          <a:xfrm>
            <a:off x="395536" y="5437345"/>
            <a:ext cx="8424936" cy="1318042"/>
            <a:chOff x="395536" y="5589240"/>
            <a:chExt cx="8424936" cy="1318042"/>
          </a:xfrm>
        </p:grpSpPr>
        <p:sp>
          <p:nvSpPr>
            <p:cNvPr id="11" name="テキスト ボックス 10"/>
            <p:cNvSpPr txBox="1"/>
            <p:nvPr/>
          </p:nvSpPr>
          <p:spPr>
            <a:xfrm>
              <a:off x="395536" y="5589240"/>
              <a:ext cx="8424936" cy="1318042"/>
            </a:xfrm>
            <a:prstGeom prst="roundRect">
              <a:avLst/>
            </a:prstGeom>
            <a:solidFill>
              <a:srgbClr val="0070C0"/>
            </a:solidFill>
          </p:spPr>
          <p:txBody>
            <a:bodyPr wrap="square" lIns="1116000" tIns="0" bIns="324000" rtlCol="0" anchor="ctr" anchorCtr="0">
              <a:noAutofit/>
            </a:bodyPr>
            <a:lstStyle>
              <a:defPPr>
                <a:defRPr lang="ja-JP"/>
              </a:defPPr>
              <a:lvl1pPr algn="ctr">
                <a:defRPr sz="4400" b="1"/>
              </a:lvl1pPr>
            </a:lstStyle>
            <a:p>
              <a:pPr algn="l"/>
              <a:endParaRPr lang="en-US" altLang="ja-JP"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ja-JP" altLang="en-US"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●細胞の変異は毎日起こっている</a:t>
              </a:r>
              <a:endParaRPr lang="en-US" altLang="ja-JP"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ja-JP" altLang="en-US"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●がん細胞は</a:t>
              </a:r>
              <a:r>
                <a:rPr lang="en-US" altLang="ja-JP"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10</a:t>
              </a:r>
              <a:r>
                <a:rPr lang="ja-JP" altLang="en-US"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a:t>
              </a:r>
              <a:r>
                <a:rPr lang="ja-JP" altLang="en-US" sz="31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年かけて成長する</a:t>
              </a:r>
            </a:p>
          </p:txBody>
        </p:sp>
        <p:sp>
          <p:nvSpPr>
            <p:cNvPr id="7" name="テキスト ボックス 6"/>
            <p:cNvSpPr txBox="1"/>
            <p:nvPr/>
          </p:nvSpPr>
          <p:spPr>
            <a:xfrm>
              <a:off x="588039" y="5805142"/>
              <a:ext cx="887617" cy="944935"/>
            </a:xfrm>
            <a:prstGeom prst="flowChartConnector">
              <a:avLst/>
            </a:prstGeom>
            <a:solidFill>
              <a:schemeClr val="bg1"/>
            </a:solidFill>
          </p:spPr>
          <p:txBody>
            <a:bodyPr wrap="square" bIns="0" rtlCol="0" anchor="ctr" anchorCtr="0">
              <a:noAutofit/>
            </a:bodyPr>
            <a:lstStyle/>
            <a:p>
              <a:pPr algn="ctr"/>
              <a:r>
                <a:rPr kumimoji="1" lang="ja-JP" altLang="en-US" b="1" dirty="0">
                  <a:solidFill>
                    <a:srgbClr val="0070C0"/>
                  </a:solidFill>
                  <a:latin typeface="メイリオ" panose="020B0604030504040204" pitchFamily="50" charset="-128"/>
                  <a:ea typeface="メイリオ" panose="020B0604030504040204" pitchFamily="50" charset="-128"/>
                </a:rPr>
                <a:t>ヒント</a:t>
              </a:r>
            </a:p>
          </p:txBody>
        </p:sp>
      </p:grpSp>
    </p:spTree>
    <p:extLst>
      <p:ext uri="{BB962C8B-B14F-4D97-AF65-F5344CB8AC3E}">
        <p14:creationId xmlns:p14="http://schemas.microsoft.com/office/powerpoint/2010/main" val="17393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5550707" y="1772507"/>
            <a:ext cx="3208837" cy="294408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959" y="2047285"/>
            <a:ext cx="2629379" cy="2433541"/>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564754" y="4783425"/>
            <a:ext cx="5447406" cy="1943263"/>
          </a:xfrm>
          <a:prstGeom prst="wedgeRoundRectCallout">
            <a:avLst>
              <a:gd name="adj1" fmla="val 62820"/>
              <a:gd name="adj2" fmla="val -26579"/>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若いころからの</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rPr>
              <a:t>望ましい生活習慣が</a:t>
            </a:r>
            <a:endParaRPr kumimoji="1" lang="en-US" altLang="ja-JP"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rPr>
              <a:t>大切</a:t>
            </a: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ですよ。</a:t>
            </a:r>
          </a:p>
        </p:txBody>
      </p:sp>
      <p:sp>
        <p:nvSpPr>
          <p:cNvPr id="14" name="角丸四角形吹き出し 13"/>
          <p:cNvSpPr/>
          <p:nvPr/>
        </p:nvSpPr>
        <p:spPr>
          <a:xfrm>
            <a:off x="564753" y="1931908"/>
            <a:ext cx="5447407" cy="2664296"/>
          </a:xfrm>
          <a:prstGeom prst="wedgeRoundRectCallout">
            <a:avLst>
              <a:gd name="adj1" fmla="val 64440"/>
              <a:gd name="adj2" fmla="val 46160"/>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180000" t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細胞の</a:t>
            </a: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rPr>
              <a:t>変異は</a:t>
            </a:r>
            <a:endParaRPr kumimoji="1" lang="en-US" altLang="ja-JP"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mn-cs"/>
              </a:rPr>
              <a:t>常に起こっており</a:t>
            </a: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br>
              <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長い時間をかけて</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がんになります。</a:t>
            </a:r>
          </a:p>
        </p:txBody>
      </p:sp>
      <p:sp>
        <p:nvSpPr>
          <p:cNvPr id="9" name="テキスト ボックス 8"/>
          <p:cNvSpPr txBox="1"/>
          <p:nvPr/>
        </p:nvSpPr>
        <p:spPr>
          <a:xfrm>
            <a:off x="413861" y="239807"/>
            <a:ext cx="82809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がんの危険性を減らすための</a:t>
            </a:r>
            <a:endParaRPr kumimoji="1" lang="en-US" altLang="ja-JP" sz="44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アドバイス</a:t>
            </a:r>
          </a:p>
        </p:txBody>
      </p:sp>
      <p:pic>
        <p:nvPicPr>
          <p:cNvPr id="2050" name="Picture 2" descr="C:\Users\nakamura\Desktop\サタケさんイラストスライド化拡大-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6286" y="4293096"/>
            <a:ext cx="2602702" cy="284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4067945" y="404664"/>
            <a:ext cx="4248471" cy="2160240"/>
          </a:xfrm>
          <a:prstGeom prst="wedgeRoundRectCallout">
            <a:avLst>
              <a:gd name="adj1" fmla="val -60462"/>
              <a:gd name="adj2" fmla="val -15098"/>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望ましい生活習慣を</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していれば</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がんにならないの？</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02" y="961013"/>
            <a:ext cx="2984801" cy="1720346"/>
          </a:xfrm>
          <a:prstGeom prst="rect">
            <a:avLst/>
          </a:prstGeom>
        </p:spPr>
      </p:pic>
      <p:sp>
        <p:nvSpPr>
          <p:cNvPr id="8" name="角丸四角形吹き出し 7"/>
          <p:cNvSpPr/>
          <p:nvPr/>
        </p:nvSpPr>
        <p:spPr>
          <a:xfrm>
            <a:off x="672765" y="2996952"/>
            <a:ext cx="5447406" cy="3413646"/>
          </a:xfrm>
          <a:prstGeom prst="wedgeRoundRectCallout">
            <a:avLst>
              <a:gd name="adj1" fmla="val 65324"/>
              <a:gd name="adj2" fmla="val -8619"/>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44000" rIns="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がんの原因には</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わかっていないものも</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あります。</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4500" b="1" dirty="0">
                <a:solidFill>
                  <a:srgbClr val="FF9900"/>
                </a:solidFill>
                <a:latin typeface="メイリオ" panose="020B0604030504040204" pitchFamily="50" charset="-128"/>
                <a:ea typeface="メイリオ" panose="020B0604030504040204" pitchFamily="50" charset="-128"/>
              </a:rPr>
              <a:t>がん検診を受けることが大切</a:t>
            </a:r>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です。</a:t>
            </a:r>
            <a:endParaRPr lang="en-US" altLang="ja-JP" sz="4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9" name="Picture 2" descr="C:\Users\nakamura\Desktop\サタケさんイラストスライド化拡大-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770" y="3861048"/>
            <a:ext cx="2602702" cy="284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5"/>
          <p:cNvGrpSpPr/>
          <p:nvPr/>
        </p:nvGrpSpPr>
        <p:grpSpPr>
          <a:xfrm>
            <a:off x="3133508" y="1352789"/>
            <a:ext cx="2915872" cy="2915870"/>
            <a:chOff x="3677860" y="1707463"/>
            <a:chExt cx="2915872" cy="2915870"/>
          </a:xfrm>
        </p:grpSpPr>
        <p:sp>
          <p:nvSpPr>
            <p:cNvPr id="18" name="円/楕円 1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 name="グループ化 19"/>
          <p:cNvGrpSpPr/>
          <p:nvPr/>
        </p:nvGrpSpPr>
        <p:grpSpPr>
          <a:xfrm>
            <a:off x="302077" y="1367899"/>
            <a:ext cx="2915872" cy="2915870"/>
            <a:chOff x="774398" y="1722573"/>
            <a:chExt cx="2915872" cy="2915870"/>
          </a:xfrm>
        </p:grpSpPr>
        <p:sp>
          <p:nvSpPr>
            <p:cNvPr id="21" name="円/楕円 20"/>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grpSp>
        <p:nvGrpSpPr>
          <p:cNvPr id="4" name="グループ化 22"/>
          <p:cNvGrpSpPr/>
          <p:nvPr/>
        </p:nvGrpSpPr>
        <p:grpSpPr>
          <a:xfrm>
            <a:off x="5947043" y="1352789"/>
            <a:ext cx="2915872" cy="2915870"/>
            <a:chOff x="3677860" y="1707463"/>
            <a:chExt cx="2915872" cy="2915870"/>
          </a:xfrm>
        </p:grpSpPr>
        <p:sp>
          <p:nvSpPr>
            <p:cNvPr id="24" name="円/楕円 23"/>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
        <p:nvSpPr>
          <p:cNvPr id="8" name="テキスト ボックス 7"/>
          <p:cNvSpPr txBox="1"/>
          <p:nvPr/>
        </p:nvSpPr>
        <p:spPr>
          <a:xfrm>
            <a:off x="179512" y="211287"/>
            <a:ext cx="8733512" cy="738664"/>
          </a:xfrm>
          <a:prstGeom prst="rect">
            <a:avLst/>
          </a:prstGeom>
          <a:noFill/>
        </p:spPr>
        <p:txBody>
          <a:bodyPr wrap="square" rtlCol="0">
            <a:spAutoFit/>
          </a:bodyPr>
          <a:lstStyle/>
          <a:p>
            <a:pPr algn="ctr"/>
            <a:r>
              <a:rPr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望ましい</a:t>
            </a:r>
            <a:r>
              <a:rPr kumimoji="1"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生活習慣以外に</a:t>
            </a:r>
            <a:r>
              <a:rPr lang="ja-JP" altLang="en-US"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できること</a:t>
            </a:r>
            <a:endParaRPr kumimoji="1" lang="en-US" altLang="ja-JP"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398196" y="5294818"/>
            <a:ext cx="8415807" cy="1446550"/>
          </a:xfrm>
          <a:prstGeom prst="rect">
            <a:avLst/>
          </a:prstGeom>
          <a:noFill/>
        </p:spPr>
        <p:txBody>
          <a:bodyPr wrap="square" rtlCol="0">
            <a:spAutoFit/>
          </a:bodyPr>
          <a:lstStyle>
            <a:defPPr>
              <a:defRPr lang="ja-JP"/>
            </a:defPPr>
            <a:lvl1pPr algn="ctr">
              <a:defRPr sz="3200" b="1">
                <a:solidFill>
                  <a:schemeClr val="accent3">
                    <a:lumMod val="50000"/>
                  </a:schemeClr>
                </a:solidFill>
                <a:latin typeface="+mn-ea"/>
                <a:cs typeface="メイリオ" panose="020B0604030504040204" pitchFamily="50" charset="-128"/>
              </a:defRPr>
            </a:lvl1pPr>
          </a:lstStyle>
          <a:p>
            <a:r>
              <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rPr>
              <a:t>感染している場合も早期治療で</a:t>
            </a:r>
            <a:endParaRPr lang="en-US" altLang="ja-JP" sz="4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rPr>
              <a:t>治すことができる</a:t>
            </a:r>
          </a:p>
        </p:txBody>
      </p:sp>
      <p:sp>
        <p:nvSpPr>
          <p:cNvPr id="32" name="円/楕円 31"/>
          <p:cNvSpPr/>
          <p:nvPr/>
        </p:nvSpPr>
        <p:spPr>
          <a:xfrm>
            <a:off x="283604" y="1340768"/>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358789" y="4137377"/>
            <a:ext cx="4915524" cy="981534"/>
          </a:xfrm>
          <a:prstGeom prst="wedgeRoundRectCallout">
            <a:avLst>
              <a:gd name="adj1" fmla="val -59722"/>
              <a:gd name="adj2" fmla="val -51991"/>
              <a:gd name="adj3" fmla="val 16667"/>
            </a:avLst>
          </a:prstGeom>
          <a:solidFill>
            <a:srgbClr val="FF9900"/>
          </a:solidFill>
          <a:effectLst>
            <a:outerShdw blurRad="50800" dist="38100" dir="2700000" algn="tl" rotWithShape="0">
              <a:prstClr val="black">
                <a:alpha val="40000"/>
              </a:prstClr>
            </a:outerShdw>
          </a:effectLst>
        </p:spPr>
        <p:txBody>
          <a:bodyPr wrap="square" lIns="108000"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感染対策をする</a:t>
            </a:r>
          </a:p>
        </p:txBody>
      </p:sp>
    </p:spTree>
    <p:extLst>
      <p:ext uri="{BB962C8B-B14F-4D97-AF65-F5344CB8AC3E}">
        <p14:creationId xmlns:p14="http://schemas.microsoft.com/office/powerpoint/2010/main" val="8331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5"/>
          <p:cNvGrpSpPr/>
          <p:nvPr/>
        </p:nvGrpSpPr>
        <p:grpSpPr>
          <a:xfrm>
            <a:off x="3133508" y="1350470"/>
            <a:ext cx="2915872" cy="2915870"/>
            <a:chOff x="3677860" y="1707463"/>
            <a:chExt cx="2915872" cy="2915870"/>
          </a:xfrm>
        </p:grpSpPr>
        <p:sp>
          <p:nvSpPr>
            <p:cNvPr id="18" name="円/楕円 1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 name="グループ化 19"/>
          <p:cNvGrpSpPr/>
          <p:nvPr/>
        </p:nvGrpSpPr>
        <p:grpSpPr>
          <a:xfrm>
            <a:off x="302077" y="1365580"/>
            <a:ext cx="2915872" cy="2915870"/>
            <a:chOff x="774398" y="1722573"/>
            <a:chExt cx="2915872" cy="2915870"/>
          </a:xfrm>
        </p:grpSpPr>
        <p:sp>
          <p:nvSpPr>
            <p:cNvPr id="21" name="円/楕円 20"/>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grpSp>
        <p:nvGrpSpPr>
          <p:cNvPr id="4" name="グループ化 22"/>
          <p:cNvGrpSpPr/>
          <p:nvPr/>
        </p:nvGrpSpPr>
        <p:grpSpPr>
          <a:xfrm>
            <a:off x="5947043" y="1350470"/>
            <a:ext cx="2915872" cy="2915870"/>
            <a:chOff x="3677860" y="1707463"/>
            <a:chExt cx="2915872" cy="2915870"/>
          </a:xfrm>
        </p:grpSpPr>
        <p:sp>
          <p:nvSpPr>
            <p:cNvPr id="28" name="円/楕円 2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
        <p:nvSpPr>
          <p:cNvPr id="25" name="テキスト ボックス 24"/>
          <p:cNvSpPr txBox="1"/>
          <p:nvPr/>
        </p:nvSpPr>
        <p:spPr>
          <a:xfrm>
            <a:off x="348699" y="5755903"/>
            <a:ext cx="8415807" cy="769441"/>
          </a:xfrm>
          <a:prstGeom prst="rect">
            <a:avLst/>
          </a:prstGeom>
          <a:noFill/>
        </p:spPr>
        <p:txBody>
          <a:bodyPr wrap="square" rtlCol="0">
            <a:spAutoFit/>
          </a:bodyPr>
          <a:lstStyle>
            <a:defPPr>
              <a:defRPr lang="ja-JP"/>
            </a:defPPr>
            <a:lvl1pPr algn="ctr">
              <a:defRPr sz="3200" b="1">
                <a:solidFill>
                  <a:schemeClr val="accent3">
                    <a:lumMod val="50000"/>
                  </a:schemeClr>
                </a:solidFill>
                <a:latin typeface="+mn-ea"/>
                <a:cs typeface="メイリオ" panose="020B0604030504040204" pitchFamily="50" charset="-128"/>
              </a:defRPr>
            </a:lvl1pPr>
          </a:lstStyle>
          <a:p>
            <a:r>
              <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rPr>
              <a:t>早期発見で治すことができる</a:t>
            </a:r>
          </a:p>
        </p:txBody>
      </p:sp>
      <p:sp>
        <p:nvSpPr>
          <p:cNvPr id="32" name="円/楕円 31"/>
          <p:cNvSpPr/>
          <p:nvPr/>
        </p:nvSpPr>
        <p:spPr>
          <a:xfrm>
            <a:off x="5946436" y="1340768"/>
            <a:ext cx="2925761" cy="2896793"/>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32940" y="4649745"/>
            <a:ext cx="4915524" cy="897456"/>
          </a:xfrm>
          <a:prstGeom prst="wedgeRoundRectCallout">
            <a:avLst>
              <a:gd name="adj1" fmla="val 21552"/>
              <a:gd name="adj2" fmla="val -77563"/>
              <a:gd name="adj3" fmla="val 16667"/>
            </a:avLst>
          </a:prstGeom>
          <a:solidFill>
            <a:srgbClr val="FF9900"/>
          </a:solidFill>
          <a:effectLst>
            <a:outerShdw blurRad="50800" dist="38100" dir="2700000" algn="tl" rotWithShape="0">
              <a:prstClr val="black">
                <a:alpha val="40000"/>
              </a:prstClr>
            </a:outerShdw>
          </a:effectLst>
        </p:spPr>
        <p:txBody>
          <a:bodyPr wrap="square" tIns="144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がん検診を受ける</a:t>
            </a:r>
          </a:p>
        </p:txBody>
      </p:sp>
      <p:sp>
        <p:nvSpPr>
          <p:cNvPr id="15" name="テキスト ボックス 14"/>
          <p:cNvSpPr txBox="1"/>
          <p:nvPr/>
        </p:nvSpPr>
        <p:spPr>
          <a:xfrm>
            <a:off x="179512" y="211287"/>
            <a:ext cx="8733512" cy="738664"/>
          </a:xfrm>
          <a:prstGeom prst="rect">
            <a:avLst/>
          </a:prstGeom>
          <a:noFill/>
        </p:spPr>
        <p:txBody>
          <a:bodyPr wrap="square" rtlCol="0">
            <a:spAutoFit/>
          </a:bodyPr>
          <a:lstStyle/>
          <a:p>
            <a:pPr algn="ctr"/>
            <a:r>
              <a:rPr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望ましい</a:t>
            </a:r>
            <a:r>
              <a:rPr kumimoji="1"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生活習慣以外に</a:t>
            </a:r>
            <a:r>
              <a:rPr lang="ja-JP" altLang="en-US"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できること</a:t>
            </a:r>
            <a:endParaRPr kumimoji="1" lang="en-US" altLang="ja-JP"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61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06284" y="1340768"/>
            <a:ext cx="7125995" cy="4452501"/>
          </a:xfrm>
          <a:prstGeom prst="rect">
            <a:avLst/>
          </a:prstGeom>
          <a:noFill/>
        </p:spPr>
        <p:txBody>
          <a:bodyPr wrap="square" rtlCol="0">
            <a:spAutoFit/>
          </a:bodyPr>
          <a:lstStyle/>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健康な体が</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どうなることを</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というのだろう</a:t>
            </a:r>
            <a:endParaRPr kumimoji="1"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152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D786B5-FEF5-4542-A56D-332FB010F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21" y="836712"/>
            <a:ext cx="8147835" cy="5282615"/>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26F7B1EA-665F-EA49-A727-4A35AE2AEF02}"/>
              </a:ext>
            </a:extLst>
          </p:cNvPr>
          <p:cNvSpPr txBox="1"/>
          <p:nvPr/>
        </p:nvSpPr>
        <p:spPr>
          <a:xfrm>
            <a:off x="1589133" y="5157192"/>
            <a:ext cx="5904656" cy="584775"/>
          </a:xfrm>
          <a:prstGeom prst="rect">
            <a:avLst/>
          </a:prstGeom>
          <a:noFill/>
        </p:spPr>
        <p:txBody>
          <a:bodyPr wrap="square" rtlCol="0">
            <a:spAutoFit/>
          </a:bodyPr>
          <a:lstStyle/>
          <a:p>
            <a:pPr algn="ct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がんの早期発見とがん検診」対応</a:t>
            </a:r>
            <a:endPar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D7E4F92A-A8C8-7F4B-845D-7CF45C7BB01C}"/>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1045722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34329" y="1844824"/>
            <a:ext cx="8475342" cy="3362459"/>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8500"/>
              </a:lnSpc>
            </a:pPr>
            <a:r>
              <a:rPr lang="ja-JP" altLang="en-US" sz="6500" dirty="0">
                <a:solidFill>
                  <a:schemeClr val="tx1">
                    <a:lumMod val="75000"/>
                    <a:lumOff val="25000"/>
                  </a:schemeClr>
                </a:solidFill>
              </a:rPr>
              <a:t>なぜ検診を</a:t>
            </a:r>
            <a:endParaRPr lang="en-US" altLang="ja-JP" sz="6500" dirty="0">
              <a:solidFill>
                <a:schemeClr val="tx1">
                  <a:lumMod val="75000"/>
                  <a:lumOff val="25000"/>
                </a:schemeClr>
              </a:solidFill>
            </a:endParaRPr>
          </a:p>
          <a:p>
            <a:pPr>
              <a:lnSpc>
                <a:spcPts val="8500"/>
              </a:lnSpc>
            </a:pPr>
            <a:r>
              <a:rPr lang="ja-JP" altLang="en-US" sz="6500" dirty="0">
                <a:solidFill>
                  <a:schemeClr val="tx1">
                    <a:lumMod val="75000"/>
                    <a:lumOff val="25000"/>
                  </a:schemeClr>
                </a:solidFill>
              </a:rPr>
              <a:t>受けなければ</a:t>
            </a:r>
            <a:endParaRPr lang="en-US" altLang="ja-JP" sz="6500" dirty="0">
              <a:solidFill>
                <a:schemeClr val="tx1">
                  <a:lumMod val="75000"/>
                  <a:lumOff val="25000"/>
                </a:schemeClr>
              </a:solidFill>
            </a:endParaRPr>
          </a:p>
          <a:p>
            <a:pPr>
              <a:lnSpc>
                <a:spcPts val="8500"/>
              </a:lnSpc>
            </a:pPr>
            <a:r>
              <a:rPr lang="ja-JP" altLang="en-US" sz="6500" dirty="0">
                <a:solidFill>
                  <a:schemeClr val="tx1">
                    <a:lumMod val="75000"/>
                    <a:lumOff val="25000"/>
                  </a:schemeClr>
                </a:solidFill>
              </a:rPr>
              <a:t>ならないのだろう</a:t>
            </a:r>
          </a:p>
        </p:txBody>
      </p:sp>
    </p:spTree>
    <p:extLst>
      <p:ext uri="{BB962C8B-B14F-4D97-AF65-F5344CB8AC3E}">
        <p14:creationId xmlns:p14="http://schemas.microsoft.com/office/powerpoint/2010/main" val="1243160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吹き出し 14"/>
          <p:cNvSpPr/>
          <p:nvPr/>
        </p:nvSpPr>
        <p:spPr>
          <a:xfrm>
            <a:off x="395536" y="2060848"/>
            <a:ext cx="4392488" cy="2076103"/>
          </a:xfrm>
          <a:custGeom>
            <a:avLst/>
            <a:gdLst>
              <a:gd name="connsiteX0" fmla="*/ 0 w 4032448"/>
              <a:gd name="connsiteY0" fmla="*/ 336044 h 2016224"/>
              <a:gd name="connsiteX1" fmla="*/ 336044 w 4032448"/>
              <a:gd name="connsiteY1" fmla="*/ 0 h 2016224"/>
              <a:gd name="connsiteX2" fmla="*/ 672075 w 4032448"/>
              <a:gd name="connsiteY2" fmla="*/ 0 h 2016224"/>
              <a:gd name="connsiteX3" fmla="*/ 672075 w 4032448"/>
              <a:gd name="connsiteY3" fmla="*/ 0 h 2016224"/>
              <a:gd name="connsiteX4" fmla="*/ 1680187 w 4032448"/>
              <a:gd name="connsiteY4" fmla="*/ 0 h 2016224"/>
              <a:gd name="connsiteX5" fmla="*/ 3696404 w 4032448"/>
              <a:gd name="connsiteY5" fmla="*/ 0 h 2016224"/>
              <a:gd name="connsiteX6" fmla="*/ 4032448 w 4032448"/>
              <a:gd name="connsiteY6" fmla="*/ 336044 h 2016224"/>
              <a:gd name="connsiteX7" fmla="*/ 4032448 w 4032448"/>
              <a:gd name="connsiteY7" fmla="*/ 1176131 h 2016224"/>
              <a:gd name="connsiteX8" fmla="*/ 4032448 w 4032448"/>
              <a:gd name="connsiteY8" fmla="*/ 1176131 h 2016224"/>
              <a:gd name="connsiteX9" fmla="*/ 4032448 w 4032448"/>
              <a:gd name="connsiteY9" fmla="*/ 1680187 h 2016224"/>
              <a:gd name="connsiteX10" fmla="*/ 4032448 w 4032448"/>
              <a:gd name="connsiteY10" fmla="*/ 1680180 h 2016224"/>
              <a:gd name="connsiteX11" fmla="*/ 3696404 w 4032448"/>
              <a:gd name="connsiteY11" fmla="*/ 2016224 h 2016224"/>
              <a:gd name="connsiteX12" fmla="*/ 1680187 w 4032448"/>
              <a:gd name="connsiteY12" fmla="*/ 2016224 h 2016224"/>
              <a:gd name="connsiteX13" fmla="*/ 1070897 w 4032448"/>
              <a:gd name="connsiteY13" fmla="*/ 2436143 h 2016224"/>
              <a:gd name="connsiteX14" fmla="*/ 672075 w 4032448"/>
              <a:gd name="connsiteY14" fmla="*/ 2016224 h 2016224"/>
              <a:gd name="connsiteX15" fmla="*/ 336044 w 4032448"/>
              <a:gd name="connsiteY15" fmla="*/ 2016224 h 2016224"/>
              <a:gd name="connsiteX16" fmla="*/ 0 w 4032448"/>
              <a:gd name="connsiteY16" fmla="*/ 1680180 h 2016224"/>
              <a:gd name="connsiteX17" fmla="*/ 0 w 4032448"/>
              <a:gd name="connsiteY17" fmla="*/ 1680187 h 2016224"/>
              <a:gd name="connsiteX18" fmla="*/ 0 w 4032448"/>
              <a:gd name="connsiteY18" fmla="*/ 1176131 h 2016224"/>
              <a:gd name="connsiteX19" fmla="*/ 0 w 4032448"/>
              <a:gd name="connsiteY19" fmla="*/ 1176131 h 2016224"/>
              <a:gd name="connsiteX20" fmla="*/ 0 w 4032448"/>
              <a:gd name="connsiteY20" fmla="*/ 336044 h 2016224"/>
              <a:gd name="connsiteX0" fmla="*/ 0 w 4032448"/>
              <a:gd name="connsiteY0" fmla="*/ 336044 h 2436143"/>
              <a:gd name="connsiteX1" fmla="*/ 336044 w 4032448"/>
              <a:gd name="connsiteY1" fmla="*/ 0 h 2436143"/>
              <a:gd name="connsiteX2" fmla="*/ 672075 w 4032448"/>
              <a:gd name="connsiteY2" fmla="*/ 0 h 2436143"/>
              <a:gd name="connsiteX3" fmla="*/ 672075 w 4032448"/>
              <a:gd name="connsiteY3" fmla="*/ 0 h 2436143"/>
              <a:gd name="connsiteX4" fmla="*/ 1680187 w 4032448"/>
              <a:gd name="connsiteY4" fmla="*/ 0 h 2436143"/>
              <a:gd name="connsiteX5" fmla="*/ 3696404 w 4032448"/>
              <a:gd name="connsiteY5" fmla="*/ 0 h 2436143"/>
              <a:gd name="connsiteX6" fmla="*/ 4032448 w 4032448"/>
              <a:gd name="connsiteY6" fmla="*/ 336044 h 2436143"/>
              <a:gd name="connsiteX7" fmla="*/ 4032448 w 4032448"/>
              <a:gd name="connsiteY7" fmla="*/ 1176131 h 2436143"/>
              <a:gd name="connsiteX8" fmla="*/ 4032448 w 4032448"/>
              <a:gd name="connsiteY8" fmla="*/ 1176131 h 2436143"/>
              <a:gd name="connsiteX9" fmla="*/ 4032448 w 4032448"/>
              <a:gd name="connsiteY9" fmla="*/ 1680187 h 2436143"/>
              <a:gd name="connsiteX10" fmla="*/ 4032448 w 4032448"/>
              <a:gd name="connsiteY10" fmla="*/ 1680180 h 2436143"/>
              <a:gd name="connsiteX11" fmla="*/ 3696404 w 4032448"/>
              <a:gd name="connsiteY11" fmla="*/ 2016224 h 2436143"/>
              <a:gd name="connsiteX12" fmla="*/ 1680187 w 4032448"/>
              <a:gd name="connsiteY12" fmla="*/ 2016224 h 2436143"/>
              <a:gd name="connsiteX13" fmla="*/ 1347539 w 4032448"/>
              <a:gd name="connsiteY13" fmla="*/ 2013942 h 2436143"/>
              <a:gd name="connsiteX14" fmla="*/ 1070897 w 4032448"/>
              <a:gd name="connsiteY14" fmla="*/ 2436143 h 2436143"/>
              <a:gd name="connsiteX15" fmla="*/ 672075 w 4032448"/>
              <a:gd name="connsiteY15" fmla="*/ 2016224 h 2436143"/>
              <a:gd name="connsiteX16" fmla="*/ 336044 w 4032448"/>
              <a:gd name="connsiteY16" fmla="*/ 2016224 h 2436143"/>
              <a:gd name="connsiteX17" fmla="*/ 0 w 4032448"/>
              <a:gd name="connsiteY17" fmla="*/ 1680180 h 2436143"/>
              <a:gd name="connsiteX18" fmla="*/ 0 w 4032448"/>
              <a:gd name="connsiteY18" fmla="*/ 1680187 h 2436143"/>
              <a:gd name="connsiteX19" fmla="*/ 0 w 4032448"/>
              <a:gd name="connsiteY19" fmla="*/ 1176131 h 2436143"/>
              <a:gd name="connsiteX20" fmla="*/ 0 w 4032448"/>
              <a:gd name="connsiteY20" fmla="*/ 1176131 h 2436143"/>
              <a:gd name="connsiteX21" fmla="*/ 0 w 4032448"/>
              <a:gd name="connsiteY21" fmla="*/ 336044 h 2436143"/>
              <a:gd name="connsiteX0" fmla="*/ 0 w 4032448"/>
              <a:gd name="connsiteY0" fmla="*/ 336044 h 2436143"/>
              <a:gd name="connsiteX1" fmla="*/ 336044 w 4032448"/>
              <a:gd name="connsiteY1" fmla="*/ 0 h 2436143"/>
              <a:gd name="connsiteX2" fmla="*/ 672075 w 4032448"/>
              <a:gd name="connsiteY2" fmla="*/ 0 h 2436143"/>
              <a:gd name="connsiteX3" fmla="*/ 672075 w 4032448"/>
              <a:gd name="connsiteY3" fmla="*/ 0 h 2436143"/>
              <a:gd name="connsiteX4" fmla="*/ 1680187 w 4032448"/>
              <a:gd name="connsiteY4" fmla="*/ 0 h 2436143"/>
              <a:gd name="connsiteX5" fmla="*/ 3696404 w 4032448"/>
              <a:gd name="connsiteY5" fmla="*/ 0 h 2436143"/>
              <a:gd name="connsiteX6" fmla="*/ 4032448 w 4032448"/>
              <a:gd name="connsiteY6" fmla="*/ 336044 h 2436143"/>
              <a:gd name="connsiteX7" fmla="*/ 4032448 w 4032448"/>
              <a:gd name="connsiteY7" fmla="*/ 1176131 h 2436143"/>
              <a:gd name="connsiteX8" fmla="*/ 4032448 w 4032448"/>
              <a:gd name="connsiteY8" fmla="*/ 1176131 h 2436143"/>
              <a:gd name="connsiteX9" fmla="*/ 4032448 w 4032448"/>
              <a:gd name="connsiteY9" fmla="*/ 1680187 h 2436143"/>
              <a:gd name="connsiteX10" fmla="*/ 4032448 w 4032448"/>
              <a:gd name="connsiteY10" fmla="*/ 1680180 h 2436143"/>
              <a:gd name="connsiteX11" fmla="*/ 3696404 w 4032448"/>
              <a:gd name="connsiteY11" fmla="*/ 2016224 h 2436143"/>
              <a:gd name="connsiteX12" fmla="*/ 1680187 w 4032448"/>
              <a:gd name="connsiteY12" fmla="*/ 2016224 h 2436143"/>
              <a:gd name="connsiteX13" fmla="*/ 1347539 w 4032448"/>
              <a:gd name="connsiteY13" fmla="*/ 2013942 h 2436143"/>
              <a:gd name="connsiteX14" fmla="*/ 1070897 w 4032448"/>
              <a:gd name="connsiteY14" fmla="*/ 2436143 h 2436143"/>
              <a:gd name="connsiteX15" fmla="*/ 967350 w 4032448"/>
              <a:gd name="connsiteY15" fmla="*/ 2016224 h 2436143"/>
              <a:gd name="connsiteX16" fmla="*/ 336044 w 4032448"/>
              <a:gd name="connsiteY16" fmla="*/ 2016224 h 2436143"/>
              <a:gd name="connsiteX17" fmla="*/ 0 w 4032448"/>
              <a:gd name="connsiteY17" fmla="*/ 1680180 h 2436143"/>
              <a:gd name="connsiteX18" fmla="*/ 0 w 4032448"/>
              <a:gd name="connsiteY18" fmla="*/ 1680187 h 2436143"/>
              <a:gd name="connsiteX19" fmla="*/ 0 w 4032448"/>
              <a:gd name="connsiteY19" fmla="*/ 1176131 h 2436143"/>
              <a:gd name="connsiteX20" fmla="*/ 0 w 4032448"/>
              <a:gd name="connsiteY20" fmla="*/ 1176131 h 2436143"/>
              <a:gd name="connsiteX21" fmla="*/ 0 w 4032448"/>
              <a:gd name="connsiteY21" fmla="*/ 336044 h 243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448" h="2436143">
                <a:moveTo>
                  <a:pt x="0" y="336044"/>
                </a:moveTo>
                <a:cubicBezTo>
                  <a:pt x="0" y="150452"/>
                  <a:pt x="150452" y="0"/>
                  <a:pt x="336044" y="0"/>
                </a:cubicBezTo>
                <a:lnTo>
                  <a:pt x="672075" y="0"/>
                </a:lnTo>
                <a:lnTo>
                  <a:pt x="672075" y="0"/>
                </a:lnTo>
                <a:lnTo>
                  <a:pt x="1680187" y="0"/>
                </a:lnTo>
                <a:lnTo>
                  <a:pt x="3696404" y="0"/>
                </a:lnTo>
                <a:cubicBezTo>
                  <a:pt x="3881996" y="0"/>
                  <a:pt x="4032448" y="150452"/>
                  <a:pt x="4032448" y="336044"/>
                </a:cubicBezTo>
                <a:lnTo>
                  <a:pt x="4032448" y="1176131"/>
                </a:lnTo>
                <a:lnTo>
                  <a:pt x="4032448" y="1176131"/>
                </a:lnTo>
                <a:lnTo>
                  <a:pt x="4032448" y="1680187"/>
                </a:lnTo>
                <a:lnTo>
                  <a:pt x="4032448" y="1680180"/>
                </a:lnTo>
                <a:cubicBezTo>
                  <a:pt x="4032448" y="1865772"/>
                  <a:pt x="3881996" y="2016224"/>
                  <a:pt x="3696404" y="2016224"/>
                </a:cubicBezTo>
                <a:lnTo>
                  <a:pt x="1680187" y="2016224"/>
                </a:lnTo>
                <a:cubicBezTo>
                  <a:pt x="1664554" y="2018638"/>
                  <a:pt x="1363172" y="2011528"/>
                  <a:pt x="1347539" y="2013942"/>
                </a:cubicBezTo>
                <a:lnTo>
                  <a:pt x="1070897" y="2436143"/>
                </a:lnTo>
                <a:lnTo>
                  <a:pt x="967350" y="2016224"/>
                </a:lnTo>
                <a:lnTo>
                  <a:pt x="336044" y="2016224"/>
                </a:lnTo>
                <a:cubicBezTo>
                  <a:pt x="150452" y="2016224"/>
                  <a:pt x="0" y="1865772"/>
                  <a:pt x="0" y="1680180"/>
                </a:cubicBezTo>
                <a:lnTo>
                  <a:pt x="0" y="1680187"/>
                </a:lnTo>
                <a:lnTo>
                  <a:pt x="0" y="1176131"/>
                </a:lnTo>
                <a:lnTo>
                  <a:pt x="0" y="1176131"/>
                </a:lnTo>
                <a:lnTo>
                  <a:pt x="0" y="336044"/>
                </a:lnTo>
                <a:close/>
              </a:path>
            </a:pathLst>
          </a:custGeom>
          <a:ln w="57150">
            <a:solidFill>
              <a:srgbClr val="01B3B7"/>
            </a:solidFill>
          </a:ln>
        </p:spPr>
        <p:style>
          <a:lnRef idx="2">
            <a:schemeClr val="dk1"/>
          </a:lnRef>
          <a:fillRef idx="1">
            <a:schemeClr val="lt1"/>
          </a:fillRef>
          <a:effectRef idx="0">
            <a:schemeClr val="dk1"/>
          </a:effectRef>
          <a:fontRef idx="minor">
            <a:schemeClr val="dk1"/>
          </a:fontRef>
        </p:style>
        <p:txBody>
          <a:bodyPr lIns="216000" tIns="234000" rIns="216000" bIns="108000" rtlCol="0" anchor="t"/>
          <a:lstStyle/>
          <a:p>
            <a:r>
              <a:rPr kumimoji="1" lang="ja-JP" altLang="en-US" sz="2800" b="1" dirty="0">
                <a:solidFill>
                  <a:schemeClr val="tx1">
                    <a:lumMod val="75000"/>
                    <a:lumOff val="25000"/>
                  </a:schemeClr>
                </a:solidFill>
              </a:rPr>
              <a:t>がんが見つかりました</a:t>
            </a:r>
            <a:r>
              <a:rPr lang="ja-JP" altLang="en-US" sz="2800" b="1" dirty="0">
                <a:solidFill>
                  <a:schemeClr val="tx1">
                    <a:lumMod val="75000"/>
                    <a:lumOff val="25000"/>
                  </a:schemeClr>
                </a:solidFill>
              </a:rPr>
              <a:t>。まだ小さく、</a:t>
            </a:r>
            <a:endParaRPr lang="en-US" altLang="ja-JP" sz="2800" b="1" dirty="0">
              <a:solidFill>
                <a:schemeClr val="tx1">
                  <a:lumMod val="75000"/>
                  <a:lumOff val="25000"/>
                </a:schemeClr>
              </a:solidFill>
            </a:endParaRPr>
          </a:p>
          <a:p>
            <a:r>
              <a:rPr lang="ja-JP" altLang="en-US" sz="2800" b="1" dirty="0">
                <a:solidFill>
                  <a:schemeClr val="tx1">
                    <a:lumMod val="75000"/>
                    <a:lumOff val="25000"/>
                  </a:schemeClr>
                </a:solidFill>
              </a:rPr>
              <a:t>治る可能性が高いで</a:t>
            </a:r>
            <a:r>
              <a:rPr lang="ja-JP" altLang="en-US" sz="2800" b="1" spc="-300" dirty="0">
                <a:solidFill>
                  <a:schemeClr val="tx1">
                    <a:lumMod val="75000"/>
                    <a:lumOff val="25000"/>
                  </a:schemeClr>
                </a:solidFill>
              </a:rPr>
              <a:t>す</a:t>
            </a:r>
            <a:r>
              <a:rPr lang="ja-JP" altLang="en-US" sz="2800" b="1" dirty="0">
                <a:solidFill>
                  <a:schemeClr val="tx1">
                    <a:lumMod val="75000"/>
                    <a:lumOff val="25000"/>
                  </a:schemeClr>
                </a:solidFill>
              </a:rPr>
              <a:t>。</a:t>
            </a:r>
            <a:endParaRPr kumimoji="1" lang="ja-JP" altLang="en-US" sz="2800" b="1" dirty="0">
              <a:solidFill>
                <a:schemeClr val="tx1">
                  <a:lumMod val="75000"/>
                  <a:lumOff val="25000"/>
                </a:schemeClr>
              </a:solidFill>
            </a:endParaRPr>
          </a:p>
        </p:txBody>
      </p:sp>
      <p:grpSp>
        <p:nvGrpSpPr>
          <p:cNvPr id="2" name="グループ化 5"/>
          <p:cNvGrpSpPr/>
          <p:nvPr/>
        </p:nvGrpSpPr>
        <p:grpSpPr>
          <a:xfrm>
            <a:off x="3582610" y="3767633"/>
            <a:ext cx="5381878" cy="2829719"/>
            <a:chOff x="3687354" y="4503013"/>
            <a:chExt cx="5381878" cy="2829719"/>
          </a:xfrm>
        </p:grpSpPr>
        <p:pic>
          <p:nvPicPr>
            <p:cNvPr id="19" name="Picture 3" descr="C:\Users\nakamura\Desktop\スライド文字-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875" b="-1469"/>
            <a:stretch/>
          </p:blipFill>
          <p:spPr bwMode="auto">
            <a:xfrm>
              <a:off x="3687354" y="4503013"/>
              <a:ext cx="5381878" cy="2829719"/>
            </a:xfrm>
            <a:prstGeom prst="rect">
              <a:avLst/>
            </a:prstGeom>
            <a:noFill/>
          </p:spPr>
        </p:pic>
        <p:sp>
          <p:nvSpPr>
            <p:cNvPr id="17" name="正方形/長方形 16"/>
            <p:cNvSpPr/>
            <p:nvPr/>
          </p:nvSpPr>
          <p:spPr>
            <a:xfrm>
              <a:off x="4561867" y="4829497"/>
              <a:ext cx="4375651" cy="1944216"/>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tIns="324000" rtlCol="0" anchor="ctr"/>
            <a:lstStyle/>
            <a:p>
              <a:pPr algn="ctr"/>
              <a:r>
                <a:rPr lang="ja-JP" altLang="en-US" sz="3200" b="1" dirty="0">
                  <a:solidFill>
                    <a:schemeClr val="tx1">
                      <a:lumMod val="75000"/>
                      <a:lumOff val="25000"/>
                    </a:schemeClr>
                  </a:solidFill>
                  <a:latin typeface="メイリオ" panose="020B0604030504040204" pitchFamily="50" charset="-128"/>
                  <a:cs typeface="メイリオ" panose="020B0604030504040204" pitchFamily="50" charset="-128"/>
                </a:rPr>
                <a:t> わたしは</a:t>
              </a:r>
              <a:endParaRPr lang="en-US" altLang="ja-JP" sz="3200" b="1" dirty="0">
                <a:solidFill>
                  <a:schemeClr val="tx1">
                    <a:lumMod val="75000"/>
                    <a:lumOff val="25000"/>
                  </a:schemeClr>
                </a:solidFill>
                <a:latin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cs typeface="メイリオ" panose="020B0604030504040204" pitchFamily="50" charset="-128"/>
                </a:rPr>
                <a:t>元気そのもので、</a:t>
              </a:r>
              <a:endParaRPr lang="en-US" altLang="ja-JP" sz="3200" b="1" dirty="0">
                <a:solidFill>
                  <a:schemeClr val="tx1">
                    <a:lumMod val="75000"/>
                    <a:lumOff val="25000"/>
                  </a:schemeClr>
                </a:solidFill>
                <a:latin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cs typeface="メイリオ" panose="020B0604030504040204" pitchFamily="50" charset="-128"/>
                </a:rPr>
                <a:t>何の症状も</a:t>
              </a:r>
              <a:br>
                <a:rPr lang="en-US" altLang="ja-JP" sz="3200" b="1" dirty="0">
                  <a:solidFill>
                    <a:schemeClr val="tx1">
                      <a:lumMod val="75000"/>
                      <a:lumOff val="25000"/>
                    </a:schemeClr>
                  </a:solidFill>
                  <a:latin typeface="メイリオ" panose="020B0604030504040204" pitchFamily="50" charset="-128"/>
                  <a:cs typeface="メイリオ" panose="020B0604030504040204" pitchFamily="50" charset="-128"/>
                </a:rPr>
              </a:br>
              <a:r>
                <a:rPr lang="en-US" altLang="ja-JP" sz="3200" b="1" dirty="0">
                  <a:solidFill>
                    <a:schemeClr val="tx1">
                      <a:lumMod val="75000"/>
                      <a:lumOff val="25000"/>
                    </a:schemeClr>
                  </a:solidFill>
                  <a:latin typeface="メイリオ" panose="020B0604030504040204" pitchFamily="50" charset="-128"/>
                  <a:cs typeface="メイリオ" panose="020B0604030504040204" pitchFamily="50" charset="-128"/>
                </a:rPr>
                <a:t>   </a:t>
              </a:r>
              <a:r>
                <a:rPr lang="ja-JP" altLang="en-US" sz="3200" b="1" dirty="0">
                  <a:solidFill>
                    <a:schemeClr val="tx1">
                      <a:lumMod val="75000"/>
                      <a:lumOff val="25000"/>
                    </a:schemeClr>
                  </a:solidFill>
                  <a:latin typeface="メイリオ" panose="020B0604030504040204" pitchFamily="50" charset="-128"/>
                  <a:cs typeface="メイリオ" panose="020B0604030504040204" pitchFamily="50" charset="-128"/>
                </a:rPr>
                <a:t>ありませんが</a:t>
              </a:r>
              <a:r>
                <a:rPr lang="en-US" altLang="ja-JP" sz="3200" b="1" dirty="0">
                  <a:solidFill>
                    <a:schemeClr val="tx1">
                      <a:lumMod val="75000"/>
                      <a:lumOff val="25000"/>
                    </a:schemeClr>
                  </a:solidFill>
                  <a:latin typeface="メイリオ" panose="020B0604030504040204" pitchFamily="50" charset="-128"/>
                  <a:cs typeface="メイリオ" panose="020B0604030504040204" pitchFamily="50" charset="-128"/>
                </a:rPr>
                <a:t>…</a:t>
              </a:r>
              <a:r>
                <a:rPr lang="ja-JP" altLang="en-US" sz="3200" b="1" dirty="0" err="1">
                  <a:solidFill>
                    <a:schemeClr val="tx1">
                      <a:lumMod val="75000"/>
                      <a:lumOff val="25000"/>
                    </a:schemeClr>
                  </a:solidFill>
                  <a:latin typeface="メイリオ" panose="020B0604030504040204" pitchFamily="50" charset="-128"/>
                  <a:cs typeface="メイリオ" panose="020B0604030504040204" pitchFamily="50" charset="-128"/>
                </a:rPr>
                <a:t>。</a:t>
              </a:r>
              <a:endParaRPr lang="ja-JP" altLang="en-US" sz="3200" b="1" dirty="0">
                <a:solidFill>
                  <a:schemeClr val="tx1">
                    <a:lumMod val="75000"/>
                    <a:lumOff val="25000"/>
                  </a:schemeClr>
                </a:solidFill>
                <a:latin typeface="メイリオ" panose="020B0604030504040204" pitchFamily="50" charset="-128"/>
                <a:cs typeface="メイリオ" panose="020B0604030504040204" pitchFamily="50" charset="-128"/>
              </a:endParaRPr>
            </a:p>
          </p:txBody>
        </p:sp>
      </p:grpSp>
      <p:grpSp>
        <p:nvGrpSpPr>
          <p:cNvPr id="3" name="グループ化 19"/>
          <p:cNvGrpSpPr/>
          <p:nvPr/>
        </p:nvGrpSpPr>
        <p:grpSpPr>
          <a:xfrm>
            <a:off x="326528" y="-17252"/>
            <a:ext cx="8133904" cy="1920846"/>
            <a:chOff x="326528" y="-17252"/>
            <a:chExt cx="8133904" cy="1920846"/>
          </a:xfrm>
        </p:grpSpPr>
        <p:pic>
          <p:nvPicPr>
            <p:cNvPr id="21"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215" y="-17252"/>
              <a:ext cx="7173217"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854089"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spc="-150" dirty="0">
                  <a:solidFill>
                    <a:schemeClr val="tx1">
                      <a:lumMod val="75000"/>
                      <a:lumOff val="25000"/>
                    </a:schemeClr>
                  </a:solidFill>
                  <a:effectLst/>
                  <a:cs typeface="メイリオ" panose="020B0604030504040204" pitchFamily="50" charset="-128"/>
                </a:rPr>
                <a:t>次のやりとりから</a:t>
              </a:r>
              <a:br>
                <a:rPr lang="en-US" altLang="ja-JP" sz="4200" spc="-150" dirty="0">
                  <a:solidFill>
                    <a:schemeClr val="tx1">
                      <a:lumMod val="75000"/>
                      <a:lumOff val="25000"/>
                    </a:schemeClr>
                  </a:solidFill>
                  <a:effectLst/>
                  <a:cs typeface="メイリオ" panose="020B0604030504040204" pitchFamily="50" charset="-128"/>
                </a:rPr>
              </a:br>
              <a:r>
                <a:rPr lang="ja-JP" altLang="en-US" sz="4200" spc="-150" dirty="0">
                  <a:solidFill>
                    <a:schemeClr val="tx1">
                      <a:lumMod val="75000"/>
                      <a:lumOff val="25000"/>
                    </a:schemeClr>
                  </a:solidFill>
                  <a:effectLst/>
                  <a:cs typeface="メイリオ" panose="020B0604030504040204" pitchFamily="50" charset="-128"/>
                </a:rPr>
                <a:t>どんなことがわかるだろう</a:t>
              </a:r>
              <a:endParaRPr lang="en-US" altLang="ja-JP" sz="4200" spc="-150" dirty="0">
                <a:solidFill>
                  <a:schemeClr val="tx1">
                    <a:lumMod val="75000"/>
                    <a:lumOff val="25000"/>
                  </a:schemeClr>
                </a:solidFill>
                <a:effectLst/>
                <a:cs typeface="メイリオ" panose="020B0604030504040204" pitchFamily="50" charset="-128"/>
              </a:endParaRPr>
            </a:p>
          </p:txBody>
        </p:sp>
        <p:grpSp>
          <p:nvGrpSpPr>
            <p:cNvPr id="4" name="グループ化 22"/>
            <p:cNvGrpSpPr/>
            <p:nvPr/>
          </p:nvGrpSpPr>
          <p:grpSpPr>
            <a:xfrm>
              <a:off x="326528" y="348797"/>
              <a:ext cx="1008112" cy="1067428"/>
              <a:chOff x="728192" y="921380"/>
              <a:chExt cx="1008112" cy="1067428"/>
            </a:xfrm>
          </p:grpSpPr>
          <p:sp>
            <p:nvSpPr>
              <p:cNvPr id="27" name="円/楕円 2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pic>
        <p:nvPicPr>
          <p:cNvPr id="2050" name="Picture 2" descr="C:\Users\nakamura\Desktop\サタケさんイラストスライド化拡大-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783" y="4127673"/>
            <a:ext cx="3870325" cy="254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341368922"/>
              </p:ext>
            </p:extLst>
          </p:nvPr>
        </p:nvGraphicFramePr>
        <p:xfrm>
          <a:off x="2059671" y="1767727"/>
          <a:ext cx="5070160" cy="3423548"/>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401309" y="5275570"/>
            <a:ext cx="6483059" cy="979228"/>
          </a:xfrm>
          <a:prstGeom prst="wedgeRoundRectCallout">
            <a:avLst>
              <a:gd name="adj1" fmla="val -7353"/>
              <a:gd name="adj2" fmla="val -132308"/>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sz="4800" dirty="0">
                <a:solidFill>
                  <a:srgbClr val="FF9900"/>
                </a:solidFill>
                <a:effectLst/>
                <a:latin typeface="メイリオ" panose="020B0604030504040204" pitchFamily="50" charset="-128"/>
                <a:ea typeface="メイリオ" panose="020B0604030504040204" pitchFamily="50" charset="-128"/>
              </a:rPr>
              <a:t>約</a:t>
            </a:r>
            <a:r>
              <a:rPr lang="en-US" altLang="ja-JP" sz="4800" dirty="0">
                <a:solidFill>
                  <a:srgbClr val="FF9900"/>
                </a:solidFill>
                <a:effectLst/>
                <a:latin typeface="メイリオ" panose="020B0604030504040204" pitchFamily="50" charset="-128"/>
                <a:ea typeface="メイリオ" panose="020B0604030504040204" pitchFamily="50" charset="-128"/>
              </a:rPr>
              <a:t>95</a:t>
            </a:r>
            <a:r>
              <a:rPr lang="ja-JP" altLang="en-US" sz="4800" dirty="0">
                <a:solidFill>
                  <a:srgbClr val="FF9900"/>
                </a:solidFill>
                <a:effectLst/>
                <a:latin typeface="メイリオ" panose="020B0604030504040204" pitchFamily="50" charset="-128"/>
                <a:ea typeface="メイリオ" panose="020B0604030504040204" pitchFamily="50" charset="-128"/>
              </a:rPr>
              <a:t>％の人が治る</a:t>
            </a:r>
            <a:endParaRPr lang="en-US" altLang="ja-JP" sz="4800" dirty="0">
              <a:solidFill>
                <a:srgbClr val="FF9900"/>
              </a:solidFill>
              <a:effectLst/>
              <a:latin typeface="メイリオ" panose="020B0604030504040204" pitchFamily="50" charset="-128"/>
              <a:ea typeface="メイリオ" panose="020B0604030504040204" pitchFamily="50" charset="-128"/>
            </a:endParaRPr>
          </a:p>
        </p:txBody>
      </p:sp>
      <p:grpSp>
        <p:nvGrpSpPr>
          <p:cNvPr id="3" name="グループ化 10"/>
          <p:cNvGrpSpPr/>
          <p:nvPr/>
        </p:nvGrpSpPr>
        <p:grpSpPr>
          <a:xfrm>
            <a:off x="278954" y="-17252"/>
            <a:ext cx="9511530" cy="1920846"/>
            <a:chOff x="278954" y="-17252"/>
            <a:chExt cx="9511530" cy="1920846"/>
          </a:xfrm>
        </p:grpSpPr>
        <p:pic>
          <p:nvPicPr>
            <p:cNvPr id="12"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2966" y="-17252"/>
              <a:ext cx="8151562"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697681" y="452326"/>
              <a:ext cx="8092803" cy="8994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100" spc="-150" dirty="0">
                  <a:solidFill>
                    <a:schemeClr val="tx1">
                      <a:lumMod val="75000"/>
                      <a:lumOff val="25000"/>
                    </a:schemeClr>
                  </a:solidFill>
                  <a:effectLst/>
                </a:rPr>
                <a:t>検診でがんを早期発見すると</a:t>
              </a:r>
              <a:endParaRPr lang="en-US" altLang="ja-JP" sz="4100" spc="-150" dirty="0">
                <a:solidFill>
                  <a:schemeClr val="tx1">
                    <a:lumMod val="75000"/>
                    <a:lumOff val="25000"/>
                  </a:schemeClr>
                </a:solidFill>
                <a:effectLst/>
              </a:endParaRPr>
            </a:p>
            <a:p>
              <a:pPr algn="l"/>
              <a:r>
                <a:rPr lang="ja-JP" altLang="en-US" sz="4100" spc="-300" dirty="0">
                  <a:solidFill>
                    <a:schemeClr val="tx1">
                      <a:lumMod val="75000"/>
                      <a:lumOff val="25000"/>
                    </a:schemeClr>
                  </a:solidFill>
                  <a:effectLst/>
                </a:rPr>
                <a:t>ど</a:t>
              </a:r>
              <a:r>
                <a:rPr lang="ja-JP" altLang="en-US" sz="4100" spc="-500" dirty="0">
                  <a:solidFill>
                    <a:schemeClr val="tx1">
                      <a:lumMod val="75000"/>
                      <a:lumOff val="25000"/>
                    </a:schemeClr>
                  </a:solidFill>
                  <a:effectLst/>
                </a:rPr>
                <a:t>れ</a:t>
              </a:r>
              <a:r>
                <a:rPr lang="ja-JP" altLang="en-US" sz="4100" spc="-300" dirty="0">
                  <a:solidFill>
                    <a:schemeClr val="tx1">
                      <a:lumMod val="75000"/>
                      <a:lumOff val="25000"/>
                    </a:schemeClr>
                  </a:solidFill>
                  <a:effectLst/>
                </a:rPr>
                <a:t>くら</a:t>
              </a:r>
              <a:r>
                <a:rPr lang="ja-JP" altLang="en-US" sz="4100" spc="-150" dirty="0">
                  <a:solidFill>
                    <a:schemeClr val="tx1">
                      <a:lumMod val="75000"/>
                      <a:lumOff val="25000"/>
                    </a:schemeClr>
                  </a:solidFill>
                  <a:effectLst/>
                </a:rPr>
                <a:t>い</a:t>
              </a:r>
              <a:r>
                <a:rPr lang="ja-JP" altLang="en-US" sz="4100" spc="-300" dirty="0">
                  <a:solidFill>
                    <a:schemeClr val="tx1">
                      <a:lumMod val="75000"/>
                      <a:lumOff val="25000"/>
                    </a:schemeClr>
                  </a:solidFill>
                  <a:effectLst/>
                </a:rPr>
                <a:t>の人</a:t>
              </a:r>
              <a:r>
                <a:rPr lang="ja-JP" altLang="en-US" sz="4100" spc="-150" dirty="0">
                  <a:solidFill>
                    <a:schemeClr val="tx1">
                      <a:lumMod val="75000"/>
                      <a:lumOff val="25000"/>
                    </a:schemeClr>
                  </a:solidFill>
                  <a:effectLst/>
                </a:rPr>
                <a:t>が</a:t>
              </a:r>
              <a:r>
                <a:rPr lang="ja-JP" altLang="en-US" sz="4100" spc="-300" dirty="0">
                  <a:solidFill>
                    <a:schemeClr val="tx1">
                      <a:lumMod val="75000"/>
                      <a:lumOff val="25000"/>
                    </a:schemeClr>
                  </a:solidFill>
                  <a:effectLst/>
                </a:rPr>
                <a:t>治るのだろうか</a:t>
              </a:r>
            </a:p>
          </p:txBody>
        </p:sp>
        <p:grpSp>
          <p:nvGrpSpPr>
            <p:cNvPr id="4" name="グループ化 13"/>
            <p:cNvGrpSpPr/>
            <p:nvPr/>
          </p:nvGrpSpPr>
          <p:grpSpPr>
            <a:xfrm>
              <a:off x="278954" y="386897"/>
              <a:ext cx="1008112" cy="1067428"/>
              <a:chOff x="728192" y="921380"/>
              <a:chExt cx="1008112" cy="1067428"/>
            </a:xfrm>
          </p:grpSpPr>
          <p:sp>
            <p:nvSpPr>
              <p:cNvPr id="15" name="円/楕円 1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7" name="テキスト ボックス 16"/>
          <p:cNvSpPr txBox="1"/>
          <p:nvPr/>
        </p:nvSpPr>
        <p:spPr>
          <a:xfrm>
            <a:off x="4572000" y="6393514"/>
            <a:ext cx="4896544" cy="415498"/>
          </a:xfrm>
          <a:prstGeom prst="rect">
            <a:avLst/>
          </a:prstGeom>
          <a:noFill/>
        </p:spPr>
        <p:txBody>
          <a:bodyPr wrap="square" rtlCol="0">
            <a:spAutoFit/>
          </a:bodyPr>
          <a:lstStyle/>
          <a:p>
            <a:endParaRPr lang="en-US" altLang="ja-JP"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成人病）センター協議会 </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年診断例より作成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94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41" y="1154430"/>
            <a:ext cx="8177608" cy="4598114"/>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t>がんの進行と自覚症状が出るまで</a:t>
            </a:r>
          </a:p>
        </p:txBody>
      </p:sp>
      <p:sp>
        <p:nvSpPr>
          <p:cNvPr id="22" name="角丸四角形 21"/>
          <p:cNvSpPr/>
          <p:nvPr/>
        </p:nvSpPr>
        <p:spPr>
          <a:xfrm>
            <a:off x="8176517" y="1221734"/>
            <a:ext cx="656201" cy="402926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kumimoji="1" lang="ja-JP" altLang="en-US" sz="3200" b="1" dirty="0"/>
              <a:t>自覚症状の出現</a:t>
            </a:r>
          </a:p>
        </p:txBody>
      </p:sp>
      <p:grpSp>
        <p:nvGrpSpPr>
          <p:cNvPr id="2" name="グループ化 22"/>
          <p:cNvGrpSpPr/>
          <p:nvPr/>
        </p:nvGrpSpPr>
        <p:grpSpPr>
          <a:xfrm>
            <a:off x="421063" y="1736668"/>
            <a:ext cx="4938502" cy="1116972"/>
            <a:chOff x="421063" y="1736668"/>
            <a:chExt cx="4938502" cy="1116972"/>
          </a:xfrm>
        </p:grpSpPr>
        <p:sp>
          <p:nvSpPr>
            <p:cNvPr id="24" name="テキスト ボックス 23"/>
            <p:cNvSpPr txBox="1"/>
            <p:nvPr/>
          </p:nvSpPr>
          <p:spPr>
            <a:xfrm>
              <a:off x="421063" y="2207309"/>
              <a:ext cx="4938502" cy="646331"/>
            </a:xfrm>
            <a:prstGeom prst="rect">
              <a:avLst/>
            </a:prstGeom>
            <a:noFill/>
          </p:spPr>
          <p:txBody>
            <a:bodyPr wrap="square" rtlCol="0">
              <a:spAutoFit/>
            </a:bodyPr>
            <a:lstStyle/>
            <a:p>
              <a:pPr algn="ctr">
                <a:lnSpc>
                  <a:spcPct val="120000"/>
                </a:lnSpc>
              </a:pPr>
              <a:r>
                <a:rPr lang="en-US" altLang="ja-JP"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err="1">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780250" y="1736668"/>
              <a:ext cx="2350737" cy="646331"/>
            </a:xfrm>
            <a:prstGeom prst="rect">
              <a:avLst/>
            </a:prstGeom>
            <a:noFill/>
          </p:spPr>
          <p:txBody>
            <a:bodyPr wrap="square" rtlCol="0">
              <a:spAutoFit/>
            </a:bodyPr>
            <a:lstStyle/>
            <a:p>
              <a:pPr algn="ctr">
                <a:lnSpc>
                  <a:spcPct val="120000"/>
                </a:lnSpc>
              </a:pPr>
              <a:r>
                <a:rPr kumimoji="1"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p>
          </p:txBody>
        </p:sp>
      </p:grpSp>
      <p:grpSp>
        <p:nvGrpSpPr>
          <p:cNvPr id="3" name="グループ化 25"/>
          <p:cNvGrpSpPr/>
          <p:nvPr/>
        </p:nvGrpSpPr>
        <p:grpSpPr>
          <a:xfrm>
            <a:off x="970159" y="2852936"/>
            <a:ext cx="4420824" cy="1655509"/>
            <a:chOff x="916369" y="2682025"/>
            <a:chExt cx="4420824" cy="1655509"/>
          </a:xfrm>
        </p:grpSpPr>
        <p:sp>
          <p:nvSpPr>
            <p:cNvPr id="27"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16369" y="2682025"/>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28"/>
          <p:cNvGrpSpPr/>
          <p:nvPr/>
        </p:nvGrpSpPr>
        <p:grpSpPr>
          <a:xfrm>
            <a:off x="5304075" y="1767513"/>
            <a:ext cx="2022159" cy="1090377"/>
            <a:chOff x="5304075" y="1767513"/>
            <a:chExt cx="2022159" cy="1090377"/>
          </a:xfrm>
        </p:grpSpPr>
        <p:sp>
          <p:nvSpPr>
            <p:cNvPr id="30" name="テキスト ボックス 29"/>
            <p:cNvSpPr txBox="1"/>
            <p:nvPr/>
          </p:nvSpPr>
          <p:spPr>
            <a:xfrm>
              <a:off x="5304075" y="2211559"/>
              <a:ext cx="2022159" cy="646331"/>
            </a:xfrm>
            <a:prstGeom prst="rect">
              <a:avLst/>
            </a:prstGeom>
            <a:noFill/>
          </p:spPr>
          <p:txBody>
            <a:bodyPr wrap="square" rtlCol="0">
              <a:spAutoFit/>
            </a:bodyPr>
            <a:lstStyle/>
            <a:p>
              <a:pPr algn="ctr">
                <a:lnSpc>
                  <a:spcPct val="120000"/>
                </a:lnSpc>
              </a:pPr>
              <a:r>
                <a:rPr lang="ja-JP" altLang="en-US" sz="3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443031" y="1767513"/>
              <a:ext cx="1847056" cy="646331"/>
            </a:xfrm>
            <a:prstGeom prst="rect">
              <a:avLst/>
            </a:prstGeom>
            <a:noFill/>
          </p:spPr>
          <p:txBody>
            <a:bodyPr wrap="square" rtlCol="0">
              <a:spAutoFit/>
            </a:bodyPr>
            <a:lstStyle/>
            <a:p>
              <a:pPr algn="ctr">
                <a:lnSpc>
                  <a:spcPct val="120000"/>
                </a:lnSpc>
              </a:pPr>
              <a:r>
                <a:rPr kumimoji="1"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p>
          </p:txBody>
        </p:sp>
      </p:grpSp>
      <p:sp>
        <p:nvSpPr>
          <p:cNvPr id="15" name="角丸四角形吹き出し 14"/>
          <p:cNvSpPr/>
          <p:nvPr/>
        </p:nvSpPr>
        <p:spPr>
          <a:xfrm>
            <a:off x="277047" y="5599568"/>
            <a:ext cx="2134713" cy="1194758"/>
          </a:xfrm>
          <a:prstGeom prst="wedgeRoundRectCallout">
            <a:avLst>
              <a:gd name="adj1" fmla="val -42949"/>
              <a:gd name="adj2" fmla="val -75237"/>
              <a:gd name="adj3" fmla="val 16667"/>
            </a:avLst>
          </a:pr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ctr" anchorCtr="0"/>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変異する</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9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4" presetClass="entr" presetSubtype="10" fill="hold" grpId="0" nodeType="after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1310745" y="1772817"/>
            <a:ext cx="6573623" cy="3528392"/>
          </a:xfrm>
          <a:prstGeom prst="ellipse">
            <a:avLst/>
          </a:prstGeom>
          <a:solidFill>
            <a:srgbClr val="C9E8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lnSpc>
                <a:spcPct val="120000"/>
              </a:lnSpc>
            </a:pPr>
            <a:r>
              <a:rPr lang="ja-JP" altLang="en-US" sz="4800" b="1" dirty="0">
                <a:solidFill>
                  <a:schemeClr val="tx1">
                    <a:lumMod val="75000"/>
                    <a:lumOff val="25000"/>
                  </a:schemeClr>
                </a:solidFill>
                <a:latin typeface="+mn-ea"/>
                <a:cs typeface="メイリオ" panose="020B0604030504040204" pitchFamily="50" charset="-128"/>
              </a:rPr>
              <a:t>症状がなくても</a:t>
            </a:r>
            <a:endParaRPr lang="en-US" altLang="ja-JP" sz="4800" b="1" dirty="0">
              <a:solidFill>
                <a:schemeClr val="tx1">
                  <a:lumMod val="75000"/>
                  <a:lumOff val="25000"/>
                </a:schemeClr>
              </a:solidFill>
              <a:latin typeface="+mn-ea"/>
              <a:cs typeface="メイリオ" panose="020B0604030504040204" pitchFamily="50" charset="-128"/>
            </a:endParaRPr>
          </a:p>
          <a:p>
            <a:pPr algn="ctr">
              <a:lnSpc>
                <a:spcPct val="120000"/>
              </a:lnSpc>
            </a:pPr>
            <a:r>
              <a:rPr lang="ja-JP" altLang="en-US" sz="4800" b="1" dirty="0">
                <a:solidFill>
                  <a:schemeClr val="tx1">
                    <a:lumMod val="75000"/>
                    <a:lumOff val="25000"/>
                  </a:schemeClr>
                </a:solidFill>
                <a:latin typeface="+mn-ea"/>
                <a:cs typeface="メイリオ" panose="020B0604030504040204" pitchFamily="50" charset="-128"/>
              </a:rPr>
              <a:t>検診を受ける</a:t>
            </a:r>
          </a:p>
        </p:txBody>
      </p:sp>
      <p:grpSp>
        <p:nvGrpSpPr>
          <p:cNvPr id="2" name="グループ化 3"/>
          <p:cNvGrpSpPr/>
          <p:nvPr/>
        </p:nvGrpSpPr>
        <p:grpSpPr>
          <a:xfrm>
            <a:off x="278954" y="-17252"/>
            <a:ext cx="8890892" cy="1920846"/>
            <a:chOff x="278954" y="-17252"/>
            <a:chExt cx="8890892" cy="1920846"/>
          </a:xfrm>
        </p:grpSpPr>
        <p:pic>
          <p:nvPicPr>
            <p:cNvPr id="18"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41" y="-17252"/>
              <a:ext cx="7968305"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spc="-200" dirty="0">
                  <a:solidFill>
                    <a:schemeClr val="tx1">
                      <a:lumMod val="75000"/>
                      <a:lumOff val="25000"/>
                    </a:schemeClr>
                  </a:solidFill>
                  <a:effectLst/>
                </a:rPr>
                <a:t>自覚症状が出る前に</a:t>
              </a:r>
              <a:endParaRPr lang="en-US" altLang="ja-JP" sz="4200" spc="-200" dirty="0">
                <a:solidFill>
                  <a:schemeClr val="tx1">
                    <a:lumMod val="75000"/>
                    <a:lumOff val="25000"/>
                  </a:schemeClr>
                </a:solidFill>
                <a:effectLst/>
              </a:endParaRPr>
            </a:p>
            <a:p>
              <a:pPr algn="l"/>
              <a:r>
                <a:rPr lang="ja-JP" altLang="en-US" sz="4200" spc="-200" dirty="0">
                  <a:solidFill>
                    <a:schemeClr val="tx1">
                      <a:lumMod val="75000"/>
                      <a:lumOff val="25000"/>
                    </a:schemeClr>
                  </a:solidFill>
                  <a:effectLst/>
                </a:rPr>
                <a:t>がんを見つける方法は何だろう</a:t>
              </a:r>
            </a:p>
          </p:txBody>
        </p:sp>
        <p:grpSp>
          <p:nvGrpSpPr>
            <p:cNvPr id="3"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4" name="グループ化 4"/>
          <p:cNvGrpSpPr/>
          <p:nvPr/>
        </p:nvGrpSpPr>
        <p:grpSpPr>
          <a:xfrm>
            <a:off x="718314" y="4250301"/>
            <a:ext cx="8013663" cy="2757684"/>
            <a:chOff x="718314" y="4250301"/>
            <a:chExt cx="8013663" cy="2757684"/>
          </a:xfrm>
        </p:grpSpPr>
        <p:sp>
          <p:nvSpPr>
            <p:cNvPr id="11" name="角丸四角形吹き出し 10"/>
            <p:cNvSpPr/>
            <p:nvPr/>
          </p:nvSpPr>
          <p:spPr>
            <a:xfrm>
              <a:off x="718314" y="4806780"/>
              <a:ext cx="5508613" cy="1644726"/>
            </a:xfrm>
            <a:prstGeom prst="wedgeRoundRectCallout">
              <a:avLst>
                <a:gd name="adj1" fmla="val 59649"/>
                <a:gd name="adj2" fmla="val -23557"/>
                <a:gd name="adj3" fmla="val 16667"/>
              </a:avLst>
            </a:prstGeom>
            <a:solidFill>
              <a:srgbClr val="FF9900"/>
            </a:solidFill>
          </p:spPr>
          <p:txBody>
            <a:bodyPr wrap="square" tIns="180000" rtlCol="0">
              <a:noAutofit/>
            </a:bodyPr>
            <a:lstStyle/>
            <a:p>
              <a:pPr algn="ctr"/>
              <a:r>
                <a:rPr lang="ja-JP" altLang="en-US" sz="40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がんは大きくなるまで</a:t>
              </a:r>
              <a:endParaRPr lang="en-US" altLang="ja-JP" sz="40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a:p>
              <a:pPr algn="ctr"/>
              <a:r>
                <a:rPr lang="ja-JP" altLang="en-US" sz="40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自覚症状がありません</a:t>
              </a:r>
            </a:p>
          </p:txBody>
        </p:sp>
        <p:pic>
          <p:nvPicPr>
            <p:cNvPr id="2050" name="Picture 2" descr="C:\Users\nakamura\Desktop\サタケさんイラストスライド化拡大-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697" y="4250301"/>
              <a:ext cx="2520280" cy="27576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98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kamura\Desktop\がん細胞-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082"/>
          <a:stretch/>
        </p:blipFill>
        <p:spPr bwMode="auto">
          <a:xfrm>
            <a:off x="2475008" y="1206980"/>
            <a:ext cx="5136406" cy="89566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846" y="1924325"/>
            <a:ext cx="6787889" cy="4558289"/>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2385401"/>
            <a:ext cx="5134330" cy="3755274"/>
          </a:xfrm>
          <a:prstGeom prst="rect">
            <a:avLst/>
          </a:prstGeom>
        </p:spPr>
      </p:pic>
      <p:sp>
        <p:nvSpPr>
          <p:cNvPr id="23" name="角丸四角形吹き出し 22"/>
          <p:cNvSpPr/>
          <p:nvPr/>
        </p:nvSpPr>
        <p:spPr>
          <a:xfrm>
            <a:off x="131571" y="1338827"/>
            <a:ext cx="1607475" cy="1170995"/>
          </a:xfrm>
          <a:prstGeom prst="wedgeRoundRectCallout">
            <a:avLst>
              <a:gd name="adj1" fmla="val 65833"/>
              <a:gd name="adj2" fmla="val 36911"/>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年</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生存率</a:t>
            </a:r>
            <a:r>
              <a:rPr lang="en-US" altLang="ja-JP" sz="2800" b="1" baseline="300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2800" b="1" baseline="30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67545" y="218867"/>
            <a:ext cx="8208912" cy="738664"/>
          </a:xfrm>
          <a:prstGeom prst="rect">
            <a:avLst/>
          </a:prstGeom>
          <a:noFill/>
        </p:spPr>
        <p:txBody>
          <a:bodyPr wrap="square" rtlCol="0">
            <a:spAutoFit/>
          </a:bodyPr>
          <a:lstStyle/>
          <a:p>
            <a:pPr algn="ctr"/>
            <a:r>
              <a:rPr kumimoji="1" lang="ja-JP" altLang="en-US" sz="4200" b="1"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がんの進行度と</a:t>
            </a:r>
            <a:r>
              <a:rPr lang="en-US" altLang="ja-JP" sz="4200" b="1"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sz="4200" b="1"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年生存率の関係</a:t>
            </a:r>
            <a:endParaRPr kumimoji="1" lang="ja-JP" altLang="en-US" sz="4200" b="1"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3" name="グループ化 14"/>
          <p:cNvGrpSpPr/>
          <p:nvPr/>
        </p:nvGrpSpPr>
        <p:grpSpPr>
          <a:xfrm>
            <a:off x="6154080" y="2576126"/>
            <a:ext cx="2011195" cy="1890264"/>
            <a:chOff x="5081394" y="2504831"/>
            <a:chExt cx="2011195" cy="1890264"/>
          </a:xfrm>
        </p:grpSpPr>
        <p:sp>
          <p:nvSpPr>
            <p:cNvPr id="24" name="線吹き出し 1 (枠付き) 23"/>
            <p:cNvSpPr/>
            <p:nvPr/>
          </p:nvSpPr>
          <p:spPr>
            <a:xfrm>
              <a:off x="5260455" y="2504831"/>
              <a:ext cx="1832134" cy="916556"/>
            </a:xfrm>
            <a:prstGeom prst="borderCallout1">
              <a:avLst>
                <a:gd name="adj1" fmla="val -2033"/>
                <a:gd name="adj2" fmla="val 50603"/>
                <a:gd name="adj3" fmla="val -85990"/>
                <a:gd name="adj4" fmla="val -31655"/>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症状が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出はじめる</a:t>
              </a:r>
            </a:p>
          </p:txBody>
        </p:sp>
        <p:cxnSp>
          <p:nvCxnSpPr>
            <p:cNvPr id="12" name="直線コネクタ 11"/>
            <p:cNvCxnSpPr>
              <a:endCxn id="24" idx="1"/>
            </p:cNvCxnSpPr>
            <p:nvPr/>
          </p:nvCxnSpPr>
          <p:spPr>
            <a:xfrm flipV="1">
              <a:off x="5081394" y="3421387"/>
              <a:ext cx="1095128" cy="973708"/>
            </a:xfrm>
            <a:prstGeom prst="line">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cxnSp>
      </p:grpSp>
      <p:sp>
        <p:nvSpPr>
          <p:cNvPr id="4" name="円/楕円 3"/>
          <p:cNvSpPr/>
          <p:nvPr/>
        </p:nvSpPr>
        <p:spPr>
          <a:xfrm>
            <a:off x="2669332" y="1188911"/>
            <a:ext cx="864096" cy="409519"/>
          </a:xfrm>
          <a:prstGeom prst="ellipse">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a:off x="4999968" y="1090292"/>
            <a:ext cx="908174" cy="834936"/>
          </a:xfrm>
          <a:prstGeom prst="ellipse">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686028" y="3979748"/>
            <a:ext cx="936104" cy="2254570"/>
          </a:xfrm>
          <a:prstGeom prst="rect">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60228" y="6631468"/>
            <a:ext cx="8746990" cy="253916"/>
          </a:xfrm>
          <a:prstGeom prst="rect">
            <a:avLst/>
          </a:prstGeom>
        </p:spPr>
        <p:txBody>
          <a:bodyPr wrap="square">
            <a:spAutoFit/>
          </a:bodyPr>
          <a:lstStyle/>
          <a:p>
            <a:pPr algn="just"/>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
        <p:nvSpPr>
          <p:cNvPr id="26" name="正方形/長方形 25"/>
          <p:cNvSpPr/>
          <p:nvPr/>
        </p:nvSpPr>
        <p:spPr>
          <a:xfrm>
            <a:off x="2698431" y="2272295"/>
            <a:ext cx="936104" cy="3958702"/>
          </a:xfrm>
          <a:prstGeom prst="rect">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18"/>
          <p:cNvGrpSpPr/>
          <p:nvPr/>
        </p:nvGrpSpPr>
        <p:grpSpPr>
          <a:xfrm>
            <a:off x="3166483" y="2173015"/>
            <a:ext cx="2536763" cy="1627530"/>
            <a:chOff x="2084875" y="3935922"/>
            <a:chExt cx="2536763" cy="1627530"/>
          </a:xfrm>
        </p:grpSpPr>
        <p:sp>
          <p:nvSpPr>
            <p:cNvPr id="22" name="線吹き出し 1 (枠付き) 21"/>
            <p:cNvSpPr/>
            <p:nvPr/>
          </p:nvSpPr>
          <p:spPr>
            <a:xfrm>
              <a:off x="2789504" y="3935922"/>
              <a:ext cx="1832134" cy="916556"/>
            </a:xfrm>
            <a:prstGeom prst="borderCallout1">
              <a:avLst>
                <a:gd name="adj1" fmla="val -2033"/>
                <a:gd name="adj2" fmla="val 50603"/>
                <a:gd name="adj3" fmla="val -66245"/>
                <a:gd name="adj4" fmla="val -36335"/>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検診で見</a:t>
              </a:r>
              <a:r>
                <a:rPr lang="ja-JP" altLang="en-US" sz="24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つ</a:t>
              </a:r>
              <a:b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かる大きさ</a:t>
              </a:r>
            </a:p>
          </p:txBody>
        </p:sp>
        <p:cxnSp>
          <p:nvCxnSpPr>
            <p:cNvPr id="27" name="直線コネクタ 26"/>
            <p:cNvCxnSpPr>
              <a:endCxn id="22" idx="1"/>
            </p:cNvCxnSpPr>
            <p:nvPr/>
          </p:nvCxnSpPr>
          <p:spPr>
            <a:xfrm flipV="1">
              <a:off x="2084875" y="4852478"/>
              <a:ext cx="1620696" cy="710974"/>
            </a:xfrm>
            <a:prstGeom prst="line">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cxnSp>
      </p:grpSp>
      <p:sp>
        <p:nvSpPr>
          <p:cNvPr id="32" name="テキスト ボックス 31"/>
          <p:cNvSpPr txBox="1"/>
          <p:nvPr/>
        </p:nvSpPr>
        <p:spPr>
          <a:xfrm>
            <a:off x="3995936" y="6400378"/>
            <a:ext cx="4939274"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全国がん</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成人病）センター協議会 </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年診断例より作成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45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6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600"/>
                                        <p:tgtEl>
                                          <p:spTgt spid="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96601" y="188640"/>
            <a:ext cx="8179855" cy="769441"/>
          </a:xfrm>
          <a:prstGeom prst="rect">
            <a:avLst/>
          </a:prstGeom>
          <a:noFill/>
        </p:spPr>
        <p:txBody>
          <a:bodyPr wrap="square" rtlCol="0">
            <a:spAutoFit/>
          </a:bodyPr>
          <a:lstStyle/>
          <a:p>
            <a:pPr algn="ct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がん検診の受診率</a:t>
            </a:r>
            <a:endParaRPr kumimoji="1"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074" name="Picture 2" descr="C:\Users\nakamura\Desktop\170105_長生き-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73" y="1490700"/>
            <a:ext cx="8452242" cy="4896890"/>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吹き出し 13"/>
          <p:cNvSpPr/>
          <p:nvPr/>
        </p:nvSpPr>
        <p:spPr>
          <a:xfrm>
            <a:off x="2195736" y="1365856"/>
            <a:ext cx="3468190" cy="1487080"/>
          </a:xfrm>
          <a:prstGeom prst="wedgeRoundRectCallout">
            <a:avLst>
              <a:gd name="adj1" fmla="val -21725"/>
              <a:gd name="adj2" fmla="val 80256"/>
              <a:gd name="adj3" fmla="val 16667"/>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50</a:t>
            </a: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達していない</a:t>
            </a:r>
            <a:endPar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075" name="Picture 3" descr="C:\Users\nakamura\Desktop\2-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229"/>
          <a:stretch/>
        </p:blipFill>
        <p:spPr bwMode="auto">
          <a:xfrm>
            <a:off x="201530" y="3452552"/>
            <a:ext cx="8457364" cy="292908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366200" y="6575350"/>
            <a:ext cx="457200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　国民生活基礎調査の概況</a:t>
            </a:r>
          </a:p>
        </p:txBody>
      </p:sp>
    </p:spTree>
    <p:extLst>
      <p:ext uri="{BB962C8B-B14F-4D97-AF65-F5344CB8AC3E}">
        <p14:creationId xmlns:p14="http://schemas.microsoft.com/office/powerpoint/2010/main" val="9619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750"/>
                                        <p:tgtEl>
                                          <p:spTgt spid="307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76374" y="692696"/>
            <a:ext cx="5742278" cy="584775"/>
          </a:xfrm>
          <a:prstGeom prst="rect">
            <a:avLst/>
          </a:prstGeom>
        </p:spPr>
        <p:txBody>
          <a:bodyPr wrap="none">
            <a:spAutoFit/>
          </a:bodyPr>
          <a:lstStyle/>
          <a:p>
            <a:r>
              <a:rPr lang="ja-JP" altLang="en-US" sz="3200" baseline="30000" dirty="0"/>
              <a:t>福井県</a:t>
            </a:r>
            <a:r>
              <a:rPr lang="en-US" altLang="ja-JP" sz="3200" baseline="30000" dirty="0"/>
              <a:t> </a:t>
            </a:r>
            <a:r>
              <a:rPr lang="ja-JP" altLang="en-US" sz="3200" baseline="30000" dirty="0"/>
              <a:t>がん検診別</a:t>
            </a:r>
            <a:r>
              <a:rPr lang="ja-JP" altLang="en-US" sz="3200" baseline="30000"/>
              <a:t>の受診者数・受診率の</a:t>
            </a:r>
            <a:r>
              <a:rPr lang="ja-JP" altLang="en-US" sz="3200" baseline="30000" dirty="0"/>
              <a:t>推移</a:t>
            </a:r>
            <a:endParaRPr lang="ja-JP" altLang="en-US" sz="3200" dirty="0"/>
          </a:p>
        </p:txBody>
      </p:sp>
      <p:pic>
        <p:nvPicPr>
          <p:cNvPr id="5" name="図 4">
            <a:extLst>
              <a:ext uri="{FF2B5EF4-FFF2-40B4-BE49-F238E27FC236}">
                <a16:creationId xmlns:a16="http://schemas.microsoft.com/office/drawing/2014/main" id="{36F9C4D8-8F63-B344-B2B7-A4631F860CC6}"/>
              </a:ext>
            </a:extLst>
          </p:cNvPr>
          <p:cNvPicPr>
            <a:picLocks noChangeAspect="1"/>
          </p:cNvPicPr>
          <p:nvPr/>
        </p:nvPicPr>
        <p:blipFill>
          <a:blip r:embed="rId3"/>
          <a:stretch>
            <a:fillRect/>
          </a:stretch>
        </p:blipFill>
        <p:spPr>
          <a:xfrm>
            <a:off x="179513" y="1772816"/>
            <a:ext cx="8723891" cy="4680520"/>
          </a:xfrm>
          <a:prstGeom prst="rect">
            <a:avLst/>
          </a:prstGeom>
        </p:spPr>
      </p:pic>
    </p:spTree>
    <p:extLst>
      <p:ext uri="{BB962C8B-B14F-4D97-AF65-F5344CB8AC3E}">
        <p14:creationId xmlns:p14="http://schemas.microsoft.com/office/powerpoint/2010/main" val="107293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30333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時間が</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ない</a:t>
            </a:r>
          </a:p>
        </p:txBody>
      </p:sp>
      <p:sp>
        <p:nvSpPr>
          <p:cNvPr id="16" name="円/楕円 15"/>
          <p:cNvSpPr/>
          <p:nvPr/>
        </p:nvSpPr>
        <p:spPr>
          <a:xfrm>
            <a:off x="1722170" y="1746633"/>
            <a:ext cx="2850052" cy="2738846"/>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費用が</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かかる</a:t>
            </a:r>
          </a:p>
        </p:txBody>
      </p:sp>
      <p:sp>
        <p:nvSpPr>
          <p:cNvPr id="18" name="円/楕円 17"/>
          <p:cNvSpPr/>
          <p:nvPr/>
        </p:nvSpPr>
        <p:spPr>
          <a:xfrm>
            <a:off x="3080812"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がんが</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見つかる</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と怖い</a:t>
            </a:r>
          </a:p>
        </p:txBody>
      </p:sp>
      <p:sp>
        <p:nvSpPr>
          <p:cNvPr id="22" name="円/楕円 21"/>
          <p:cNvSpPr/>
          <p:nvPr/>
        </p:nvSpPr>
        <p:spPr>
          <a:xfrm>
            <a:off x="4538070" y="1732939"/>
            <a:ext cx="2850052" cy="276623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健康に</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自信が</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ある</a:t>
            </a:r>
          </a:p>
        </p:txBody>
      </p:sp>
      <p:sp>
        <p:nvSpPr>
          <p:cNvPr id="14" name="円/楕円 13"/>
          <p:cNvSpPr/>
          <p:nvPr/>
        </p:nvSpPr>
        <p:spPr>
          <a:xfrm>
            <a:off x="585828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いつでも受診</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できる</a:t>
            </a:r>
          </a:p>
        </p:txBody>
      </p:sp>
      <p:grpSp>
        <p:nvGrpSpPr>
          <p:cNvPr id="2" name="グループ化 14"/>
          <p:cNvGrpSpPr/>
          <p:nvPr/>
        </p:nvGrpSpPr>
        <p:grpSpPr>
          <a:xfrm>
            <a:off x="278954" y="-17252"/>
            <a:ext cx="8890892" cy="1920846"/>
            <a:chOff x="278954" y="-17252"/>
            <a:chExt cx="8890892" cy="1920846"/>
          </a:xfrm>
        </p:grpSpPr>
        <p:pic>
          <p:nvPicPr>
            <p:cNvPr id="17"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41" y="-17252"/>
              <a:ext cx="769093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400" dirty="0">
                  <a:solidFill>
                    <a:schemeClr val="tx1">
                      <a:lumMod val="75000"/>
                      <a:lumOff val="25000"/>
                    </a:schemeClr>
                  </a:solidFill>
                  <a:effectLst/>
                </a:rPr>
                <a:t>がん検診を受けない理由は</a:t>
              </a:r>
              <a:endParaRPr lang="en-US" altLang="ja-JP" sz="4400" dirty="0">
                <a:solidFill>
                  <a:schemeClr val="tx1">
                    <a:lumMod val="75000"/>
                    <a:lumOff val="25000"/>
                  </a:schemeClr>
                </a:solidFill>
                <a:effectLst/>
              </a:endParaRPr>
            </a:p>
            <a:p>
              <a:pPr algn="l"/>
              <a:r>
                <a:rPr lang="ja-JP" altLang="en-US" sz="4400" dirty="0">
                  <a:solidFill>
                    <a:schemeClr val="tx1">
                      <a:lumMod val="75000"/>
                      <a:lumOff val="25000"/>
                    </a:schemeClr>
                  </a:solidFill>
                  <a:effectLst/>
                </a:rPr>
                <a:t>何だろう</a:t>
              </a:r>
            </a:p>
          </p:txBody>
        </p:sp>
        <p:grpSp>
          <p:nvGrpSpPr>
            <p:cNvPr id="3"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3" name="テキスト ボックス 12"/>
          <p:cNvSpPr txBox="1"/>
          <p:nvPr/>
        </p:nvSpPr>
        <p:spPr>
          <a:xfrm>
            <a:off x="3526218" y="6574942"/>
            <a:ext cx="5357716"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出典：内閣府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年度がん対策に関する世論調査</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002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124744"/>
            <a:ext cx="4824536" cy="2554545"/>
          </a:xfrm>
          <a:prstGeom prst="rect">
            <a:avLst/>
          </a:prstGeom>
          <a:noFill/>
        </p:spPr>
        <p:txBody>
          <a:bodyPr wrap="square" rtlCol="0">
            <a:spAutoFit/>
          </a:bodyP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わたしたちの</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体の細胞は</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毎日分裂し</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新しくなっている</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p>
        </p:txBody>
      </p:sp>
      <p:grpSp>
        <p:nvGrpSpPr>
          <p:cNvPr id="7" name="グループ化 6"/>
          <p:cNvGrpSpPr/>
          <p:nvPr/>
        </p:nvGrpSpPr>
        <p:grpSpPr>
          <a:xfrm>
            <a:off x="1115617" y="3916386"/>
            <a:ext cx="1787007" cy="2456046"/>
            <a:chOff x="1352744" y="3977813"/>
            <a:chExt cx="1279613" cy="1845874"/>
          </a:xfrm>
        </p:grpSpPr>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l="33770"/>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24" name="下矢印 2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7" name="角丸四角形 16"/>
          <p:cNvSpPr/>
          <p:nvPr/>
        </p:nvSpPr>
        <p:spPr>
          <a:xfrm>
            <a:off x="1924310" y="5446716"/>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8" name="角丸四角形吹き出し 37"/>
          <p:cNvSpPr/>
          <p:nvPr/>
        </p:nvSpPr>
        <p:spPr>
          <a:xfrm>
            <a:off x="3563888" y="3618775"/>
            <a:ext cx="5042389" cy="2784039"/>
          </a:xfrm>
          <a:prstGeom prst="wedgeRoundRectCallout">
            <a:avLst>
              <a:gd name="adj1" fmla="val -65062"/>
              <a:gd name="adj2" fmla="val 28866"/>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細胞分裂するとき</a:t>
            </a:r>
          </a:p>
          <a:p>
            <a:pPr algn="ctr"/>
            <a:r>
              <a:rPr lang="ja-JP" altLang="en-US"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変異</a:t>
            </a:r>
            <a:endParaRPr lang="en-US" altLang="ja-JP"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が起こることがある</a:t>
            </a:r>
          </a:p>
        </p:txBody>
      </p:sp>
      <p:sp>
        <p:nvSpPr>
          <p:cNvPr id="15" name="正方形/長方形 14"/>
          <p:cNvSpPr/>
          <p:nvPr/>
        </p:nvSpPr>
        <p:spPr>
          <a:xfrm>
            <a:off x="5927576" y="3078371"/>
            <a:ext cx="1749197" cy="523220"/>
          </a:xfrm>
          <a:prstGeom prst="rect">
            <a:avLst/>
          </a:prstGeom>
        </p:spPr>
        <p:txBody>
          <a:bodyPr wrap="none">
            <a:spAutoFit/>
          </a:bodyPr>
          <a:lstStyle/>
          <a:p>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836"/>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出典（細胞の数） </a:t>
            </a:r>
            <a:r>
              <a:rPr lang="ja-JP" altLang="en-US" dirty="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Volume 40, 2013 -  Issue 6 ‘An estimation of the number of cells in the human body’</a:t>
            </a:r>
            <a:endParaRPr lang="ja-JP" altLang="en-US" dirty="0">
              <a:solidFill>
                <a:prstClr val="black">
                  <a:lumMod val="65000"/>
                  <a:lumOff val="35000"/>
                </a:prstClr>
              </a:solidFill>
              <a:latin typeface="Calibri"/>
              <a:ea typeface="ＭＳ Ｐゴシック"/>
            </a:endParaRPr>
          </a:p>
        </p:txBody>
      </p:sp>
    </p:spTree>
    <p:extLst>
      <p:ext uri="{BB962C8B-B14F-4D97-AF65-F5344CB8AC3E}">
        <p14:creationId xmlns:p14="http://schemas.microsoft.com/office/powerpoint/2010/main" val="41984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p>
            <a:pPr algn="ctr">
              <a:lnSpc>
                <a:spcPts val="8500"/>
              </a:lnSpc>
            </a:pPr>
            <a:r>
              <a:rPr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rPr>
              <a:t>あなたの大切な人に</a:t>
            </a:r>
            <a:endParaRPr lang="en-US" altLang="ja-JP"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rPr>
              <a:t>がん検診をすすめる</a:t>
            </a:r>
            <a:endParaRPr lang="en-US" altLang="ja-JP"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rPr>
              <a:t>キーワ</a:t>
            </a:r>
            <a:r>
              <a:rPr kumimoji="1" lang="ja-JP" altLang="en-US" sz="6500" b="1" spc="-300" dirty="0">
                <a:solidFill>
                  <a:schemeClr val="tx1">
                    <a:lumMod val="75000"/>
                    <a:lumOff val="25000"/>
                  </a:schemeClr>
                </a:solidFill>
                <a:latin typeface="メイリオ" panose="020B0604030504040204" pitchFamily="50" charset="-128"/>
                <a:ea typeface="メイリオ" panose="020B0604030504040204" pitchFamily="50" charset="-128"/>
              </a:rPr>
              <a:t>ー</a:t>
            </a:r>
            <a:r>
              <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rPr>
              <a:t>ドを考えよう</a:t>
            </a:r>
          </a:p>
        </p:txBody>
      </p:sp>
    </p:spTree>
    <p:extLst>
      <p:ext uri="{BB962C8B-B14F-4D97-AF65-F5344CB8AC3E}">
        <p14:creationId xmlns:p14="http://schemas.microsoft.com/office/powerpoint/2010/main" val="3380057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p>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がん検診の種類（</a:t>
            </a:r>
            <a:r>
              <a:rPr kumimoji="1"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6" name="角丸四角形 5"/>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algn="ct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14" name="直線コネクタ 13"/>
          <p:cNvCxnSpPr/>
          <p:nvPr/>
        </p:nvCxnSpPr>
        <p:spPr>
          <a:xfrm>
            <a:off x="5436096" y="1832256"/>
            <a:ext cx="0" cy="4678082"/>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366836" y="1832256"/>
            <a:ext cx="0" cy="4678082"/>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descr="C:\Users\nakamura\Desktop\健診-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485" y="1838713"/>
            <a:ext cx="1754593" cy="28503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659">
            <a:off x="108753" y="1665933"/>
            <a:ext cx="3101555" cy="317687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51720" y="4973922"/>
            <a:ext cx="1849491" cy="400110"/>
          </a:xfrm>
          <a:prstGeom prst="rect">
            <a:avLst/>
          </a:prstGeom>
          <a:noFill/>
        </p:spPr>
        <p:txBody>
          <a:bodyPr wrap="square" lIns="0" tIns="0" rIns="0" bIns="0" rtlCol="0">
            <a:spAutoFit/>
          </a:bodyPr>
          <a:lstStyle/>
          <a:p>
            <a:pPr algn="ctr"/>
            <a:r>
              <a:rPr kumimoji="1" lang="ja-JP" altLang="en-US" sz="26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胃がん検診</a:t>
            </a:r>
          </a:p>
        </p:txBody>
      </p:sp>
      <p:sp>
        <p:nvSpPr>
          <p:cNvPr id="21" name="テキスト ボックス 20"/>
          <p:cNvSpPr txBox="1"/>
          <p:nvPr/>
        </p:nvSpPr>
        <p:spPr>
          <a:xfrm>
            <a:off x="2051720" y="5410618"/>
            <a:ext cx="1849491" cy="523220"/>
          </a:xfrm>
          <a:prstGeom prst="rect">
            <a:avLst/>
          </a:prstGeom>
          <a:noFill/>
        </p:spPr>
        <p:txBody>
          <a:bodyPr wrap="square" lIns="0" tIns="0" rIns="0" bIns="0" rtlCol="0">
            <a:spAutoFit/>
          </a:bodyPr>
          <a:lstStyle/>
          <a:p>
            <a:pPr algn="ctr"/>
            <a:r>
              <a:rPr kumimoji="1"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胃バリウム検査</a:t>
            </a:r>
            <a:endParaRPr lang="en-US" altLang="ja-JP"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胃内視鏡検査</a:t>
            </a:r>
          </a:p>
        </p:txBody>
      </p:sp>
      <p:sp>
        <p:nvSpPr>
          <p:cNvPr id="22" name="テキスト ボックス 21"/>
          <p:cNvSpPr txBox="1"/>
          <p:nvPr/>
        </p:nvSpPr>
        <p:spPr>
          <a:xfrm>
            <a:off x="2126016" y="6022449"/>
            <a:ext cx="1849491" cy="430887"/>
          </a:xfrm>
          <a:prstGeom prst="rect">
            <a:avLst/>
          </a:prstGeom>
          <a:noFill/>
        </p:spPr>
        <p:txBody>
          <a:bodyPr wrap="square" lIns="0" tIns="0" rIns="0" bIns="0" rtlCol="0">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5560721" y="4973922"/>
            <a:ext cx="2570609" cy="400110"/>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大腸がん検診</a:t>
            </a:r>
          </a:p>
        </p:txBody>
      </p:sp>
      <p:sp>
        <p:nvSpPr>
          <p:cNvPr id="36" name="テキスト ボックス 35"/>
          <p:cNvSpPr txBox="1"/>
          <p:nvPr/>
        </p:nvSpPr>
        <p:spPr>
          <a:xfrm>
            <a:off x="5963095" y="5410618"/>
            <a:ext cx="1849491" cy="261610"/>
          </a:xfrm>
          <a:prstGeom prst="rect">
            <a:avLst/>
          </a:prstGeom>
          <a:noFill/>
        </p:spPr>
        <p:txBody>
          <a:bodyPr wrap="square" lIns="0" tIns="0" rIns="0" bIns="0" rtlCol="0">
            <a:spAutoFit/>
          </a:bodyPr>
          <a:lstStyle>
            <a:defPPr>
              <a:defRPr lang="ja-JP"/>
            </a:defPPr>
            <a:lvl1pPr algn="ctr">
              <a:defRPr sz="17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便潜血反応</a:t>
            </a:r>
          </a:p>
        </p:txBody>
      </p:sp>
      <p:sp>
        <p:nvSpPr>
          <p:cNvPr id="37" name="テキスト ボックス 36"/>
          <p:cNvSpPr txBox="1"/>
          <p:nvPr/>
        </p:nvSpPr>
        <p:spPr>
          <a:xfrm>
            <a:off x="6037391" y="6022448"/>
            <a:ext cx="1849491" cy="430887"/>
          </a:xfrm>
          <a:prstGeom prst="rect">
            <a:avLst/>
          </a:prstGeom>
          <a:noFill/>
        </p:spPr>
        <p:txBody>
          <a:bodyPr wrap="square" lIns="0" tIns="0" rIns="0" bIns="0" rtlCol="0">
            <a:spAutoFit/>
          </a:bodyPr>
          <a:lstStyle>
            <a:defPPr>
              <a:defRPr lang="ja-JP"/>
            </a:defPPr>
            <a:lvl1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対象年齢：</a:t>
            </a:r>
            <a:r>
              <a:rPr lang="en-US" altLang="ja-JP" dirty="0"/>
              <a:t>40</a:t>
            </a:r>
            <a:r>
              <a:rPr lang="ja-JP" altLang="en-US" dirty="0"/>
              <a:t>歳以上</a:t>
            </a:r>
            <a:endParaRPr lang="en-US" altLang="ja-JP" dirty="0"/>
          </a:p>
          <a:p>
            <a:r>
              <a:rPr lang="ja-JP" altLang="en-US" dirty="0"/>
              <a:t>受診間隔：年</a:t>
            </a:r>
            <a:r>
              <a:rPr lang="en-US" altLang="ja-JP" dirty="0"/>
              <a:t>1</a:t>
            </a:r>
            <a:r>
              <a:rPr lang="ja-JP" altLang="en-US" dirty="0"/>
              <a:t>回</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88908" y="1850156"/>
            <a:ext cx="2628987" cy="29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00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p>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がん検診の種類（</a:t>
            </a:r>
            <a:r>
              <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pic>
        <p:nvPicPr>
          <p:cNvPr id="4099" name="Picture 3" descr="C:\Users\nakamura\Desktop\健診-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765" y="1908719"/>
            <a:ext cx="2115935" cy="27307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akamura\Desktop\健診-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862" y="1950597"/>
            <a:ext cx="2299074" cy="2730762"/>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algn="ct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49" name="直線コネクタ 48"/>
          <p:cNvCxnSpPr/>
          <p:nvPr/>
        </p:nvCxnSpPr>
        <p:spPr>
          <a:xfrm>
            <a:off x="5841249" y="1859151"/>
            <a:ext cx="0" cy="4689540"/>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530660" y="4814196"/>
            <a:ext cx="1849491" cy="430887"/>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乳がん検診</a:t>
            </a:r>
          </a:p>
        </p:txBody>
      </p:sp>
      <p:sp>
        <p:nvSpPr>
          <p:cNvPr id="56" name="テキスト ボックス 55"/>
          <p:cNvSpPr txBox="1"/>
          <p:nvPr/>
        </p:nvSpPr>
        <p:spPr>
          <a:xfrm>
            <a:off x="3443876" y="5338879"/>
            <a:ext cx="2059575" cy="543739"/>
          </a:xfrm>
          <a:prstGeom prst="rect">
            <a:avLst/>
          </a:prstGeom>
          <a:noFill/>
        </p:spPr>
        <p:txBody>
          <a:bodyPr wrap="square" lIns="0" tIns="0" rIns="0" bIns="0" rtlCol="0">
            <a:spAutoFit/>
          </a:bodyPr>
          <a:lstStyle/>
          <a:p>
            <a:pPr algn="ctr">
              <a:spcAft>
                <a:spcPts val="40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視触診</a:t>
            </a:r>
          </a:p>
          <a:p>
            <a:pPr algn="ctr">
              <a:spcAft>
                <a:spcPts val="40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マンモグラフィー検査</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084168" y="4814196"/>
            <a:ext cx="2520280" cy="430887"/>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子宮頸がん検診</a:t>
            </a:r>
          </a:p>
        </p:txBody>
      </p:sp>
      <p:sp>
        <p:nvSpPr>
          <p:cNvPr id="64" name="テキスト ボックス 63"/>
          <p:cNvSpPr txBox="1"/>
          <p:nvPr/>
        </p:nvSpPr>
        <p:spPr>
          <a:xfrm>
            <a:off x="6372200" y="5338879"/>
            <a:ext cx="1849491" cy="246221"/>
          </a:xfrm>
          <a:prstGeom prst="rect">
            <a:avLst/>
          </a:prstGeom>
          <a:noFill/>
        </p:spPr>
        <p:txBody>
          <a:bodyPr wrap="square" lIns="0" tIns="0" rIns="0" bIns="0" rtlCol="0">
            <a:spAutoFit/>
          </a:bodyP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細胞診</a:t>
            </a:r>
          </a:p>
        </p:txBody>
      </p:sp>
      <p:sp>
        <p:nvSpPr>
          <p:cNvPr id="65" name="テキスト ボックス 64"/>
          <p:cNvSpPr txBox="1"/>
          <p:nvPr/>
        </p:nvSpPr>
        <p:spPr>
          <a:xfrm>
            <a:off x="6526349" y="6095037"/>
            <a:ext cx="1849491" cy="646331"/>
          </a:xfrm>
          <a:prstGeom prst="rect">
            <a:avLst/>
          </a:prstGeom>
          <a:noFill/>
        </p:spPr>
        <p:txBody>
          <a:bodyPr wrap="square" lIns="0" tIns="0" rIns="0" bIns="0" rtlCol="0">
            <a:spAutoFit/>
          </a:bodyPr>
          <a:lstStyle/>
          <a:p>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a:p>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610437" y="6090909"/>
            <a:ext cx="2059575" cy="430887"/>
          </a:xfrm>
          <a:prstGeom prst="rect">
            <a:avLst/>
          </a:prstGeom>
          <a:noFill/>
        </p:spPr>
        <p:txBody>
          <a:bodyPr wrap="square" lIns="0" tIns="0" rIns="0" bIns="0" rtlCol="0">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p:txBody>
      </p:sp>
      <p:cxnSp>
        <p:nvCxnSpPr>
          <p:cNvPr id="17" name="直線コネクタ 16"/>
          <p:cNvCxnSpPr/>
          <p:nvPr/>
        </p:nvCxnSpPr>
        <p:spPr>
          <a:xfrm>
            <a:off x="3059832" y="1859151"/>
            <a:ext cx="0" cy="4689540"/>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5" descr="C:\Users\nakamura\Desktop\健診-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836" y="1841951"/>
            <a:ext cx="2446288" cy="290473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67544" y="4815082"/>
            <a:ext cx="2570609" cy="430887"/>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肺がん検診</a:t>
            </a:r>
          </a:p>
        </p:txBody>
      </p:sp>
      <p:sp>
        <p:nvSpPr>
          <p:cNvPr id="21" name="テキスト ボックス 20"/>
          <p:cNvSpPr txBox="1"/>
          <p:nvPr/>
        </p:nvSpPr>
        <p:spPr>
          <a:xfrm>
            <a:off x="869918" y="5346033"/>
            <a:ext cx="1849491" cy="246221"/>
          </a:xfrm>
          <a:prstGeom prst="rect">
            <a:avLst/>
          </a:prstGeom>
          <a:noFill/>
        </p:spPr>
        <p:txBody>
          <a:bodyPr wrap="square" lIns="0" tIns="0" rIns="0" bIns="0" rtlCol="0">
            <a:spAutoFit/>
          </a:bodyPr>
          <a:lstStyle>
            <a:defPPr>
              <a:defRPr lang="ja-JP"/>
            </a:defPPr>
            <a:lvl1pPr algn="ctr">
              <a:defRPr sz="17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600" dirty="0"/>
              <a:t>胸部レントゲン</a:t>
            </a:r>
          </a:p>
        </p:txBody>
      </p:sp>
      <p:sp>
        <p:nvSpPr>
          <p:cNvPr id="22" name="テキスト ボックス 21"/>
          <p:cNvSpPr txBox="1"/>
          <p:nvPr/>
        </p:nvSpPr>
        <p:spPr>
          <a:xfrm>
            <a:off x="760948" y="5787334"/>
            <a:ext cx="2110786" cy="748923"/>
          </a:xfrm>
          <a:prstGeom prst="rect">
            <a:avLst/>
          </a:prstGeom>
          <a:noFill/>
        </p:spPr>
        <p:txBody>
          <a:bodyPr wrap="square" lIns="0" tIns="0" rIns="0" bIns="0" rtlCol="0">
            <a:spAutoFit/>
          </a:bodyPr>
          <a:lstStyle>
            <a:defPPr>
              <a:defRPr lang="ja-JP"/>
            </a:defPPr>
            <a:lvl1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Aft>
                <a:spcPts val="800"/>
              </a:spcAft>
            </a:pPr>
            <a:r>
              <a:rPr lang="ja-JP" altLang="en-US" dirty="0"/>
              <a:t>喫煙者は併せて喀痰検査</a:t>
            </a:r>
            <a:endParaRPr lang="en-US" altLang="ja-JP" dirty="0"/>
          </a:p>
          <a:p>
            <a:r>
              <a:rPr lang="ja-JP" altLang="en-US" dirty="0"/>
              <a:t>対象年齢：</a:t>
            </a:r>
            <a:r>
              <a:rPr lang="en-US" altLang="ja-JP" dirty="0"/>
              <a:t>40</a:t>
            </a:r>
            <a:r>
              <a:rPr lang="ja-JP" altLang="en-US" dirty="0"/>
              <a:t>歳以上</a:t>
            </a:r>
            <a:endParaRPr lang="en-US" altLang="ja-JP" dirty="0"/>
          </a:p>
          <a:p>
            <a:r>
              <a:rPr lang="ja-JP" altLang="en-US" dirty="0"/>
              <a:t>受診間隔：年</a:t>
            </a:r>
            <a:r>
              <a:rPr lang="en-US" altLang="ja-JP" dirty="0"/>
              <a:t>1</a:t>
            </a:r>
            <a:r>
              <a:rPr lang="ja-JP" altLang="en-US" dirty="0"/>
              <a:t>回</a:t>
            </a:r>
          </a:p>
        </p:txBody>
      </p:sp>
    </p:spTree>
    <p:extLst>
      <p:ext uri="{BB962C8B-B14F-4D97-AF65-F5344CB8AC3E}">
        <p14:creationId xmlns:p14="http://schemas.microsoft.com/office/powerpoint/2010/main" val="1790575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8" y="787692"/>
            <a:ext cx="8147835" cy="5282615"/>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がんの治療法」対応</a:t>
            </a:r>
          </a:p>
        </p:txBody>
      </p:sp>
      <p:sp>
        <p:nvSpPr>
          <p:cNvPr id="4" name="正方形/長方形 3">
            <a:extLst>
              <a:ext uri="{FF2B5EF4-FFF2-40B4-BE49-F238E27FC236}">
                <a16:creationId xmlns:a16="http://schemas.microsoft.com/office/drawing/2014/main" id="{1E585B57-26B5-764C-8A80-686AD33252F2}"/>
              </a:ext>
            </a:extLst>
          </p:cNvPr>
          <p:cNvSpPr/>
          <p:nvPr/>
        </p:nvSpPr>
        <p:spPr>
          <a:xfrm>
            <a:off x="899592" y="908720"/>
            <a:ext cx="4572000" cy="369332"/>
          </a:xfrm>
          <a:prstGeom prst="rect">
            <a:avLst/>
          </a:prstGeom>
        </p:spPr>
        <p:txBody>
          <a:bodyPr>
            <a:spAutoFit/>
          </a:bodyPr>
          <a:lstStyle/>
          <a:p>
            <a:r>
              <a:rPr lang="ja-JP" altLang="en-US">
                <a:latin typeface="MS PGothic" panose="020B0600070205080204" pitchFamily="34" charset="-128"/>
                <a:ea typeface="MS PGothic" panose="020B0600070205080204" pitchFamily="34" charset="-128"/>
              </a:rPr>
              <a:t>福井県がん教育のための教材（中学校向け）</a:t>
            </a:r>
          </a:p>
        </p:txBody>
      </p:sp>
    </p:spTree>
    <p:extLst>
      <p:ext uri="{BB962C8B-B14F-4D97-AF65-F5344CB8AC3E}">
        <p14:creationId xmlns:p14="http://schemas.microsoft.com/office/powerpoint/2010/main" val="2434572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899" y="2420888"/>
            <a:ext cx="8424936" cy="2123658"/>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7920"/>
              </a:lnSpc>
            </a:pPr>
            <a:r>
              <a:rPr lang="ja-JP" altLang="en-US" sz="6500" dirty="0">
                <a:solidFill>
                  <a:schemeClr val="tx1">
                    <a:lumMod val="75000"/>
                    <a:lumOff val="25000"/>
                  </a:schemeClr>
                </a:solidFill>
              </a:rPr>
              <a:t>がんはどのように</a:t>
            </a:r>
            <a:br>
              <a:rPr lang="en-US" altLang="ja-JP" sz="6500" dirty="0">
                <a:solidFill>
                  <a:schemeClr val="tx1">
                    <a:lumMod val="75000"/>
                    <a:lumOff val="25000"/>
                  </a:schemeClr>
                </a:solidFill>
              </a:rPr>
            </a:br>
            <a:r>
              <a:rPr lang="ja-JP" altLang="en-US" sz="6500" dirty="0">
                <a:solidFill>
                  <a:schemeClr val="tx1">
                    <a:lumMod val="75000"/>
                    <a:lumOff val="25000"/>
                  </a:schemeClr>
                </a:solidFill>
              </a:rPr>
              <a:t>治すのだろう</a:t>
            </a:r>
          </a:p>
        </p:txBody>
      </p:sp>
    </p:spTree>
    <p:extLst>
      <p:ext uri="{BB962C8B-B14F-4D97-AF65-F5344CB8AC3E}">
        <p14:creationId xmlns:p14="http://schemas.microsoft.com/office/powerpoint/2010/main" val="7915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がんの治療法</a:t>
            </a:r>
          </a:p>
        </p:txBody>
      </p:sp>
      <p:sp>
        <p:nvSpPr>
          <p:cNvPr id="16" name="円/楕円 15"/>
          <p:cNvSpPr/>
          <p:nvPr/>
        </p:nvSpPr>
        <p:spPr>
          <a:xfrm>
            <a:off x="3216136" y="98072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手術</a:t>
            </a:r>
          </a:p>
        </p:txBody>
      </p:sp>
      <p:sp>
        <p:nvSpPr>
          <p:cNvPr id="17" name="円/楕円 16"/>
          <p:cNvSpPr/>
          <p:nvPr/>
        </p:nvSpPr>
        <p:spPr>
          <a:xfrm>
            <a:off x="1847472" y="242520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放射線</a:t>
            </a:r>
          </a:p>
        </p:txBody>
      </p:sp>
      <p:sp>
        <p:nvSpPr>
          <p:cNvPr id="23" name="テキスト ボックス 22"/>
          <p:cNvSpPr txBox="1"/>
          <p:nvPr/>
        </p:nvSpPr>
        <p:spPr>
          <a:xfrm>
            <a:off x="251520" y="5013176"/>
            <a:ext cx="8652504" cy="1823576"/>
          </a:xfrm>
          <a:prstGeom prst="rect">
            <a:avLst/>
          </a:prstGeom>
          <a:noFill/>
        </p:spPr>
        <p:txBody>
          <a:bodyPr wrap="square" rtlCol="0">
            <a:spAutoFit/>
          </a:bodyPr>
          <a:lstStyle>
            <a:defPPr>
              <a:defRPr lang="ja-JP"/>
            </a:defPPr>
            <a:lvl1pPr marL="538163" indent="-538163">
              <a:defRPr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4500"/>
              </a:lnSpc>
            </a:pPr>
            <a:r>
              <a:rPr lang="ja-JP" altLang="en-US" spc="-100" dirty="0"/>
              <a:t>●がんの種類や状態などにより選ぶ</a:t>
            </a:r>
            <a:endParaRPr lang="en-US" altLang="ja-JP" spc="-100" dirty="0"/>
          </a:p>
          <a:p>
            <a:pPr>
              <a:lnSpc>
                <a:spcPts val="4500"/>
              </a:lnSpc>
            </a:pPr>
            <a:r>
              <a:rPr lang="ja-JP" altLang="en-US" spc="-100" dirty="0"/>
              <a:t>●いくつかの治療法を組み合わせること</a:t>
            </a:r>
            <a:r>
              <a:rPr lang="ja-JP" altLang="en-US" spc="-100"/>
              <a:t>もある</a:t>
            </a:r>
            <a:endParaRPr lang="ja-JP" altLang="en-US" spc="-100" dirty="0"/>
          </a:p>
        </p:txBody>
      </p:sp>
      <p:grpSp>
        <p:nvGrpSpPr>
          <p:cNvPr id="2" name="グループ化 3"/>
          <p:cNvGrpSpPr/>
          <p:nvPr/>
        </p:nvGrpSpPr>
        <p:grpSpPr>
          <a:xfrm>
            <a:off x="4530147" y="2458883"/>
            <a:ext cx="2711728" cy="2631977"/>
            <a:chOff x="4530147" y="2458883"/>
            <a:chExt cx="2711728" cy="2631977"/>
          </a:xfrm>
        </p:grpSpPr>
        <p:sp>
          <p:nvSpPr>
            <p:cNvPr id="18" name="円/楕円 17"/>
            <p:cNvSpPr/>
            <p:nvPr/>
          </p:nvSpPr>
          <p:spPr>
            <a:xfrm>
              <a:off x="4530147" y="2458883"/>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化学</a:t>
              </a: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640951" y="3940627"/>
              <a:ext cx="2441695" cy="769441"/>
            </a:xfrm>
            <a:prstGeom prst="rect">
              <a:avLst/>
            </a:prstGeom>
          </p:spPr>
          <p:txBody>
            <a:bodyPr wrap="none">
              <a:spAutoFit/>
            </a:bodyPr>
            <a:lstStyle/>
            <a:p>
              <a:pPr algn="ct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（抗がん剤などの</a:t>
              </a:r>
              <a:br>
                <a:rPr lang="en-US" altLang="ja-JP" sz="22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薬）</a:t>
              </a:r>
            </a:p>
          </p:txBody>
        </p:sp>
      </p:grpSp>
      <p:sp>
        <p:nvSpPr>
          <p:cNvPr id="11" name="テキスト ボックス 10"/>
          <p:cNvSpPr txBox="1"/>
          <p:nvPr/>
        </p:nvSpPr>
        <p:spPr>
          <a:xfrm>
            <a:off x="1097266" y="1167724"/>
            <a:ext cx="6948929" cy="824351"/>
          </a:xfrm>
          <a:prstGeom prst="roundRect">
            <a:avLst/>
          </a:prstGeom>
          <a:solidFill>
            <a:srgbClr val="0070C0">
              <a:alpha val="90000"/>
            </a:srgbClr>
          </a:solidFill>
        </p:spPr>
        <p:txBody>
          <a:bodyPr wrap="square" tIns="180000" rtlCol="0" anchor="ctr" anchorCtr="0">
            <a:noAutofit/>
          </a:bodyPr>
          <a:lstStyle/>
          <a:p>
            <a:pPr algn="ctr"/>
            <a:r>
              <a:rPr kumimoji="1" lang="ja-JP" altLang="en-US" sz="4800" b="1" dirty="0">
                <a:solidFill>
                  <a:schemeClr val="bg1"/>
                </a:solidFill>
                <a:latin typeface="メイリオ" panose="020B0604030504040204" pitchFamily="50" charset="-128"/>
                <a:ea typeface="メイリオ" panose="020B0604030504040204" pitchFamily="50" charset="-128"/>
              </a:rPr>
              <a:t>治療法は</a:t>
            </a:r>
            <a:r>
              <a:rPr lang="ja-JP" altLang="en-US" sz="4800" b="1" dirty="0">
                <a:solidFill>
                  <a:schemeClr val="bg1"/>
                </a:solidFill>
                <a:latin typeface="メイリオ" panose="020B0604030504040204" pitchFamily="50" charset="-128"/>
                <a:ea typeface="メイリオ" panose="020B0604030504040204" pitchFamily="50" charset="-128"/>
              </a:rPr>
              <a:t>主に</a:t>
            </a:r>
            <a:r>
              <a:rPr lang="en-US" altLang="ja-JP" sz="4800" b="1" dirty="0">
                <a:solidFill>
                  <a:schemeClr val="bg1"/>
                </a:solidFill>
                <a:latin typeface="メイリオ" panose="020B0604030504040204" pitchFamily="50" charset="-128"/>
                <a:ea typeface="メイリオ" panose="020B0604030504040204" pitchFamily="50" charset="-128"/>
              </a:rPr>
              <a:t>3</a:t>
            </a:r>
            <a:r>
              <a:rPr lang="ja-JP" altLang="en-US" sz="4800" b="1" dirty="0">
                <a:solidFill>
                  <a:schemeClr val="bg1"/>
                </a:solidFill>
                <a:latin typeface="メイリオ" panose="020B0604030504040204" pitchFamily="50" charset="-128"/>
                <a:ea typeface="メイリオ" panose="020B0604030504040204" pitchFamily="50" charset="-128"/>
              </a:rPr>
              <a:t>つ</a:t>
            </a:r>
            <a:endParaRPr kumimoji="1" lang="ja-JP" altLang="en-US" sz="4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20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684039" y="1253902"/>
            <a:ext cx="5788773" cy="4452501"/>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8500"/>
              </a:lnSpc>
            </a:pPr>
            <a:r>
              <a:rPr lang="ja-JP" altLang="en-US" sz="6500" dirty="0">
                <a:solidFill>
                  <a:schemeClr val="tx1">
                    <a:lumMod val="75000"/>
                    <a:lumOff val="25000"/>
                  </a:schemeClr>
                </a:solidFill>
              </a:rPr>
              <a:t>治療法を</a:t>
            </a:r>
            <a:br>
              <a:rPr lang="en-US" altLang="ja-JP" sz="6500" dirty="0">
                <a:solidFill>
                  <a:schemeClr val="tx1">
                    <a:lumMod val="75000"/>
                    <a:lumOff val="25000"/>
                  </a:schemeClr>
                </a:solidFill>
              </a:rPr>
            </a:br>
            <a:r>
              <a:rPr lang="ja-JP" altLang="en-US" sz="6500" dirty="0">
                <a:solidFill>
                  <a:schemeClr val="tx1">
                    <a:lumMod val="75000"/>
                    <a:lumOff val="25000"/>
                  </a:schemeClr>
                </a:solidFill>
              </a:rPr>
              <a:t>決めるとき</a:t>
            </a:r>
            <a:br>
              <a:rPr lang="en-US" altLang="ja-JP" sz="6500" dirty="0">
                <a:solidFill>
                  <a:schemeClr val="tx1">
                    <a:lumMod val="75000"/>
                    <a:lumOff val="25000"/>
                  </a:schemeClr>
                </a:solidFill>
              </a:rPr>
            </a:br>
            <a:r>
              <a:rPr lang="ja-JP" altLang="en-US" sz="6500" dirty="0">
                <a:solidFill>
                  <a:schemeClr val="tx1">
                    <a:lumMod val="75000"/>
                    <a:lumOff val="25000"/>
                  </a:schemeClr>
                </a:solidFill>
              </a:rPr>
              <a:t>大切なことは</a:t>
            </a:r>
            <a:br>
              <a:rPr lang="en-US" altLang="ja-JP" sz="6500" dirty="0">
                <a:solidFill>
                  <a:schemeClr val="tx1">
                    <a:lumMod val="75000"/>
                    <a:lumOff val="25000"/>
                  </a:schemeClr>
                </a:solidFill>
              </a:rPr>
            </a:br>
            <a:r>
              <a:rPr lang="ja-JP" altLang="en-US" sz="6500" dirty="0">
                <a:solidFill>
                  <a:schemeClr val="tx1">
                    <a:lumMod val="75000"/>
                    <a:lumOff val="25000"/>
                  </a:schemeClr>
                </a:solidFill>
              </a:rPr>
              <a:t>何だろう</a:t>
            </a:r>
          </a:p>
        </p:txBody>
      </p:sp>
    </p:spTree>
    <p:extLst>
      <p:ext uri="{BB962C8B-B14F-4D97-AF65-F5344CB8AC3E}">
        <p14:creationId xmlns:p14="http://schemas.microsoft.com/office/powerpoint/2010/main" val="2806276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598692" y="4116419"/>
            <a:ext cx="2599387" cy="208834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十分な</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説明</a:t>
            </a:r>
          </a:p>
        </p:txBody>
      </p:sp>
      <p:sp>
        <p:nvSpPr>
          <p:cNvPr id="44" name="テキスト ボックス 43"/>
          <p:cNvSpPr txBox="1"/>
          <p:nvPr/>
        </p:nvSpPr>
        <p:spPr>
          <a:xfrm>
            <a:off x="0" y="182250"/>
            <a:ext cx="9144000"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3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治療法を決めるとき大切なこと</a:t>
            </a:r>
          </a:p>
        </p:txBody>
      </p:sp>
      <p:sp>
        <p:nvSpPr>
          <p:cNvPr id="18" name="円/楕円 17"/>
          <p:cNvSpPr/>
          <p:nvPr/>
        </p:nvSpPr>
        <p:spPr>
          <a:xfrm>
            <a:off x="3325375" y="2422847"/>
            <a:ext cx="2481346" cy="184096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7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相 談</a:t>
            </a:r>
          </a:p>
        </p:txBody>
      </p:sp>
      <p:sp>
        <p:nvSpPr>
          <p:cNvPr id="21" name="円/楕円 20"/>
          <p:cNvSpPr/>
          <p:nvPr/>
        </p:nvSpPr>
        <p:spPr>
          <a:xfrm>
            <a:off x="1187624" y="2556881"/>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患者の価値観</a:t>
            </a:r>
          </a:p>
        </p:txBody>
      </p:sp>
      <p:sp>
        <p:nvSpPr>
          <p:cNvPr id="24" name="円/楕円 23"/>
          <p:cNvSpPr/>
          <p:nvPr/>
        </p:nvSpPr>
        <p:spPr>
          <a:xfrm>
            <a:off x="5172114" y="2556593"/>
            <a:ext cx="2873362" cy="224055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希望する生き方</a:t>
            </a:r>
          </a:p>
        </p:txBody>
      </p:sp>
      <p:sp>
        <p:nvSpPr>
          <p:cNvPr id="40" name="円/楕円 39"/>
          <p:cNvSpPr/>
          <p:nvPr/>
        </p:nvSpPr>
        <p:spPr>
          <a:xfrm>
            <a:off x="6061027" y="4149080"/>
            <a:ext cx="2615429" cy="2039431"/>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説明の</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理解</a:t>
            </a:r>
          </a:p>
        </p:txBody>
      </p:sp>
      <p:sp>
        <p:nvSpPr>
          <p:cNvPr id="2" name="正方形/長方形 1"/>
          <p:cNvSpPr/>
          <p:nvPr/>
        </p:nvSpPr>
        <p:spPr>
          <a:xfrm>
            <a:off x="611560" y="1154271"/>
            <a:ext cx="7848871"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自分の病</a:t>
            </a:r>
            <a:r>
              <a:rPr kumimoji="1" lang="ja-JP" altLang="en-US" sz="2800" b="1" i="0" u="none" strike="noStrike" kern="1200" cap="none" spc="-6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気・</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検</a:t>
            </a:r>
            <a:r>
              <a:rPr kumimoji="1" lang="ja-JP" altLang="en-US" sz="2800" b="1" i="0" u="none" strike="noStrike" kern="1200" cap="none" spc="-6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査・</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治療などについて十分な</a:t>
            </a:r>
            <a:br>
              <a:rPr kumimoji="1" lang="en-US" altLang="ja-JP"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b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説明を受</a:t>
            </a:r>
            <a:r>
              <a:rPr kumimoji="1" lang="ja-JP" altLang="en-US" sz="2800" b="1" i="0" u="none" strike="noStrike" kern="1200" cap="none" spc="-3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け</a:t>
            </a:r>
            <a:r>
              <a:rPr kumimoji="1" lang="ja-JP" altLang="en-US" sz="2800" b="1" i="0" u="none" strike="noStrike" kern="1200" cap="none" spc="-8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理解した上でどのような</a:t>
            </a:r>
            <a:br>
              <a:rPr kumimoji="1" lang="en-US" altLang="ja-JP"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b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医療を受けるか選択する</a:t>
            </a:r>
          </a:p>
        </p:txBody>
      </p:sp>
      <p:pic>
        <p:nvPicPr>
          <p:cNvPr id="7170" name="Picture 2" descr="C:\Users\nakamura\Desktop\ill-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377" y="3728737"/>
            <a:ext cx="3433147" cy="265259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10902" y="5822503"/>
            <a:ext cx="8077827" cy="918865"/>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インフォームド・コンセント</a:t>
            </a:r>
            <a:endParaRPr kumimoji="1" lang="en-US" altLang="ja-JP" sz="44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50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21" grpId="0" animBg="1"/>
      <p:bldP spid="24" grpId="0" animBg="1"/>
      <p:bldP spid="40"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774590" y="1916993"/>
            <a:ext cx="7609678" cy="96551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セカンド・オピニオン</a:t>
            </a:r>
            <a:endParaRPr kumimoji="1" lang="en-US" altLang="ja-JP" sz="48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42903" y="168298"/>
            <a:ext cx="7789537" cy="1446550"/>
          </a:xfrm>
          <a:prstGeom prst="rect">
            <a:avLst/>
          </a:prstGeom>
          <a:noFill/>
        </p:spPr>
        <p:txBody>
          <a:bodyPr wrap="square" rtlCol="0">
            <a:spAutoFit/>
          </a:bodyPr>
          <a:lstStyle>
            <a:defPPr>
              <a:defRPr lang="ja-JP"/>
            </a:defPPr>
            <a:lvl1pPr algn="ctr">
              <a:defRPr sz="4400" b="1" spc="-15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治療方針は</a:t>
            </a:r>
            <a:endParaRPr kumimoji="1" lang="en-US" altLang="ja-JP"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医師によって異なることがある</a:t>
            </a:r>
          </a:p>
        </p:txBody>
      </p:sp>
      <p:sp>
        <p:nvSpPr>
          <p:cNvPr id="11" name="テキスト ボックス 10"/>
          <p:cNvSpPr txBox="1"/>
          <p:nvPr/>
        </p:nvSpPr>
        <p:spPr>
          <a:xfrm>
            <a:off x="4244000" y="3545721"/>
            <a:ext cx="4547898" cy="1323439"/>
          </a:xfrm>
          <a:prstGeom prst="rect">
            <a:avLst/>
          </a:prstGeom>
          <a:noFill/>
        </p:spPr>
        <p:txBody>
          <a:bodyPr wrap="square" rtlCol="0">
            <a:spAutoFit/>
          </a:bodyPr>
          <a:lstStyle>
            <a:defPPr>
              <a:defRPr lang="ja-JP"/>
            </a:defPPr>
            <a:lvl1pPr>
              <a:defRPr sz="4000" b="1">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別の医師の意見を聞いてもよい</a:t>
            </a:r>
          </a:p>
        </p:txBody>
      </p:sp>
      <p:sp>
        <p:nvSpPr>
          <p:cNvPr id="15" name="テキスト ボックス 14"/>
          <p:cNvSpPr txBox="1"/>
          <p:nvPr/>
        </p:nvSpPr>
        <p:spPr>
          <a:xfrm>
            <a:off x="467544" y="5129592"/>
            <a:ext cx="8280920" cy="1604787"/>
          </a:xfrm>
          <a:prstGeom prst="roundRect">
            <a:avLst>
              <a:gd name="adj" fmla="val 15760"/>
            </a:avLst>
          </a:prstGeom>
          <a:solidFill>
            <a:srgbClr val="FF9900"/>
          </a:solidFill>
        </p:spPr>
        <p:txBody>
          <a:bodyPr wrap="square" tIns="108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治療法を理解し</a:t>
            </a:r>
            <a:endParaRPr kumimoji="1" lang="en-US" altLang="ja-JP"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自分で選ぶという意識が大切</a:t>
            </a:r>
          </a:p>
        </p:txBody>
      </p:sp>
      <p:pic>
        <p:nvPicPr>
          <p:cNvPr id="9218" name="Picture 2" descr="C:\Users\nakamura\Desktop\ill-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10" y="2891895"/>
            <a:ext cx="3836260" cy="22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図 8">
            <a:hlinkClick r:id="" action="ppaction://noaction" highlightClick="1">
              <a:snd r:embed="rId3" name="coin.wav"/>
            </a:hlinkClick>
            <a:extLst>
              <a:ext uri="{FF2B5EF4-FFF2-40B4-BE49-F238E27FC236}">
                <a16:creationId xmlns:a16="http://schemas.microsoft.com/office/drawing/2014/main" id="{007A76AD-8284-C84E-99A3-4711FA211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540" y="4319440"/>
            <a:ext cx="3949460" cy="253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上カーブ リボン 3">
            <a:extLst>
              <a:ext uri="{FF2B5EF4-FFF2-40B4-BE49-F238E27FC236}">
                <a16:creationId xmlns:a16="http://schemas.microsoft.com/office/drawing/2014/main" id="{9FF367F3-259D-9845-A278-2263F2C7FCFC}"/>
              </a:ext>
            </a:extLst>
          </p:cNvPr>
          <p:cNvSpPr/>
          <p:nvPr/>
        </p:nvSpPr>
        <p:spPr>
          <a:xfrm>
            <a:off x="185682" y="1412776"/>
            <a:ext cx="8755119" cy="2319486"/>
          </a:xfrm>
          <a:prstGeom prst="ellipseRibbon2">
            <a:avLst>
              <a:gd name="adj1" fmla="val 25000"/>
              <a:gd name="adj2" fmla="val 100000"/>
              <a:gd name="adj3"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3300" b="1">
                <a:solidFill>
                  <a:prstClr val="white"/>
                </a:solidFill>
                <a:latin typeface="Calibri" panose="020F0502020204030204"/>
                <a:ea typeface="游ゴシック" panose="020B0400000000000000" pitchFamily="34" charset="-128"/>
              </a:rPr>
              <a:t>みんなで学ぼう！</a:t>
            </a:r>
            <a:endParaRPr lang="en-US" altLang="ja-JP" sz="3300" b="1" dirty="0">
              <a:solidFill>
                <a:prstClr val="white"/>
              </a:solidFill>
              <a:latin typeface="Calibri" panose="020F0502020204030204"/>
              <a:ea typeface="游ゴシック" panose="020B0400000000000000" pitchFamily="34" charset="-128"/>
            </a:endParaRPr>
          </a:p>
          <a:p>
            <a:pPr algn="ctr" defTabSz="685800"/>
            <a:r>
              <a:rPr lang="ja-JP" altLang="en-US" sz="3300" b="1">
                <a:solidFill>
                  <a:prstClr val="white"/>
                </a:solidFill>
                <a:latin typeface="Calibri" panose="020F0502020204030204"/>
                <a:ea typeface="游ゴシック" panose="020B0400000000000000" pitchFamily="34" charset="-128"/>
              </a:rPr>
              <a:t>がんのこと、がん患者さんのこと</a:t>
            </a:r>
          </a:p>
        </p:txBody>
      </p:sp>
      <p:sp>
        <p:nvSpPr>
          <p:cNvPr id="7" name="テキスト ボックス 6">
            <a:extLst>
              <a:ext uri="{FF2B5EF4-FFF2-40B4-BE49-F238E27FC236}">
                <a16:creationId xmlns:a16="http://schemas.microsoft.com/office/drawing/2014/main" id="{2D4EE5B1-9D0D-CD4B-9C01-D38F4B1E8ABC}"/>
              </a:ext>
            </a:extLst>
          </p:cNvPr>
          <p:cNvSpPr txBox="1"/>
          <p:nvPr/>
        </p:nvSpPr>
        <p:spPr>
          <a:xfrm>
            <a:off x="323528" y="341667"/>
            <a:ext cx="6540573" cy="523220"/>
          </a:xfrm>
          <a:prstGeom prst="rect">
            <a:avLst/>
          </a:prstGeom>
          <a:noFill/>
        </p:spPr>
        <p:txBody>
          <a:bodyPr wrap="none" rtlCol="0">
            <a:spAutoFit/>
          </a:bodyPr>
          <a:lstStyle/>
          <a:p>
            <a:pPr defTabSz="685800"/>
            <a:r>
              <a:rPr lang="ja-JP" altLang="en-US" sz="2800">
                <a:solidFill>
                  <a:prstClr val="black"/>
                </a:solidFill>
                <a:latin typeface="MS PGothic" panose="020B0600070205080204" pitchFamily="34" charset="-128"/>
                <a:ea typeface="MS PGothic" panose="020B0600070205080204" pitchFamily="34" charset="-128"/>
              </a:rPr>
              <a:t>福井県がん教育のための教材（中学校向け）</a:t>
            </a:r>
          </a:p>
        </p:txBody>
      </p:sp>
      <p:sp>
        <p:nvSpPr>
          <p:cNvPr id="2" name="テキスト ボックス 1">
            <a:extLst>
              <a:ext uri="{FF2B5EF4-FFF2-40B4-BE49-F238E27FC236}">
                <a16:creationId xmlns:a16="http://schemas.microsoft.com/office/drawing/2014/main" id="{12CB5788-CEA9-1546-9CF9-EBBC860286C2}"/>
              </a:ext>
            </a:extLst>
          </p:cNvPr>
          <p:cNvSpPr txBox="1"/>
          <p:nvPr/>
        </p:nvSpPr>
        <p:spPr>
          <a:xfrm>
            <a:off x="2699791" y="3374901"/>
            <a:ext cx="3262432" cy="1200329"/>
          </a:xfrm>
          <a:prstGeom prst="rect">
            <a:avLst/>
          </a:prstGeom>
          <a:noFill/>
        </p:spPr>
        <p:txBody>
          <a:bodyPr wrap="none" rtlCol="0">
            <a:spAutoFit/>
          </a:bodyPr>
          <a:lstStyle/>
          <a:p>
            <a:r>
              <a:rPr kumimoji="1" lang="ja-JP" altLang="en-US" sz="2400"/>
              <a:t>授業はここまでです。</a:t>
            </a:r>
            <a:endParaRPr kumimoji="1" lang="en-US" altLang="ja-JP" sz="2400" dirty="0"/>
          </a:p>
          <a:p>
            <a:r>
              <a:rPr lang="ja-JP" altLang="en-US" sz="2400"/>
              <a:t>内容が多くて理解する</a:t>
            </a:r>
            <a:endParaRPr lang="en-US" altLang="ja-JP" sz="2400" dirty="0"/>
          </a:p>
          <a:p>
            <a:r>
              <a:rPr kumimoji="1" lang="ja-JP" altLang="en-US" sz="2400"/>
              <a:t>のは大変でしたね。</a:t>
            </a:r>
          </a:p>
        </p:txBody>
      </p:sp>
      <p:sp>
        <p:nvSpPr>
          <p:cNvPr id="3" name="テキスト ボックス 2">
            <a:extLst>
              <a:ext uri="{FF2B5EF4-FFF2-40B4-BE49-F238E27FC236}">
                <a16:creationId xmlns:a16="http://schemas.microsoft.com/office/drawing/2014/main" id="{773A94EE-D696-9644-B259-67F0B2A23E5E}"/>
              </a:ext>
            </a:extLst>
          </p:cNvPr>
          <p:cNvSpPr txBox="1"/>
          <p:nvPr/>
        </p:nvSpPr>
        <p:spPr>
          <a:xfrm>
            <a:off x="632559" y="4868819"/>
            <a:ext cx="4134465" cy="1138773"/>
          </a:xfrm>
          <a:prstGeom prst="rect">
            <a:avLst/>
          </a:prstGeom>
          <a:noFill/>
        </p:spPr>
        <p:txBody>
          <a:bodyPr wrap="none" rtlCol="0">
            <a:spAutoFit/>
          </a:bodyPr>
          <a:lstStyle/>
          <a:p>
            <a:pPr algn="ctr"/>
            <a:r>
              <a:rPr kumimoji="1" lang="ja-JP" altLang="en-US" sz="4000" b="1">
                <a:solidFill>
                  <a:srgbClr val="0432FF"/>
                </a:solidFill>
              </a:rPr>
              <a:t>質問タイム</a:t>
            </a:r>
            <a:endParaRPr kumimoji="1" lang="en-US" altLang="ja-JP" sz="4000" b="1" dirty="0">
              <a:solidFill>
                <a:srgbClr val="0432FF"/>
              </a:solidFill>
            </a:endParaRPr>
          </a:p>
          <a:p>
            <a:pPr algn="ctr"/>
            <a:r>
              <a:rPr kumimoji="1" lang="ja-JP" altLang="en-US" sz="2800" b="1">
                <a:solidFill>
                  <a:srgbClr val="0432FF"/>
                </a:solidFill>
              </a:rPr>
              <a:t>何か質問はありますか？</a:t>
            </a:r>
          </a:p>
        </p:txBody>
      </p:sp>
    </p:spTree>
    <p:extLst>
      <p:ext uri="{BB962C8B-B14F-4D97-AF65-F5344CB8AC3E}">
        <p14:creationId xmlns:p14="http://schemas.microsoft.com/office/powerpoint/2010/main" val="46058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5880443" y="1124744"/>
            <a:ext cx="1902903" cy="954107"/>
          </a:xfrm>
          <a:prstGeom prst="rect">
            <a:avLst/>
          </a:prstGeom>
          <a:noFill/>
        </p:spPr>
        <p:txBody>
          <a:bodyPr wrap="square" rtlCol="0">
            <a:spAutoFit/>
          </a:bodyPr>
          <a:lstStyle>
            <a:defPPr>
              <a:defRPr lang="ja-JP"/>
            </a:defPPr>
            <a:lvl1pPr algn="ctr">
              <a:defRPr sz="4400" b="1"/>
            </a:lvl1pPr>
          </a:lstStyle>
          <a:p>
            <a:r>
              <a:rPr lang="ja-JP" altLang="en-US" sz="2800" dirty="0">
                <a:solidFill>
                  <a:schemeClr val="tx1">
                    <a:lumMod val="75000"/>
                    <a:lumOff val="25000"/>
                  </a:schemeClr>
                </a:solidFill>
              </a:rPr>
              <a:t>変異した細胞</a:t>
            </a:r>
            <a:endParaRPr lang="en-US" altLang="ja-JP" sz="2800" dirty="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0070C0"/>
                </a:solidFill>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a:solidFill>
                  <a:schemeClr val="bg1"/>
                </a:solidFill>
                <a:effectLst>
                  <a:outerShdw blurRad="38100" dist="38100" dir="2700000" algn="tl">
                    <a:srgbClr val="000000">
                      <a:alpha val="43137"/>
                    </a:srgbClr>
                  </a:outerShdw>
                </a:effectLst>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dirty="0">
                <a:solidFill>
                  <a:schemeClr val="tx1">
                    <a:lumMod val="75000"/>
                    <a:lumOff val="25000"/>
                  </a:schemeClr>
                </a:solidFill>
              </a:rPr>
              <a:t>修復や排除により</a:t>
            </a:r>
            <a:endParaRPr lang="en-US" altLang="ja-JP" dirty="0">
              <a:solidFill>
                <a:schemeClr val="tx1">
                  <a:lumMod val="75000"/>
                  <a:lumOff val="25000"/>
                </a:schemeClr>
              </a:solidFill>
            </a:endParaRPr>
          </a:p>
          <a:p>
            <a:pPr>
              <a:lnSpc>
                <a:spcPts val="5200"/>
              </a:lnSpc>
            </a:pPr>
            <a:r>
              <a:rPr lang="ja-JP" altLang="en-US" dirty="0">
                <a:solidFill>
                  <a:schemeClr val="tx1">
                    <a:lumMod val="75000"/>
                    <a:lumOff val="25000"/>
                  </a:schemeClr>
                </a:solidFill>
              </a:rPr>
              <a:t>正常に保たれるしくみがある</a:t>
            </a:r>
            <a:endParaRPr lang="en-US" altLang="ja-JP" dirty="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639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3504594" y="1623292"/>
            <a:ext cx="5171863" cy="941612"/>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異常な細胞ができる</a:t>
            </a:r>
          </a:p>
        </p:txBody>
      </p:sp>
      <p:grpSp>
        <p:nvGrpSpPr>
          <p:cNvPr id="8" name="グループ化 7"/>
          <p:cNvGrpSpPr/>
          <p:nvPr/>
        </p:nvGrpSpPr>
        <p:grpSpPr>
          <a:xfrm>
            <a:off x="729313" y="2197671"/>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a:off x="1810681" y="4561489"/>
            <a:ext cx="411062" cy="52369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角丸四角形吹き出し 29"/>
          <p:cNvSpPr/>
          <p:nvPr/>
        </p:nvSpPr>
        <p:spPr>
          <a:xfrm>
            <a:off x="585216" y="5250249"/>
            <a:ext cx="8091240" cy="1348531"/>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周りに広がりやすくなり</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血管などに入り込んで全身に広がる</a:t>
            </a:r>
          </a:p>
        </p:txBody>
      </p:sp>
      <p:grpSp>
        <p:nvGrpSpPr>
          <p:cNvPr id="4" name="グループ化 3"/>
          <p:cNvGrpSpPr/>
          <p:nvPr/>
        </p:nvGrpSpPr>
        <p:grpSpPr>
          <a:xfrm>
            <a:off x="3504595" y="3002021"/>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かたまりになる</a:t>
              </a: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a:p>
          </p:txBody>
        </p:sp>
        <p:sp>
          <p:nvSpPr>
            <p:cNvPr id="23" name="テキスト ボックス 22"/>
            <p:cNvSpPr txBox="1"/>
            <p:nvPr/>
          </p:nvSpPr>
          <p:spPr>
            <a:xfrm>
              <a:off x="3985271" y="4176256"/>
              <a:ext cx="4637540" cy="472225"/>
            </a:xfrm>
            <a:prstGeom prst="rect">
              <a:avLst/>
            </a:prstGeom>
            <a:noFill/>
          </p:spPr>
          <p:txBody>
            <a:bodyPr wrap="square" bIns="144000" rtlCol="0">
              <a:spAutoFit/>
            </a:bodyPr>
            <a:lstStyle/>
            <a:p>
              <a:r>
                <a:rPr kumimoji="1" lang="ja-JP" altLang="en-US" sz="2800" b="1" spc="50" dirty="0">
                  <a:solidFill>
                    <a:schemeClr val="bg1"/>
                  </a:solidFill>
                </a:rPr>
                <a:t>悪性のものを</a:t>
              </a:r>
              <a:r>
                <a:rPr kumimoji="1" lang="ja-JP" altLang="en-US" sz="3500" b="1" spc="50" dirty="0">
                  <a:solidFill>
                    <a:schemeClr val="bg1"/>
                  </a:solidFill>
                </a:rPr>
                <a:t>がん</a:t>
              </a:r>
              <a:r>
                <a:rPr kumimoji="1" lang="ja-JP" altLang="en-US" sz="2800" b="1" spc="50" dirty="0">
                  <a:solidFill>
                    <a:schemeClr val="bg1"/>
                  </a:solidFill>
                </a:rPr>
                <a:t>という</a:t>
              </a:r>
              <a:endParaRPr kumimoji="1" lang="en-US" altLang="ja-JP" sz="2800" b="1" spc="50" dirty="0">
                <a:solidFill>
                  <a:schemeClr val="bg1"/>
                </a:solidFill>
              </a:endParaRPr>
            </a:p>
          </p:txBody>
        </p:sp>
      </p:grpSp>
      <p:sp>
        <p:nvSpPr>
          <p:cNvPr id="21" name="テキスト ボックス 20"/>
          <p:cNvSpPr txBox="1"/>
          <p:nvPr/>
        </p:nvSpPr>
        <p:spPr>
          <a:xfrm>
            <a:off x="1691680" y="6631468"/>
            <a:ext cx="7316241"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25188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2348880"/>
            <a:ext cx="7488832" cy="2272417"/>
          </a:xfrm>
          <a:prstGeom prst="rect">
            <a:avLst/>
          </a:prstGeom>
          <a:noFill/>
        </p:spPr>
        <p:txBody>
          <a:bodyPr wrap="square" rtlCol="0">
            <a:spAutoFit/>
          </a:bodyPr>
          <a:lstStyle>
            <a:defPPr>
              <a:defRPr lang="ja-JP"/>
            </a:defPPr>
            <a:lvl1pPr algn="ctr">
              <a:lnSpc>
                <a:spcPts val="8500"/>
              </a:lnSpc>
              <a:defRPr sz="6500" b="1">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solidFill>
                  <a:schemeClr val="tx1">
                    <a:lumMod val="75000"/>
                    <a:lumOff val="25000"/>
                  </a:schemeClr>
                </a:solidFill>
              </a:rPr>
              <a:t>がんの原因は</a:t>
            </a:r>
            <a:br>
              <a:rPr lang="en-US" altLang="ja-JP" dirty="0">
                <a:solidFill>
                  <a:schemeClr val="tx1">
                    <a:lumMod val="75000"/>
                    <a:lumOff val="25000"/>
                  </a:schemeClr>
                </a:solidFill>
              </a:rPr>
            </a:br>
            <a:r>
              <a:rPr lang="ja-JP" altLang="en-US" dirty="0">
                <a:solidFill>
                  <a:schemeClr val="tx1">
                    <a:lumMod val="75000"/>
                    <a:lumOff val="25000"/>
                  </a:schemeClr>
                </a:solidFill>
              </a:rPr>
              <a:t>何だろう</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29546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78" y="1966109"/>
            <a:ext cx="7927253" cy="4621330"/>
          </a:xfrm>
          <a:prstGeom prst="rect">
            <a:avLst/>
          </a:prstGeom>
        </p:spPr>
      </p:pic>
      <p:sp>
        <p:nvSpPr>
          <p:cNvPr id="31" name="テキスト ボックス 30"/>
          <p:cNvSpPr txBox="1"/>
          <p:nvPr/>
        </p:nvSpPr>
        <p:spPr>
          <a:xfrm>
            <a:off x="2520710" y="1196752"/>
            <a:ext cx="4102579" cy="630110"/>
          </a:xfrm>
          <a:prstGeom prst="roundRect">
            <a:avLst>
              <a:gd name="adj" fmla="val 50000"/>
            </a:avLst>
          </a:prstGeom>
          <a:solidFill>
            <a:srgbClr val="075D11"/>
          </a:solidFill>
          <a:ln>
            <a:noFill/>
          </a:ln>
        </p:spPr>
        <p:txBody>
          <a:bodyPr wrap="square" lIns="0" tIns="0" rIns="0" rtlCol="0">
            <a:noAutofit/>
          </a:bodyPr>
          <a:lstStyle/>
          <a:p>
            <a:pPr algn="ctr"/>
            <a:r>
              <a:rPr kumimoji="1" lang="ja-JP" altLang="en-US" sz="3600" b="1" spc="300" dirty="0">
                <a:solidFill>
                  <a:schemeClr val="bg1"/>
                </a:solidFill>
                <a:latin typeface="+mn-ea"/>
                <a:cs typeface="メイリオ" panose="020B0604030504040204" pitchFamily="50" charset="-128"/>
              </a:rPr>
              <a:t>男性</a:t>
            </a:r>
            <a:r>
              <a:rPr kumimoji="1" lang="ja-JP" altLang="en-US" sz="3000" b="1" spc="300" dirty="0">
                <a:solidFill>
                  <a:schemeClr val="bg1"/>
                </a:solidFill>
                <a:latin typeface="+mn-ea"/>
                <a:cs typeface="メイリオ" panose="020B0604030504040204" pitchFamily="50" charset="-128"/>
              </a:rPr>
              <a:t>の場合</a:t>
            </a:r>
          </a:p>
        </p:txBody>
      </p:sp>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528" y="1762745"/>
            <a:ext cx="6432160" cy="45126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167463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16808</TotalTime>
  <Words>6469</Words>
  <Application>Microsoft Office PowerPoint</Application>
  <PresentationFormat>画面に合わせる (4:3)</PresentationFormat>
  <Paragraphs>648</Paragraphs>
  <Slides>59</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59</vt:i4>
      </vt:variant>
    </vt:vector>
  </HeadingPairs>
  <TitlesOfParts>
    <vt:vector size="76" baseType="lpstr">
      <vt:lpstr>HGP創英角ｺﾞｼｯｸUB</vt:lpstr>
      <vt:lpstr>HGS創英角ｺﾞｼｯｸUB</vt:lpstr>
      <vt:lpstr>MS PGothic</vt:lpstr>
      <vt:lpstr>MS PGothic</vt:lpstr>
      <vt:lpstr>メイリオ</vt:lpstr>
      <vt:lpstr>游ゴシック</vt:lpstr>
      <vt:lpstr>游ゴシック Light</vt:lpstr>
      <vt:lpstr>Arial</vt:lpstr>
      <vt:lpstr>Calibri</vt:lpstr>
      <vt:lpstr>Calibri Light</vt:lpstr>
      <vt:lpstr>Century Gothic</vt:lpstr>
      <vt:lpstr>Wingdings 3</vt:lpstr>
      <vt:lpstr>ウィスプ</vt:lpstr>
      <vt:lpstr>Office テーマ</vt:lpstr>
      <vt:lpstr>1_ウィスプ</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一般ユーザ</dc:creator>
  <cp:lastModifiedBy>室田 美幸</cp:lastModifiedBy>
  <cp:revision>76</cp:revision>
  <cp:lastPrinted>2017-02-20T06:58:19Z</cp:lastPrinted>
  <dcterms:created xsi:type="dcterms:W3CDTF">2017-06-26T10:56:15Z</dcterms:created>
  <dcterms:modified xsi:type="dcterms:W3CDTF">2020-01-07T02:57:20Z</dcterms:modified>
</cp:coreProperties>
</file>