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44"/>
  </p:notesMasterIdLst>
  <p:sldIdLst>
    <p:sldId id="257" r:id="rId4"/>
    <p:sldId id="258" r:id="rId5"/>
    <p:sldId id="364" r:id="rId6"/>
    <p:sldId id="423" r:id="rId7"/>
    <p:sldId id="259" r:id="rId8"/>
    <p:sldId id="260" r:id="rId9"/>
    <p:sldId id="261" r:id="rId10"/>
    <p:sldId id="299" r:id="rId11"/>
    <p:sldId id="297" r:id="rId12"/>
    <p:sldId id="263" r:id="rId13"/>
    <p:sldId id="288" r:id="rId14"/>
    <p:sldId id="823" r:id="rId15"/>
    <p:sldId id="2147477538" r:id="rId16"/>
    <p:sldId id="265" r:id="rId17"/>
    <p:sldId id="266" r:id="rId18"/>
    <p:sldId id="267" r:id="rId19"/>
    <p:sldId id="268" r:id="rId20"/>
    <p:sldId id="269" r:id="rId21"/>
    <p:sldId id="420" r:id="rId22"/>
    <p:sldId id="271" r:id="rId23"/>
    <p:sldId id="272" r:id="rId24"/>
    <p:sldId id="298" r:id="rId25"/>
    <p:sldId id="273" r:id="rId26"/>
    <p:sldId id="274" r:id="rId27"/>
    <p:sldId id="275" r:id="rId28"/>
    <p:sldId id="276" r:id="rId29"/>
    <p:sldId id="277" r:id="rId30"/>
    <p:sldId id="279" r:id="rId31"/>
    <p:sldId id="287" r:id="rId32"/>
    <p:sldId id="283" r:id="rId33"/>
    <p:sldId id="280" r:id="rId34"/>
    <p:sldId id="290" r:id="rId35"/>
    <p:sldId id="292" r:id="rId36"/>
    <p:sldId id="291" r:id="rId37"/>
    <p:sldId id="293" r:id="rId38"/>
    <p:sldId id="294" r:id="rId39"/>
    <p:sldId id="2147477535" r:id="rId40"/>
    <p:sldId id="2147477536" r:id="rId41"/>
    <p:sldId id="296" r:id="rId42"/>
    <p:sldId id="256" r:id="rId43"/>
  </p:sldIdLst>
  <p:sldSz cx="9906000" cy="6858000" type="A4"/>
  <p:notesSz cx="6735763" cy="98663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4C823B-C52E-3C93-9052-760A338C0AB6}" name="中企庁　小規模課" initials="W" userId="中企庁　小規模課" providerId="None"/>
  <p188:author id="{BBB842A5-1FB0-2167-4C47-C217B3B5581A}" name="Windows ユーザー" initials="W" userId="Windows ユーザー" providerId="None"/>
  <p188:author id="{60423CC4-AF5D-4052-7E6E-34F1F68EA188}" name="HW53812" initials="H" userId="HW5381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2F2F2"/>
    <a:srgbClr val="FFFFFF"/>
    <a:srgbClr val="95B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9A97F5-7398-4350-B984-C0EC6288134C}" v="5" dt="2024-04-22T00:53:54.1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446"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51"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竹島 康雄" userId="a4f97216-d489-4dfb-a8fd-72c10534ee5e" providerId="ADAL" clId="{9EF7D090-EB89-4517-8752-4EDE72E00889}"/>
    <pc:docChg chg="undo custSel modSld">
      <pc:chgData name="竹島 康雄" userId="a4f97216-d489-4dfb-a8fd-72c10534ee5e" providerId="ADAL" clId="{9EF7D090-EB89-4517-8752-4EDE72E00889}" dt="2024-02-15T03:56:54.891" v="35" actId="13822"/>
      <pc:docMkLst>
        <pc:docMk/>
      </pc:docMkLst>
      <pc:sldChg chg="modSp mod">
        <pc:chgData name="竹島 康雄" userId="a4f97216-d489-4dfb-a8fd-72c10534ee5e" providerId="ADAL" clId="{9EF7D090-EB89-4517-8752-4EDE72E00889}" dt="2024-02-14T07:21:30.399" v="13" actId="13822"/>
        <pc:sldMkLst>
          <pc:docMk/>
          <pc:sldMk cId="0" sldId="266"/>
        </pc:sldMkLst>
        <pc:spChg chg="mod">
          <ac:chgData name="竹島 康雄" userId="a4f97216-d489-4dfb-a8fd-72c10534ee5e" providerId="ADAL" clId="{9EF7D090-EB89-4517-8752-4EDE72E00889}" dt="2024-02-14T07:21:30.399" v="13" actId="13822"/>
          <ac:spMkLst>
            <pc:docMk/>
            <pc:sldMk cId="0" sldId="266"/>
            <ac:spMk id="6" creationId="{00000000-0000-0000-0000-000000000000}"/>
          </ac:spMkLst>
        </pc:spChg>
      </pc:sldChg>
      <pc:sldChg chg="modSp mod">
        <pc:chgData name="竹島 康雄" userId="a4f97216-d489-4dfb-a8fd-72c10534ee5e" providerId="ADAL" clId="{9EF7D090-EB89-4517-8752-4EDE72E00889}" dt="2024-02-14T07:21:30.246" v="12" actId="13822"/>
        <pc:sldMkLst>
          <pc:docMk/>
          <pc:sldMk cId="0" sldId="267"/>
        </pc:sldMkLst>
        <pc:spChg chg="mod">
          <ac:chgData name="竹島 康雄" userId="a4f97216-d489-4dfb-a8fd-72c10534ee5e" providerId="ADAL" clId="{9EF7D090-EB89-4517-8752-4EDE72E00889}" dt="2024-02-14T07:21:30.246" v="12" actId="13822"/>
          <ac:spMkLst>
            <pc:docMk/>
            <pc:sldMk cId="0" sldId="267"/>
            <ac:spMk id="8" creationId="{00000000-0000-0000-0000-000000000000}"/>
          </ac:spMkLst>
        </pc:spChg>
      </pc:sldChg>
      <pc:sldChg chg="modSp mod">
        <pc:chgData name="竹島 康雄" userId="a4f97216-d489-4dfb-a8fd-72c10534ee5e" providerId="ADAL" clId="{9EF7D090-EB89-4517-8752-4EDE72E00889}" dt="2024-02-15T02:34:28.093" v="34" actId="13822"/>
        <pc:sldMkLst>
          <pc:docMk/>
          <pc:sldMk cId="0" sldId="271"/>
        </pc:sldMkLst>
        <pc:spChg chg="mod">
          <ac:chgData name="竹島 康雄" userId="a4f97216-d489-4dfb-a8fd-72c10534ee5e" providerId="ADAL" clId="{9EF7D090-EB89-4517-8752-4EDE72E00889}" dt="2024-02-15T02:34:28.093" v="34" actId="13822"/>
          <ac:spMkLst>
            <pc:docMk/>
            <pc:sldMk cId="0" sldId="271"/>
            <ac:spMk id="5" creationId="{00000000-0000-0000-0000-000000000000}"/>
          </ac:spMkLst>
        </pc:spChg>
      </pc:sldChg>
      <pc:sldChg chg="modSp mod">
        <pc:chgData name="竹島 康雄" userId="a4f97216-d489-4dfb-a8fd-72c10534ee5e" providerId="ADAL" clId="{9EF7D090-EB89-4517-8752-4EDE72E00889}" dt="2024-02-14T07:21:29.929" v="10" actId="13822"/>
        <pc:sldMkLst>
          <pc:docMk/>
          <pc:sldMk cId="0" sldId="275"/>
        </pc:sldMkLst>
        <pc:spChg chg="mod">
          <ac:chgData name="竹島 康雄" userId="a4f97216-d489-4dfb-a8fd-72c10534ee5e" providerId="ADAL" clId="{9EF7D090-EB89-4517-8752-4EDE72E00889}" dt="2024-02-14T07:21:29.929" v="10" actId="13822"/>
          <ac:spMkLst>
            <pc:docMk/>
            <pc:sldMk cId="0" sldId="275"/>
            <ac:spMk id="2" creationId="{00000000-0000-0000-0000-000000000000}"/>
          </ac:spMkLst>
        </pc:spChg>
      </pc:sldChg>
      <pc:sldChg chg="modSp mod">
        <pc:chgData name="竹島 康雄" userId="a4f97216-d489-4dfb-a8fd-72c10534ee5e" providerId="ADAL" clId="{9EF7D090-EB89-4517-8752-4EDE72E00889}" dt="2024-02-14T08:43:51.517" v="15" actId="403"/>
        <pc:sldMkLst>
          <pc:docMk/>
          <pc:sldMk cId="2758018151" sldId="294"/>
        </pc:sldMkLst>
        <pc:spChg chg="mod">
          <ac:chgData name="竹島 康雄" userId="a4f97216-d489-4dfb-a8fd-72c10534ee5e" providerId="ADAL" clId="{9EF7D090-EB89-4517-8752-4EDE72E00889}" dt="2024-02-14T08:43:51.517" v="15" actId="403"/>
          <ac:spMkLst>
            <pc:docMk/>
            <pc:sldMk cId="2758018151" sldId="294"/>
            <ac:spMk id="4" creationId="{00000000-0000-0000-0000-000000000000}"/>
          </ac:spMkLst>
        </pc:spChg>
      </pc:sldChg>
      <pc:sldChg chg="modSp mod">
        <pc:chgData name="竹島 康雄" userId="a4f97216-d489-4dfb-a8fd-72c10534ee5e" providerId="ADAL" clId="{9EF7D090-EB89-4517-8752-4EDE72E00889}" dt="2024-02-15T02:34:20.865" v="33" actId="13822"/>
        <pc:sldMkLst>
          <pc:docMk/>
          <pc:sldMk cId="3407447375" sldId="298"/>
        </pc:sldMkLst>
        <pc:spChg chg="mod">
          <ac:chgData name="竹島 康雄" userId="a4f97216-d489-4dfb-a8fd-72c10534ee5e" providerId="ADAL" clId="{9EF7D090-EB89-4517-8752-4EDE72E00889}" dt="2024-02-15T02:34:20.865" v="33" actId="13822"/>
          <ac:spMkLst>
            <pc:docMk/>
            <pc:sldMk cId="3407447375" sldId="298"/>
            <ac:spMk id="5" creationId="{00000000-0000-0000-0000-000000000000}"/>
          </ac:spMkLst>
        </pc:spChg>
      </pc:sldChg>
      <pc:sldChg chg="modSp mod">
        <pc:chgData name="竹島 康雄" userId="a4f97216-d489-4dfb-a8fd-72c10534ee5e" providerId="ADAL" clId="{9EF7D090-EB89-4517-8752-4EDE72E00889}" dt="2024-02-15T03:56:54.891" v="35" actId="13822"/>
        <pc:sldMkLst>
          <pc:docMk/>
          <pc:sldMk cId="3455660571" sldId="299"/>
        </pc:sldMkLst>
        <pc:spChg chg="mod">
          <ac:chgData name="竹島 康雄" userId="a4f97216-d489-4dfb-a8fd-72c10534ee5e" providerId="ADAL" clId="{9EF7D090-EB89-4517-8752-4EDE72E00889}" dt="2024-02-15T03:56:54.891" v="35" actId="13822"/>
          <ac:spMkLst>
            <pc:docMk/>
            <pc:sldMk cId="3455660571" sldId="299"/>
            <ac:spMk id="8" creationId="{36F0C455-5602-6211-951E-CBC09A0C14DD}"/>
          </ac:spMkLst>
        </pc:spChg>
      </pc:sldChg>
      <pc:sldChg chg="modSp mod">
        <pc:chgData name="竹島 康雄" userId="a4f97216-d489-4dfb-a8fd-72c10534ee5e" providerId="ADAL" clId="{9EF7D090-EB89-4517-8752-4EDE72E00889}" dt="2024-02-14T10:33:14.068" v="30" actId="115"/>
        <pc:sldMkLst>
          <pc:docMk/>
          <pc:sldMk cId="4085859069" sldId="420"/>
        </pc:sldMkLst>
        <pc:spChg chg="mod">
          <ac:chgData name="竹島 康雄" userId="a4f97216-d489-4dfb-a8fd-72c10534ee5e" providerId="ADAL" clId="{9EF7D090-EB89-4517-8752-4EDE72E00889}" dt="2024-02-14T10:33:14.068" v="30" actId="115"/>
          <ac:spMkLst>
            <pc:docMk/>
            <pc:sldMk cId="4085859069" sldId="420"/>
            <ac:spMk id="33" creationId="{00000000-0000-0000-0000-000000000000}"/>
          </ac:spMkLst>
        </pc:spChg>
      </pc:sldChg>
    </pc:docChg>
  </pc:docChgLst>
  <pc:docChgLst>
    <pc:chgData name="袴谷 圭汰" userId="6a7959cb-c95c-48f9-82ae-aa8327dab0a6" providerId="ADAL" clId="{E89A97F5-7398-4350-B984-C0EC6288134C}"/>
    <pc:docChg chg="undo custSel addSld delSld modSld">
      <pc:chgData name="袴谷 圭汰" userId="6a7959cb-c95c-48f9-82ae-aa8327dab0a6" providerId="ADAL" clId="{E89A97F5-7398-4350-B984-C0EC6288134C}" dt="2024-04-22T00:53:54.168" v="13"/>
      <pc:docMkLst>
        <pc:docMk/>
      </pc:docMkLst>
      <pc:sldChg chg="add del">
        <pc:chgData name="袴谷 圭汰" userId="6a7959cb-c95c-48f9-82ae-aa8327dab0a6" providerId="ADAL" clId="{E89A97F5-7398-4350-B984-C0EC6288134C}" dt="2024-04-22T00:53:54.168" v="13"/>
        <pc:sldMkLst>
          <pc:docMk/>
          <pc:sldMk cId="3503764454" sldId="256"/>
        </pc:sldMkLst>
      </pc:sldChg>
      <pc:sldChg chg="add del">
        <pc:chgData name="袴谷 圭汰" userId="6a7959cb-c95c-48f9-82ae-aa8327dab0a6" providerId="ADAL" clId="{E89A97F5-7398-4350-B984-C0EC6288134C}" dt="2024-04-22T00:53:33.853" v="11"/>
        <pc:sldMkLst>
          <pc:docMk/>
          <pc:sldMk cId="0" sldId="273"/>
        </pc:sldMkLst>
      </pc:sldChg>
      <pc:sldChg chg="add del">
        <pc:chgData name="袴谷 圭汰" userId="6a7959cb-c95c-48f9-82ae-aa8327dab0a6" providerId="ADAL" clId="{E89A97F5-7398-4350-B984-C0EC6288134C}" dt="2024-04-22T00:52:05.821" v="6" actId="47"/>
        <pc:sldMkLst>
          <pc:docMk/>
          <pc:sldMk cId="3785850298" sldId="417"/>
        </pc:sldMkLst>
      </pc:sldChg>
      <pc:sldChg chg="add del">
        <pc:chgData name="袴谷 圭汰" userId="6a7959cb-c95c-48f9-82ae-aa8327dab0a6" providerId="ADAL" clId="{E89A97F5-7398-4350-B984-C0EC6288134C}" dt="2024-04-22T00:52:12.426" v="7"/>
        <pc:sldMkLst>
          <pc:docMk/>
          <pc:sldMk cId="463523221" sldId="2147477538"/>
        </pc:sldMkLst>
      </pc:sldChg>
      <pc:sldMasterChg chg="delSldLayout">
        <pc:chgData name="袴谷 圭汰" userId="6a7959cb-c95c-48f9-82ae-aa8327dab0a6" providerId="ADAL" clId="{E89A97F5-7398-4350-B984-C0EC6288134C}" dt="2024-04-22T00:53:42.361" v="12" actId="47"/>
        <pc:sldMasterMkLst>
          <pc:docMk/>
          <pc:sldMasterMk cId="0" sldId="2147483648"/>
        </pc:sldMasterMkLst>
        <pc:sldLayoutChg chg="del">
          <pc:chgData name="袴谷 圭汰" userId="6a7959cb-c95c-48f9-82ae-aa8327dab0a6" providerId="ADAL" clId="{E89A97F5-7398-4350-B984-C0EC6288134C}" dt="2024-04-22T00:53:42.361" v="12" actId="47"/>
          <pc:sldLayoutMkLst>
            <pc:docMk/>
            <pc:sldMasterMk cId="0" sldId="2147483648"/>
            <pc:sldLayoutMk cId="2542614849" sldId="2147483668"/>
          </pc:sldLayoutMkLst>
        </pc:sldLayoutChg>
      </pc:sldMasterChg>
    </pc:docChg>
  </pc:docChgLst>
  <pc:docChgLst>
    <pc:chgData name="山田 智嗣" userId="26190616-4911-49a2-8e5f-2d6d11ce2ca0" providerId="ADAL" clId="{08E70671-E176-4A4A-BC82-927711AF1005}"/>
    <pc:docChg chg="undo redo custSel modSld">
      <pc:chgData name="山田 智嗣" userId="26190616-4911-49a2-8e5f-2d6d11ce2ca0" providerId="ADAL" clId="{08E70671-E176-4A4A-BC82-927711AF1005}" dt="2024-02-14T08:13:10.209" v="98" actId="1076"/>
      <pc:docMkLst>
        <pc:docMk/>
      </pc:docMkLst>
      <pc:sldChg chg="modSp mod">
        <pc:chgData name="山田 智嗣" userId="26190616-4911-49a2-8e5f-2d6d11ce2ca0" providerId="ADAL" clId="{08E70671-E176-4A4A-BC82-927711AF1005}" dt="2024-02-14T08:12:13.789" v="89" actId="1076"/>
        <pc:sldMkLst>
          <pc:docMk/>
          <pc:sldMk cId="0" sldId="263"/>
        </pc:sldMkLst>
        <pc:spChg chg="mod">
          <ac:chgData name="山田 智嗣" userId="26190616-4911-49a2-8e5f-2d6d11ce2ca0" providerId="ADAL" clId="{08E70671-E176-4A4A-BC82-927711AF1005}" dt="2024-02-14T08:12:13.789" v="89" actId="1076"/>
          <ac:spMkLst>
            <pc:docMk/>
            <pc:sldMk cId="0" sldId="263"/>
            <ac:spMk id="4" creationId="{00000000-0000-0000-0000-000000000000}"/>
          </ac:spMkLst>
        </pc:spChg>
      </pc:sldChg>
      <pc:sldChg chg="modSp mod">
        <pc:chgData name="山田 智嗣" userId="26190616-4911-49a2-8e5f-2d6d11ce2ca0" providerId="ADAL" clId="{08E70671-E176-4A4A-BC82-927711AF1005}" dt="2024-02-14T08:13:10.209" v="98" actId="1076"/>
        <pc:sldMkLst>
          <pc:docMk/>
          <pc:sldMk cId="0" sldId="264"/>
        </pc:sldMkLst>
        <pc:spChg chg="mod">
          <ac:chgData name="山田 智嗣" userId="26190616-4911-49a2-8e5f-2d6d11ce2ca0" providerId="ADAL" clId="{08E70671-E176-4A4A-BC82-927711AF1005}" dt="2024-02-14T08:13:02.560" v="96" actId="14100"/>
          <ac:spMkLst>
            <pc:docMk/>
            <pc:sldMk cId="0" sldId="264"/>
            <ac:spMk id="2" creationId="{00000000-0000-0000-0000-000000000000}"/>
          </ac:spMkLst>
        </pc:spChg>
        <pc:spChg chg="mod">
          <ac:chgData name="山田 智嗣" userId="26190616-4911-49a2-8e5f-2d6d11ce2ca0" providerId="ADAL" clId="{08E70671-E176-4A4A-BC82-927711AF1005}" dt="2024-02-14T08:12:58.422" v="95" actId="14100"/>
          <ac:spMkLst>
            <pc:docMk/>
            <pc:sldMk cId="0" sldId="264"/>
            <ac:spMk id="7" creationId="{00000000-0000-0000-0000-000000000000}"/>
          </ac:spMkLst>
        </pc:spChg>
        <pc:spChg chg="mod">
          <ac:chgData name="山田 智嗣" userId="26190616-4911-49a2-8e5f-2d6d11ce2ca0" providerId="ADAL" clId="{08E70671-E176-4A4A-BC82-927711AF1005}" dt="2024-02-14T08:13:10.209" v="98" actId="1076"/>
          <ac:spMkLst>
            <pc:docMk/>
            <pc:sldMk cId="0" sldId="264"/>
            <ac:spMk id="8" creationId="{8061C72B-CFC0-F01D-024D-DB2E57C5DBF6}"/>
          </ac:spMkLst>
        </pc:spChg>
        <pc:graphicFrameChg chg="modGraphic">
          <ac:chgData name="山田 智嗣" userId="26190616-4911-49a2-8e5f-2d6d11ce2ca0" providerId="ADAL" clId="{08E70671-E176-4A4A-BC82-927711AF1005}" dt="2024-02-14T08:13:06.939" v="97" actId="14100"/>
          <ac:graphicFrameMkLst>
            <pc:docMk/>
            <pc:sldMk cId="0" sldId="264"/>
            <ac:graphicFrameMk id="6" creationId="{4CA61A08-93C3-BD2F-2D89-8D6ACCB988A2}"/>
          </ac:graphicFrameMkLst>
        </pc:graphicFrameChg>
      </pc:sldChg>
      <pc:sldChg chg="modSp mod">
        <pc:chgData name="山田 智嗣" userId="26190616-4911-49a2-8e5f-2d6d11ce2ca0" providerId="ADAL" clId="{08E70671-E176-4A4A-BC82-927711AF1005}" dt="2024-02-14T07:26:09.696" v="14" actId="255"/>
        <pc:sldMkLst>
          <pc:docMk/>
          <pc:sldMk cId="0" sldId="268"/>
        </pc:sldMkLst>
        <pc:spChg chg="mod">
          <ac:chgData name="山田 智嗣" userId="26190616-4911-49a2-8e5f-2d6d11ce2ca0" providerId="ADAL" clId="{08E70671-E176-4A4A-BC82-927711AF1005}" dt="2024-02-14T07:26:09.696" v="14" actId="255"/>
          <ac:spMkLst>
            <pc:docMk/>
            <pc:sldMk cId="0" sldId="268"/>
            <ac:spMk id="13" creationId="{00000000-0000-0000-0000-000000000000}"/>
          </ac:spMkLst>
        </pc:spChg>
      </pc:sldChg>
      <pc:sldChg chg="modSp mod">
        <pc:chgData name="山田 智嗣" userId="26190616-4911-49a2-8e5f-2d6d11ce2ca0" providerId="ADAL" clId="{08E70671-E176-4A4A-BC82-927711AF1005}" dt="2024-02-14T07:28:38.611" v="17" actId="1076"/>
        <pc:sldMkLst>
          <pc:docMk/>
          <pc:sldMk cId="0" sldId="279"/>
        </pc:sldMkLst>
        <pc:spChg chg="mod">
          <ac:chgData name="山田 智嗣" userId="26190616-4911-49a2-8e5f-2d6d11ce2ca0" providerId="ADAL" clId="{08E70671-E176-4A4A-BC82-927711AF1005}" dt="2024-02-14T07:28:38.611" v="17" actId="1076"/>
          <ac:spMkLst>
            <pc:docMk/>
            <pc:sldMk cId="0" sldId="279"/>
            <ac:spMk id="2" creationId="{00000000-0000-0000-0000-000000000000}"/>
          </ac:spMkLst>
        </pc:spChg>
      </pc:sldChg>
      <pc:sldChg chg="modSp mod">
        <pc:chgData name="山田 智嗣" userId="26190616-4911-49a2-8e5f-2d6d11ce2ca0" providerId="ADAL" clId="{08E70671-E176-4A4A-BC82-927711AF1005}" dt="2024-02-14T07:31:08.192" v="37" actId="1076"/>
        <pc:sldMkLst>
          <pc:docMk/>
          <pc:sldMk cId="0" sldId="280"/>
        </pc:sldMkLst>
        <pc:spChg chg="mod">
          <ac:chgData name="山田 智嗣" userId="26190616-4911-49a2-8e5f-2d6d11ce2ca0" providerId="ADAL" clId="{08E70671-E176-4A4A-BC82-927711AF1005}" dt="2024-02-14T07:31:08.192" v="37" actId="1076"/>
          <ac:spMkLst>
            <pc:docMk/>
            <pc:sldMk cId="0" sldId="280"/>
            <ac:spMk id="2" creationId="{00000000-0000-0000-0000-000000000000}"/>
          </ac:spMkLst>
        </pc:spChg>
      </pc:sldChg>
      <pc:sldChg chg="modSp mod">
        <pc:chgData name="山田 智嗣" userId="26190616-4911-49a2-8e5f-2d6d11ce2ca0" providerId="ADAL" clId="{08E70671-E176-4A4A-BC82-927711AF1005}" dt="2024-02-14T07:30:45.140" v="35" actId="20577"/>
        <pc:sldMkLst>
          <pc:docMk/>
          <pc:sldMk cId="0" sldId="283"/>
        </pc:sldMkLst>
        <pc:spChg chg="mod">
          <ac:chgData name="山田 智嗣" userId="26190616-4911-49a2-8e5f-2d6d11ce2ca0" providerId="ADAL" clId="{08E70671-E176-4A4A-BC82-927711AF1005}" dt="2024-02-14T07:30:12.051" v="27" actId="1076"/>
          <ac:spMkLst>
            <pc:docMk/>
            <pc:sldMk cId="0" sldId="283"/>
            <ac:spMk id="2" creationId="{00000000-0000-0000-0000-000000000000}"/>
          </ac:spMkLst>
        </pc:spChg>
        <pc:spChg chg="mod">
          <ac:chgData name="山田 智嗣" userId="26190616-4911-49a2-8e5f-2d6d11ce2ca0" providerId="ADAL" clId="{08E70671-E176-4A4A-BC82-927711AF1005}" dt="2024-02-14T07:30:45.140" v="35" actId="20577"/>
          <ac:spMkLst>
            <pc:docMk/>
            <pc:sldMk cId="0" sldId="283"/>
            <ac:spMk id="3" creationId="{00000000-0000-0000-0000-000000000000}"/>
          </ac:spMkLst>
        </pc:spChg>
        <pc:spChg chg="mod">
          <ac:chgData name="山田 智嗣" userId="26190616-4911-49a2-8e5f-2d6d11ce2ca0" providerId="ADAL" clId="{08E70671-E176-4A4A-BC82-927711AF1005}" dt="2024-02-14T07:30:21.841" v="30" actId="14100"/>
          <ac:spMkLst>
            <pc:docMk/>
            <pc:sldMk cId="0" sldId="283"/>
            <ac:spMk id="7" creationId="{00000000-0000-0000-0000-000000000000}"/>
          </ac:spMkLst>
        </pc:spChg>
        <pc:spChg chg="mod">
          <ac:chgData name="山田 智嗣" userId="26190616-4911-49a2-8e5f-2d6d11ce2ca0" providerId="ADAL" clId="{08E70671-E176-4A4A-BC82-927711AF1005}" dt="2024-02-14T07:30:27.686" v="31" actId="1076"/>
          <ac:spMkLst>
            <pc:docMk/>
            <pc:sldMk cId="0" sldId="283"/>
            <ac:spMk id="9" creationId="{00000000-0000-0000-0000-000000000000}"/>
          </ac:spMkLst>
        </pc:spChg>
      </pc:sldChg>
      <pc:sldChg chg="modSp mod">
        <pc:chgData name="山田 智嗣" userId="26190616-4911-49a2-8e5f-2d6d11ce2ca0" providerId="ADAL" clId="{08E70671-E176-4A4A-BC82-927711AF1005}" dt="2024-02-14T08:12:24.434" v="90" actId="255"/>
        <pc:sldMkLst>
          <pc:docMk/>
          <pc:sldMk cId="2767217961" sldId="288"/>
        </pc:sldMkLst>
        <pc:spChg chg="mod">
          <ac:chgData name="山田 智嗣" userId="26190616-4911-49a2-8e5f-2d6d11ce2ca0" providerId="ADAL" clId="{08E70671-E176-4A4A-BC82-927711AF1005}" dt="2024-02-14T08:12:24.434" v="90" actId="255"/>
          <ac:spMkLst>
            <pc:docMk/>
            <pc:sldMk cId="2767217961" sldId="288"/>
            <ac:spMk id="6" creationId="{2152F420-8047-53F4-D31C-FAC0C042D4F6}"/>
          </ac:spMkLst>
        </pc:spChg>
      </pc:sldChg>
      <pc:sldChg chg="modSp mod">
        <pc:chgData name="山田 智嗣" userId="26190616-4911-49a2-8e5f-2d6d11ce2ca0" providerId="ADAL" clId="{08E70671-E176-4A4A-BC82-927711AF1005}" dt="2024-02-14T07:31:23.524" v="41" actId="20577"/>
        <pc:sldMkLst>
          <pc:docMk/>
          <pc:sldMk cId="1257581387" sldId="290"/>
        </pc:sldMkLst>
        <pc:spChg chg="mod">
          <ac:chgData name="山田 智嗣" userId="26190616-4911-49a2-8e5f-2d6d11ce2ca0" providerId="ADAL" clId="{08E70671-E176-4A4A-BC82-927711AF1005}" dt="2024-02-14T07:31:23.524" v="41" actId="20577"/>
          <ac:spMkLst>
            <pc:docMk/>
            <pc:sldMk cId="1257581387" sldId="290"/>
            <ac:spMk id="4" creationId="{00000000-0000-0000-0000-000000000000}"/>
          </ac:spMkLst>
        </pc:spChg>
      </pc:sldChg>
      <pc:sldChg chg="modSp mod">
        <pc:chgData name="山田 智嗣" userId="26190616-4911-49a2-8e5f-2d6d11ce2ca0" providerId="ADAL" clId="{08E70671-E176-4A4A-BC82-927711AF1005}" dt="2024-02-14T07:32:21.318" v="49" actId="207"/>
        <pc:sldMkLst>
          <pc:docMk/>
          <pc:sldMk cId="2599954971" sldId="292"/>
        </pc:sldMkLst>
        <pc:spChg chg="mod">
          <ac:chgData name="山田 智嗣" userId="26190616-4911-49a2-8e5f-2d6d11ce2ca0" providerId="ADAL" clId="{08E70671-E176-4A4A-BC82-927711AF1005}" dt="2024-02-14T07:32:21.318" v="49" actId="207"/>
          <ac:spMkLst>
            <pc:docMk/>
            <pc:sldMk cId="2599954971" sldId="292"/>
            <ac:spMk id="4" creationId="{00000000-0000-0000-0000-000000000000}"/>
          </ac:spMkLst>
        </pc:spChg>
      </pc:sldChg>
      <pc:sldChg chg="modSp mod">
        <pc:chgData name="山田 智嗣" userId="26190616-4911-49a2-8e5f-2d6d11ce2ca0" providerId="ADAL" clId="{08E70671-E176-4A4A-BC82-927711AF1005}" dt="2024-02-14T07:32:52.989" v="52" actId="207"/>
        <pc:sldMkLst>
          <pc:docMk/>
          <pc:sldMk cId="1958326880" sldId="293"/>
        </pc:sldMkLst>
        <pc:spChg chg="mod">
          <ac:chgData name="山田 智嗣" userId="26190616-4911-49a2-8e5f-2d6d11ce2ca0" providerId="ADAL" clId="{08E70671-E176-4A4A-BC82-927711AF1005}" dt="2024-02-14T07:32:52.989" v="52" actId="207"/>
          <ac:spMkLst>
            <pc:docMk/>
            <pc:sldMk cId="1958326880" sldId="293"/>
            <ac:spMk id="4" creationId="{00000000-0000-0000-0000-000000000000}"/>
          </ac:spMkLst>
        </pc:spChg>
      </pc:sldChg>
      <pc:sldChg chg="modSp mod">
        <pc:chgData name="山田 智嗣" userId="26190616-4911-49a2-8e5f-2d6d11ce2ca0" providerId="ADAL" clId="{08E70671-E176-4A4A-BC82-927711AF1005}" dt="2024-02-14T07:33:11.748" v="55" actId="207"/>
        <pc:sldMkLst>
          <pc:docMk/>
          <pc:sldMk cId="2758018151" sldId="294"/>
        </pc:sldMkLst>
        <pc:spChg chg="mod">
          <ac:chgData name="山田 智嗣" userId="26190616-4911-49a2-8e5f-2d6d11ce2ca0" providerId="ADAL" clId="{08E70671-E176-4A4A-BC82-927711AF1005}" dt="2024-02-14T07:33:11.748" v="55" actId="207"/>
          <ac:spMkLst>
            <pc:docMk/>
            <pc:sldMk cId="2758018151" sldId="294"/>
            <ac:spMk id="4" creationId="{00000000-0000-0000-0000-000000000000}"/>
          </ac:spMkLst>
        </pc:spChg>
      </pc:sldChg>
      <pc:sldChg chg="modSp mod">
        <pc:chgData name="山田 智嗣" userId="26190616-4911-49a2-8e5f-2d6d11ce2ca0" providerId="ADAL" clId="{08E70671-E176-4A4A-BC82-927711AF1005}" dt="2024-02-14T07:33:34.714" v="58" actId="207"/>
        <pc:sldMkLst>
          <pc:docMk/>
          <pc:sldMk cId="931418658" sldId="295"/>
        </pc:sldMkLst>
        <pc:spChg chg="mod">
          <ac:chgData name="山田 智嗣" userId="26190616-4911-49a2-8e5f-2d6d11ce2ca0" providerId="ADAL" clId="{08E70671-E176-4A4A-BC82-927711AF1005}" dt="2024-02-14T07:33:34.714" v="58" actId="207"/>
          <ac:spMkLst>
            <pc:docMk/>
            <pc:sldMk cId="931418658" sldId="295"/>
            <ac:spMk id="4" creationId="{00000000-0000-0000-0000-000000000000}"/>
          </ac:spMkLst>
        </pc:spChg>
      </pc:sldChg>
      <pc:sldChg chg="modSp mod">
        <pc:chgData name="山田 智嗣" userId="26190616-4911-49a2-8e5f-2d6d11ce2ca0" providerId="ADAL" clId="{08E70671-E176-4A4A-BC82-927711AF1005}" dt="2024-02-14T07:33:41.745" v="60" actId="207"/>
        <pc:sldMkLst>
          <pc:docMk/>
          <pc:sldMk cId="2341819817" sldId="296"/>
        </pc:sldMkLst>
        <pc:spChg chg="mod">
          <ac:chgData name="山田 智嗣" userId="26190616-4911-49a2-8e5f-2d6d11ce2ca0" providerId="ADAL" clId="{08E70671-E176-4A4A-BC82-927711AF1005}" dt="2024-02-14T07:33:41.745" v="60" actId="207"/>
          <ac:spMkLst>
            <pc:docMk/>
            <pc:sldMk cId="2341819817" sldId="296"/>
            <ac:spMk id="4" creationId="{00000000-0000-0000-0000-000000000000}"/>
          </ac:spMkLst>
        </pc:spChg>
        <pc:spChg chg="mod">
          <ac:chgData name="山田 智嗣" userId="26190616-4911-49a2-8e5f-2d6d11ce2ca0" providerId="ADAL" clId="{08E70671-E176-4A4A-BC82-927711AF1005}" dt="2024-02-14T07:33:38.939" v="59" actId="1076"/>
          <ac:spMkLst>
            <pc:docMk/>
            <pc:sldMk cId="2341819817" sldId="296"/>
            <ac:spMk id="5" creationId="{00000000-0000-0000-0000-000000000000}"/>
          </ac:spMkLst>
        </pc:spChg>
      </pc:sldChg>
      <pc:sldChg chg="modSp mod">
        <pc:chgData name="山田 智嗣" userId="26190616-4911-49a2-8e5f-2d6d11ce2ca0" providerId="ADAL" clId="{08E70671-E176-4A4A-BC82-927711AF1005}" dt="2024-02-14T07:24:21.208" v="5" actId="255"/>
        <pc:sldMkLst>
          <pc:docMk/>
          <pc:sldMk cId="3547552715" sldId="297"/>
        </pc:sldMkLst>
        <pc:spChg chg="mod">
          <ac:chgData name="山田 智嗣" userId="26190616-4911-49a2-8e5f-2d6d11ce2ca0" providerId="ADAL" clId="{08E70671-E176-4A4A-BC82-927711AF1005}" dt="2024-02-14T07:24:21.208" v="5" actId="255"/>
          <ac:spMkLst>
            <pc:docMk/>
            <pc:sldMk cId="3547552715" sldId="297"/>
            <ac:spMk id="3" creationId="{00000000-0000-0000-0000-000000000000}"/>
          </ac:spMkLst>
        </pc:spChg>
        <pc:spChg chg="mod">
          <ac:chgData name="山田 智嗣" userId="26190616-4911-49a2-8e5f-2d6d11ce2ca0" providerId="ADAL" clId="{08E70671-E176-4A4A-BC82-927711AF1005}" dt="2024-02-14T07:24:12.845" v="4" actId="1076"/>
          <ac:spMkLst>
            <pc:docMk/>
            <pc:sldMk cId="3547552715" sldId="297"/>
            <ac:spMk id="4" creationId="{00000000-0000-0000-0000-000000000000}"/>
          </ac:spMkLst>
        </pc:spChg>
        <pc:spChg chg="mod">
          <ac:chgData name="山田 智嗣" userId="26190616-4911-49a2-8e5f-2d6d11ce2ca0" providerId="ADAL" clId="{08E70671-E176-4A4A-BC82-927711AF1005}" dt="2024-02-14T07:24:02.391" v="3" actId="1076"/>
          <ac:spMkLst>
            <pc:docMk/>
            <pc:sldMk cId="3547552715" sldId="297"/>
            <ac:spMk id="5" creationId="{35C96C02-1167-5E60-9248-96576763CDC8}"/>
          </ac:spMkLst>
        </pc:spChg>
        <pc:spChg chg="mod">
          <ac:chgData name="山田 智嗣" userId="26190616-4911-49a2-8e5f-2d6d11ce2ca0" providerId="ADAL" clId="{08E70671-E176-4A4A-BC82-927711AF1005}" dt="2024-02-14T07:23:47.178" v="1" actId="14100"/>
          <ac:spMkLst>
            <pc:docMk/>
            <pc:sldMk cId="3547552715" sldId="297"/>
            <ac:spMk id="6" creationId="{00000000-0000-0000-0000-000000000000}"/>
          </ac:spMkLst>
        </pc:spChg>
      </pc:sldChg>
      <pc:sldChg chg="modSp mod">
        <pc:chgData name="山田 智嗣" userId="26190616-4911-49a2-8e5f-2d6d11ce2ca0" providerId="ADAL" clId="{08E70671-E176-4A4A-BC82-927711AF1005}" dt="2024-02-14T07:27:30.761" v="15" actId="20577"/>
        <pc:sldMkLst>
          <pc:docMk/>
          <pc:sldMk cId="3407447375" sldId="298"/>
        </pc:sldMkLst>
        <pc:spChg chg="mod">
          <ac:chgData name="山田 智嗣" userId="26190616-4911-49a2-8e5f-2d6d11ce2ca0" providerId="ADAL" clId="{08E70671-E176-4A4A-BC82-927711AF1005}" dt="2024-02-14T07:27:30.761" v="15" actId="20577"/>
          <ac:spMkLst>
            <pc:docMk/>
            <pc:sldMk cId="3407447375" sldId="298"/>
            <ac:spMk id="6" creationId="{CEEE810E-2E01-22D6-6BEF-399EF09B891D}"/>
          </ac:spMkLst>
        </pc:spChg>
      </pc:sldChg>
      <pc:sldChg chg="modSp mod">
        <pc:chgData name="山田 智嗣" userId="26190616-4911-49a2-8e5f-2d6d11ce2ca0" providerId="ADAL" clId="{08E70671-E176-4A4A-BC82-927711AF1005}" dt="2024-02-14T08:11:50.029" v="87" actId="12"/>
        <pc:sldMkLst>
          <pc:docMk/>
          <pc:sldMk cId="0" sldId="423"/>
        </pc:sldMkLst>
        <pc:spChg chg="mod">
          <ac:chgData name="山田 智嗣" userId="26190616-4911-49a2-8e5f-2d6d11ce2ca0" providerId="ADAL" clId="{08E70671-E176-4A4A-BC82-927711AF1005}" dt="2024-02-14T08:11:03.929" v="70" actId="1076"/>
          <ac:spMkLst>
            <pc:docMk/>
            <pc:sldMk cId="0" sldId="423"/>
            <ac:spMk id="6" creationId="{00000000-0000-0000-0000-000000000000}"/>
          </ac:spMkLst>
        </pc:spChg>
        <pc:spChg chg="mod">
          <ac:chgData name="山田 智嗣" userId="26190616-4911-49a2-8e5f-2d6d11ce2ca0" providerId="ADAL" clId="{08E70671-E176-4A4A-BC82-927711AF1005}" dt="2024-02-14T08:11:01.338" v="69" actId="1076"/>
          <ac:spMkLst>
            <pc:docMk/>
            <pc:sldMk cId="0" sldId="423"/>
            <ac:spMk id="8" creationId="{2998E329-377A-4009-376A-69A84E221268}"/>
          </ac:spMkLst>
        </pc:spChg>
        <pc:spChg chg="mod">
          <ac:chgData name="山田 智嗣" userId="26190616-4911-49a2-8e5f-2d6d11ce2ca0" providerId="ADAL" clId="{08E70671-E176-4A4A-BC82-927711AF1005}" dt="2024-02-14T08:11:50.029" v="87" actId="12"/>
          <ac:spMkLst>
            <pc:docMk/>
            <pc:sldMk cId="0" sldId="423"/>
            <ac:spMk id="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50" cy="4952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945" y="0"/>
            <a:ext cx="2919734" cy="495293"/>
          </a:xfrm>
          <a:prstGeom prst="rect">
            <a:avLst/>
          </a:prstGeom>
        </p:spPr>
        <p:txBody>
          <a:bodyPr vert="horz" lIns="91440" tIns="45720" rIns="91440" bIns="45720" rtlCol="0"/>
          <a:lstStyle>
            <a:lvl1pPr algn="r">
              <a:defRPr sz="1200"/>
            </a:lvl1pPr>
          </a:lstStyle>
          <a:p>
            <a:fld id="{08803017-5450-439C-91CC-0944099A30EA}"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963613" y="1231900"/>
            <a:ext cx="4810125"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118" y="4748295"/>
            <a:ext cx="5388610" cy="38856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20"/>
            <a:ext cx="2918650" cy="4952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945" y="9371020"/>
            <a:ext cx="2919734" cy="495293"/>
          </a:xfrm>
          <a:prstGeom prst="rect">
            <a:avLst/>
          </a:prstGeom>
        </p:spPr>
        <p:txBody>
          <a:bodyPr vert="horz" lIns="91440" tIns="45720" rIns="91440" bIns="45720" rtlCol="0" anchor="b"/>
          <a:lstStyle>
            <a:lvl1pPr algn="r">
              <a:defRPr sz="1200"/>
            </a:lvl1pPr>
          </a:lstStyle>
          <a:p>
            <a:fld id="{4E32638B-F35E-410B-BFF6-0E0F73E036CB}" type="slidenum">
              <a:rPr kumimoji="1" lang="ja-JP" altLang="en-US" smtClean="0"/>
              <a:t>‹#›</a:t>
            </a:fld>
            <a:endParaRPr kumimoji="1" lang="ja-JP" altLang="en-US"/>
          </a:p>
        </p:txBody>
      </p:sp>
    </p:spTree>
    <p:extLst>
      <p:ext uri="{BB962C8B-B14F-4D97-AF65-F5344CB8AC3E}">
        <p14:creationId xmlns:p14="http://schemas.microsoft.com/office/powerpoint/2010/main" val="2659906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4279">
              <a:defRPr/>
            </a:pPr>
            <a:endParaRPr kumimoji="1" lang="ja-JP" altLang="en-US">
              <a:solidFill>
                <a:srgbClr val="FF0000"/>
              </a:solidFill>
            </a:endParaRPr>
          </a:p>
        </p:txBody>
      </p:sp>
      <p:sp>
        <p:nvSpPr>
          <p:cNvPr id="4" name="日付プレースホルダー 3"/>
          <p:cNvSpPr>
            <a:spLocks noGrp="1"/>
          </p:cNvSpPr>
          <p:nvPr>
            <p:ph type="dt" idx="10"/>
          </p:nvPr>
        </p:nvSpPr>
        <p:spPr/>
        <p:txBody>
          <a:bodyPr/>
          <a:lstStyle/>
          <a:p>
            <a:r>
              <a:rPr lang="ja-JP" altLang="en-US"/>
              <a:t>機密性○</a:t>
            </a:r>
            <a:endParaRPr lang="en-US" altLang="ja-JP"/>
          </a:p>
        </p:txBody>
      </p:sp>
    </p:spTree>
    <p:extLst>
      <p:ext uri="{BB962C8B-B14F-4D97-AF65-F5344CB8AC3E}">
        <p14:creationId xmlns:p14="http://schemas.microsoft.com/office/powerpoint/2010/main" val="2786877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29</a:t>
            </a:fld>
            <a:endParaRPr kumimoji="1" lang="ja-JP" altLang="en-US"/>
          </a:p>
        </p:txBody>
      </p:sp>
    </p:spTree>
    <p:extLst>
      <p:ext uri="{BB962C8B-B14F-4D97-AF65-F5344CB8AC3E}">
        <p14:creationId xmlns:p14="http://schemas.microsoft.com/office/powerpoint/2010/main" val="704821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36</a:t>
            </a:fld>
            <a:endParaRPr kumimoji="1" lang="ja-JP" altLang="en-US"/>
          </a:p>
        </p:txBody>
      </p:sp>
    </p:spTree>
    <p:extLst>
      <p:ext uri="{BB962C8B-B14F-4D97-AF65-F5344CB8AC3E}">
        <p14:creationId xmlns:p14="http://schemas.microsoft.com/office/powerpoint/2010/main" val="2303034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37</a:t>
            </a:fld>
            <a:endParaRPr kumimoji="1" lang="ja-JP" altLang="en-US"/>
          </a:p>
        </p:txBody>
      </p:sp>
    </p:spTree>
    <p:extLst>
      <p:ext uri="{BB962C8B-B14F-4D97-AF65-F5344CB8AC3E}">
        <p14:creationId xmlns:p14="http://schemas.microsoft.com/office/powerpoint/2010/main" val="3201908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38</a:t>
            </a:fld>
            <a:endParaRPr kumimoji="1" lang="ja-JP" altLang="en-US"/>
          </a:p>
        </p:txBody>
      </p:sp>
    </p:spTree>
    <p:extLst>
      <p:ext uri="{BB962C8B-B14F-4D97-AF65-F5344CB8AC3E}">
        <p14:creationId xmlns:p14="http://schemas.microsoft.com/office/powerpoint/2010/main" val="1907163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39</a:t>
            </a:fld>
            <a:endParaRPr kumimoji="1" lang="ja-JP" altLang="en-US"/>
          </a:p>
        </p:txBody>
      </p:sp>
    </p:spTree>
    <p:extLst>
      <p:ext uri="{BB962C8B-B14F-4D97-AF65-F5344CB8AC3E}">
        <p14:creationId xmlns:p14="http://schemas.microsoft.com/office/powerpoint/2010/main" val="109687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10</a:t>
            </a:fld>
            <a:endParaRPr kumimoji="1" lang="ja-JP" altLang="en-US"/>
          </a:p>
        </p:txBody>
      </p:sp>
    </p:spTree>
    <p:extLst>
      <p:ext uri="{BB962C8B-B14F-4D97-AF65-F5344CB8AC3E}">
        <p14:creationId xmlns:p14="http://schemas.microsoft.com/office/powerpoint/2010/main" val="168175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11</a:t>
            </a:fld>
            <a:endParaRPr kumimoji="1" lang="ja-JP" altLang="en-US"/>
          </a:p>
        </p:txBody>
      </p:sp>
    </p:spTree>
    <p:extLst>
      <p:ext uri="{BB962C8B-B14F-4D97-AF65-F5344CB8AC3E}">
        <p14:creationId xmlns:p14="http://schemas.microsoft.com/office/powerpoint/2010/main" val="58854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lang="ja-JP" altLang="en-US"/>
              <a:t>機密性○</a:t>
            </a:r>
            <a:endParaRPr lang="en-US" altLang="ja-JP"/>
          </a:p>
        </p:txBody>
      </p:sp>
    </p:spTree>
    <p:extLst>
      <p:ext uri="{BB962C8B-B14F-4D97-AF65-F5344CB8AC3E}">
        <p14:creationId xmlns:p14="http://schemas.microsoft.com/office/powerpoint/2010/main" val="2641447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a:p>
        </p:txBody>
      </p:sp>
      <p:sp>
        <p:nvSpPr>
          <p:cNvPr id="4" name="日付プレースホルダー 3"/>
          <p:cNvSpPr>
            <a:spLocks noGrp="1"/>
          </p:cNvSpPr>
          <p:nvPr>
            <p:ph type="dt" idx="10"/>
          </p:nvPr>
        </p:nvSpPr>
        <p:spPr/>
        <p:txBody>
          <a:bodyPr/>
          <a:lstStyle/>
          <a:p>
            <a:r>
              <a:rPr lang="ja-JP" altLang="en-US"/>
              <a:t>機密性○</a:t>
            </a:r>
            <a:endParaRPr lang="en-US" altLang="ja-JP"/>
          </a:p>
        </p:txBody>
      </p:sp>
    </p:spTree>
    <p:extLst>
      <p:ext uri="{BB962C8B-B14F-4D97-AF65-F5344CB8AC3E}">
        <p14:creationId xmlns:p14="http://schemas.microsoft.com/office/powerpoint/2010/main" val="3298934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14</a:t>
            </a:fld>
            <a:endParaRPr kumimoji="1" lang="ja-JP" altLang="en-US"/>
          </a:p>
        </p:txBody>
      </p:sp>
    </p:spTree>
    <p:extLst>
      <p:ext uri="{BB962C8B-B14F-4D97-AF65-F5344CB8AC3E}">
        <p14:creationId xmlns:p14="http://schemas.microsoft.com/office/powerpoint/2010/main" val="279476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18</a:t>
            </a:fld>
            <a:endParaRPr kumimoji="1" lang="ja-JP" altLang="en-US"/>
          </a:p>
        </p:txBody>
      </p:sp>
    </p:spTree>
    <p:extLst>
      <p:ext uri="{BB962C8B-B14F-4D97-AF65-F5344CB8AC3E}">
        <p14:creationId xmlns:p14="http://schemas.microsoft.com/office/powerpoint/2010/main" val="541580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59072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32638B-F35E-410B-BFF6-0E0F73E036CB}" type="slidenum">
              <a:rPr kumimoji="1" lang="ja-JP" altLang="en-US" smtClean="0"/>
              <a:t>22</a:t>
            </a:fld>
            <a:endParaRPr kumimoji="1" lang="ja-JP" altLang="en-US"/>
          </a:p>
        </p:txBody>
      </p:sp>
    </p:spTree>
    <p:extLst>
      <p:ext uri="{BB962C8B-B14F-4D97-AF65-F5344CB8AC3E}">
        <p14:creationId xmlns:p14="http://schemas.microsoft.com/office/powerpoint/2010/main" val="183707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sz="2400" b="1" i="0">
                <a:solidFill>
                  <a:schemeClr val="tx1"/>
                </a:solidFill>
                <a:latin typeface="Yu Gothic UI"/>
                <a:cs typeface="Yu Gothic UI"/>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0222DFB-D1A2-4C56-AB72-5AD297649BEE}" type="datetime1">
              <a:rPr lang="ja-JP" altLang="en-US" smtClean="0"/>
              <a:t>2024/4/22</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Yu Gothic UI"/>
                <a:cs typeface="Yu Gothic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0C3DFA6-F8C5-462E-8A85-CE1FDBDCF438}" type="datetime1">
              <a:rPr lang="ja-JP" altLang="en-US" smtClean="0"/>
              <a:t>2024/4/22</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Yu Gothic UI"/>
                <a:cs typeface="Yu Gothic UI"/>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ABC0FE2-2DEC-4FF5-813F-F8C6E9ECA5E6}" type="datetime1">
              <a:rPr lang="ja-JP" altLang="en-US" smtClean="0"/>
              <a:t>2024/4/22</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Yu Gothic UI"/>
                <a:cs typeface="Yu Gothic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C6ADAC64-D46F-487E-A3A5-24A5B67C8A50}" type="datetime1">
              <a:rPr lang="ja-JP" altLang="en-US" smtClean="0"/>
              <a:t>2024/4/22</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F8EB583F-6F34-47DF-8D00-2B4A9AF489E1}" type="datetime1">
              <a:rPr lang="ja-JP" altLang="en-US" smtClean="0"/>
              <a:t>2024/4/22</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63F98-8907-485B-A5D8-7279CD88E813}" type="datetime1">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06B5EB-8035-491C-832C-5A6976634396}" type="slidenum">
              <a:rPr kumimoji="1" lang="ja-JP" altLang="en-US" smtClean="0"/>
              <a:t>‹#›</a:t>
            </a:fld>
            <a:endParaRPr kumimoji="1" lang="ja-JP" altLang="en-US"/>
          </a:p>
        </p:txBody>
      </p:sp>
    </p:spTree>
    <p:extLst>
      <p:ext uri="{BB962C8B-B14F-4D97-AF65-F5344CB8AC3E}">
        <p14:creationId xmlns:p14="http://schemas.microsoft.com/office/powerpoint/2010/main" val="361771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4034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663304"/>
            <a:ext cx="8420100" cy="1846659"/>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36933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495300" y="6377940"/>
            <a:ext cx="2278380" cy="276999"/>
          </a:xfrm>
        </p:spPr>
        <p:txBody>
          <a:bodyPr/>
          <a:lstStyle/>
          <a:p>
            <a:fld id="{DF6C6E3E-6832-423E-994B-5DF82888C647}"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a:xfrm>
            <a:off x="3368040" y="6377940"/>
            <a:ext cx="3169920" cy="276999"/>
          </a:xfrm>
        </p:spPr>
        <p:txBody>
          <a:bodyPr/>
          <a:lstStyle/>
          <a:p>
            <a:endParaRPr kumimoji="1" lang="ja-JP" altLang="en-US"/>
          </a:p>
        </p:txBody>
      </p:sp>
      <p:sp>
        <p:nvSpPr>
          <p:cNvPr id="6" name="Slide Number Placeholder 5"/>
          <p:cNvSpPr>
            <a:spLocks noGrp="1"/>
          </p:cNvSpPr>
          <p:nvPr>
            <p:ph type="sldNum" sz="quarter" idx="12"/>
          </p:nvPr>
        </p:nvSpPr>
        <p:spPr>
          <a:xfrm>
            <a:off x="9565258" y="6579473"/>
            <a:ext cx="311784" cy="215444"/>
          </a:xfrm>
        </p:spPr>
        <p:txBody>
          <a:bodyPr/>
          <a:lstStyle/>
          <a:p>
            <a:fld id="{63F6BBC2-A294-4933-866E-4FE2E40C20AD}" type="slidenum">
              <a:rPr kumimoji="1" lang="ja-JP" altLang="en-US" smtClean="0"/>
              <a:t>‹#›</a:t>
            </a:fld>
            <a:endParaRPr kumimoji="1" lang="ja-JP" altLang="en-US"/>
          </a:p>
        </p:txBody>
      </p:sp>
    </p:spTree>
    <p:extLst>
      <p:ext uri="{BB962C8B-B14F-4D97-AF65-F5344CB8AC3E}">
        <p14:creationId xmlns:p14="http://schemas.microsoft.com/office/powerpoint/2010/main" val="364385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51231" y="80009"/>
            <a:ext cx="4716145" cy="391159"/>
          </a:xfrm>
          <a:prstGeom prst="rect">
            <a:avLst/>
          </a:prstGeom>
        </p:spPr>
        <p:txBody>
          <a:bodyPr wrap="square" lIns="0" tIns="0" rIns="0" bIns="0">
            <a:spAutoFit/>
          </a:bodyPr>
          <a:lstStyle>
            <a:lvl1pPr>
              <a:defRPr sz="2400" b="1" i="0">
                <a:solidFill>
                  <a:schemeClr val="tx1"/>
                </a:solidFill>
                <a:latin typeface="Yu Gothic UI"/>
                <a:cs typeface="Yu Gothic UI"/>
              </a:defRPr>
            </a:lvl1pPr>
          </a:lstStyle>
          <a:p>
            <a:endParaRPr/>
          </a:p>
        </p:txBody>
      </p:sp>
      <p:sp>
        <p:nvSpPr>
          <p:cNvPr id="3" name="Holder 3"/>
          <p:cNvSpPr>
            <a:spLocks noGrp="1"/>
          </p:cNvSpPr>
          <p:nvPr>
            <p:ph type="body" idx="1"/>
          </p:nvPr>
        </p:nvSpPr>
        <p:spPr>
          <a:xfrm>
            <a:off x="947737" y="1638807"/>
            <a:ext cx="7793355" cy="34366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DAF0F287-5A56-463C-8704-CFF8FA245AFB}" type="datetime1">
              <a:rPr lang="ja-JP" altLang="en-US" smtClean="0"/>
              <a:t>2024/4/22</a:t>
            </a:fld>
            <a:endParaRPr lang="en-US"/>
          </a:p>
        </p:txBody>
      </p:sp>
      <p:sp>
        <p:nvSpPr>
          <p:cNvPr id="6" name="Holder 6"/>
          <p:cNvSpPr>
            <a:spLocks noGrp="1"/>
          </p:cNvSpPr>
          <p:nvPr>
            <p:ph type="sldNum" sz="quarter" idx="7"/>
          </p:nvPr>
        </p:nvSpPr>
        <p:spPr>
          <a:xfrm>
            <a:off x="9565258" y="6579473"/>
            <a:ext cx="311784" cy="252095"/>
          </a:xfrm>
          <a:prstGeom prst="rect">
            <a:avLst/>
          </a:prstGeom>
        </p:spPr>
        <p:txBody>
          <a:bodyPr wrap="square" lIns="0" tIns="0" rIns="0" bIns="0">
            <a:spAutoFit/>
          </a:bodyPr>
          <a:lstStyle>
            <a:lvl1pPr>
              <a:defRPr sz="1400" b="0" i="0">
                <a:solidFill>
                  <a:schemeClr val="tx1"/>
                </a:solidFill>
                <a:latin typeface="Yu Gothic UI"/>
                <a:cs typeface="Yu Gothic UI"/>
              </a:defRPr>
            </a:lvl1pPr>
          </a:lstStyle>
          <a:p>
            <a:pPr marL="38100">
              <a:lnSpc>
                <a:spcPct val="100000"/>
              </a:lnSpc>
              <a:spcBef>
                <a:spcPts val="185"/>
              </a:spcBef>
            </a:pPr>
            <a:fld id="{81D60167-4931-47E6-BA6A-407CBD079E47}" type="slidenum">
              <a:rPr spc="95" dirty="0"/>
              <a:t>‹#›</a:t>
            </a:fld>
            <a:endParaRPr spc="95"/>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430877-5B1C-B2FC-F974-EEF2FB9FFBB3}"/>
              </a:ext>
            </a:extLst>
          </p:cNvPr>
          <p:cNvSpPr txBox="1">
            <a:spLocks/>
          </p:cNvSpPr>
          <p:nvPr/>
        </p:nvSpPr>
        <p:spPr>
          <a:xfrm>
            <a:off x="0" y="1519382"/>
            <a:ext cx="9906000" cy="2328530"/>
          </a:xfrm>
          <a:prstGeom prst="rect">
            <a:avLst/>
          </a:prstGeom>
          <a:noFill/>
        </p:spPr>
        <p:txBody>
          <a:bodyPr lIns="36000" tIns="36000" rIns="36000" bIns="360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b="1" dirty="0">
                <a:latin typeface="Meiryo UI" panose="020B0604030504040204" pitchFamily="50" charset="-128"/>
                <a:ea typeface="Meiryo UI" panose="020B0604030504040204" pitchFamily="50" charset="-128"/>
              </a:rPr>
              <a:t>令和６年能登半島地震</a:t>
            </a:r>
            <a:br>
              <a:rPr lang="en-US" altLang="ja-JP" sz="3600" b="1" dirty="0">
                <a:latin typeface="Meiryo UI" panose="020B0604030504040204" pitchFamily="50" charset="-128"/>
                <a:ea typeface="Meiryo UI" panose="020B0604030504040204" pitchFamily="50" charset="-128"/>
              </a:rPr>
            </a:br>
            <a:r>
              <a:rPr lang="zh-TW" altLang="en-US" sz="3600" b="1" dirty="0">
                <a:latin typeface="Meiryo UI" panose="020B0604030504040204" pitchFamily="50" charset="-128"/>
                <a:ea typeface="Meiryo UI" panose="020B0604030504040204" pitchFamily="50" charset="-128"/>
              </a:rPr>
              <a:t>中小企業特定施設等災害復旧費補助金</a:t>
            </a:r>
            <a:br>
              <a:rPr lang="en-US" altLang="zh-TW" sz="3600" b="1" dirty="0">
                <a:latin typeface="Meiryo UI" panose="020B0604030504040204" pitchFamily="50" charset="-128"/>
                <a:ea typeface="Meiryo UI" panose="020B0604030504040204" pitchFamily="50" charset="-128"/>
              </a:rPr>
            </a:br>
            <a:r>
              <a:rPr lang="ja-JP" altLang="en-US" sz="3600" b="1" dirty="0">
                <a:latin typeface="Meiryo UI" panose="020B0604030504040204" pitchFamily="50" charset="-128"/>
                <a:ea typeface="Meiryo UI" panose="020B0604030504040204" pitchFamily="50" charset="-128"/>
              </a:rPr>
              <a:t>（なりわい再建支援事業）</a:t>
            </a:r>
            <a:endParaRPr lang="en-US" altLang="ja-JP" sz="3600" b="1" dirty="0">
              <a:latin typeface="Meiryo UI" panose="020B0604030504040204" pitchFamily="50" charset="-128"/>
              <a:ea typeface="Meiryo UI" panose="020B0604030504040204" pitchFamily="50" charset="-128"/>
            </a:endParaRPr>
          </a:p>
          <a:p>
            <a:pPr algn="ctr"/>
            <a:r>
              <a:rPr lang="ja-JP" altLang="en-US" sz="3600" b="1" dirty="0">
                <a:latin typeface="Meiryo UI" panose="020B0604030504040204" pitchFamily="50" charset="-128"/>
                <a:ea typeface="Meiryo UI" panose="020B0604030504040204" pitchFamily="50" charset="-128"/>
              </a:rPr>
              <a:t>～施設・設備の復旧・整備を支援～</a:t>
            </a:r>
          </a:p>
        </p:txBody>
      </p:sp>
      <p:sp>
        <p:nvSpPr>
          <p:cNvPr id="3" name="タイトル 1">
            <a:extLst>
              <a:ext uri="{FF2B5EF4-FFF2-40B4-BE49-F238E27FC236}">
                <a16:creationId xmlns:a16="http://schemas.microsoft.com/office/drawing/2014/main" id="{ADEA4232-9F4D-3B84-18DD-F79EAFC202BF}"/>
              </a:ext>
            </a:extLst>
          </p:cNvPr>
          <p:cNvSpPr txBox="1">
            <a:spLocks/>
          </p:cNvSpPr>
          <p:nvPr/>
        </p:nvSpPr>
        <p:spPr>
          <a:xfrm>
            <a:off x="0" y="4636654"/>
            <a:ext cx="9906000" cy="1209963"/>
          </a:xfrm>
          <a:prstGeom prst="rect">
            <a:avLst/>
          </a:prstGeom>
          <a:noFill/>
        </p:spPr>
        <p:txBody>
          <a:bodyPr lIns="36000" tIns="36000" rIns="36000" bIns="360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800" dirty="0">
                <a:latin typeface="Meiryo UI" panose="020B0604030504040204" pitchFamily="50" charset="-128"/>
                <a:ea typeface="Meiryo UI" panose="020B0604030504040204" pitchFamily="50" charset="-128"/>
              </a:rPr>
              <a:t>令和６年３月１日</a:t>
            </a:r>
            <a:endParaRPr lang="en-US" altLang="ja-JP" sz="2800" dirty="0">
              <a:latin typeface="Meiryo UI" panose="020B0604030504040204" pitchFamily="50" charset="-128"/>
              <a:ea typeface="Meiryo UI" panose="020B0604030504040204" pitchFamily="50" charset="-128"/>
            </a:endParaRPr>
          </a:p>
          <a:p>
            <a:pPr algn="ctr"/>
            <a:r>
              <a:rPr lang="ja-JP" altLang="en-US" sz="2800" dirty="0">
                <a:latin typeface="Meiryo UI" panose="020B0604030504040204" pitchFamily="50" charset="-128"/>
                <a:ea typeface="Meiryo UI" panose="020B0604030504040204" pitchFamily="50" charset="-128"/>
              </a:rPr>
              <a:t>＜福井県版＞</a:t>
            </a:r>
            <a:endParaRPr lang="en-US" altLang="ja-JP" sz="28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52D9ED7-369A-CAFB-35ED-7DA2024D3910}"/>
              </a:ext>
            </a:extLst>
          </p:cNvPr>
          <p:cNvSpPr txBox="1"/>
          <p:nvPr/>
        </p:nvSpPr>
        <p:spPr>
          <a:xfrm>
            <a:off x="8079859" y="0"/>
            <a:ext cx="1826141" cy="338554"/>
          </a:xfrm>
          <a:prstGeom prst="rect">
            <a:avLst/>
          </a:prstGeom>
          <a:noFill/>
          <a:ln>
            <a:solidFill>
              <a:schemeClr val="accent1"/>
            </a:solidFill>
          </a:ln>
        </p:spPr>
        <p:txBody>
          <a:bodyPr wrap="none" rtlCol="0">
            <a:spAutoFit/>
          </a:bodyPr>
          <a:lstStyle/>
          <a:p>
            <a:pPr algn="ctr"/>
            <a:r>
              <a:rPr lang="ja-JP" altLang="en-US" sz="1600"/>
              <a:t>事業者説明会</a:t>
            </a:r>
            <a:r>
              <a:rPr lang="zh-CN" altLang="en-US" sz="1600"/>
              <a:t>資料</a:t>
            </a:r>
            <a:endParaRPr kumimoji="1" lang="ja-JP" altLang="en-US" sz="1600"/>
          </a:p>
        </p:txBody>
      </p:sp>
    </p:spTree>
    <p:extLst>
      <p:ext uri="{BB962C8B-B14F-4D97-AF65-F5344CB8AC3E}">
        <p14:creationId xmlns:p14="http://schemas.microsoft.com/office/powerpoint/2010/main" val="2873504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99644" y="6214907"/>
            <a:ext cx="9511664" cy="182101"/>
          </a:xfrm>
          <a:prstGeom prst="rect">
            <a:avLst/>
          </a:prstGeom>
        </p:spPr>
        <p:txBody>
          <a:bodyPr vert="horz" wrap="square" lIns="0" tIns="12700" rIns="0" bIns="0" rtlCol="0">
            <a:spAutoFit/>
          </a:bodyPr>
          <a:lstStyle/>
          <a:p>
            <a:pPr marL="12700">
              <a:lnSpc>
                <a:spcPct val="100000"/>
              </a:lnSpc>
              <a:spcBef>
                <a:spcPts val="100"/>
              </a:spcBef>
            </a:pPr>
            <a:r>
              <a:rPr lang="en-US" altLang="ja-JP" sz="1100" spc="-25">
                <a:solidFill>
                  <a:schemeClr val="tx1"/>
                </a:solidFill>
                <a:latin typeface="Meiryo UI" panose="020B0604030504040204" pitchFamily="50" charset="-128"/>
                <a:ea typeface="Meiryo UI" panose="020B0604030504040204" pitchFamily="50" charset="-128"/>
                <a:cs typeface="Yu Gothic UI"/>
              </a:rPr>
              <a:t>※</a:t>
            </a:r>
            <a:r>
              <a:rPr lang="ja-JP" altLang="en-US" sz="1100" spc="-25">
                <a:solidFill>
                  <a:schemeClr val="tx1"/>
                </a:solidFill>
                <a:latin typeface="Meiryo UI" panose="020B0604030504040204" pitchFamily="50" charset="-128"/>
                <a:ea typeface="Meiryo UI" panose="020B0604030504040204" pitchFamily="50" charset="-128"/>
                <a:cs typeface="Yu Gothic UI"/>
              </a:rPr>
              <a:t>上記の「施設」及び「設備」の復旧又は整備に要する経費には、資材・工事費、設備の調達や移転設置費、取壊し・撤去費、整地・排土費を含みます。</a:t>
            </a:r>
            <a:endParaRPr lang="ja-JP" altLang="en-US" sz="1100">
              <a:solidFill>
                <a:schemeClr val="tx1"/>
              </a:solidFill>
              <a:latin typeface="Meiryo UI" panose="020B0604030504040204" pitchFamily="50" charset="-128"/>
              <a:ea typeface="Meiryo UI" panose="020B0604030504040204" pitchFamily="50" charset="-128"/>
              <a:cs typeface="Yu Gothic UI"/>
            </a:endParaRPr>
          </a:p>
        </p:txBody>
      </p:sp>
      <p:sp>
        <p:nvSpPr>
          <p:cNvPr id="4" name="object 4"/>
          <p:cNvSpPr txBox="1"/>
          <p:nvPr/>
        </p:nvSpPr>
        <p:spPr>
          <a:xfrm>
            <a:off x="199643" y="613880"/>
            <a:ext cx="9511665" cy="2564036"/>
          </a:xfrm>
          <a:prstGeom prst="rect">
            <a:avLst/>
          </a:prstGeom>
          <a:solidFill>
            <a:srgbClr val="99D6EC"/>
          </a:solidFill>
        </p:spPr>
        <p:txBody>
          <a:bodyPr vert="horz" wrap="square" lIns="0" tIns="108585" rIns="0" bIns="0" rtlCol="0" anchor="ctr">
            <a:noAutofit/>
          </a:bodyPr>
          <a:lstStyle/>
          <a:p>
            <a:pPr marL="558800" marR="266700" indent="-342900">
              <a:lnSpc>
                <a:spcPct val="100000"/>
              </a:lnSpc>
              <a:spcBef>
                <a:spcPts val="855"/>
              </a:spcBef>
              <a:buClr>
                <a:srgbClr val="001F5F"/>
              </a:buClr>
              <a:buFont typeface="Wingdings"/>
              <a:buChar char=""/>
              <a:tabLst>
                <a:tab pos="558800" algn="l"/>
              </a:tabLst>
            </a:pPr>
            <a:r>
              <a:rPr lang="ja-JP" altLang="en-US" sz="2000" spc="-35" dirty="0">
                <a:latin typeface="Meiryo UI" panose="020B0604030504040204" pitchFamily="50" charset="-128"/>
                <a:ea typeface="Meiryo UI" panose="020B0604030504040204" pitchFamily="50" charset="-128"/>
                <a:cs typeface="Yu Gothic UI"/>
              </a:rPr>
              <a:t>中小企業者等の施設又は設備であって、令和</a:t>
            </a:r>
            <a:r>
              <a:rPr lang="en-US" altLang="ja-JP" sz="2000" spc="-35" dirty="0">
                <a:latin typeface="Meiryo UI" panose="020B0604030504040204" pitchFamily="50" charset="-128"/>
                <a:ea typeface="Meiryo UI" panose="020B0604030504040204" pitchFamily="50" charset="-128"/>
                <a:cs typeface="Yu Gothic UI"/>
              </a:rPr>
              <a:t>6</a:t>
            </a:r>
            <a:r>
              <a:rPr lang="ja-JP" altLang="en-US" sz="2000" spc="-35" dirty="0">
                <a:latin typeface="Meiryo UI" panose="020B0604030504040204" pitchFamily="50" charset="-128"/>
                <a:ea typeface="Meiryo UI" panose="020B0604030504040204" pitchFamily="50" charset="-128"/>
                <a:cs typeface="Yu Gothic UI"/>
              </a:rPr>
              <a:t>年能登半島地震による災害のため損壊又</a:t>
            </a:r>
            <a:r>
              <a:rPr lang="ja-JP" altLang="en-US" sz="2000" spc="-25" dirty="0">
                <a:latin typeface="Meiryo UI" panose="020B0604030504040204" pitchFamily="50" charset="-128"/>
                <a:ea typeface="Meiryo UI" panose="020B0604030504040204" pitchFamily="50" charset="-128"/>
                <a:cs typeface="Yu Gothic UI"/>
              </a:rPr>
              <a:t>は継続して使用することが困難になったもののうち、</a:t>
            </a:r>
            <a:r>
              <a:rPr lang="ja-JP" altLang="en-US" sz="2000" u="sng" spc="-30" dirty="0">
                <a:uFill>
                  <a:solidFill>
                    <a:srgbClr val="000000"/>
                  </a:solidFill>
                </a:uFill>
                <a:latin typeface="Meiryo UI" panose="020B0604030504040204" pitchFamily="50" charset="-128"/>
                <a:ea typeface="Meiryo UI" panose="020B0604030504040204" pitchFamily="50" charset="-128"/>
                <a:cs typeface="Yu Gothic UI"/>
              </a:rPr>
              <a:t>県内の施設及び設備の復旧・整備</a:t>
            </a:r>
            <a:r>
              <a:rPr lang="ja-JP" altLang="en-US" sz="2000" u="sng" spc="-10" dirty="0">
                <a:uFill>
                  <a:solidFill>
                    <a:srgbClr val="000000"/>
                  </a:solidFill>
                </a:uFill>
                <a:latin typeface="Meiryo UI" panose="020B0604030504040204" pitchFamily="50" charset="-128"/>
                <a:ea typeface="Meiryo UI" panose="020B0604030504040204" pitchFamily="50" charset="-128"/>
                <a:cs typeface="Yu Gothic UI"/>
              </a:rPr>
              <a:t>に要する経費</a:t>
            </a:r>
            <a:r>
              <a:rPr lang="ja-JP" altLang="en-US" sz="2000" u="sng" spc="-45" dirty="0">
                <a:latin typeface="Meiryo UI" panose="020B0604030504040204" pitchFamily="50" charset="-128"/>
                <a:ea typeface="Meiryo UI" panose="020B0604030504040204" pitchFamily="50" charset="-128"/>
                <a:cs typeface="Yu Gothic UI"/>
              </a:rPr>
              <a:t>が対象</a:t>
            </a:r>
            <a:r>
              <a:rPr lang="ja-JP" altLang="en-US" sz="2000" spc="-45" dirty="0">
                <a:latin typeface="Meiryo UI" panose="020B0604030504040204" pitchFamily="50" charset="-128"/>
                <a:ea typeface="Meiryo UI" panose="020B0604030504040204" pitchFamily="50" charset="-128"/>
                <a:cs typeface="Yu Gothic UI"/>
              </a:rPr>
              <a:t>となります。</a:t>
            </a:r>
            <a:endParaRPr lang="ja-JP" altLang="en-US" sz="2000" dirty="0">
              <a:latin typeface="Meiryo UI" panose="020B0604030504040204" pitchFamily="50" charset="-128"/>
              <a:ea typeface="Meiryo UI" panose="020B0604030504040204" pitchFamily="50" charset="-128"/>
              <a:cs typeface="Yu Gothic UI"/>
            </a:endParaRPr>
          </a:p>
          <a:p>
            <a:pPr marL="558800" indent="-342900">
              <a:lnSpc>
                <a:spcPct val="100000"/>
              </a:lnSpc>
              <a:spcBef>
                <a:spcPts val="1200"/>
              </a:spcBef>
              <a:buClr>
                <a:srgbClr val="001F5F"/>
              </a:buClr>
              <a:buFont typeface="Wingdings"/>
              <a:buChar char=""/>
              <a:tabLst>
                <a:tab pos="558800" algn="l"/>
              </a:tabLst>
            </a:pPr>
            <a:r>
              <a:rPr lang="ja-JP" altLang="en-US" sz="2000" spc="-60" dirty="0">
                <a:latin typeface="Meiryo UI" panose="020B0604030504040204" pitchFamily="50" charset="-128"/>
                <a:ea typeface="Meiryo UI" panose="020B0604030504040204" pitchFamily="50" charset="-128"/>
                <a:cs typeface="Yu Gothic UI"/>
              </a:rPr>
              <a:t>消費税やリサイクル料等は、</a:t>
            </a:r>
            <a:r>
              <a:rPr lang="ja-JP" altLang="en-US" sz="2000" u="sng" spc="-60" dirty="0">
                <a:latin typeface="Meiryo UI" panose="020B0604030504040204" pitchFamily="50" charset="-128"/>
                <a:ea typeface="Meiryo UI" panose="020B0604030504040204" pitchFamily="50" charset="-128"/>
                <a:cs typeface="Yu Gothic UI"/>
              </a:rPr>
              <a:t>補助対象</a:t>
            </a:r>
            <a:r>
              <a:rPr lang="ja-JP" altLang="en-US" sz="2000" u="sng" spc="-60" dirty="0">
                <a:solidFill>
                  <a:srgbClr val="C00000"/>
                </a:solidFill>
                <a:latin typeface="Meiryo UI" panose="020B0604030504040204" pitchFamily="50" charset="-128"/>
                <a:ea typeface="Meiryo UI" panose="020B0604030504040204" pitchFamily="50" charset="-128"/>
                <a:cs typeface="Yu Gothic UI"/>
              </a:rPr>
              <a:t>となりません</a:t>
            </a:r>
            <a:r>
              <a:rPr lang="en-US" sz="2000" spc="90" dirty="0">
                <a:latin typeface="Meiryo UI" panose="020B0604030504040204" pitchFamily="50" charset="-128"/>
                <a:ea typeface="Meiryo UI" panose="020B0604030504040204" pitchFamily="50" charset="-128"/>
                <a:cs typeface="Yu Gothic UI"/>
              </a:rPr>
              <a:t>（P</a:t>
            </a:r>
            <a:r>
              <a:rPr lang="en-US" altLang="ja-JP" sz="2000" spc="90" dirty="0">
                <a:latin typeface="Meiryo UI" panose="020B0604030504040204" pitchFamily="50" charset="-128"/>
                <a:ea typeface="Meiryo UI" panose="020B0604030504040204" pitchFamily="50" charset="-128"/>
                <a:cs typeface="Yu Gothic UI"/>
              </a:rPr>
              <a:t>1</a:t>
            </a:r>
            <a:r>
              <a:rPr lang="ja-JP" altLang="en-US" sz="2000" spc="90" dirty="0">
                <a:latin typeface="Meiryo UI" panose="020B0604030504040204" pitchFamily="50" charset="-128"/>
                <a:ea typeface="Meiryo UI" panose="020B0604030504040204" pitchFamily="50" charset="-128"/>
                <a:cs typeface="Yu Gothic UI"/>
              </a:rPr>
              <a:t>６</a:t>
            </a:r>
            <a:r>
              <a:rPr lang="ja-JP" altLang="en-US" sz="2000" spc="-10" dirty="0">
                <a:latin typeface="Meiryo UI" panose="020B0604030504040204" pitchFamily="50" charset="-128"/>
                <a:ea typeface="Meiryo UI" panose="020B0604030504040204" pitchFamily="50" charset="-128"/>
                <a:cs typeface="Yu Gothic UI"/>
              </a:rPr>
              <a:t>参照</a:t>
            </a:r>
            <a:r>
              <a:rPr lang="ja-JP" altLang="en-US" sz="2000" spc="-50" dirty="0">
                <a:latin typeface="Meiryo UI" panose="020B0604030504040204" pitchFamily="50" charset="-128"/>
                <a:ea typeface="Meiryo UI" panose="020B0604030504040204" pitchFamily="50" charset="-128"/>
                <a:cs typeface="Yu Gothic UI"/>
              </a:rPr>
              <a:t>）。</a:t>
            </a:r>
          </a:p>
          <a:p>
            <a:pPr marL="558800" indent="-342900">
              <a:lnSpc>
                <a:spcPct val="100000"/>
              </a:lnSpc>
              <a:spcBef>
                <a:spcPts val="1200"/>
              </a:spcBef>
              <a:buClr>
                <a:srgbClr val="001F5F"/>
              </a:buClr>
              <a:buFont typeface="Wingdings"/>
              <a:buChar char=""/>
              <a:tabLst>
                <a:tab pos="558800" algn="l"/>
              </a:tabLst>
            </a:pPr>
            <a:r>
              <a:rPr lang="ja-JP" altLang="en-US" sz="2000" dirty="0">
                <a:latin typeface="Meiryo UI" panose="020B0604030504040204" pitchFamily="50" charset="-128"/>
                <a:ea typeface="Meiryo UI" panose="020B0604030504040204" pitchFamily="50" charset="-128"/>
                <a:cs typeface="Yu Gothic UI"/>
              </a:rPr>
              <a:t>なお、令和６年能登半島地震による災害以降で、交付決定日前に実施した施設・設備の復旧についても補助対象として認められる場合があります（事前着手）。</a:t>
            </a:r>
          </a:p>
        </p:txBody>
      </p:sp>
      <p:graphicFrame>
        <p:nvGraphicFramePr>
          <p:cNvPr id="5" name="object 5"/>
          <p:cNvGraphicFramePr>
            <a:graphicFrameLocks noGrp="1"/>
          </p:cNvGraphicFramePr>
          <p:nvPr>
            <p:extLst>
              <p:ext uri="{D42A27DB-BD31-4B8C-83A1-F6EECF244321}">
                <p14:modId xmlns:p14="http://schemas.microsoft.com/office/powerpoint/2010/main" val="2086728706"/>
              </p:ext>
            </p:extLst>
          </p:nvPr>
        </p:nvGraphicFramePr>
        <p:xfrm>
          <a:off x="199643" y="3528852"/>
          <a:ext cx="9511665" cy="2564035"/>
        </p:xfrm>
        <a:graphic>
          <a:graphicData uri="http://schemas.openxmlformats.org/drawingml/2006/table">
            <a:tbl>
              <a:tblPr firstRow="1" bandRow="1">
                <a:tableStyleId>{2D5ABB26-0587-4C30-8999-92F81FD0307C}</a:tableStyleId>
              </a:tblPr>
              <a:tblGrid>
                <a:gridCol w="3333115">
                  <a:extLst>
                    <a:ext uri="{9D8B030D-6E8A-4147-A177-3AD203B41FA5}">
                      <a16:colId xmlns:a16="http://schemas.microsoft.com/office/drawing/2014/main" val="20000"/>
                    </a:ext>
                  </a:extLst>
                </a:gridCol>
                <a:gridCol w="6178550">
                  <a:extLst>
                    <a:ext uri="{9D8B030D-6E8A-4147-A177-3AD203B41FA5}">
                      <a16:colId xmlns:a16="http://schemas.microsoft.com/office/drawing/2014/main" val="20002"/>
                    </a:ext>
                  </a:extLst>
                </a:gridCol>
              </a:tblGrid>
              <a:tr h="395078">
                <a:tc>
                  <a:txBody>
                    <a:bodyPr/>
                    <a:lstStyle/>
                    <a:p>
                      <a:pPr marL="2540" algn="ctr">
                        <a:lnSpc>
                          <a:spcPct val="100000"/>
                        </a:lnSpc>
                        <a:spcBef>
                          <a:spcPts val="750"/>
                        </a:spcBef>
                        <a:tabLst>
                          <a:tab pos="420370" algn="l"/>
                        </a:tabLst>
                      </a:pPr>
                      <a:r>
                        <a:rPr sz="1400" spc="-50" err="1">
                          <a:solidFill>
                            <a:schemeClr val="tx1"/>
                          </a:solidFill>
                          <a:latin typeface="Meiryo UI" panose="020B0604030504040204" pitchFamily="50" charset="-128"/>
                          <a:ea typeface="Meiryo UI" panose="020B0604030504040204" pitchFamily="50" charset="-128"/>
                          <a:cs typeface="MS PGothic"/>
                        </a:rPr>
                        <a:t>区分</a:t>
                      </a:r>
                      <a:endParaRPr sz="1400">
                        <a:solidFill>
                          <a:schemeClr val="tx1"/>
                        </a:solidFill>
                        <a:latin typeface="Meiryo UI" panose="020B0604030504040204" pitchFamily="50" charset="-128"/>
                        <a:ea typeface="Meiryo UI" panose="020B0604030504040204" pitchFamily="50" charset="-128"/>
                        <a:cs typeface="MS PGothic"/>
                      </a:endParaRPr>
                    </a:p>
                  </a:txBody>
                  <a:tcPr marL="0" marR="0" marT="9525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4445" algn="ctr">
                        <a:lnSpc>
                          <a:spcPct val="100000"/>
                        </a:lnSpc>
                        <a:spcBef>
                          <a:spcPts val="750"/>
                        </a:spcBef>
                        <a:tabLst>
                          <a:tab pos="421640" algn="l"/>
                        </a:tabLst>
                      </a:pPr>
                      <a:r>
                        <a:rPr sz="1400" spc="-50" err="1">
                          <a:solidFill>
                            <a:schemeClr val="tx1"/>
                          </a:solidFill>
                          <a:latin typeface="Meiryo UI" panose="020B0604030504040204" pitchFamily="50" charset="-128"/>
                          <a:ea typeface="Meiryo UI" panose="020B0604030504040204" pitchFamily="50" charset="-128"/>
                          <a:cs typeface="MS PGothic"/>
                        </a:rPr>
                        <a:t>内容</a:t>
                      </a:r>
                      <a:endParaRPr sz="1400">
                        <a:solidFill>
                          <a:schemeClr val="tx1"/>
                        </a:solidFill>
                        <a:latin typeface="Meiryo UI" panose="020B0604030504040204" pitchFamily="50" charset="-128"/>
                        <a:ea typeface="Meiryo UI" panose="020B0604030504040204" pitchFamily="50" charset="-128"/>
                        <a:cs typeface="MS PGothic"/>
                      </a:endParaRPr>
                    </a:p>
                  </a:txBody>
                  <a:tcPr marL="0" marR="0" marT="9525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314711">
                <a:tc>
                  <a:txBody>
                    <a:bodyPr/>
                    <a:lstStyle/>
                    <a:p>
                      <a:pPr>
                        <a:lnSpc>
                          <a:spcPct val="100000"/>
                        </a:lnSpc>
                        <a:spcBef>
                          <a:spcPts val="620"/>
                        </a:spcBef>
                      </a:pPr>
                      <a:endParaRPr sz="1400">
                        <a:solidFill>
                          <a:schemeClr val="tx1"/>
                        </a:solidFill>
                        <a:latin typeface="Meiryo UI" panose="020B0604030504040204" pitchFamily="50" charset="-128"/>
                        <a:ea typeface="Meiryo UI" panose="020B0604030504040204" pitchFamily="50" charset="-128"/>
                        <a:cs typeface="Times New Roman"/>
                      </a:endParaRPr>
                    </a:p>
                    <a:p>
                      <a:pPr marL="90805">
                        <a:lnSpc>
                          <a:spcPct val="100000"/>
                        </a:lnSpc>
                      </a:pPr>
                      <a:r>
                        <a:rPr sz="1800" err="1">
                          <a:solidFill>
                            <a:schemeClr val="tx1"/>
                          </a:solidFill>
                          <a:latin typeface="Meiryo UI" panose="020B0604030504040204" pitchFamily="50" charset="-128"/>
                          <a:ea typeface="Meiryo UI" panose="020B0604030504040204" pitchFamily="50" charset="-128"/>
                          <a:cs typeface="Yu Gothic UI"/>
                        </a:rPr>
                        <a:t>施設（</a:t>
                      </a:r>
                      <a:r>
                        <a:rPr sz="1800" spc="-10" err="1">
                          <a:solidFill>
                            <a:schemeClr val="tx1"/>
                          </a:solidFill>
                          <a:latin typeface="Meiryo UI" panose="020B0604030504040204" pitchFamily="50" charset="-128"/>
                          <a:ea typeface="Meiryo UI" panose="020B0604030504040204" pitchFamily="50" charset="-128"/>
                          <a:cs typeface="Yu Gothic UI"/>
                        </a:rPr>
                        <a:t>登記してあるもの</a:t>
                      </a:r>
                      <a:r>
                        <a:rPr sz="1800" spc="-50">
                          <a:solidFill>
                            <a:schemeClr val="tx1"/>
                          </a:solidFill>
                          <a:latin typeface="Meiryo UI" panose="020B0604030504040204" pitchFamily="50" charset="-128"/>
                          <a:ea typeface="Meiryo UI" panose="020B0604030504040204" pitchFamily="50" charset="-128"/>
                          <a:cs typeface="Yu Gothic UI"/>
                        </a:rPr>
                        <a:t>）</a:t>
                      </a:r>
                      <a:endParaRPr sz="1800">
                        <a:solidFill>
                          <a:schemeClr val="tx1"/>
                        </a:solidFill>
                        <a:latin typeface="Meiryo UI" panose="020B0604030504040204" pitchFamily="50" charset="-128"/>
                        <a:ea typeface="Meiryo UI" panose="020B0604030504040204" pitchFamily="50" charset="-128"/>
                        <a:cs typeface="Yu Gothic UI"/>
                      </a:endParaRPr>
                    </a:p>
                  </a:txBody>
                  <a:tcPr marL="0" marR="0" marT="7874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92075" marR="31750" indent="100330">
                        <a:lnSpc>
                          <a:spcPct val="100000"/>
                        </a:lnSpc>
                        <a:spcBef>
                          <a:spcPts val="365"/>
                        </a:spcBef>
                      </a:pPr>
                      <a:r>
                        <a:rPr sz="1400" spc="-5">
                          <a:solidFill>
                            <a:schemeClr val="tx1"/>
                          </a:solidFill>
                          <a:latin typeface="Meiryo UI" panose="020B0604030504040204" pitchFamily="50" charset="-128"/>
                          <a:ea typeface="Meiryo UI" panose="020B0604030504040204" pitchFamily="50" charset="-128"/>
                          <a:cs typeface="Yu Gothic UI"/>
                        </a:rPr>
                        <a:t>事務所，倉庫，生産施設，加工施設，販売施設，検査施設，共同作業場，原材料置場，</a:t>
                      </a:r>
                      <a:r>
                        <a:rPr sz="1400" spc="-40">
                          <a:solidFill>
                            <a:schemeClr val="tx1"/>
                          </a:solidFill>
                          <a:latin typeface="Meiryo UI" panose="020B0604030504040204" pitchFamily="50" charset="-128"/>
                          <a:ea typeface="Meiryo UI" panose="020B0604030504040204" pitchFamily="50" charset="-128"/>
                          <a:cs typeface="Yu Gothic UI"/>
                        </a:rPr>
                        <a:t>その他当該補助事業の目的の範囲内で復興事業計画の実施に</a:t>
                      </a:r>
                      <a:br>
                        <a:rPr lang="en-US" sz="1400" spc="-40">
                          <a:solidFill>
                            <a:schemeClr val="tx1"/>
                          </a:solidFill>
                          <a:latin typeface="Meiryo UI" panose="020B0604030504040204" pitchFamily="50" charset="-128"/>
                          <a:ea typeface="Meiryo UI" panose="020B0604030504040204" pitchFamily="50" charset="-128"/>
                          <a:cs typeface="Yu Gothic UI"/>
                        </a:rPr>
                      </a:br>
                      <a:r>
                        <a:rPr sz="1400" spc="-40" err="1">
                          <a:solidFill>
                            <a:schemeClr val="tx1"/>
                          </a:solidFill>
                          <a:latin typeface="Meiryo UI" panose="020B0604030504040204" pitchFamily="50" charset="-128"/>
                          <a:ea typeface="Meiryo UI" panose="020B0604030504040204" pitchFamily="50" charset="-128"/>
                          <a:cs typeface="Yu Gothic UI"/>
                        </a:rPr>
                        <a:t>不可欠と認められる施設</a:t>
                      </a:r>
                      <a:br>
                        <a:rPr lang="en-US" sz="1200" spc="-40">
                          <a:solidFill>
                            <a:schemeClr val="tx1">
                              <a:lumMod val="65000"/>
                              <a:lumOff val="35000"/>
                            </a:schemeClr>
                          </a:solidFill>
                          <a:latin typeface="Meiryo UI" panose="020B0604030504040204" pitchFamily="50" charset="-128"/>
                          <a:ea typeface="Meiryo UI" panose="020B0604030504040204" pitchFamily="50" charset="-128"/>
                          <a:cs typeface="Yu Gothic UI"/>
                        </a:rPr>
                      </a:br>
                      <a:endParaRPr sz="1200">
                        <a:solidFill>
                          <a:schemeClr val="tx1">
                            <a:lumMod val="65000"/>
                            <a:lumOff val="35000"/>
                          </a:schemeClr>
                        </a:solidFill>
                        <a:latin typeface="Meiryo UI" panose="020B0604030504040204" pitchFamily="50" charset="-128"/>
                        <a:ea typeface="Meiryo UI" panose="020B0604030504040204" pitchFamily="50" charset="-128"/>
                        <a:cs typeface="Yu Gothic UI"/>
                      </a:endParaRPr>
                    </a:p>
                    <a:p>
                      <a:pPr marL="92075" marR="106680">
                        <a:lnSpc>
                          <a:spcPct val="100000"/>
                        </a:lnSpc>
                        <a:spcBef>
                          <a:spcPts val="5"/>
                        </a:spcBef>
                      </a:pPr>
                      <a:r>
                        <a:rPr lang="en-US" sz="1050" spc="-40">
                          <a:solidFill>
                            <a:srgbClr val="C00000"/>
                          </a:solidFill>
                          <a:latin typeface="Meiryo UI" panose="020B0604030504040204" pitchFamily="50" charset="-128"/>
                          <a:ea typeface="Meiryo UI" panose="020B0604030504040204" pitchFamily="50" charset="-128"/>
                          <a:cs typeface="Yu Gothic UI"/>
                        </a:rPr>
                        <a:t> </a:t>
                      </a:r>
                      <a:r>
                        <a:rPr sz="1050" spc="-40">
                          <a:solidFill>
                            <a:srgbClr val="C00000"/>
                          </a:solidFill>
                          <a:latin typeface="Meiryo UI" panose="020B0604030504040204" pitchFamily="50" charset="-128"/>
                          <a:ea typeface="Meiryo UI" panose="020B0604030504040204" pitchFamily="50" charset="-128"/>
                          <a:cs typeface="Yu Gothic UI"/>
                        </a:rPr>
                        <a:t>※</a:t>
                      </a:r>
                      <a:r>
                        <a:rPr sz="1050" spc="-40" err="1">
                          <a:solidFill>
                            <a:srgbClr val="C00000"/>
                          </a:solidFill>
                          <a:latin typeface="Meiryo UI" panose="020B0604030504040204" pitchFamily="50" charset="-128"/>
                          <a:ea typeface="Meiryo UI" panose="020B0604030504040204" pitchFamily="50" charset="-128"/>
                          <a:cs typeface="Yu Gothic UI"/>
                        </a:rPr>
                        <a:t>修繕が可能な場合は，原則修繕となります。建替・移転には，原則，全壊又は大規模半壊判定の</a:t>
                      </a:r>
                      <a:br>
                        <a:rPr lang="en-US" sz="1050" spc="-40">
                          <a:solidFill>
                            <a:srgbClr val="C00000"/>
                          </a:solidFill>
                          <a:latin typeface="Meiryo UI" panose="020B0604030504040204" pitchFamily="50" charset="-128"/>
                          <a:ea typeface="Meiryo UI" panose="020B0604030504040204" pitchFamily="50" charset="-128"/>
                          <a:cs typeface="Yu Gothic UI"/>
                        </a:rPr>
                      </a:br>
                      <a:r>
                        <a:rPr lang="en-US" sz="1050" spc="-40">
                          <a:solidFill>
                            <a:srgbClr val="C00000"/>
                          </a:solidFill>
                          <a:latin typeface="Meiryo UI" panose="020B0604030504040204" pitchFamily="50" charset="-128"/>
                          <a:ea typeface="Meiryo UI" panose="020B0604030504040204" pitchFamily="50" charset="-128"/>
                          <a:cs typeface="Yu Gothic UI"/>
                        </a:rPr>
                        <a:t>   </a:t>
                      </a:r>
                      <a:r>
                        <a:rPr sz="1050" spc="-40" err="1">
                          <a:solidFill>
                            <a:srgbClr val="C00000"/>
                          </a:solidFill>
                          <a:latin typeface="Meiryo UI" panose="020B0604030504040204" pitchFamily="50" charset="-128"/>
                          <a:ea typeface="Meiryo UI" panose="020B0604030504040204" pitchFamily="50" charset="-128"/>
                          <a:cs typeface="Yu Gothic UI"/>
                        </a:rPr>
                        <a:t>罹災証明</a:t>
                      </a:r>
                      <a:r>
                        <a:rPr sz="1050" spc="-20" err="1">
                          <a:solidFill>
                            <a:srgbClr val="C00000"/>
                          </a:solidFill>
                          <a:latin typeface="Meiryo UI" panose="020B0604030504040204" pitchFamily="50" charset="-128"/>
                          <a:ea typeface="Meiryo UI" panose="020B0604030504040204" pitchFamily="50" charset="-128"/>
                          <a:cs typeface="Yu Gothic UI"/>
                        </a:rPr>
                        <a:t>書</a:t>
                      </a:r>
                      <a:r>
                        <a:rPr lang="ja-JP" altLang="en-US" sz="1050" spc="-20">
                          <a:solidFill>
                            <a:srgbClr val="C00000"/>
                          </a:solidFill>
                          <a:latin typeface="Meiryo UI" panose="020B0604030504040204" pitchFamily="50" charset="-128"/>
                          <a:ea typeface="Meiryo UI" panose="020B0604030504040204" pitchFamily="50" charset="-128"/>
                          <a:cs typeface="Yu Gothic UI"/>
                        </a:rPr>
                        <a:t>など</a:t>
                      </a:r>
                      <a:r>
                        <a:rPr sz="1050" spc="-20" err="1">
                          <a:solidFill>
                            <a:srgbClr val="C00000"/>
                          </a:solidFill>
                          <a:latin typeface="Meiryo UI" panose="020B0604030504040204" pitchFamily="50" charset="-128"/>
                          <a:ea typeface="Meiryo UI" panose="020B0604030504040204" pitchFamily="50" charset="-128"/>
                          <a:cs typeface="Yu Gothic UI"/>
                        </a:rPr>
                        <a:t>が必要です</a:t>
                      </a:r>
                      <a:r>
                        <a:rPr sz="1050" spc="-20">
                          <a:solidFill>
                            <a:srgbClr val="C00000"/>
                          </a:solidFill>
                          <a:latin typeface="Meiryo UI" panose="020B0604030504040204" pitchFamily="50" charset="-128"/>
                          <a:ea typeface="Meiryo UI" panose="020B0604030504040204" pitchFamily="50" charset="-128"/>
                          <a:cs typeface="Yu Gothic UI"/>
                        </a:rPr>
                        <a:t>。</a:t>
                      </a:r>
                      <a:r>
                        <a:rPr lang="ja-JP" altLang="en-US" sz="1050" spc="-20">
                          <a:solidFill>
                            <a:srgbClr val="C00000"/>
                          </a:solidFill>
                          <a:latin typeface="Meiryo UI" panose="020B0604030504040204" pitchFamily="50" charset="-128"/>
                          <a:ea typeface="Meiryo UI" panose="020B0604030504040204" pitchFamily="50" charset="-128"/>
                          <a:cs typeface="Yu Gothic UI"/>
                        </a:rPr>
                        <a:t>また、建替えた施設が被災施設と同等以下であることが必要です。</a:t>
                      </a:r>
                      <a:endParaRPr sz="1050">
                        <a:solidFill>
                          <a:srgbClr val="C00000"/>
                        </a:solidFill>
                        <a:latin typeface="Meiryo UI" panose="020B0604030504040204" pitchFamily="50" charset="-128"/>
                        <a:ea typeface="Meiryo UI" panose="020B0604030504040204" pitchFamily="50" charset="-128"/>
                        <a:cs typeface="Yu Gothic UI"/>
                      </a:endParaRPr>
                    </a:p>
                  </a:txBody>
                  <a:tcPr marL="0" marR="0" marT="4635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854246">
                <a:tc>
                  <a:txBody>
                    <a:bodyPr/>
                    <a:lstStyle/>
                    <a:p>
                      <a:pPr>
                        <a:lnSpc>
                          <a:spcPct val="100000"/>
                        </a:lnSpc>
                        <a:spcBef>
                          <a:spcPts val="605"/>
                        </a:spcBef>
                      </a:pPr>
                      <a:endParaRPr sz="1400">
                        <a:solidFill>
                          <a:schemeClr val="tx1"/>
                        </a:solidFill>
                        <a:latin typeface="Meiryo UI" panose="020B0604030504040204" pitchFamily="50" charset="-128"/>
                        <a:ea typeface="Meiryo UI" panose="020B0604030504040204" pitchFamily="50" charset="-128"/>
                        <a:cs typeface="Times New Roman"/>
                      </a:endParaRPr>
                    </a:p>
                    <a:p>
                      <a:pPr marL="90805">
                        <a:lnSpc>
                          <a:spcPct val="100000"/>
                        </a:lnSpc>
                      </a:pPr>
                      <a:r>
                        <a:rPr sz="1800" err="1">
                          <a:solidFill>
                            <a:schemeClr val="tx1"/>
                          </a:solidFill>
                          <a:latin typeface="Meiryo UI" panose="020B0604030504040204" pitchFamily="50" charset="-128"/>
                          <a:ea typeface="Meiryo UI" panose="020B0604030504040204" pitchFamily="50" charset="-128"/>
                          <a:cs typeface="Yu Gothic UI"/>
                        </a:rPr>
                        <a:t>設備（</a:t>
                      </a:r>
                      <a:r>
                        <a:rPr sz="1800" spc="-10" err="1">
                          <a:solidFill>
                            <a:schemeClr val="tx1"/>
                          </a:solidFill>
                          <a:latin typeface="Meiryo UI" panose="020B0604030504040204" pitchFamily="50" charset="-128"/>
                          <a:ea typeface="Meiryo UI" panose="020B0604030504040204" pitchFamily="50" charset="-128"/>
                          <a:cs typeface="Yu Gothic UI"/>
                        </a:rPr>
                        <a:t>資産計上してあるもの</a:t>
                      </a:r>
                      <a:r>
                        <a:rPr sz="1800" spc="-50">
                          <a:solidFill>
                            <a:schemeClr val="tx1"/>
                          </a:solidFill>
                          <a:latin typeface="Meiryo UI" panose="020B0604030504040204" pitchFamily="50" charset="-128"/>
                          <a:ea typeface="Meiryo UI" panose="020B0604030504040204" pitchFamily="50" charset="-128"/>
                          <a:cs typeface="Yu Gothic UI"/>
                        </a:rPr>
                        <a:t>）</a:t>
                      </a:r>
                      <a:endParaRPr sz="1800">
                        <a:solidFill>
                          <a:schemeClr val="tx1"/>
                        </a:solidFill>
                        <a:latin typeface="Meiryo UI" panose="020B0604030504040204" pitchFamily="50" charset="-128"/>
                        <a:ea typeface="Meiryo UI" panose="020B0604030504040204" pitchFamily="50" charset="-128"/>
                        <a:cs typeface="Yu Gothic UI"/>
                      </a:endParaRPr>
                    </a:p>
                  </a:txBody>
                  <a:tcPr marL="0" marR="0" marT="7683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194310">
                        <a:lnSpc>
                          <a:spcPct val="100000"/>
                        </a:lnSpc>
                        <a:spcBef>
                          <a:spcPts val="365"/>
                        </a:spcBef>
                      </a:pPr>
                      <a:r>
                        <a:rPr sz="1400" spc="-30" err="1">
                          <a:solidFill>
                            <a:schemeClr val="tx1"/>
                          </a:solidFill>
                          <a:latin typeface="Meiryo UI" panose="020B0604030504040204" pitchFamily="50" charset="-128"/>
                          <a:ea typeface="Meiryo UI" panose="020B0604030504040204" pitchFamily="50" charset="-128"/>
                          <a:cs typeface="Yu Gothic UI"/>
                        </a:rPr>
                        <a:t>復興事業に係る事業の用に供する設備であって、資産として計上するもの</a:t>
                      </a:r>
                      <a:br>
                        <a:rPr lang="en-US" sz="1200" spc="-30">
                          <a:solidFill>
                            <a:schemeClr val="tx1">
                              <a:lumMod val="65000"/>
                              <a:lumOff val="35000"/>
                            </a:schemeClr>
                          </a:solidFill>
                          <a:latin typeface="Meiryo UI" panose="020B0604030504040204" pitchFamily="50" charset="-128"/>
                          <a:ea typeface="Meiryo UI" panose="020B0604030504040204" pitchFamily="50" charset="-128"/>
                          <a:cs typeface="Yu Gothic UI"/>
                        </a:rPr>
                      </a:br>
                      <a:endParaRPr sz="1200">
                        <a:solidFill>
                          <a:schemeClr val="tx1">
                            <a:lumMod val="65000"/>
                            <a:lumOff val="35000"/>
                          </a:schemeClr>
                        </a:solidFill>
                        <a:latin typeface="Meiryo UI" panose="020B0604030504040204" pitchFamily="50" charset="-128"/>
                        <a:ea typeface="Meiryo UI" panose="020B0604030504040204" pitchFamily="50" charset="-128"/>
                        <a:cs typeface="Yu Gothic UI"/>
                      </a:endParaRPr>
                    </a:p>
                    <a:p>
                      <a:pPr marL="92075" marR="100965">
                        <a:lnSpc>
                          <a:spcPct val="100000"/>
                        </a:lnSpc>
                        <a:spcBef>
                          <a:spcPts val="10"/>
                        </a:spcBef>
                      </a:pPr>
                      <a:r>
                        <a:rPr lang="en-US" sz="1050" spc="-45">
                          <a:solidFill>
                            <a:srgbClr val="C00000"/>
                          </a:solidFill>
                          <a:latin typeface="Meiryo UI" panose="020B0604030504040204" pitchFamily="50" charset="-128"/>
                          <a:ea typeface="Meiryo UI" panose="020B0604030504040204" pitchFamily="50" charset="-128"/>
                          <a:cs typeface="Yu Gothic UI"/>
                        </a:rPr>
                        <a:t> </a:t>
                      </a:r>
                      <a:r>
                        <a:rPr sz="1050" spc="-45">
                          <a:solidFill>
                            <a:srgbClr val="C00000"/>
                          </a:solidFill>
                          <a:latin typeface="Meiryo UI" panose="020B0604030504040204" pitchFamily="50" charset="-128"/>
                          <a:ea typeface="Meiryo UI" panose="020B0604030504040204" pitchFamily="50" charset="-128"/>
                          <a:cs typeface="Yu Gothic UI"/>
                        </a:rPr>
                        <a:t>※</a:t>
                      </a:r>
                      <a:r>
                        <a:rPr sz="1050" spc="-45" err="1">
                          <a:solidFill>
                            <a:srgbClr val="C00000"/>
                          </a:solidFill>
                          <a:latin typeface="Meiryo UI" panose="020B0604030504040204" pitchFamily="50" charset="-128"/>
                          <a:ea typeface="Meiryo UI" panose="020B0604030504040204" pitchFamily="50" charset="-128"/>
                          <a:cs typeface="Yu Gothic UI"/>
                        </a:rPr>
                        <a:t>修繕が可能な場合は，原則修繕となります。入替の場合は，入替設備が同等品</a:t>
                      </a:r>
                      <a:r>
                        <a:rPr lang="ja-JP" altLang="en-US" sz="1050" spc="-45">
                          <a:solidFill>
                            <a:srgbClr val="C00000"/>
                          </a:solidFill>
                          <a:latin typeface="Meiryo UI" panose="020B0604030504040204" pitchFamily="50" charset="-128"/>
                          <a:ea typeface="Meiryo UI" panose="020B0604030504040204" pitchFamily="50" charset="-128"/>
                          <a:cs typeface="Yu Gothic UI"/>
                        </a:rPr>
                        <a:t>以下</a:t>
                      </a:r>
                      <a:r>
                        <a:rPr sz="1050" spc="-45" err="1">
                          <a:solidFill>
                            <a:srgbClr val="C00000"/>
                          </a:solidFill>
                          <a:latin typeface="Meiryo UI" panose="020B0604030504040204" pitchFamily="50" charset="-128"/>
                          <a:ea typeface="Meiryo UI" panose="020B0604030504040204" pitchFamily="50" charset="-128"/>
                          <a:cs typeface="Yu Gothic UI"/>
                        </a:rPr>
                        <a:t>であることの確認書等</a:t>
                      </a:r>
                      <a:r>
                        <a:rPr lang="en-US" sz="1050" spc="-45">
                          <a:solidFill>
                            <a:srgbClr val="C00000"/>
                          </a:solidFill>
                          <a:latin typeface="Meiryo UI" panose="020B0604030504040204" pitchFamily="50" charset="-128"/>
                          <a:ea typeface="Meiryo UI" panose="020B0604030504040204" pitchFamily="50" charset="-128"/>
                          <a:cs typeface="Yu Gothic UI"/>
                        </a:rPr>
                        <a:t> </a:t>
                      </a:r>
                      <a:br>
                        <a:rPr lang="en-US" sz="1050" spc="-45">
                          <a:solidFill>
                            <a:srgbClr val="C00000"/>
                          </a:solidFill>
                          <a:latin typeface="Meiryo UI" panose="020B0604030504040204" pitchFamily="50" charset="-128"/>
                          <a:ea typeface="Meiryo UI" panose="020B0604030504040204" pitchFamily="50" charset="-128"/>
                          <a:cs typeface="Yu Gothic UI"/>
                        </a:rPr>
                      </a:br>
                      <a:r>
                        <a:rPr lang="en-US" sz="1050" spc="-45">
                          <a:solidFill>
                            <a:srgbClr val="C00000"/>
                          </a:solidFill>
                          <a:latin typeface="Meiryo UI" panose="020B0604030504040204" pitchFamily="50" charset="-128"/>
                          <a:ea typeface="Meiryo UI" panose="020B0604030504040204" pitchFamily="50" charset="-128"/>
                          <a:cs typeface="Yu Gothic UI"/>
                        </a:rPr>
                        <a:t>   </a:t>
                      </a:r>
                      <a:r>
                        <a:rPr sz="1050" spc="-45" err="1">
                          <a:solidFill>
                            <a:srgbClr val="C00000"/>
                          </a:solidFill>
                          <a:latin typeface="Meiryo UI" panose="020B0604030504040204" pitchFamily="50" charset="-128"/>
                          <a:ea typeface="Meiryo UI" panose="020B0604030504040204" pitchFamily="50" charset="-128"/>
                          <a:cs typeface="Yu Gothic UI"/>
                        </a:rPr>
                        <a:t>が必要</a:t>
                      </a:r>
                      <a:r>
                        <a:rPr sz="1050" spc="-20" err="1">
                          <a:solidFill>
                            <a:srgbClr val="C00000"/>
                          </a:solidFill>
                          <a:latin typeface="Meiryo UI" panose="020B0604030504040204" pitchFamily="50" charset="-128"/>
                          <a:ea typeface="Meiryo UI" panose="020B0604030504040204" pitchFamily="50" charset="-128"/>
                          <a:cs typeface="Yu Gothic UI"/>
                        </a:rPr>
                        <a:t>です</a:t>
                      </a:r>
                      <a:r>
                        <a:rPr sz="1050" spc="-20">
                          <a:solidFill>
                            <a:srgbClr val="C00000"/>
                          </a:solidFill>
                          <a:latin typeface="Meiryo UI" panose="020B0604030504040204" pitchFamily="50" charset="-128"/>
                          <a:ea typeface="Meiryo UI" panose="020B0604030504040204" pitchFamily="50" charset="-128"/>
                          <a:cs typeface="Yu Gothic UI"/>
                        </a:rPr>
                        <a:t>。</a:t>
                      </a:r>
                      <a:endParaRPr sz="1050">
                        <a:solidFill>
                          <a:srgbClr val="C00000"/>
                        </a:solidFill>
                        <a:latin typeface="Meiryo UI" panose="020B0604030504040204" pitchFamily="50" charset="-128"/>
                        <a:ea typeface="Meiryo UI" panose="020B0604030504040204" pitchFamily="50" charset="-128"/>
                        <a:cs typeface="Yu Gothic UI"/>
                      </a:endParaRPr>
                    </a:p>
                  </a:txBody>
                  <a:tcPr marL="0" marR="0" marT="4635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2" name="object 2">
            <a:extLst>
              <a:ext uri="{FF2B5EF4-FFF2-40B4-BE49-F238E27FC236}">
                <a16:creationId xmlns:a16="http://schemas.microsoft.com/office/drawing/2014/main" id="{EFC01F78-B00E-21D5-397E-942B4BB0D8EB}"/>
              </a:ext>
            </a:extLst>
          </p:cNvPr>
          <p:cNvSpPr txBox="1">
            <a:spLocks/>
          </p:cNvSpPr>
          <p:nvPr/>
        </p:nvSpPr>
        <p:spPr>
          <a:xfrm>
            <a:off x="351231" y="49259"/>
            <a:ext cx="52113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２	</a:t>
            </a:r>
            <a:r>
              <a:rPr lang="ja-JP" altLang="en-US" spc="-5">
                <a:latin typeface="Meiryo UI" panose="020B0604030504040204" pitchFamily="50" charset="-128"/>
                <a:ea typeface="Meiryo UI" panose="020B0604030504040204" pitchFamily="50" charset="-128"/>
              </a:rPr>
              <a:t>補助対象経費➀</a:t>
            </a:r>
          </a:p>
        </p:txBody>
      </p:sp>
      <p:sp>
        <p:nvSpPr>
          <p:cNvPr id="3" name="スライド番号プレースホルダー 3">
            <a:extLst>
              <a:ext uri="{FF2B5EF4-FFF2-40B4-BE49-F238E27FC236}">
                <a16:creationId xmlns:a16="http://schemas.microsoft.com/office/drawing/2014/main" id="{977A6045-76FD-6A6C-98F5-9446A6853776}"/>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10</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506E038-2934-623D-7A4C-85D495866E60}"/>
              </a:ext>
            </a:extLst>
          </p:cNvPr>
          <p:cNvSpPr txBox="1">
            <a:spLocks/>
          </p:cNvSpPr>
          <p:nvPr/>
        </p:nvSpPr>
        <p:spPr>
          <a:xfrm>
            <a:off x="220597" y="0"/>
            <a:ext cx="9554769" cy="391160"/>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dirty="0">
                <a:solidFill>
                  <a:sysClr val="windowText" lastClr="000000"/>
                </a:solidFill>
                <a:latin typeface="Meiryo UI" panose="020B0604030504040204" pitchFamily="50" charset="-128"/>
                <a:ea typeface="Meiryo UI" panose="020B0604030504040204" pitchFamily="50" charset="-128"/>
              </a:rPr>
              <a:t>３</a:t>
            </a:r>
            <a:r>
              <a:rPr lang="en-US" altLang="ja-JP" spc="50" dirty="0">
                <a:solidFill>
                  <a:sysClr val="windowText" lastClr="000000"/>
                </a:solidFill>
                <a:latin typeface="Meiryo UI" panose="020B0604030504040204" pitchFamily="50" charset="-128"/>
                <a:ea typeface="Meiryo UI" panose="020B0604030504040204" pitchFamily="50" charset="-128"/>
              </a:rPr>
              <a:t>-</a:t>
            </a:r>
            <a:r>
              <a:rPr lang="ja-JP" altLang="en-US" spc="50" dirty="0">
                <a:solidFill>
                  <a:sysClr val="windowText" lastClr="000000"/>
                </a:solidFill>
                <a:latin typeface="Meiryo UI" panose="020B0604030504040204" pitchFamily="50" charset="-128"/>
                <a:ea typeface="Meiryo UI" panose="020B0604030504040204" pitchFamily="50" charset="-128"/>
              </a:rPr>
              <a:t>２	</a:t>
            </a:r>
            <a:r>
              <a:rPr lang="ja-JP" altLang="en-US" spc="-5" dirty="0">
                <a:solidFill>
                  <a:sysClr val="windowText" lastClr="000000"/>
                </a:solidFill>
                <a:latin typeface="Meiryo UI" panose="020B0604030504040204" pitchFamily="50" charset="-128"/>
                <a:ea typeface="Meiryo UI" panose="020B0604030504040204" pitchFamily="50" charset="-128"/>
              </a:rPr>
              <a:t>補助対象経費③　事前着手にあたり必要となる書類</a:t>
            </a:r>
          </a:p>
        </p:txBody>
      </p:sp>
      <p:sp>
        <p:nvSpPr>
          <p:cNvPr id="6" name="テキスト プレースホルダー 7">
            <a:extLst>
              <a:ext uri="{FF2B5EF4-FFF2-40B4-BE49-F238E27FC236}">
                <a16:creationId xmlns:a16="http://schemas.microsoft.com/office/drawing/2014/main" id="{2152F420-8047-53F4-D31C-FAC0C042D4F6}"/>
              </a:ext>
            </a:extLst>
          </p:cNvPr>
          <p:cNvSpPr txBox="1">
            <a:spLocks/>
          </p:cNvSpPr>
          <p:nvPr/>
        </p:nvSpPr>
        <p:spPr>
          <a:xfrm>
            <a:off x="200025" y="639537"/>
            <a:ext cx="9505950" cy="525886"/>
          </a:xfrm>
          <a:prstGeom prst="rect">
            <a:avLst/>
          </a:prstGeom>
          <a:solidFill>
            <a:srgbClr val="99D6EC"/>
          </a:solidFill>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ページに記載している「事前着手」において必要となる書類は、主に以下のとおりです。</a:t>
            </a:r>
          </a:p>
        </p:txBody>
      </p:sp>
      <p:graphicFrame>
        <p:nvGraphicFramePr>
          <p:cNvPr id="7" name="表 6">
            <a:extLst>
              <a:ext uri="{FF2B5EF4-FFF2-40B4-BE49-F238E27FC236}">
                <a16:creationId xmlns:a16="http://schemas.microsoft.com/office/drawing/2014/main" id="{45816651-4B52-4D8D-28E8-826B98987794}"/>
              </a:ext>
            </a:extLst>
          </p:cNvPr>
          <p:cNvGraphicFramePr>
            <a:graphicFrameLocks noGrp="1"/>
          </p:cNvGraphicFramePr>
          <p:nvPr>
            <p:extLst>
              <p:ext uri="{D42A27DB-BD31-4B8C-83A1-F6EECF244321}">
                <p14:modId xmlns:p14="http://schemas.microsoft.com/office/powerpoint/2010/main" val="267941345"/>
              </p:ext>
            </p:extLst>
          </p:nvPr>
        </p:nvGraphicFramePr>
        <p:xfrm>
          <a:off x="200025" y="1267187"/>
          <a:ext cx="9505950" cy="5182056"/>
        </p:xfrm>
        <a:graphic>
          <a:graphicData uri="http://schemas.openxmlformats.org/drawingml/2006/table">
            <a:tbl>
              <a:tblPr firstRow="1" bandRow="1">
                <a:tableStyleId>{5C22544A-7EE6-4342-B048-85BDC9FD1C3A}</a:tableStyleId>
              </a:tblPr>
              <a:tblGrid>
                <a:gridCol w="2520727">
                  <a:extLst>
                    <a:ext uri="{9D8B030D-6E8A-4147-A177-3AD203B41FA5}">
                      <a16:colId xmlns:a16="http://schemas.microsoft.com/office/drawing/2014/main" val="3622760553"/>
                    </a:ext>
                  </a:extLst>
                </a:gridCol>
                <a:gridCol w="6985223">
                  <a:extLst>
                    <a:ext uri="{9D8B030D-6E8A-4147-A177-3AD203B41FA5}">
                      <a16:colId xmlns:a16="http://schemas.microsoft.com/office/drawing/2014/main" val="3397508408"/>
                    </a:ext>
                  </a:extLst>
                </a:gridCol>
              </a:tblGrid>
              <a:tr h="414683">
                <a:tc>
                  <a:txBody>
                    <a:bodyPr/>
                    <a:lstStyle/>
                    <a:p>
                      <a:pPr algn="ctr"/>
                      <a:r>
                        <a:rPr kumimoji="1" lang="ja-JP" altLang="en-US">
                          <a:latin typeface="Meiryo UI" panose="020B0604030504040204" pitchFamily="50" charset="-128"/>
                          <a:ea typeface="Meiryo UI" panose="020B0604030504040204" pitchFamily="50" charset="-128"/>
                        </a:rPr>
                        <a:t>必要となる書類例</a:t>
                      </a:r>
                    </a:p>
                  </a:txBody>
                  <a:tcPr/>
                </a:tc>
                <a:tc>
                  <a:txBody>
                    <a:bodyPr/>
                    <a:lstStyle/>
                    <a:p>
                      <a:pPr algn="ctr"/>
                      <a:r>
                        <a:rPr kumimoji="1" lang="ja-JP" altLang="en-US">
                          <a:latin typeface="Meiryo UI" panose="020B0604030504040204" pitchFamily="50" charset="-128"/>
                          <a:ea typeface="Meiryo UI" panose="020B0604030504040204" pitchFamily="50" charset="-128"/>
                        </a:rPr>
                        <a:t>具体例</a:t>
                      </a:r>
                    </a:p>
                  </a:txBody>
                  <a:tcPr/>
                </a:tc>
                <a:extLst>
                  <a:ext uri="{0D108BD9-81ED-4DB2-BD59-A6C34878D82A}">
                    <a16:rowId xmlns:a16="http://schemas.microsoft.com/office/drawing/2014/main" val="4127286873"/>
                  </a:ext>
                </a:extLst>
              </a:tr>
              <a:tr h="1314084">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○被災した施設・設備の</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所有証明、利用証明</a:t>
                      </a:r>
                    </a:p>
                  </a:txBody>
                  <a:tcPr/>
                </a:tc>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・被災したことがわかる写真</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・申請者の所有物であることを証明するもの</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例）固定資産台帳、登記簿、課税台帳</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・業務上使用していたことを証明するもの</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例）整備記録　など</a:t>
                      </a:r>
                    </a:p>
                  </a:txBody>
                  <a:tcPr/>
                </a:tc>
                <a:extLst>
                  <a:ext uri="{0D108BD9-81ED-4DB2-BD59-A6C34878D82A}">
                    <a16:rowId xmlns:a16="http://schemas.microsoft.com/office/drawing/2014/main" val="4157143345"/>
                  </a:ext>
                </a:extLst>
              </a:tr>
              <a:tr h="1069603">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○見積書</a:t>
                      </a:r>
                    </a:p>
                  </a:txBody>
                  <a:tcPr/>
                </a:tc>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・原則、複数者の相見積を取得</a:t>
                      </a: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・見積書がない場合は、理由書</a:t>
                      </a: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例）早期の復旧が必要で、すでに購入していた </a:t>
                      </a:r>
                      <a: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t>or</a:t>
                      </a: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事業に取り掛かっていたなど</a:t>
                      </a:r>
                    </a:p>
                  </a:txBody>
                  <a:tcPr/>
                </a:tc>
                <a:extLst>
                  <a:ext uri="{0D108BD9-81ED-4DB2-BD59-A6C34878D82A}">
                    <a16:rowId xmlns:a16="http://schemas.microsoft.com/office/drawing/2014/main" val="937295584"/>
                  </a:ext>
                </a:extLst>
              </a:tr>
              <a:tr h="1558564">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○復旧後の施設・設備に</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ついての同等性証明</a:t>
                      </a:r>
                    </a:p>
                  </a:txBody>
                  <a:tcPr/>
                </a:tc>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・被災した施設、設備の性能等を証明するもの</a:t>
                      </a: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例）建物の設計図、設備の仕様書</a:t>
                      </a: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・民間専門業者（メーカー、販売店）による「設備比較証明書」</a:t>
                      </a: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（パソコン・車については、主流の変化等により、一部の機能・性能向上が</a:t>
                      </a:r>
                      <a:b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b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避けにくい場合も設備比較証明書が必要。）</a:t>
                      </a:r>
                    </a:p>
                  </a:txBody>
                  <a:tcPr/>
                </a:tc>
                <a:extLst>
                  <a:ext uri="{0D108BD9-81ED-4DB2-BD59-A6C34878D82A}">
                    <a16:rowId xmlns:a16="http://schemas.microsoft.com/office/drawing/2014/main" val="757433775"/>
                  </a:ext>
                </a:extLst>
              </a:tr>
              <a:tr h="825122">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○車両を入れ替える場合</a:t>
                      </a:r>
                      <a:endPar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endParaRPr>
                    </a:p>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における廃棄証明</a:t>
                      </a:r>
                    </a:p>
                  </a:txBody>
                  <a:tcPr/>
                </a:tc>
                <a:tc>
                  <a:txBody>
                    <a:bodyPr/>
                    <a:lstStyle/>
                    <a:p>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・車両については、今後の使用が不可避であることを確認するため、</a:t>
                      </a:r>
                      <a:b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b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「永久抹消登録」、「使用済自動車引取証明書」などが必要。</a:t>
                      </a:r>
                    </a:p>
                    <a:p>
                      <a: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修理不能証明書がなければ、入替不可</a:t>
                      </a:r>
                    </a:p>
                  </a:txBody>
                  <a:tcPr/>
                </a:tc>
                <a:extLst>
                  <a:ext uri="{0D108BD9-81ED-4DB2-BD59-A6C34878D82A}">
                    <a16:rowId xmlns:a16="http://schemas.microsoft.com/office/drawing/2014/main" val="595357933"/>
                  </a:ext>
                </a:extLst>
              </a:tr>
            </a:tbl>
          </a:graphicData>
        </a:graphic>
      </p:graphicFrame>
      <p:sp>
        <p:nvSpPr>
          <p:cNvPr id="2" name="スライド番号プレースホルダー 1">
            <a:extLst>
              <a:ext uri="{FF2B5EF4-FFF2-40B4-BE49-F238E27FC236}">
                <a16:creationId xmlns:a16="http://schemas.microsoft.com/office/drawing/2014/main" id="{69324584-7B5F-5E9D-3729-8E375B7D2B37}"/>
              </a:ext>
            </a:extLst>
          </p:cNvPr>
          <p:cNvSpPr>
            <a:spLocks noGrp="1"/>
          </p:cNvSpPr>
          <p:nvPr>
            <p:ph type="sldNum" sz="quarter" idx="7"/>
          </p:nvPr>
        </p:nvSpPr>
        <p:spPr>
          <a:xfrm>
            <a:off x="9565258" y="6548144"/>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11</a:t>
            </a:fld>
            <a:endParaRPr lang="ja-JP" altLang="en-US" spc="9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7217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レーム 9"/>
          <p:cNvSpPr/>
          <p:nvPr/>
        </p:nvSpPr>
        <p:spPr>
          <a:xfrm>
            <a:off x="180000" y="3257687"/>
            <a:ext cx="9540000" cy="1066800"/>
          </a:xfrm>
          <a:prstGeom prst="frame">
            <a:avLst>
              <a:gd name="adj1" fmla="val 6032"/>
            </a:avLst>
          </a:prstGeom>
          <a:ln w="19050"/>
        </p:spPr>
        <p:style>
          <a:lnRef idx="2">
            <a:schemeClr val="accent4"/>
          </a:lnRef>
          <a:fillRef idx="1">
            <a:schemeClr val="lt1"/>
          </a:fillRef>
          <a:effectRef idx="0">
            <a:schemeClr val="accent4"/>
          </a:effectRef>
          <a:fontRef idx="minor">
            <a:schemeClr val="dk1"/>
          </a:fontRef>
        </p:style>
        <p:txBody>
          <a:bodyPr anchor="ctr"/>
          <a:lstStyle/>
          <a:p>
            <a:pPr eaLnBrk="1" fontAlgn="auto" hangingPunct="1">
              <a:spcBef>
                <a:spcPts val="0"/>
              </a:spcBef>
              <a:spcAft>
                <a:spcPts val="0"/>
              </a:spcAft>
              <a:defRPr/>
            </a:pPr>
            <a:r>
              <a:rPr lang="en-US" altLang="ja-JP" sz="1600">
                <a:latin typeface="Meiryo UI" panose="020B0604030504040204" pitchFamily="50" charset="-128"/>
                <a:ea typeface="Meiryo UI" panose="020B0604030504040204" pitchFamily="50" charset="-128"/>
              </a:rPr>
              <a:t>【</a:t>
            </a:r>
            <a:r>
              <a:rPr lang="ja-JP" altLang="en-US" sz="1600">
                <a:latin typeface="Meiryo UI" panose="020B0604030504040204" pitchFamily="50" charset="-128"/>
                <a:ea typeface="Meiryo UI" panose="020B0604030504040204" pitchFamily="50" charset="-128"/>
              </a:rPr>
              <a:t>新分野事業の例</a:t>
            </a:r>
            <a:r>
              <a:rPr lang="en-US" altLang="ja-JP" sz="1600">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ja-JP" altLang="en-US" sz="800">
              <a:latin typeface="Meiryo UI" panose="020B0604030504040204" pitchFamily="50" charset="-128"/>
              <a:ea typeface="Meiryo UI" panose="020B0604030504040204" pitchFamily="50" charset="-128"/>
            </a:endParaRPr>
          </a:p>
          <a:p>
            <a:pPr marL="179388" eaLnBrk="1" fontAlgn="auto" hangingPunct="1">
              <a:lnSpc>
                <a:spcPts val="2000"/>
              </a:lnSpc>
              <a:spcBef>
                <a:spcPts val="0"/>
              </a:spcBef>
              <a:spcAft>
                <a:spcPts val="0"/>
              </a:spcAft>
              <a:defRPr/>
            </a:pPr>
            <a:r>
              <a:rPr lang="ja-JP" altLang="en-US">
                <a:solidFill>
                  <a:schemeClr val="tx1"/>
                </a:solidFill>
                <a:latin typeface="Meiryo UI" panose="020B0604030504040204" pitchFamily="50" charset="-128"/>
                <a:ea typeface="Meiryo UI" panose="020B0604030504040204" pitchFamily="50" charset="-128"/>
              </a:rPr>
              <a:t>○ 新商品製造ラインへの転換</a:t>
            </a:r>
            <a:r>
              <a:rPr lang="en-US" altLang="ja-JP">
                <a:solidFill>
                  <a:schemeClr val="tx1"/>
                </a:solidFill>
                <a:latin typeface="Meiryo UI" panose="020B0604030504040204" pitchFamily="50" charset="-128"/>
                <a:ea typeface="Meiryo UI" panose="020B0604030504040204" pitchFamily="50" charset="-128"/>
              </a:rPr>
              <a:t>	</a:t>
            </a:r>
            <a:r>
              <a:rPr lang="ja-JP" altLang="en-US">
                <a:solidFill>
                  <a:schemeClr val="tx1"/>
                </a:solidFill>
                <a:latin typeface="Meiryo UI" panose="020B0604030504040204" pitchFamily="50" charset="-128"/>
                <a:ea typeface="Meiryo UI" panose="020B0604030504040204" pitchFamily="50" charset="-128"/>
              </a:rPr>
              <a:t>○ 複数の施設・設備の統廃合等による生産効率の向上</a:t>
            </a:r>
            <a:br>
              <a:rPr lang="en-US" altLang="ja-JP">
                <a:solidFill>
                  <a:schemeClr val="tx1"/>
                </a:solidFill>
                <a:latin typeface="Meiryo UI" panose="020B0604030504040204" pitchFamily="50" charset="-128"/>
                <a:ea typeface="Meiryo UI" panose="020B0604030504040204" pitchFamily="50" charset="-128"/>
              </a:rPr>
            </a:br>
            <a:r>
              <a:rPr lang="ja-JP" altLang="en-US">
                <a:solidFill>
                  <a:schemeClr val="tx1"/>
                </a:solidFill>
                <a:latin typeface="Meiryo UI" panose="020B0604030504040204" pitchFamily="50" charset="-128"/>
                <a:ea typeface="Meiryo UI" panose="020B0604030504040204" pitchFamily="50" charset="-128"/>
              </a:rPr>
              <a:t>○ 異業種への展開</a:t>
            </a:r>
            <a:r>
              <a:rPr lang="en-US" altLang="ja-JP">
                <a:solidFill>
                  <a:schemeClr val="tx1"/>
                </a:solidFill>
                <a:latin typeface="Meiryo UI" panose="020B0604030504040204" pitchFamily="50" charset="-128"/>
                <a:ea typeface="Meiryo UI" panose="020B0604030504040204" pitchFamily="50" charset="-128"/>
              </a:rPr>
              <a:t>		</a:t>
            </a:r>
            <a:r>
              <a:rPr lang="ja-JP" altLang="en-US">
                <a:solidFill>
                  <a:schemeClr val="tx1"/>
                </a:solidFill>
                <a:latin typeface="Meiryo UI" panose="020B0604030504040204" pitchFamily="50" charset="-128"/>
                <a:ea typeface="Meiryo UI" panose="020B0604030504040204" pitchFamily="50" charset="-128"/>
              </a:rPr>
              <a:t>○ 従業員確保のための新たな宿舎整備　　　　　　　　　等</a:t>
            </a:r>
          </a:p>
        </p:txBody>
      </p:sp>
      <p:graphicFrame>
        <p:nvGraphicFramePr>
          <p:cNvPr id="11" name="表 10"/>
          <p:cNvGraphicFramePr>
            <a:graphicFrameLocks noGrp="1"/>
          </p:cNvGraphicFramePr>
          <p:nvPr/>
        </p:nvGraphicFramePr>
        <p:xfrm>
          <a:off x="180000" y="4413835"/>
          <a:ext cx="9540000" cy="2341385"/>
        </p:xfrm>
        <a:graphic>
          <a:graphicData uri="http://schemas.openxmlformats.org/drawingml/2006/table">
            <a:tbl>
              <a:tblPr firstRow="1" bandRow="1">
                <a:tableStyleId>{5940675A-B579-460E-94D1-54222C63F5DA}</a:tableStyleId>
              </a:tblPr>
              <a:tblGrid>
                <a:gridCol w="5922213">
                  <a:extLst>
                    <a:ext uri="{9D8B030D-6E8A-4147-A177-3AD203B41FA5}">
                      <a16:colId xmlns:a16="http://schemas.microsoft.com/office/drawing/2014/main" val="20000"/>
                    </a:ext>
                  </a:extLst>
                </a:gridCol>
                <a:gridCol w="3617787">
                  <a:extLst>
                    <a:ext uri="{9D8B030D-6E8A-4147-A177-3AD203B41FA5}">
                      <a16:colId xmlns:a16="http://schemas.microsoft.com/office/drawing/2014/main" val="20001"/>
                    </a:ext>
                  </a:extLst>
                </a:gridCol>
              </a:tblGrid>
              <a:tr h="344564">
                <a:tc>
                  <a:txBody>
                    <a:bodyPr/>
                    <a:lstStyle/>
                    <a:p>
                      <a:pPr algn="ctr"/>
                      <a:r>
                        <a:rPr lang="ja-JP" altLang="en-US" sz="1600">
                          <a:latin typeface="Meiryo UI" panose="020B0604030504040204" pitchFamily="50" charset="-128"/>
                          <a:ea typeface="Meiryo UI" panose="020B0604030504040204" pitchFamily="50" charset="-128"/>
                        </a:rPr>
                        <a:t>申請条件</a:t>
                      </a:r>
                      <a:endParaRPr kumimoji="1" lang="ja-JP" altLang="en-US" sz="1600">
                        <a:latin typeface="Meiryo UI" panose="020B0604030504040204" pitchFamily="50" charset="-128"/>
                        <a:ea typeface="Meiryo UI" panose="020B0604030504040204" pitchFamily="50" charset="-128"/>
                      </a:endParaRPr>
                    </a:p>
                  </a:txBody>
                  <a:tcPr marL="91439" marR="914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a:latin typeface="Meiryo UI" panose="020B0604030504040204" pitchFamily="50" charset="-128"/>
                          <a:ea typeface="Meiryo UI" panose="020B0604030504040204" pitchFamily="50" charset="-128"/>
                        </a:rPr>
                        <a:t>補助対象経費</a:t>
                      </a:r>
                    </a:p>
                  </a:txBody>
                  <a:tcPr marL="91439" marR="91439"/>
                </a:tc>
                <a:extLst>
                  <a:ext uri="{0D108BD9-81ED-4DB2-BD59-A6C34878D82A}">
                    <a16:rowId xmlns:a16="http://schemas.microsoft.com/office/drawing/2014/main" val="10000"/>
                  </a:ext>
                </a:extLst>
              </a:tr>
              <a:tr h="1984142">
                <a:tc>
                  <a:txBody>
                    <a:bodyPr/>
                    <a:lstStyle/>
                    <a:p>
                      <a:pPr eaLnBrk="1" hangingPunct="1">
                        <a:lnSpc>
                          <a:spcPts val="1900"/>
                        </a:lnSpc>
                        <a:spcBef>
                          <a:spcPct val="0"/>
                        </a:spcBef>
                        <a:buFont typeface="Arial" charset="0"/>
                        <a:buNone/>
                      </a:pPr>
                      <a:r>
                        <a:rPr lang="ja-JP" altLang="en-US" sz="1600">
                          <a:latin typeface="Meiryo UI" panose="020B0604030504040204" pitchFamily="50" charset="-128"/>
                          <a:ea typeface="Meiryo UI" panose="020B0604030504040204" pitchFamily="50" charset="-128"/>
                        </a:rPr>
                        <a:t>① なりわい補助金の要件を満たしていること。</a:t>
                      </a:r>
                      <a:endParaRPr lang="en-US" altLang="ja-JP" sz="1600">
                        <a:latin typeface="Meiryo UI" panose="020B0604030504040204" pitchFamily="50" charset="-128"/>
                        <a:ea typeface="Meiryo UI" panose="020B0604030504040204" pitchFamily="50" charset="-128"/>
                      </a:endParaRPr>
                    </a:p>
                    <a:p>
                      <a:pPr eaLnBrk="1" hangingPunct="1">
                        <a:lnSpc>
                          <a:spcPct val="100000"/>
                        </a:lnSpc>
                        <a:spcBef>
                          <a:spcPct val="0"/>
                        </a:spcBef>
                        <a:buFont typeface="Arial" charset="0"/>
                        <a:buNone/>
                      </a:pPr>
                      <a:r>
                        <a:rPr lang="ja-JP" altLang="en-US" sz="800">
                          <a:latin typeface="Meiryo UI" panose="020B0604030504040204" pitchFamily="50" charset="-128"/>
                          <a:ea typeface="Meiryo UI" panose="020B0604030504040204" pitchFamily="50" charset="-128"/>
                        </a:rPr>
                        <a:t>　</a:t>
                      </a:r>
                      <a:endParaRPr lang="en-US" altLang="ja-JP" sz="800">
                        <a:latin typeface="Meiryo UI" panose="020B0604030504040204" pitchFamily="50" charset="-128"/>
                        <a:ea typeface="Meiryo UI" panose="020B0604030504040204" pitchFamily="50" charset="-128"/>
                      </a:endParaRPr>
                    </a:p>
                    <a:p>
                      <a:pPr marL="179388" indent="-179388" eaLnBrk="1" hangingPunct="1">
                        <a:lnSpc>
                          <a:spcPts val="1900"/>
                        </a:lnSpc>
                        <a:spcBef>
                          <a:spcPct val="0"/>
                        </a:spcBef>
                        <a:buFont typeface="Arial" charset="0"/>
                        <a:buNone/>
                      </a:pPr>
                      <a:r>
                        <a:rPr lang="ja-JP" altLang="en-US" sz="1600">
                          <a:latin typeface="Meiryo UI" panose="020B0604030504040204" pitchFamily="50" charset="-128"/>
                          <a:ea typeface="Meiryo UI" panose="020B0604030504040204" pitchFamily="50" charset="-128"/>
                        </a:rPr>
                        <a:t>② 従前の施設等への復旧では事業再開や被災前の売上まで回復</a:t>
                      </a:r>
                      <a:endParaRPr lang="en-US" altLang="ja-JP" sz="1600">
                        <a:latin typeface="Meiryo UI" panose="020B0604030504040204" pitchFamily="50" charset="-128"/>
                        <a:ea typeface="Meiryo UI" panose="020B0604030504040204" pitchFamily="50" charset="-128"/>
                      </a:endParaRPr>
                    </a:p>
                    <a:p>
                      <a:pPr marL="179388" indent="-179388" eaLnBrk="1" hangingPunct="1">
                        <a:lnSpc>
                          <a:spcPts val="1900"/>
                        </a:lnSpc>
                        <a:spcBef>
                          <a:spcPct val="0"/>
                        </a:spcBef>
                        <a:buFont typeface="Arial" charset="0"/>
                        <a:buNone/>
                      </a:pPr>
                      <a:r>
                        <a:rPr lang="ja-JP" altLang="en-US" sz="1600">
                          <a:latin typeface="Meiryo UI" panose="020B0604030504040204" pitchFamily="50" charset="-128"/>
                          <a:ea typeface="Meiryo UI" panose="020B0604030504040204" pitchFamily="50" charset="-128"/>
                        </a:rPr>
                        <a:t>　することが困難であること。</a:t>
                      </a:r>
                      <a:endParaRPr lang="en-US" altLang="ja-JP" sz="1600">
                        <a:latin typeface="Meiryo UI" panose="020B0604030504040204" pitchFamily="50" charset="-128"/>
                        <a:ea typeface="Meiryo UI" panose="020B0604030504040204" pitchFamily="50" charset="-128"/>
                      </a:endParaRPr>
                    </a:p>
                    <a:p>
                      <a:pPr eaLnBrk="1" hangingPunct="1">
                        <a:lnSpc>
                          <a:spcPct val="100000"/>
                        </a:lnSpc>
                        <a:spcBef>
                          <a:spcPct val="0"/>
                        </a:spcBef>
                        <a:buFont typeface="Arial" charset="0"/>
                        <a:buNone/>
                      </a:pPr>
                      <a:r>
                        <a:rPr lang="ja-JP" altLang="en-US" sz="800">
                          <a:latin typeface="Meiryo UI" panose="020B0604030504040204" pitchFamily="50" charset="-128"/>
                          <a:ea typeface="Meiryo UI" panose="020B0604030504040204" pitchFamily="50" charset="-128"/>
                        </a:rPr>
                        <a:t>  </a:t>
                      </a:r>
                      <a:endParaRPr lang="en-US" altLang="ja-JP" sz="800">
                        <a:latin typeface="Meiryo UI" panose="020B0604030504040204" pitchFamily="50" charset="-128"/>
                        <a:ea typeface="Meiryo UI" panose="020B0604030504040204" pitchFamily="50" charset="-128"/>
                      </a:endParaRPr>
                    </a:p>
                    <a:p>
                      <a:pPr eaLnBrk="1" hangingPunct="1">
                        <a:lnSpc>
                          <a:spcPts val="1900"/>
                        </a:lnSpc>
                        <a:spcBef>
                          <a:spcPct val="0"/>
                        </a:spcBef>
                        <a:buFont typeface="Arial" charset="0"/>
                        <a:buNone/>
                      </a:pPr>
                      <a:r>
                        <a:rPr lang="ja-JP" altLang="en-US" sz="1600">
                          <a:latin typeface="Meiryo UI" panose="020B0604030504040204" pitchFamily="50" charset="-128"/>
                          <a:ea typeface="Meiryo UI" panose="020B0604030504040204" pitchFamily="50" charset="-128"/>
                        </a:rPr>
                        <a:t>③ 新分野事業によりさらなる売上回復を目指していること。</a:t>
                      </a:r>
                      <a:endParaRPr lang="en-US" altLang="ja-JP" sz="1600">
                        <a:latin typeface="Meiryo UI" panose="020B0604030504040204" pitchFamily="50" charset="-128"/>
                        <a:ea typeface="Meiryo UI" panose="020B0604030504040204" pitchFamily="50" charset="-128"/>
                      </a:endParaRPr>
                    </a:p>
                  </a:txBody>
                  <a:tcPr marL="91439" marR="91439" anchor="ctr"/>
                </a:tc>
                <a:tc>
                  <a:txBody>
                    <a:bodyPr/>
                    <a:lstStyle/>
                    <a:p>
                      <a:pPr eaLnBrk="1" hangingPunct="1">
                        <a:lnSpc>
                          <a:spcPts val="1900"/>
                        </a:lnSpc>
                        <a:spcBef>
                          <a:spcPct val="0"/>
                        </a:spcBef>
                        <a:buFont typeface="Arial" charset="0"/>
                        <a:buNone/>
                      </a:pPr>
                      <a:r>
                        <a:rPr lang="ja-JP" altLang="en-US" sz="1600">
                          <a:latin typeface="Meiryo UI" panose="020B0604030504040204" pitchFamily="50" charset="-128"/>
                          <a:ea typeface="Meiryo UI" panose="020B0604030504040204" pitchFamily="50" charset="-128"/>
                        </a:rPr>
                        <a:t>従前の施設・設備への原状回復に要する経費に代えて、新分野事業に要する施設・設備の整備に要する経費。</a:t>
                      </a:r>
                      <a:endParaRPr lang="en-US" altLang="ja-JP" sz="1600">
                        <a:latin typeface="Meiryo UI" panose="020B0604030504040204" pitchFamily="50" charset="-128"/>
                        <a:ea typeface="Meiryo UI" panose="020B0604030504040204" pitchFamily="50" charset="-128"/>
                      </a:endParaRPr>
                    </a:p>
                    <a:p>
                      <a:pPr marL="90488" marR="0" indent="-90488" algn="l" defTabSz="914400" rtl="0" eaLnBrk="1" fontAlgn="auto" latinLnBrk="0" hangingPunct="1">
                        <a:lnSpc>
                          <a:spcPts val="1900"/>
                        </a:lnSpc>
                        <a:spcBef>
                          <a:spcPct val="0"/>
                        </a:spcBef>
                        <a:spcAft>
                          <a:spcPts val="0"/>
                        </a:spcAft>
                        <a:buClrTx/>
                        <a:buSzTx/>
                        <a:buFont typeface="Arial" charset="0"/>
                        <a:buNone/>
                        <a:tabLst/>
                        <a:defRPr/>
                      </a:pPr>
                      <a:endParaRPr lang="en-US" altLang="ja-JP" sz="1600" u="none">
                        <a:solidFill>
                          <a:schemeClr val="tx1"/>
                        </a:solidFill>
                        <a:latin typeface="Meiryo UI" panose="020B0604030504040204" pitchFamily="50" charset="-128"/>
                        <a:ea typeface="Meiryo UI" panose="020B0604030504040204" pitchFamily="50" charset="-128"/>
                      </a:endParaRPr>
                    </a:p>
                    <a:p>
                      <a:pPr marL="176213" marR="0" indent="-176213" algn="l" defTabSz="914400" rtl="0" eaLnBrk="1" fontAlgn="auto" latinLnBrk="0" hangingPunct="1">
                        <a:lnSpc>
                          <a:spcPts val="1900"/>
                        </a:lnSpc>
                        <a:spcBef>
                          <a:spcPct val="0"/>
                        </a:spcBef>
                        <a:spcAft>
                          <a:spcPts val="0"/>
                        </a:spcAft>
                        <a:buClrTx/>
                        <a:buSzTx/>
                        <a:buFont typeface="Arial" charset="0"/>
                        <a:buNone/>
                        <a:tabLst/>
                        <a:defRPr/>
                      </a:pPr>
                      <a:r>
                        <a:rPr lang="en-US" altLang="ja-JP" sz="1600" b="1" u="none">
                          <a:solidFill>
                            <a:schemeClr val="tx1"/>
                          </a:solidFill>
                          <a:latin typeface="Meiryo UI" panose="020B0604030504040204" pitchFamily="50" charset="-128"/>
                          <a:ea typeface="Meiryo UI" panose="020B0604030504040204" pitchFamily="50" charset="-128"/>
                        </a:rPr>
                        <a:t>※</a:t>
                      </a:r>
                      <a:r>
                        <a:rPr lang="ja-JP" altLang="en-US" sz="1600" b="1" u="sng">
                          <a:solidFill>
                            <a:schemeClr val="tx1"/>
                          </a:solidFill>
                          <a:latin typeface="Meiryo UI" panose="020B0604030504040204" pitchFamily="50" charset="-128"/>
                          <a:ea typeface="Meiryo UI" panose="020B0604030504040204" pitchFamily="50" charset="-128"/>
                        </a:rPr>
                        <a:t>令和６年能登半島地震前に所有して</a:t>
                      </a:r>
                      <a:r>
                        <a:rPr lang="ja-JP" altLang="en-US" sz="1600" b="1" u="none">
                          <a:solidFill>
                            <a:schemeClr val="tx1"/>
                          </a:solidFill>
                          <a:latin typeface="Meiryo UI" panose="020B0604030504040204" pitchFamily="50" charset="-128"/>
                          <a:ea typeface="Meiryo UI" panose="020B0604030504040204" pitchFamily="50" charset="-128"/>
                        </a:rPr>
                        <a:t> </a:t>
                      </a:r>
                      <a:r>
                        <a:rPr lang="ja-JP" altLang="en-US" sz="1600" b="1" u="sng">
                          <a:solidFill>
                            <a:schemeClr val="tx1"/>
                          </a:solidFill>
                          <a:latin typeface="Meiryo UI" panose="020B0604030504040204" pitchFamily="50" charset="-128"/>
                          <a:ea typeface="Meiryo UI" panose="020B0604030504040204" pitchFamily="50" charset="-128"/>
                        </a:rPr>
                        <a:t>いた施設・設備の原状回復に必要な経費に補助率を乗じた額が補助上限</a:t>
                      </a:r>
                      <a:r>
                        <a:rPr lang="ja-JP" altLang="en-US" sz="1600" b="1" u="none">
                          <a:solidFill>
                            <a:schemeClr val="tx1"/>
                          </a:solidFill>
                          <a:latin typeface="Meiryo UI" panose="020B0604030504040204" pitchFamily="50" charset="-128"/>
                          <a:ea typeface="Meiryo UI" panose="020B0604030504040204" pitchFamily="50" charset="-128"/>
                        </a:rPr>
                        <a:t>。</a:t>
                      </a:r>
                      <a:r>
                        <a:rPr lang="ja-JP" altLang="en-US" sz="1400" b="0" u="none">
                          <a:solidFill>
                            <a:schemeClr val="tx1"/>
                          </a:solidFill>
                          <a:latin typeface="Meiryo UI" panose="020B0604030504040204" pitchFamily="50" charset="-128"/>
                          <a:ea typeface="Meiryo UI" panose="020B0604030504040204" pitchFamily="50" charset="-128"/>
                        </a:rPr>
                        <a:t>（原状回復工事の見積書の提出も必要）</a:t>
                      </a:r>
                      <a:endParaRPr lang="en-US" altLang="ja-JP" sz="1600" b="1" u="none">
                        <a:solidFill>
                          <a:schemeClr val="tx1"/>
                        </a:solidFill>
                        <a:latin typeface="Meiryo UI" panose="020B0604030504040204" pitchFamily="50" charset="-128"/>
                        <a:ea typeface="Meiryo UI" panose="020B0604030504040204" pitchFamily="50" charset="-128"/>
                      </a:endParaRPr>
                    </a:p>
                  </a:txBody>
                  <a:tcPr marL="91439" marR="91439" anchor="ctr"/>
                </a:tc>
                <a:extLst>
                  <a:ext uri="{0D108BD9-81ED-4DB2-BD59-A6C34878D82A}">
                    <a16:rowId xmlns:a16="http://schemas.microsoft.com/office/drawing/2014/main" val="10001"/>
                  </a:ext>
                </a:extLst>
              </a:tr>
            </a:tbl>
          </a:graphicData>
        </a:graphic>
      </p:graphicFrame>
      <p:sp>
        <p:nvSpPr>
          <p:cNvPr id="7" name="タイトル 2"/>
          <p:cNvSpPr txBox="1">
            <a:spLocks/>
          </p:cNvSpPr>
          <p:nvPr/>
        </p:nvSpPr>
        <p:spPr>
          <a:xfrm>
            <a:off x="0" y="0"/>
            <a:ext cx="9705974" cy="43088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200" dirty="0"/>
              <a:t>3⁻2</a:t>
            </a:r>
            <a:r>
              <a:rPr lang="ja-JP" altLang="en-US" sz="2200" dirty="0"/>
              <a:t>　補助対象経費④新分野事業</a:t>
            </a:r>
          </a:p>
        </p:txBody>
      </p:sp>
      <p:sp>
        <p:nvSpPr>
          <p:cNvPr id="9" name="テキスト プレースホルダー 7"/>
          <p:cNvSpPr>
            <a:spLocks noGrp="1"/>
          </p:cNvSpPr>
          <p:nvPr>
            <p:ph type="body" sz="quarter" idx="17"/>
          </p:nvPr>
        </p:nvSpPr>
        <p:spPr>
          <a:xfrm>
            <a:off x="180000" y="468000"/>
            <a:ext cx="9540000" cy="2680322"/>
          </a:xfrm>
        </p:spPr>
        <p:txBody>
          <a:bodyPr/>
          <a:lstStyle/>
          <a:p>
            <a:r>
              <a:rPr lang="ja-JP" altLang="en-US"/>
              <a:t>原則、なりわい補助金で補助対象になるのは、中小企業者等が自ら保有、資産計上している、事業の用に供する施設・設備の原状回復に要する経費です。</a:t>
            </a:r>
            <a:endParaRPr lang="en-US" altLang="ja-JP"/>
          </a:p>
          <a:p>
            <a:r>
              <a:rPr lang="ja-JP" altLang="en-US"/>
              <a:t>ただし、従前の施設等の原状回復では、事業再開や継続、売上回復が困難な事業者は、</a:t>
            </a:r>
            <a:r>
              <a:rPr lang="ja-JP" altLang="en-US" b="1" u="sng"/>
              <a:t>新分野需要開拓等を見据えた新たな取組</a:t>
            </a:r>
            <a:r>
              <a:rPr lang="ja-JP" altLang="en-US"/>
              <a:t>（</a:t>
            </a:r>
            <a:r>
              <a:rPr lang="ja-JP" altLang="en-US" b="1" u="sng"/>
              <a:t>「新分野事業」</a:t>
            </a:r>
            <a:r>
              <a:rPr lang="ja-JP" altLang="en-US"/>
              <a:t>）による施設等の整備費用も補助対象となります。</a:t>
            </a:r>
            <a:endParaRPr lang="en-US" altLang="ja-JP"/>
          </a:p>
          <a:p>
            <a:r>
              <a:rPr lang="ja-JP" altLang="en-US"/>
              <a:t>その際、従前の施設等の復旧に代えて、</a:t>
            </a:r>
            <a:r>
              <a:rPr lang="ja-JP" altLang="en-US" b="1" u="sng"/>
              <a:t>原状回復に要する経費を上限として、新分野事業に係る施設・設備の整備に要する経費</a:t>
            </a:r>
            <a:r>
              <a:rPr lang="ja-JP" altLang="en-US"/>
              <a:t>が補助対象とすることが可能です。</a:t>
            </a:r>
            <a:endParaRPr lang="en-US" altLang="ja-JP"/>
          </a:p>
        </p:txBody>
      </p:sp>
      <p:sp>
        <p:nvSpPr>
          <p:cNvPr id="2" name="スライド番号プレースホルダー 1">
            <a:extLst>
              <a:ext uri="{FF2B5EF4-FFF2-40B4-BE49-F238E27FC236}">
                <a16:creationId xmlns:a16="http://schemas.microsoft.com/office/drawing/2014/main" id="{483DD7D6-02D6-E78E-27C2-35D2517970D3}"/>
              </a:ext>
            </a:extLst>
          </p:cNvPr>
          <p:cNvSpPr>
            <a:spLocks noGrp="1"/>
          </p:cNvSpPr>
          <p:nvPr>
            <p:ph type="sldNum" sz="quarter" idx="12"/>
          </p:nvPr>
        </p:nvSpPr>
        <p:spPr>
          <a:xfrm>
            <a:off x="9361647" y="6642556"/>
            <a:ext cx="688654" cy="215444"/>
          </a:xfrm>
        </p:spPr>
        <p:txBody>
          <a:bodyPr/>
          <a:lstStyle/>
          <a:p>
            <a:r>
              <a:rPr lang="ja-JP" altLang="en-US" dirty="0"/>
              <a:t>　１２</a:t>
            </a:r>
            <a:endParaRPr kumimoji="1" lang="ja-JP" altLang="en-US" dirty="0"/>
          </a:p>
        </p:txBody>
      </p:sp>
    </p:spTree>
    <p:extLst>
      <p:ext uri="{BB962C8B-B14F-4D97-AF65-F5344CB8AC3E}">
        <p14:creationId xmlns:p14="http://schemas.microsoft.com/office/powerpoint/2010/main" val="405359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2"/>
          <p:cNvSpPr txBox="1">
            <a:spLocks/>
          </p:cNvSpPr>
          <p:nvPr/>
        </p:nvSpPr>
        <p:spPr>
          <a:xfrm>
            <a:off x="0" y="9236"/>
            <a:ext cx="7473280" cy="43088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200"/>
              <a:t>原状回復について</a:t>
            </a:r>
            <a:endParaRPr lang="en-US" altLang="ja-JP" sz="2200"/>
          </a:p>
        </p:txBody>
      </p:sp>
      <p:sp>
        <p:nvSpPr>
          <p:cNvPr id="9" name="テキスト プレースホルダー 7"/>
          <p:cNvSpPr>
            <a:spLocks noGrp="1"/>
          </p:cNvSpPr>
          <p:nvPr>
            <p:ph type="body" sz="quarter" idx="17"/>
          </p:nvPr>
        </p:nvSpPr>
        <p:spPr>
          <a:xfrm>
            <a:off x="180000" y="394112"/>
            <a:ext cx="9540000" cy="2834210"/>
          </a:xfrm>
        </p:spPr>
        <p:txBody>
          <a:bodyPr/>
          <a:lstStyle/>
          <a:p>
            <a:pPr>
              <a:lnSpc>
                <a:spcPts val="2100"/>
              </a:lnSpc>
            </a:pPr>
            <a:r>
              <a:rPr lang="ja-JP" altLang="en-US" sz="1800"/>
              <a:t>原状回復とは、修繕が可能な場合は原則、従前施設・設備の修繕となります。</a:t>
            </a:r>
            <a:endParaRPr lang="en-US" altLang="ja-JP" sz="1800"/>
          </a:p>
          <a:p>
            <a:pPr>
              <a:lnSpc>
                <a:spcPts val="2100"/>
              </a:lnSpc>
            </a:pPr>
            <a:r>
              <a:rPr lang="ja-JP" altLang="en-US" sz="1800" spc="-50"/>
              <a:t>修繕が困難である場合などは、建て替えや入替えが</a:t>
            </a:r>
            <a:r>
              <a:rPr lang="ja-JP" altLang="en-US" sz="1800" spc="-50">
                <a:solidFill>
                  <a:srgbClr val="FF0000"/>
                </a:solidFill>
              </a:rPr>
              <a:t>原状回復として認められ</a:t>
            </a:r>
            <a:r>
              <a:rPr lang="ja-JP" altLang="en-US" sz="1800" spc="-50"/>
              <a:t>ます。この場合の原状回復とは、</a:t>
            </a:r>
            <a:r>
              <a:rPr lang="ja-JP" altLang="en-US" sz="1800" b="1" u="heavy" spc="-50"/>
              <a:t>従前の施設・設備と比べて、規模や機能、性能が同等以下</a:t>
            </a:r>
            <a:r>
              <a:rPr lang="ja-JP" altLang="en-US" sz="1800" spc="-50"/>
              <a:t>であることをいいます。</a:t>
            </a:r>
            <a:endParaRPr lang="en-US" altLang="ja-JP" sz="1800" spc="-50"/>
          </a:p>
          <a:p>
            <a:pPr>
              <a:lnSpc>
                <a:spcPts val="2100"/>
              </a:lnSpc>
            </a:pPr>
            <a:r>
              <a:rPr lang="ja-JP" altLang="en-US" sz="1800"/>
              <a:t>なお、施設の建て替えや大規模修繕において、</a:t>
            </a:r>
            <a:r>
              <a:rPr lang="ja-JP" altLang="en-US" sz="1800" b="1" u="heavy"/>
              <a:t>建築基準法等の現行の法令基準（耐震基準等）を満たす必要がある</a:t>
            </a:r>
            <a:r>
              <a:rPr lang="ja-JP" altLang="en-US" sz="1800"/>
              <a:t>場合には、その</a:t>
            </a:r>
            <a:r>
              <a:rPr lang="ja-JP" altLang="en-US" sz="1800" b="1" u="heavy"/>
              <a:t>法令基準を満たすための最低限の構造強化等は原状回復として認められます</a:t>
            </a:r>
            <a:r>
              <a:rPr lang="ja-JP" altLang="en-US" sz="1800"/>
              <a:t>。</a:t>
            </a:r>
            <a:endParaRPr lang="en-US" altLang="ja-JP" sz="1800"/>
          </a:p>
          <a:p>
            <a:pPr>
              <a:lnSpc>
                <a:spcPts val="2100"/>
              </a:lnSpc>
            </a:pPr>
            <a:r>
              <a:rPr lang="ja-JP" altLang="en-US" sz="1800">
                <a:solidFill>
                  <a:srgbClr val="FF0000"/>
                </a:solidFill>
                <a:latin typeface="Meiryo UI"/>
                <a:ea typeface="Meiryo UI"/>
              </a:rPr>
              <a:t>また、半壊などの修繕が可能な場合でも、修繕（原状回復）に要する費用を上限として建て替えや入替えが可能となります。　</a:t>
            </a:r>
            <a:r>
              <a:rPr lang="en-US" altLang="ja-JP" sz="1600">
                <a:solidFill>
                  <a:srgbClr val="FF0000"/>
                </a:solidFill>
                <a:latin typeface="Meiryo UI"/>
                <a:ea typeface="Meiryo UI"/>
              </a:rPr>
              <a:t>※</a:t>
            </a:r>
            <a:r>
              <a:rPr lang="ja-JP" altLang="en-US" sz="1600">
                <a:solidFill>
                  <a:srgbClr val="FF0000"/>
                </a:solidFill>
                <a:latin typeface="Meiryo UI"/>
                <a:ea typeface="Meiryo UI"/>
              </a:rPr>
              <a:t>この場合、実際に行う工事等とは別に、修繕工事の見積書の提出が必要</a:t>
            </a:r>
            <a:endParaRPr lang="ja-JP" altLang="en-US" sz="1800">
              <a:solidFill>
                <a:srgbClr val="FF0000"/>
              </a:solidFill>
              <a:latin typeface="Meiryo UI"/>
              <a:ea typeface="Meiryo UI"/>
            </a:endParaRPr>
          </a:p>
        </p:txBody>
      </p:sp>
      <p:sp>
        <p:nvSpPr>
          <p:cNvPr id="4" name="タイトル 2">
            <a:extLst>
              <a:ext uri="{FF2B5EF4-FFF2-40B4-BE49-F238E27FC236}">
                <a16:creationId xmlns:a16="http://schemas.microsoft.com/office/drawing/2014/main" id="{761AA7DF-BBB1-403F-1906-31B79EC46572}"/>
              </a:ext>
            </a:extLst>
          </p:cNvPr>
          <p:cNvSpPr txBox="1">
            <a:spLocks/>
          </p:cNvSpPr>
          <p:nvPr/>
        </p:nvSpPr>
        <p:spPr>
          <a:xfrm>
            <a:off x="0" y="3199687"/>
            <a:ext cx="7473280" cy="430887"/>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200"/>
              <a:t>原状回復を超える改良（補強）、機能付加・拡充について</a:t>
            </a:r>
            <a:endParaRPr lang="en-US" altLang="ja-JP" sz="2200"/>
          </a:p>
        </p:txBody>
      </p:sp>
      <p:sp>
        <p:nvSpPr>
          <p:cNvPr id="8" name="テキスト プレースホルダー 7">
            <a:extLst>
              <a:ext uri="{FF2B5EF4-FFF2-40B4-BE49-F238E27FC236}">
                <a16:creationId xmlns:a16="http://schemas.microsoft.com/office/drawing/2014/main" id="{90816B25-4F24-5529-1E7E-A66312EE0E4B}"/>
              </a:ext>
            </a:extLst>
          </p:cNvPr>
          <p:cNvSpPr txBox="1">
            <a:spLocks/>
          </p:cNvSpPr>
          <p:nvPr/>
        </p:nvSpPr>
        <p:spPr>
          <a:xfrm>
            <a:off x="180000" y="3655756"/>
            <a:ext cx="9540000" cy="3038433"/>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ts val="2500"/>
              </a:lnSpc>
            </a:pPr>
            <a:r>
              <a:rPr lang="ja-JP" altLang="en-US" sz="1600" b="1" u="heavy" spc="-100"/>
              <a:t>原状回復に要する費用を上限として、原状回復を超える防災・減災に資するような改良（補強）や性能向上（</a:t>
            </a:r>
            <a:r>
              <a:rPr lang="en-US" altLang="ja-JP" sz="1600" b="1" u="heavy" spc="-100"/>
              <a:t>※</a:t>
            </a:r>
            <a:r>
              <a:rPr lang="ja-JP" altLang="en-US" sz="1600" b="1" u="heavy" spc="-100"/>
              <a:t>）に資するような機能付加・拡充を図ることも可能</a:t>
            </a:r>
            <a:r>
              <a:rPr lang="ja-JP" altLang="en-US" sz="1600" spc="-100"/>
              <a:t>となります。</a:t>
            </a:r>
            <a:r>
              <a:rPr lang="ja-JP" altLang="en-US" sz="1600" spc="-50"/>
              <a:t>この場合、実際に行う工事等とは別に、</a:t>
            </a:r>
            <a:r>
              <a:rPr lang="ja-JP" altLang="en-US" sz="1600" b="1" u="heavy" spc="-50"/>
              <a:t>原状回復工事の見積書の提出が必要</a:t>
            </a:r>
            <a:r>
              <a:rPr lang="ja-JP" altLang="en-US" sz="1600" spc="-50"/>
              <a:t>となります。</a:t>
            </a:r>
            <a:endParaRPr lang="en-US" altLang="ja-JP" sz="1600" spc="-50"/>
          </a:p>
          <a:p>
            <a:pPr marL="0" indent="0">
              <a:lnSpc>
                <a:spcPts val="2500"/>
              </a:lnSpc>
              <a:buNone/>
            </a:pPr>
            <a:endParaRPr lang="en-US" altLang="ja-JP" sz="1600" spc="-50"/>
          </a:p>
          <a:p>
            <a:pPr marL="0" indent="0">
              <a:lnSpc>
                <a:spcPts val="2500"/>
              </a:lnSpc>
              <a:buNone/>
            </a:pPr>
            <a:endParaRPr lang="en-US" altLang="ja-JP" sz="1600" spc="-50"/>
          </a:p>
          <a:p>
            <a:pPr marL="0" indent="0">
              <a:lnSpc>
                <a:spcPts val="2500"/>
              </a:lnSpc>
              <a:buNone/>
            </a:pPr>
            <a:endParaRPr lang="en-US" altLang="ja-JP" sz="1600" spc="-50"/>
          </a:p>
          <a:p>
            <a:pPr marL="0" indent="0">
              <a:lnSpc>
                <a:spcPts val="2500"/>
              </a:lnSpc>
              <a:buNone/>
            </a:pPr>
            <a:endParaRPr lang="en-US" altLang="ja-JP" sz="1600" spc="-50"/>
          </a:p>
        </p:txBody>
      </p:sp>
      <p:sp>
        <p:nvSpPr>
          <p:cNvPr id="10" name="テキスト ボックス 9">
            <a:extLst>
              <a:ext uri="{FF2B5EF4-FFF2-40B4-BE49-F238E27FC236}">
                <a16:creationId xmlns:a16="http://schemas.microsoft.com/office/drawing/2014/main" id="{A77504ED-CD11-729E-64F5-C324B0BABE6B}"/>
              </a:ext>
            </a:extLst>
          </p:cNvPr>
          <p:cNvSpPr txBox="1"/>
          <p:nvPr/>
        </p:nvSpPr>
        <p:spPr>
          <a:xfrm>
            <a:off x="287798" y="4902490"/>
            <a:ext cx="7264329" cy="338554"/>
          </a:xfrm>
          <a:prstGeom prst="rect">
            <a:avLst/>
          </a:prstGeom>
          <a:noFill/>
        </p:spPr>
        <p:txBody>
          <a:bodyPr wrap="square" rtlCol="0">
            <a:spAutoFit/>
          </a:bodyPr>
          <a:lstStyle/>
          <a:p>
            <a:r>
              <a:rPr kumimoji="1" lang="ja-JP" altLang="en-US" sz="1600">
                <a:latin typeface="Meiryo UI" panose="020B0604030504040204" pitchFamily="50" charset="-128"/>
                <a:ea typeface="Meiryo UI" panose="020B0604030504040204" pitchFamily="50" charset="-128"/>
                <a:cs typeface="Meiryo UI" panose="020B0604030504040204" pitchFamily="50" charset="-128"/>
              </a:rPr>
              <a:t>＜主な改良（補強）の事例＞　　　　　　　　　　　　　＜主な機能付加・拡充の事例＞</a:t>
            </a:r>
          </a:p>
        </p:txBody>
      </p:sp>
      <p:sp>
        <p:nvSpPr>
          <p:cNvPr id="2" name="スライド番号プレースホルダー 1">
            <a:extLst>
              <a:ext uri="{FF2B5EF4-FFF2-40B4-BE49-F238E27FC236}">
                <a16:creationId xmlns:a16="http://schemas.microsoft.com/office/drawing/2014/main" id="{1277DCFD-3054-55D0-36FB-65FF977F1A6C}"/>
              </a:ext>
            </a:extLst>
          </p:cNvPr>
          <p:cNvSpPr>
            <a:spLocks noGrp="1"/>
          </p:cNvSpPr>
          <p:nvPr>
            <p:ph type="sldNum" sz="quarter" idx="12"/>
          </p:nvPr>
        </p:nvSpPr>
        <p:spPr>
          <a:xfrm>
            <a:off x="7614533" y="6534581"/>
            <a:ext cx="2311400" cy="365125"/>
          </a:xfrm>
        </p:spPr>
        <p:txBody>
          <a:bodyPr/>
          <a:lstStyle/>
          <a:p>
            <a:fld id="{D9550142-B990-490A-A107-ED7302A7FD52}" type="slidenum">
              <a:rPr kumimoji="1" lang="ja-JP" altLang="en-US" smtClean="0"/>
              <a:t>13</a:t>
            </a:fld>
            <a:endParaRPr kumimoji="1" lang="ja-JP" altLang="en-US"/>
          </a:p>
        </p:txBody>
      </p:sp>
      <p:graphicFrame>
        <p:nvGraphicFramePr>
          <p:cNvPr id="3" name="表 4">
            <a:extLst>
              <a:ext uri="{FF2B5EF4-FFF2-40B4-BE49-F238E27FC236}">
                <a16:creationId xmlns:a16="http://schemas.microsoft.com/office/drawing/2014/main" id="{95E54211-ECD0-5AEF-BA1F-A87888EEC4E1}"/>
              </a:ext>
            </a:extLst>
          </p:cNvPr>
          <p:cNvGraphicFramePr>
            <a:graphicFrameLocks noGrp="1"/>
          </p:cNvGraphicFramePr>
          <p:nvPr/>
        </p:nvGraphicFramePr>
        <p:xfrm>
          <a:off x="4701308" y="5208449"/>
          <a:ext cx="4916894" cy="1529080"/>
        </p:xfrm>
        <a:graphic>
          <a:graphicData uri="http://schemas.openxmlformats.org/drawingml/2006/table">
            <a:tbl>
              <a:tblPr firstRow="1" bandRow="1">
                <a:tableStyleId>{5C22544A-7EE6-4342-B048-85BDC9FD1C3A}</a:tableStyleId>
              </a:tblPr>
              <a:tblGrid>
                <a:gridCol w="2458447">
                  <a:extLst>
                    <a:ext uri="{9D8B030D-6E8A-4147-A177-3AD203B41FA5}">
                      <a16:colId xmlns:a16="http://schemas.microsoft.com/office/drawing/2014/main" val="2861079799"/>
                    </a:ext>
                  </a:extLst>
                </a:gridCol>
                <a:gridCol w="2458447">
                  <a:extLst>
                    <a:ext uri="{9D8B030D-6E8A-4147-A177-3AD203B41FA5}">
                      <a16:colId xmlns:a16="http://schemas.microsoft.com/office/drawing/2014/main" val="1446251277"/>
                    </a:ext>
                  </a:extLst>
                </a:gridCol>
              </a:tblGrid>
              <a:tr h="370840">
                <a:tc>
                  <a:txBody>
                    <a:bodyPr/>
                    <a:lstStyle/>
                    <a:p>
                      <a:pPr algn="ctr"/>
                      <a:r>
                        <a:rPr kumimoji="1" lang="ja-JP" altLang="en-US" sz="1400">
                          <a:solidFill>
                            <a:schemeClr val="tx1"/>
                          </a:solidFill>
                          <a:latin typeface="+mj-ea"/>
                          <a:ea typeface="+mj-ea"/>
                        </a:rPr>
                        <a:t>修繕に伴い機能付加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400">
                          <a:solidFill>
                            <a:schemeClr val="tx1"/>
                          </a:solidFill>
                          <a:latin typeface="+mj-ea"/>
                          <a:ea typeface="+mj-ea"/>
                        </a:rPr>
                        <a:t>入替に伴い機能拡充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487186154"/>
                  </a:ext>
                </a:extLst>
              </a:tr>
              <a:tr h="370840">
                <a:tc>
                  <a:txBody>
                    <a:bodyPr/>
                    <a:lstStyle/>
                    <a:p>
                      <a:endParaRPr kumimoji="1" lang="en-US" altLang="ja-JP" sz="1400">
                        <a:latin typeface="+mj-ea"/>
                        <a:ea typeface="+mj-ea"/>
                      </a:endParaRPr>
                    </a:p>
                    <a:p>
                      <a:endParaRPr kumimoji="1" lang="en-US" altLang="ja-JP" sz="1400">
                        <a:latin typeface="+mj-ea"/>
                        <a:ea typeface="+mj-ea"/>
                      </a:endParaRPr>
                    </a:p>
                    <a:p>
                      <a:endParaRPr kumimoji="1" lang="en-US" altLang="ja-JP" sz="1400">
                        <a:latin typeface="+mj-ea"/>
                        <a:ea typeface="+mj-ea"/>
                      </a:endParaRPr>
                    </a:p>
                    <a:p>
                      <a:endParaRPr kumimoji="1" lang="en-US" altLang="ja-JP" sz="1400">
                        <a:latin typeface="+mj-ea"/>
                        <a:ea typeface="+mj-ea"/>
                      </a:endParaRPr>
                    </a:p>
                    <a:p>
                      <a:endParaRPr kumimoji="1" lang="ja-JP" altLang="en-US" sz="140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703215"/>
                  </a:ext>
                </a:extLst>
              </a:tr>
            </a:tbl>
          </a:graphicData>
        </a:graphic>
      </p:graphicFrame>
      <p:pic>
        <p:nvPicPr>
          <p:cNvPr id="5" name="Picture 2" descr="産業用CNC工作機械と自動化された機械のフラットアイコン。工場産業用機械設備、産業、生産のイラスト - 165949636">
            <a:extLst>
              <a:ext uri="{FF2B5EF4-FFF2-40B4-BE49-F238E27FC236}">
                <a16:creationId xmlns:a16="http://schemas.microsoft.com/office/drawing/2014/main" id="{A454EEE9-0D73-49EF-C646-10ADFA1CE11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429" t="40451" r="8541" b="40155"/>
          <a:stretch/>
        </p:blipFill>
        <p:spPr bwMode="auto">
          <a:xfrm>
            <a:off x="7243444" y="5825344"/>
            <a:ext cx="957041" cy="8059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産業用CNC工作機械と自動化された機械のフラットアイコン。工場産業用機械設備、産業、生産のイラスト - 165949636">
            <a:extLst>
              <a:ext uri="{FF2B5EF4-FFF2-40B4-BE49-F238E27FC236}">
                <a16:creationId xmlns:a16="http://schemas.microsoft.com/office/drawing/2014/main" id="{BCB22C6D-AE1F-7D2D-8FB7-B94E6C2067D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9120" t="68235" r="9024" b="11563"/>
          <a:stretch/>
        </p:blipFill>
        <p:spPr bwMode="auto">
          <a:xfrm>
            <a:off x="8739933" y="5877142"/>
            <a:ext cx="815863" cy="754132"/>
          </a:xfrm>
          <a:prstGeom prst="rect">
            <a:avLst/>
          </a:prstGeom>
          <a:noFill/>
          <a:extLst>
            <a:ext uri="{909E8E84-426E-40DD-AFC4-6F175D3DCCD1}">
              <a14:hiddenFill xmlns:a14="http://schemas.microsoft.com/office/drawing/2010/main">
                <a:solidFill>
                  <a:srgbClr val="FFFFFF"/>
                </a:solidFill>
              </a14:hiddenFill>
            </a:ext>
          </a:extLst>
        </p:spPr>
      </p:pic>
      <p:sp>
        <p:nvSpPr>
          <p:cNvPr id="11" name="矢印: 右 10">
            <a:extLst>
              <a:ext uri="{FF2B5EF4-FFF2-40B4-BE49-F238E27FC236}">
                <a16:creationId xmlns:a16="http://schemas.microsoft.com/office/drawing/2014/main" id="{74D7A8D2-D9B9-E683-9C7F-E641E4D05CB9}"/>
              </a:ext>
            </a:extLst>
          </p:cNvPr>
          <p:cNvSpPr/>
          <p:nvPr/>
        </p:nvSpPr>
        <p:spPr bwMode="auto">
          <a:xfrm>
            <a:off x="8356421" y="6034940"/>
            <a:ext cx="286328" cy="286327"/>
          </a:xfrm>
          <a:prstGeom prst="rightArrow">
            <a:avLst/>
          </a:prstGeom>
          <a:solidFill>
            <a:schemeClr val="bg2">
              <a:lumMod val="10000"/>
            </a:schemeClr>
          </a:solidFill>
          <a:ln w="12700">
            <a:solidFill>
              <a:schemeClr val="tx1"/>
            </a:solidFill>
            <a:prstDash val="solid"/>
            <a:miter lim="800000"/>
            <a:headEnd/>
            <a:tailEnd/>
          </a:ln>
          <a:effectLst/>
        </p:spPr>
        <p:txBody>
          <a:bodyPr wrap="square" lIns="0" rIns="0" rtlCol="0" anchor="ctr"/>
          <a:lstStyle/>
          <a:p>
            <a:pPr algn="ctr"/>
            <a:endParaRPr kumimoji="0" lang="ja-JP" altLang="en-US" sz="1400" b="1">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2179EE8D-CDAA-8278-9BE4-AA15E70164A8}"/>
              </a:ext>
            </a:extLst>
          </p:cNvPr>
          <p:cNvSpPr txBox="1"/>
          <p:nvPr/>
        </p:nvSpPr>
        <p:spPr>
          <a:xfrm>
            <a:off x="8186958" y="6309620"/>
            <a:ext cx="543739" cy="307777"/>
          </a:xfrm>
          <a:prstGeom prst="rect">
            <a:avLst/>
          </a:prstGeom>
          <a:noFill/>
        </p:spPr>
        <p:txBody>
          <a:bodyPr wrap="none" rtlCol="0">
            <a:spAutoFit/>
          </a:bodyPr>
          <a:lstStyle/>
          <a:p>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入替</a:t>
            </a:r>
          </a:p>
        </p:txBody>
      </p:sp>
      <p:sp>
        <p:nvSpPr>
          <p:cNvPr id="13" name="テキスト ボックス 12">
            <a:extLst>
              <a:ext uri="{FF2B5EF4-FFF2-40B4-BE49-F238E27FC236}">
                <a16:creationId xmlns:a16="http://schemas.microsoft.com/office/drawing/2014/main" id="{EDA0AF64-8015-06BE-B43F-BF758504DCCA}"/>
              </a:ext>
            </a:extLst>
          </p:cNvPr>
          <p:cNvSpPr txBox="1"/>
          <p:nvPr/>
        </p:nvSpPr>
        <p:spPr>
          <a:xfrm>
            <a:off x="7132538" y="5594233"/>
            <a:ext cx="2634054" cy="261610"/>
          </a:xfrm>
          <a:prstGeom prst="rect">
            <a:avLst/>
          </a:prstGeom>
          <a:noFill/>
        </p:spPr>
        <p:txBody>
          <a:bodyPr wrap="none" rtlCol="0">
            <a:spAutoFit/>
          </a:bodyPr>
          <a:lstStyle/>
          <a:p>
            <a:r>
              <a:rPr lang="ja-JP" altLang="en-US" sz="1100">
                <a:latin typeface="Meiryo UI" panose="020B0604030504040204" pitchFamily="50" charset="-128"/>
                <a:ea typeface="Meiryo UI" panose="020B0604030504040204" pitchFamily="50" charset="-128"/>
                <a:cs typeface="Meiryo UI" panose="020B0604030504040204" pitchFamily="50" charset="-128"/>
              </a:rPr>
              <a:t>生産量</a:t>
            </a:r>
            <a:r>
              <a:rPr lang="en-US" altLang="ja-JP" sz="1100">
                <a:latin typeface="Meiryo UI" panose="020B0604030504040204" pitchFamily="50" charset="-128"/>
                <a:ea typeface="Meiryo UI" panose="020B0604030504040204" pitchFamily="50" charset="-128"/>
                <a:cs typeface="Meiryo UI" panose="020B0604030504040204" pitchFamily="50" charset="-128"/>
              </a:rPr>
              <a:t>100</a:t>
            </a:r>
            <a:r>
              <a:rPr lang="ja-JP" altLang="en-US" sz="1100">
                <a:latin typeface="Meiryo UI" panose="020B0604030504040204" pitchFamily="50" charset="-128"/>
                <a:ea typeface="Meiryo UI" panose="020B0604030504040204" pitchFamily="50" charset="-128"/>
                <a:cs typeface="Meiryo UI" panose="020B0604030504040204" pitchFamily="50" charset="-128"/>
              </a:rPr>
              <a:t>個</a:t>
            </a:r>
            <a:r>
              <a:rPr lang="en-US" altLang="ja-JP" sz="1100">
                <a:latin typeface="Meiryo UI" panose="020B0604030504040204" pitchFamily="50" charset="-128"/>
                <a:ea typeface="Meiryo UI" panose="020B0604030504040204" pitchFamily="50" charset="-128"/>
                <a:cs typeface="Meiryo UI" panose="020B0604030504040204" pitchFamily="50" charset="-128"/>
              </a:rPr>
              <a:t>/</a:t>
            </a:r>
            <a:r>
              <a:rPr lang="ja-JP" altLang="en-US" sz="1100">
                <a:latin typeface="Meiryo UI" panose="020B0604030504040204" pitchFamily="50" charset="-128"/>
                <a:ea typeface="Meiryo UI" panose="020B0604030504040204" pitchFamily="50" charset="-128"/>
                <a:cs typeface="Meiryo UI" panose="020B0604030504040204" pitchFamily="50" charset="-128"/>
              </a:rPr>
              <a:t>時　     生産量</a:t>
            </a:r>
            <a:r>
              <a:rPr lang="en-US" altLang="ja-JP" sz="1100">
                <a:latin typeface="Meiryo UI" panose="020B0604030504040204" pitchFamily="50" charset="-128"/>
                <a:ea typeface="Meiryo UI" panose="020B0604030504040204" pitchFamily="50" charset="-128"/>
                <a:cs typeface="Meiryo UI" panose="020B0604030504040204" pitchFamily="50" charset="-128"/>
              </a:rPr>
              <a:t>200</a:t>
            </a:r>
            <a:r>
              <a:rPr lang="ja-JP" altLang="en-US" sz="1100">
                <a:latin typeface="Meiryo UI" panose="020B0604030504040204" pitchFamily="50" charset="-128"/>
                <a:ea typeface="Meiryo UI" panose="020B0604030504040204" pitchFamily="50" charset="-128"/>
                <a:cs typeface="Meiryo UI" panose="020B0604030504040204" pitchFamily="50" charset="-128"/>
              </a:rPr>
              <a:t>個</a:t>
            </a:r>
            <a:r>
              <a:rPr lang="en-US" altLang="ja-JP" sz="1100">
                <a:latin typeface="Meiryo UI" panose="020B0604030504040204" pitchFamily="50" charset="-128"/>
                <a:ea typeface="Meiryo UI" panose="020B0604030504040204" pitchFamily="50" charset="-128"/>
                <a:cs typeface="Meiryo UI" panose="020B0604030504040204" pitchFamily="50" charset="-128"/>
              </a:rPr>
              <a:t>/</a:t>
            </a:r>
            <a:r>
              <a:rPr lang="ja-JP" altLang="en-US" sz="1100">
                <a:latin typeface="Meiryo UI" panose="020B0604030504040204" pitchFamily="50" charset="-128"/>
                <a:ea typeface="Meiryo UI" panose="020B0604030504040204" pitchFamily="50" charset="-128"/>
                <a:cs typeface="Meiryo UI" panose="020B0604030504040204" pitchFamily="50" charset="-128"/>
              </a:rPr>
              <a:t>時</a:t>
            </a: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F26B4A6A-1FAA-70B3-79A0-6616B65052FE}"/>
              </a:ext>
            </a:extLst>
          </p:cNvPr>
          <p:cNvSpPr txBox="1"/>
          <p:nvPr/>
        </p:nvSpPr>
        <p:spPr>
          <a:xfrm>
            <a:off x="7429478" y="6457460"/>
            <a:ext cx="543739" cy="307777"/>
          </a:xfrm>
          <a:prstGeom prst="rect">
            <a:avLst/>
          </a:prstGeom>
          <a:noFill/>
        </p:spPr>
        <p:txBody>
          <a:bodyPr wrap="none" rtlCol="0">
            <a:spAutoFit/>
          </a:bodyPr>
          <a:lstStyle/>
          <a:p>
            <a:r>
              <a:rPr lang="ja-JP" altLang="en-US" sz="1400">
                <a:latin typeface="Meiryo UI" panose="020B0604030504040204" pitchFamily="50" charset="-128"/>
                <a:ea typeface="Meiryo UI" panose="020B0604030504040204" pitchFamily="50" charset="-128"/>
                <a:cs typeface="Meiryo UI" panose="020B0604030504040204" pitchFamily="50" charset="-128"/>
              </a:rPr>
              <a:t>全損</a:t>
            </a: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pic>
        <p:nvPicPr>
          <p:cNvPr id="15" name="Picture 2" descr="産業用CNC工作機械と自動化された機械のフラットアイコン。工場産業用機械設備、産業、生産のイラスト - 165949636">
            <a:extLst>
              <a:ext uri="{FF2B5EF4-FFF2-40B4-BE49-F238E27FC236}">
                <a16:creationId xmlns:a16="http://schemas.microsoft.com/office/drawing/2014/main" id="{446D625C-E373-43B2-9282-B0B90B09AAC0}"/>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9708" t="39751" r="65780" b="40047"/>
          <a:stretch/>
        </p:blipFill>
        <p:spPr bwMode="auto">
          <a:xfrm>
            <a:off x="4789696" y="5882884"/>
            <a:ext cx="935767" cy="771237"/>
          </a:xfrm>
          <a:prstGeom prst="rect">
            <a:avLst/>
          </a:prstGeom>
          <a:noFill/>
          <a:extLst>
            <a:ext uri="{909E8E84-426E-40DD-AFC4-6F175D3DCCD1}">
              <a14:hiddenFill xmlns:a14="http://schemas.microsoft.com/office/drawing/2010/main">
                <a:solidFill>
                  <a:srgbClr val="FFFFFF"/>
                </a:solidFill>
              </a14:hiddenFill>
            </a:ext>
          </a:extLst>
        </p:spPr>
      </p:pic>
      <p:sp>
        <p:nvSpPr>
          <p:cNvPr id="16" name="矢印: 右 15">
            <a:extLst>
              <a:ext uri="{FF2B5EF4-FFF2-40B4-BE49-F238E27FC236}">
                <a16:creationId xmlns:a16="http://schemas.microsoft.com/office/drawing/2014/main" id="{D8C979C6-86ED-884F-3C1F-D62B98230034}"/>
              </a:ext>
            </a:extLst>
          </p:cNvPr>
          <p:cNvSpPr/>
          <p:nvPr/>
        </p:nvSpPr>
        <p:spPr bwMode="auto">
          <a:xfrm>
            <a:off x="5821039" y="6011851"/>
            <a:ext cx="286328" cy="286327"/>
          </a:xfrm>
          <a:prstGeom prst="rightArrow">
            <a:avLst/>
          </a:prstGeom>
          <a:solidFill>
            <a:schemeClr val="bg2">
              <a:lumMod val="10000"/>
            </a:schemeClr>
          </a:solidFill>
          <a:ln w="12700">
            <a:solidFill>
              <a:schemeClr val="tx1"/>
            </a:solidFill>
            <a:prstDash val="solid"/>
            <a:miter lim="800000"/>
            <a:headEnd/>
            <a:tailEnd/>
          </a:ln>
          <a:effectLst/>
        </p:spPr>
        <p:txBody>
          <a:bodyPr wrap="square" lIns="0" rIns="0" rtlCol="0" anchor="ctr"/>
          <a:lstStyle/>
          <a:p>
            <a:pPr algn="ctr"/>
            <a:endParaRPr kumimoji="0" lang="ja-JP" altLang="en-US" sz="1400" b="1">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88AC2CA0-C8F7-FDBA-BB92-C401FA2468A8}"/>
              </a:ext>
            </a:extLst>
          </p:cNvPr>
          <p:cNvSpPr txBox="1"/>
          <p:nvPr/>
        </p:nvSpPr>
        <p:spPr>
          <a:xfrm>
            <a:off x="5660812" y="6286531"/>
            <a:ext cx="543739" cy="307777"/>
          </a:xfrm>
          <a:prstGeom prst="rect">
            <a:avLst/>
          </a:prstGeom>
          <a:noFill/>
        </p:spPr>
        <p:txBody>
          <a:bodyPr wrap="none" rtlCol="0">
            <a:spAutoFit/>
          </a:bodyPr>
          <a:lstStyle/>
          <a:p>
            <a:r>
              <a:rPr lang="ja-JP" altLang="en-US" sz="1400">
                <a:latin typeface="Meiryo UI" panose="020B0604030504040204" pitchFamily="50" charset="-128"/>
                <a:ea typeface="Meiryo UI" panose="020B0604030504040204" pitchFamily="50" charset="-128"/>
                <a:cs typeface="Meiryo UI" panose="020B0604030504040204" pitchFamily="50" charset="-128"/>
              </a:rPr>
              <a:t>修繕</a:t>
            </a: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2" descr="産業用CNC工作機械と自動化された機械のフラットアイコン。工場産業用機械設備、産業、生産のイラスト - 165949636">
            <a:extLst>
              <a:ext uri="{FF2B5EF4-FFF2-40B4-BE49-F238E27FC236}">
                <a16:creationId xmlns:a16="http://schemas.microsoft.com/office/drawing/2014/main" id="{09EA8014-BC59-8B9B-39D7-5F1ADD51F4A5}"/>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9708" t="39751" r="65780" b="40047"/>
          <a:stretch/>
        </p:blipFill>
        <p:spPr bwMode="auto">
          <a:xfrm>
            <a:off x="6193177" y="5883202"/>
            <a:ext cx="935767" cy="7712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星のイラスト">
            <a:extLst>
              <a:ext uri="{FF2B5EF4-FFF2-40B4-BE49-F238E27FC236}">
                <a16:creationId xmlns:a16="http://schemas.microsoft.com/office/drawing/2014/main" id="{AEBE1E06-AABA-ECF7-6104-CCFC6C98B7F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7514" y="5659895"/>
            <a:ext cx="742085" cy="742085"/>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a:extLst>
              <a:ext uri="{FF2B5EF4-FFF2-40B4-BE49-F238E27FC236}">
                <a16:creationId xmlns:a16="http://schemas.microsoft.com/office/drawing/2014/main" id="{93341B83-E05A-0BAE-603E-CDD3FA90180C}"/>
              </a:ext>
            </a:extLst>
          </p:cNvPr>
          <p:cNvSpPr txBox="1"/>
          <p:nvPr/>
        </p:nvSpPr>
        <p:spPr>
          <a:xfrm>
            <a:off x="4851123" y="5591027"/>
            <a:ext cx="2194832" cy="261610"/>
          </a:xfrm>
          <a:prstGeom prst="rect">
            <a:avLst/>
          </a:prstGeom>
          <a:noFill/>
        </p:spPr>
        <p:txBody>
          <a:bodyPr wrap="none" rtlCol="0">
            <a:spAutoFit/>
          </a:bodyPr>
          <a:lstStyle/>
          <a:p>
            <a:r>
              <a:rPr kumimoji="1" lang="ja-JP" altLang="en-US" sz="1100">
                <a:latin typeface="Meiryo UI" panose="020B0604030504040204" pitchFamily="50" charset="-128"/>
                <a:ea typeface="Meiryo UI" panose="020B0604030504040204" pitchFamily="50" charset="-128"/>
                <a:cs typeface="Meiryo UI" panose="020B0604030504040204" pitchFamily="50" charset="-128"/>
              </a:rPr>
              <a:t>一部手動　　　　　　　　　　　全自動</a:t>
            </a:r>
          </a:p>
        </p:txBody>
      </p:sp>
      <p:pic>
        <p:nvPicPr>
          <p:cNvPr id="20" name="図 19" descr="グラフィカル ユーザー インターフェイス&#10;&#10;中程度の精度で自動的に生成された説明">
            <a:extLst>
              <a:ext uri="{FF2B5EF4-FFF2-40B4-BE49-F238E27FC236}">
                <a16:creationId xmlns:a16="http://schemas.microsoft.com/office/drawing/2014/main" id="{24B62EA2-59E7-9263-5700-63F7612051F7}"/>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50204" y="5198350"/>
            <a:ext cx="4091568" cy="1539179"/>
          </a:xfrm>
          <a:prstGeom prst="rect">
            <a:avLst/>
          </a:prstGeom>
        </p:spPr>
      </p:pic>
      <p:sp>
        <p:nvSpPr>
          <p:cNvPr id="21" name="テキスト ボックス 20">
            <a:extLst>
              <a:ext uri="{FF2B5EF4-FFF2-40B4-BE49-F238E27FC236}">
                <a16:creationId xmlns:a16="http://schemas.microsoft.com/office/drawing/2014/main" id="{E2E3D141-D77F-DBB2-9B86-46D19FE05F0A}"/>
              </a:ext>
            </a:extLst>
          </p:cNvPr>
          <p:cNvSpPr txBox="1"/>
          <p:nvPr/>
        </p:nvSpPr>
        <p:spPr>
          <a:xfrm>
            <a:off x="340968" y="6475919"/>
            <a:ext cx="2215671" cy="261610"/>
          </a:xfrm>
          <a:prstGeom prst="rect">
            <a:avLst/>
          </a:prstGeom>
          <a:noFill/>
        </p:spPr>
        <p:txBody>
          <a:bodyPr wrap="none" rtlCol="0">
            <a:spAutoFit/>
          </a:bodyPr>
          <a:lstStyle/>
          <a:p>
            <a:r>
              <a:rPr kumimoji="1" lang="ja-JP" altLang="en-US" sz="1100">
                <a:latin typeface="Meiryo UI" panose="020B0604030504040204" pitchFamily="50" charset="-128"/>
                <a:ea typeface="Meiryo UI" panose="020B0604030504040204" pitchFamily="50" charset="-128"/>
                <a:cs typeface="Meiryo UI" panose="020B0604030504040204" pitchFamily="50" charset="-128"/>
              </a:rPr>
              <a:t>出典元：東京都地震ポータルサイト</a:t>
            </a:r>
          </a:p>
        </p:txBody>
      </p:sp>
      <p:sp>
        <p:nvSpPr>
          <p:cNvPr id="23" name="テキスト ボックス 22">
            <a:extLst>
              <a:ext uri="{FF2B5EF4-FFF2-40B4-BE49-F238E27FC236}">
                <a16:creationId xmlns:a16="http://schemas.microsoft.com/office/drawing/2014/main" id="{32C56DF7-52CB-92D9-794B-B4B1532A094B}"/>
              </a:ext>
            </a:extLst>
          </p:cNvPr>
          <p:cNvSpPr txBox="1"/>
          <p:nvPr/>
        </p:nvSpPr>
        <p:spPr>
          <a:xfrm>
            <a:off x="543717" y="4654571"/>
            <a:ext cx="3376245" cy="276999"/>
          </a:xfrm>
          <a:prstGeom prst="rect">
            <a:avLst/>
          </a:prstGeom>
          <a:noFill/>
        </p:spPr>
        <p:txBody>
          <a:bodyPr wrap="none" rtlCol="0">
            <a:spAutoFit/>
          </a:bodyPr>
          <a:lstStyle/>
          <a:p>
            <a:r>
              <a:rPr lang="ja-JP" altLang="en-US" sz="1200">
                <a:latin typeface="Meiryo UI" panose="020B0604030504040204" pitchFamily="50" charset="-128"/>
                <a:ea typeface="Meiryo UI" panose="020B0604030504040204" pitchFamily="50" charset="-128"/>
                <a:cs typeface="Meiryo UI" panose="020B0604030504040204" pitchFamily="50" charset="-128"/>
              </a:rPr>
              <a:t>（</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）機械などが仕事をなしうる能力が向上すること</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352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2"/>
          <p:cNvSpPr txBox="1"/>
          <p:nvPr/>
        </p:nvSpPr>
        <p:spPr>
          <a:xfrm>
            <a:off x="236220" y="508079"/>
            <a:ext cx="9433560" cy="2299476"/>
          </a:xfrm>
          <a:prstGeom prst="rect">
            <a:avLst/>
          </a:prstGeom>
          <a:solidFill>
            <a:srgbClr val="99D6EC"/>
          </a:solidFill>
        </p:spPr>
        <p:txBody>
          <a:bodyPr vert="horz" wrap="square" lIns="0" tIns="71755" rIns="0" bIns="0" rtlCol="0">
            <a:spAutoFit/>
          </a:bodyPr>
          <a:lstStyle/>
          <a:p>
            <a:pPr marL="342900" marR="0" lvl="0" indent="-342900" algn="l" defTabSz="914400" rtl="0" eaLnBrk="1" fontAlgn="auto" latinLnBrk="0" hangingPunct="1">
              <a:lnSpc>
                <a:spcPct val="114000"/>
              </a:lnSpc>
              <a:spcBef>
                <a:spcPts val="600"/>
              </a:spcBef>
              <a:spcAft>
                <a:spcPts val="600"/>
              </a:spcAft>
              <a:buClr>
                <a:srgbClr val="002060"/>
              </a:buClr>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本事業で復旧等を行う施設・設備について受領する保険・共済金がある場合、まず、</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復旧等に係る補助対象経費の内の自己負担分に充当</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ください。補助金の自己負担分を超える受取保険・共済金がある場合には、</a:t>
            </a:r>
            <a:r>
              <a:rPr kumimoji="1" lang="ja-JP" altLang="en-US"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超える部分の保険・共済金額の半額を補助金額から控除</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し、その残りの額が補助金額となります。</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R="0" lvl="0" algn="l" defTabSz="914400" rtl="0" eaLnBrk="1" fontAlgn="auto" latinLnBrk="0" hangingPunct="1">
              <a:lnSpc>
                <a:spcPct val="114000"/>
              </a:lnSpc>
              <a:spcBef>
                <a:spcPts val="600"/>
              </a:spcBef>
              <a:spcAft>
                <a:spcPts val="600"/>
              </a:spcAft>
              <a:buClr>
                <a:srgbClr val="002060"/>
              </a:buClr>
              <a:buSzTx/>
              <a:tabLst/>
              <a:defRPr/>
            </a:pPr>
            <a:r>
              <a:rPr kumimoji="1" lang="ja-JP" altLang="en-US" kern="1200" dirty="0">
                <a:solidFill>
                  <a:prstClr val="black"/>
                </a:solidFill>
                <a:latin typeface="Meiryo UI" panose="020B0604030504040204" pitchFamily="50" charset="-128"/>
                <a:ea typeface="Meiryo UI" panose="020B0604030504040204" pitchFamily="50" charset="-128"/>
              </a:rPr>
              <a:t>　　</a:t>
            </a:r>
            <a:r>
              <a:rPr kumimoji="1" lang="en-US" altLang="ja-JP" kern="1200" dirty="0">
                <a:solidFill>
                  <a:prstClr val="black"/>
                </a:solidFill>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ただし、迅速な復旧を進めるため、</a:t>
            </a:r>
            <a:r>
              <a:rPr lang="ja-JP" altLang="en-US" b="1" dirty="0">
                <a:latin typeface="Meiryo UI" panose="020B0604030504040204" pitchFamily="50" charset="-128"/>
                <a:ea typeface="Meiryo UI" panose="020B0604030504040204" pitchFamily="50" charset="-128"/>
              </a:rPr>
              <a:t>受取保険金額が確定する前から</a:t>
            </a:r>
            <a:r>
              <a:rPr lang="ja-JP" altLang="en-US" dirty="0">
                <a:latin typeface="Meiryo UI" panose="020B0604030504040204" pitchFamily="50" charset="-128"/>
                <a:ea typeface="Meiryo UI" panose="020B0604030504040204" pitchFamily="50" charset="-128"/>
              </a:rPr>
              <a:t>補助金の手続きを</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受け付けることとしています。</a:t>
            </a:r>
            <a:endParaRPr lang="ja-JP" altLang="en-US" dirty="0">
              <a:latin typeface="Meiryo UI" panose="020B0604030504040204" pitchFamily="50" charset="-128"/>
              <a:ea typeface="Meiryo UI" panose="020B0604030504040204" pitchFamily="50" charset="-128"/>
              <a:cs typeface="Yu Gothic UI"/>
            </a:endParaRPr>
          </a:p>
        </p:txBody>
      </p:sp>
      <p:sp>
        <p:nvSpPr>
          <p:cNvPr id="27" name="object 2">
            <a:extLst>
              <a:ext uri="{FF2B5EF4-FFF2-40B4-BE49-F238E27FC236}">
                <a16:creationId xmlns:a16="http://schemas.microsoft.com/office/drawing/2014/main" id="{E0BC6446-6741-E118-A6D4-8413879294A6}"/>
              </a:ext>
            </a:extLst>
          </p:cNvPr>
          <p:cNvSpPr txBox="1">
            <a:spLocks/>
          </p:cNvSpPr>
          <p:nvPr/>
        </p:nvSpPr>
        <p:spPr>
          <a:xfrm>
            <a:off x="351231" y="40294"/>
            <a:ext cx="79545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dirty="0">
                <a:latin typeface="Meiryo UI" panose="020B0604030504040204" pitchFamily="50" charset="-128"/>
                <a:ea typeface="Meiryo UI" panose="020B0604030504040204" pitchFamily="50" charset="-128"/>
              </a:rPr>
              <a:t>３</a:t>
            </a:r>
            <a:r>
              <a:rPr lang="en-US" altLang="ja-JP" spc="50" dirty="0">
                <a:latin typeface="Meiryo UI" panose="020B0604030504040204" pitchFamily="50" charset="-128"/>
                <a:ea typeface="Meiryo UI" panose="020B0604030504040204" pitchFamily="50" charset="-128"/>
              </a:rPr>
              <a:t>-</a:t>
            </a:r>
            <a:r>
              <a:rPr lang="ja-JP" altLang="en-US" spc="50" dirty="0">
                <a:latin typeface="Meiryo UI" panose="020B0604030504040204" pitchFamily="50" charset="-128"/>
                <a:ea typeface="Meiryo UI" panose="020B0604030504040204" pitchFamily="50" charset="-128"/>
              </a:rPr>
              <a:t>２	</a:t>
            </a:r>
            <a:r>
              <a:rPr lang="ja-JP" altLang="en-US" spc="-5" dirty="0">
                <a:latin typeface="Meiryo UI" panose="020B0604030504040204" pitchFamily="50" charset="-128"/>
                <a:ea typeface="Meiryo UI" panose="020B0604030504040204" pitchFamily="50" charset="-128"/>
              </a:rPr>
              <a:t>補助対象経費⑤ 保険金の取扱い</a:t>
            </a:r>
          </a:p>
        </p:txBody>
      </p:sp>
      <p:sp>
        <p:nvSpPr>
          <p:cNvPr id="11" name="スライド番号プレースホルダー 3">
            <a:extLst>
              <a:ext uri="{FF2B5EF4-FFF2-40B4-BE49-F238E27FC236}">
                <a16:creationId xmlns:a16="http://schemas.microsoft.com/office/drawing/2014/main" id="{A5640267-3310-6A10-4470-C959E9E9A32A}"/>
              </a:ext>
            </a:extLst>
          </p:cNvPr>
          <p:cNvSpPr>
            <a:spLocks noGrp="1"/>
          </p:cNvSpPr>
          <p:nvPr>
            <p:ph type="sldNum" sz="quarter" idx="7"/>
          </p:nvPr>
        </p:nvSpPr>
        <p:spPr>
          <a:xfrm>
            <a:off x="9565258" y="6588351"/>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14</a:t>
            </a:fld>
            <a:endParaRPr lang="ja-JP" altLang="en-US" spc="95">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0962A668-E658-5BD0-169D-D14F8FBFFA65}"/>
              </a:ext>
            </a:extLst>
          </p:cNvPr>
          <p:cNvSpPr txBox="1"/>
          <p:nvPr/>
        </p:nvSpPr>
        <p:spPr>
          <a:xfrm>
            <a:off x="87409" y="2998074"/>
            <a:ext cx="9546111" cy="325410"/>
          </a:xfrm>
          <a:prstGeom prst="rect">
            <a:avLst/>
          </a:prstGeom>
          <a:noFill/>
        </p:spPr>
        <p:txBody>
          <a:bodyPr wrap="square">
            <a:spAutoFit/>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（例）建物復旧に要する補助対象</a:t>
            </a:r>
            <a:r>
              <a:rPr kumimoji="1" lang="ja-JP"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経費</a:t>
            </a:r>
            <a:r>
              <a:rPr kumimoji="1" lang="ja-JP" altLang="en-US"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が</a:t>
            </a:r>
            <a:r>
              <a:rPr kumimoji="1" lang="en-US"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2,000</a:t>
            </a:r>
            <a:r>
              <a:rPr kumimoji="1" lang="ja-JP"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万円</a:t>
            </a:r>
            <a:r>
              <a:rPr kumimoji="1" lang="ja-JP" altLang="en-US"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で補助率が</a:t>
            </a:r>
            <a:r>
              <a:rPr kumimoji="1" lang="en-US"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3/4</a:t>
            </a:r>
            <a:r>
              <a:rPr kumimoji="1" lang="ja-JP" altLang="en-US"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、保険・共済金の受取額が</a:t>
            </a:r>
            <a:r>
              <a:rPr kumimoji="1" lang="en-US"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700</a:t>
            </a:r>
            <a:r>
              <a:rPr kumimoji="1" lang="ja-JP" altLang="en-US"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rPr>
              <a:t>万円の場合</a:t>
            </a:r>
            <a:endParaRPr kumimoji="1" lang="ja-JP" altLang="ja-JP" sz="16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ourier New" panose="02070309020205020404" pitchFamily="49" charset="0"/>
            </a:endParaRPr>
          </a:p>
        </p:txBody>
      </p:sp>
      <p:sp>
        <p:nvSpPr>
          <p:cNvPr id="25" name="テキスト ボックス 24">
            <a:extLst>
              <a:ext uri="{FF2B5EF4-FFF2-40B4-BE49-F238E27FC236}">
                <a16:creationId xmlns:a16="http://schemas.microsoft.com/office/drawing/2014/main" id="{8E74E6C0-39C2-03B4-A5FE-12E6924843E5}"/>
              </a:ext>
            </a:extLst>
          </p:cNvPr>
          <p:cNvSpPr txBox="1"/>
          <p:nvPr/>
        </p:nvSpPr>
        <p:spPr>
          <a:xfrm>
            <a:off x="794879" y="6362164"/>
            <a:ext cx="170984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保険・共済金なし</a:t>
            </a:r>
          </a:p>
        </p:txBody>
      </p:sp>
      <p:sp>
        <p:nvSpPr>
          <p:cNvPr id="33" name="テキスト ボックス 32">
            <a:extLst>
              <a:ext uri="{FF2B5EF4-FFF2-40B4-BE49-F238E27FC236}">
                <a16:creationId xmlns:a16="http://schemas.microsoft.com/office/drawing/2014/main" id="{518DE571-F759-5BAE-D696-7C8677D045BD}"/>
              </a:ext>
            </a:extLst>
          </p:cNvPr>
          <p:cNvSpPr txBox="1"/>
          <p:nvPr/>
        </p:nvSpPr>
        <p:spPr>
          <a:xfrm>
            <a:off x="3548070" y="6362164"/>
            <a:ext cx="202762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保険・共済金</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を受け取った場合</a:t>
            </a:r>
          </a:p>
        </p:txBody>
      </p:sp>
      <p:sp>
        <p:nvSpPr>
          <p:cNvPr id="34" name="右中かっこ 33">
            <a:extLst>
              <a:ext uri="{FF2B5EF4-FFF2-40B4-BE49-F238E27FC236}">
                <a16:creationId xmlns:a16="http://schemas.microsoft.com/office/drawing/2014/main" id="{2D5CD706-396E-3DA3-6EEE-3803A5CA8FFD}"/>
              </a:ext>
            </a:extLst>
          </p:cNvPr>
          <p:cNvSpPr/>
          <p:nvPr/>
        </p:nvSpPr>
        <p:spPr>
          <a:xfrm>
            <a:off x="5613197" y="4201924"/>
            <a:ext cx="203899" cy="36601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63C1E5C6-91DD-9794-2D92-772CA3F261FB}"/>
              </a:ext>
            </a:extLst>
          </p:cNvPr>
          <p:cNvSpPr txBox="1"/>
          <p:nvPr/>
        </p:nvSpPr>
        <p:spPr>
          <a:xfrm>
            <a:off x="5968409" y="3761657"/>
            <a:ext cx="3756566" cy="954107"/>
          </a:xfrm>
          <a:prstGeom prst="rect">
            <a:avLst/>
          </a:prstGeom>
          <a:noFill/>
          <a:ln>
            <a:solidFill>
              <a:schemeClr val="tx1"/>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保険・共済金額</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万円のうち、</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自己負担額</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万円を超えた</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残額（</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万円）の半額（</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万円）を、</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補助金額</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万円から控除</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表 5">
            <a:extLst>
              <a:ext uri="{FF2B5EF4-FFF2-40B4-BE49-F238E27FC236}">
                <a16:creationId xmlns:a16="http://schemas.microsoft.com/office/drawing/2014/main" id="{0B2ED9A1-94F0-BA11-16AD-E580EBD44B4A}"/>
              </a:ext>
            </a:extLst>
          </p:cNvPr>
          <p:cNvGraphicFramePr>
            <a:graphicFrameLocks noGrp="1"/>
          </p:cNvGraphicFramePr>
          <p:nvPr/>
        </p:nvGraphicFramePr>
        <p:xfrm>
          <a:off x="794879" y="3481844"/>
          <a:ext cx="1709849" cy="2880320"/>
        </p:xfrm>
        <a:graphic>
          <a:graphicData uri="http://schemas.openxmlformats.org/drawingml/2006/table">
            <a:tbl>
              <a:tblPr firstRow="1" bandRow="1">
                <a:tableStyleId>{5C22544A-7EE6-4342-B048-85BDC9FD1C3A}</a:tableStyleId>
              </a:tblPr>
              <a:tblGrid>
                <a:gridCol w="1709849">
                  <a:extLst>
                    <a:ext uri="{9D8B030D-6E8A-4147-A177-3AD203B41FA5}">
                      <a16:colId xmlns:a16="http://schemas.microsoft.com/office/drawing/2014/main" val="3015730134"/>
                    </a:ext>
                  </a:extLst>
                </a:gridCol>
              </a:tblGrid>
              <a:tr h="720080">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自己負担分</a:t>
                      </a:r>
                      <a:r>
                        <a:rPr kumimoji="1" lang="en-US" altLang="ja-JP" sz="1600" dirty="0">
                          <a:solidFill>
                            <a:schemeClr val="tx1"/>
                          </a:solidFill>
                          <a:latin typeface="Meiryo UI" panose="020B0604030504040204" pitchFamily="50" charset="-128"/>
                          <a:ea typeface="Meiryo UI" panose="020B0604030504040204" pitchFamily="50" charset="-128"/>
                        </a:rPr>
                        <a:t>1/4</a:t>
                      </a:r>
                    </a:p>
                    <a:p>
                      <a:pPr algn="ctr"/>
                      <a:r>
                        <a:rPr kumimoji="1" lang="en-US" altLang="ja-JP" sz="1600" dirty="0">
                          <a:solidFill>
                            <a:schemeClr val="tx1"/>
                          </a:solidFill>
                          <a:latin typeface="Meiryo UI" panose="020B0604030504040204" pitchFamily="50" charset="-128"/>
                          <a:ea typeface="Meiryo UI" panose="020B0604030504040204" pitchFamily="50" charset="-128"/>
                        </a:rPr>
                        <a:t>500</a:t>
                      </a:r>
                      <a:r>
                        <a:rPr kumimoji="1" lang="ja-JP" altLang="en-US" sz="1600" dirty="0">
                          <a:solidFill>
                            <a:schemeClr val="tx1"/>
                          </a:solidFill>
                          <a:latin typeface="Meiryo UI" panose="020B0604030504040204" pitchFamily="50" charset="-128"/>
                          <a:ea typeface="Meiryo UI"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8734424"/>
                  </a:ext>
                </a:extLst>
              </a:tr>
              <a:tr h="2160240">
                <a:tc>
                  <a:txBody>
                    <a:bodyPr/>
                    <a:lstStyle/>
                    <a:p>
                      <a:pPr algn="ctr"/>
                      <a:r>
                        <a:rPr kumimoji="1" lang="ja-JP" altLang="en-US" sz="1600" b="1" dirty="0">
                          <a:latin typeface="Meiryo UI" panose="020B0604030504040204" pitchFamily="50" charset="-128"/>
                          <a:ea typeface="Meiryo UI" panose="020B0604030504040204" pitchFamily="50" charset="-128"/>
                        </a:rPr>
                        <a:t>補助金額</a:t>
                      </a:r>
                      <a:r>
                        <a:rPr kumimoji="1" lang="en-US" altLang="ja-JP" sz="1600" b="1" dirty="0">
                          <a:latin typeface="Meiryo UI" panose="020B0604030504040204" pitchFamily="50" charset="-128"/>
                          <a:ea typeface="Meiryo UI" panose="020B0604030504040204" pitchFamily="50" charset="-128"/>
                        </a:rPr>
                        <a:t>3/4</a:t>
                      </a:r>
                    </a:p>
                    <a:p>
                      <a:pPr algn="ctr"/>
                      <a:r>
                        <a:rPr kumimoji="1" lang="en-US" altLang="ja-JP" sz="1600" b="1" dirty="0">
                          <a:latin typeface="Meiryo UI" panose="020B0604030504040204" pitchFamily="50" charset="-128"/>
                          <a:ea typeface="Meiryo UI" panose="020B0604030504040204" pitchFamily="50" charset="-128"/>
                        </a:rPr>
                        <a:t>1,500</a:t>
                      </a:r>
                      <a:r>
                        <a:rPr kumimoji="1" lang="ja-JP" altLang="en-US" sz="1600" b="1" dirty="0">
                          <a:latin typeface="Meiryo UI" panose="020B0604030504040204" pitchFamily="50" charset="-128"/>
                          <a:ea typeface="Meiryo UI"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409013605"/>
                  </a:ext>
                </a:extLst>
              </a:tr>
            </a:tbl>
          </a:graphicData>
        </a:graphic>
      </p:graphicFrame>
      <p:graphicFrame>
        <p:nvGraphicFramePr>
          <p:cNvPr id="37" name="表 5">
            <a:extLst>
              <a:ext uri="{FF2B5EF4-FFF2-40B4-BE49-F238E27FC236}">
                <a16:creationId xmlns:a16="http://schemas.microsoft.com/office/drawing/2014/main" id="{7EDB2588-3D1B-9F25-2186-3212D67F9BBE}"/>
              </a:ext>
            </a:extLst>
          </p:cNvPr>
          <p:cNvGraphicFramePr>
            <a:graphicFrameLocks noGrp="1"/>
          </p:cNvGraphicFramePr>
          <p:nvPr/>
        </p:nvGraphicFramePr>
        <p:xfrm>
          <a:off x="3605865" y="3482775"/>
          <a:ext cx="1856019" cy="2880321"/>
        </p:xfrm>
        <a:graphic>
          <a:graphicData uri="http://schemas.openxmlformats.org/drawingml/2006/table">
            <a:tbl>
              <a:tblPr firstRow="1" bandRow="1">
                <a:tableStyleId>{5C22544A-7EE6-4342-B048-85BDC9FD1C3A}</a:tableStyleId>
              </a:tblPr>
              <a:tblGrid>
                <a:gridCol w="1856019">
                  <a:extLst>
                    <a:ext uri="{9D8B030D-6E8A-4147-A177-3AD203B41FA5}">
                      <a16:colId xmlns:a16="http://schemas.microsoft.com/office/drawing/2014/main" val="3015730134"/>
                    </a:ext>
                  </a:extLst>
                </a:gridCol>
              </a:tblGrid>
              <a:tr h="69658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88734424"/>
                  </a:ext>
                </a:extLst>
              </a:tr>
              <a:tr h="442281">
                <a:tc>
                  <a:txBody>
                    <a:bodyPr/>
                    <a:lstStyle/>
                    <a:p>
                      <a:pPr algn="ctr"/>
                      <a:r>
                        <a:rPr kumimoji="1" lang="ja-JP" altLang="en-US" sz="1200" b="1" u="sng" spc="-80" baseline="0" dirty="0">
                          <a:latin typeface="Meiryo UI" panose="020B0604030504040204" pitchFamily="50" charset="-128"/>
                          <a:ea typeface="Meiryo UI" panose="020B0604030504040204" pitchFamily="50" charset="-128"/>
                        </a:rPr>
                        <a:t>補助金から控除：</a:t>
                      </a:r>
                      <a:r>
                        <a:rPr kumimoji="1" lang="en-US" altLang="ja-JP" sz="1200" b="1" u="sng" spc="-80" baseline="0" dirty="0">
                          <a:latin typeface="Meiryo UI" panose="020B0604030504040204" pitchFamily="50" charset="-128"/>
                          <a:ea typeface="Meiryo UI" panose="020B0604030504040204" pitchFamily="50" charset="-128"/>
                        </a:rPr>
                        <a:t>100</a:t>
                      </a:r>
                      <a:r>
                        <a:rPr kumimoji="1" lang="ja-JP" altLang="en-US" sz="1200" b="1" u="sng" spc="-80" baseline="0" dirty="0">
                          <a:latin typeface="Meiryo UI" panose="020B0604030504040204" pitchFamily="50" charset="-128"/>
                          <a:ea typeface="Meiryo UI" panose="020B0604030504040204" pitchFamily="50" charset="-128"/>
                        </a:rPr>
                        <a:t>万円</a:t>
                      </a:r>
                      <a:r>
                        <a:rPr kumimoji="1" lang="ja-JP" altLang="en-US" sz="1050" b="0" u="none" dirty="0">
                          <a:latin typeface="Meiryo UI" panose="020B0604030504040204" pitchFamily="50" charset="-128"/>
                          <a:ea typeface="Meiryo UI" panose="020B0604030504040204" pitchFamily="50" charset="-128"/>
                        </a:rPr>
                        <a:t>（残額</a:t>
                      </a:r>
                      <a:r>
                        <a:rPr kumimoji="1" lang="en-US" altLang="ja-JP" sz="1050" b="0" u="none" dirty="0">
                          <a:latin typeface="Meiryo UI" panose="020B0604030504040204" pitchFamily="50" charset="-128"/>
                          <a:ea typeface="Meiryo UI" panose="020B0604030504040204" pitchFamily="50" charset="-128"/>
                        </a:rPr>
                        <a:t>200</a:t>
                      </a:r>
                      <a:r>
                        <a:rPr kumimoji="1" lang="ja-JP" altLang="en-US" sz="1050" b="0" u="none" dirty="0">
                          <a:latin typeface="Meiryo UI" panose="020B0604030504040204" pitchFamily="50" charset="-128"/>
                          <a:ea typeface="Meiryo UI" panose="020B0604030504040204" pitchFamily="50" charset="-128"/>
                        </a:rPr>
                        <a:t>万円</a:t>
                      </a:r>
                      <a:r>
                        <a:rPr kumimoji="1" lang="en-US" altLang="ja-JP" sz="1050" b="0" u="none" dirty="0">
                          <a:latin typeface="Meiryo UI" panose="020B0604030504040204" pitchFamily="50" charset="-128"/>
                          <a:ea typeface="Meiryo UI" panose="020B0604030504040204" pitchFamily="50" charset="-128"/>
                        </a:rPr>
                        <a:t>×1/2</a:t>
                      </a:r>
                      <a:r>
                        <a:rPr kumimoji="1" lang="ja-JP" altLang="en-US" sz="1050" b="0" u="none" dirty="0">
                          <a:latin typeface="Meiryo UI" panose="020B0604030504040204" pitchFamily="50" charset="-128"/>
                          <a:ea typeface="Meiryo UI" panose="020B0604030504040204" pitchFamily="50" charset="-128"/>
                        </a:rPr>
                        <a:t>）</a:t>
                      </a:r>
                      <a:endParaRPr kumimoji="1" lang="ja-JP" altLang="en-US" sz="1200" b="0" u="none"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09013605"/>
                  </a:ext>
                </a:extLst>
              </a:tr>
              <a:tr h="1741457">
                <a:tc>
                  <a:txBody>
                    <a:bodyPr/>
                    <a:lstStyle/>
                    <a:p>
                      <a:pPr algn="ctr"/>
                      <a:r>
                        <a:rPr kumimoji="1" lang="ja-JP" altLang="en-US" sz="1600" b="1" dirty="0">
                          <a:latin typeface="Meiryo UI" panose="020B0604030504040204" pitchFamily="50" charset="-128"/>
                          <a:ea typeface="Meiryo UI" panose="020B0604030504040204" pitchFamily="50" charset="-128"/>
                        </a:rPr>
                        <a:t>補助金額</a:t>
                      </a:r>
                      <a:endParaRPr kumimoji="1" lang="en-US" altLang="ja-JP" sz="1600" b="1" dirty="0">
                        <a:latin typeface="Meiryo UI" panose="020B0604030504040204" pitchFamily="50" charset="-128"/>
                        <a:ea typeface="Meiryo UI" panose="020B0604030504040204" pitchFamily="50" charset="-128"/>
                      </a:endParaRPr>
                    </a:p>
                    <a:p>
                      <a:pPr algn="ctr"/>
                      <a:r>
                        <a:rPr kumimoji="1" lang="en-US" altLang="ja-JP" sz="1600" b="1" dirty="0">
                          <a:latin typeface="Meiryo UI" panose="020B0604030504040204" pitchFamily="50" charset="-128"/>
                          <a:ea typeface="Meiryo UI" panose="020B0604030504040204" pitchFamily="50" charset="-128"/>
                        </a:rPr>
                        <a:t>1,400</a:t>
                      </a:r>
                      <a:r>
                        <a:rPr kumimoji="1" lang="ja-JP" altLang="en-US" sz="1600" b="1" dirty="0">
                          <a:latin typeface="Meiryo UI" panose="020B0604030504040204" pitchFamily="50" charset="-128"/>
                          <a:ea typeface="Meiryo UI" panose="020B0604030504040204" pitchFamily="50" charset="-128"/>
                        </a:rPr>
                        <a:t>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56868800"/>
                  </a:ext>
                </a:extLst>
              </a:tr>
            </a:tbl>
          </a:graphicData>
        </a:graphic>
      </p:graphicFrame>
      <p:graphicFrame>
        <p:nvGraphicFramePr>
          <p:cNvPr id="38" name="表 37">
            <a:extLst>
              <a:ext uri="{FF2B5EF4-FFF2-40B4-BE49-F238E27FC236}">
                <a16:creationId xmlns:a16="http://schemas.microsoft.com/office/drawing/2014/main" id="{1C9CF9BA-332E-678F-766C-98BB49A5B776}"/>
              </a:ext>
            </a:extLst>
          </p:cNvPr>
          <p:cNvGraphicFramePr>
            <a:graphicFrameLocks noGrp="1"/>
          </p:cNvGraphicFramePr>
          <p:nvPr/>
        </p:nvGraphicFramePr>
        <p:xfrm>
          <a:off x="3543239" y="3447214"/>
          <a:ext cx="1968565" cy="826718"/>
        </p:xfrm>
        <a:graphic>
          <a:graphicData uri="http://schemas.openxmlformats.org/drawingml/2006/table">
            <a:tbl>
              <a:tblPr/>
              <a:tblGrid>
                <a:gridCol w="1968565">
                  <a:extLst>
                    <a:ext uri="{9D8B030D-6E8A-4147-A177-3AD203B41FA5}">
                      <a16:colId xmlns:a16="http://schemas.microsoft.com/office/drawing/2014/main" val="1489283844"/>
                    </a:ext>
                  </a:extLst>
                </a:gridCol>
              </a:tblGrid>
              <a:tr h="826718">
                <a:tc>
                  <a:txBody>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自己負担分</a:t>
                      </a:r>
                      <a:r>
                        <a:rPr kumimoji="1" lang="en-US" altLang="ja-JP" sz="1600" b="1" dirty="0">
                          <a:solidFill>
                            <a:schemeClr val="tx1"/>
                          </a:solidFill>
                          <a:latin typeface="Meiryo UI" panose="020B0604030504040204" pitchFamily="50" charset="-128"/>
                          <a:ea typeface="Meiryo UI" panose="020B0604030504040204" pitchFamily="50" charset="-128"/>
                        </a:rPr>
                        <a:t>1/4</a:t>
                      </a:r>
                    </a:p>
                    <a:p>
                      <a:pPr algn="ctr"/>
                      <a:r>
                        <a:rPr kumimoji="1" lang="en-US" altLang="ja-JP" sz="1600" b="1" dirty="0">
                          <a:solidFill>
                            <a:schemeClr val="tx1"/>
                          </a:solidFill>
                          <a:latin typeface="Meiryo UI" panose="020B0604030504040204" pitchFamily="50" charset="-128"/>
                          <a:ea typeface="Meiryo UI" panose="020B0604030504040204" pitchFamily="50" charset="-128"/>
                        </a:rPr>
                        <a:t>500</a:t>
                      </a:r>
                      <a:r>
                        <a:rPr kumimoji="1" lang="ja-JP" altLang="en-US" sz="1600" b="1" dirty="0">
                          <a:solidFill>
                            <a:schemeClr val="tx1"/>
                          </a:solidFill>
                          <a:latin typeface="Meiryo UI" panose="020B0604030504040204" pitchFamily="50" charset="-128"/>
                          <a:ea typeface="Meiryo UI" panose="020B0604030504040204" pitchFamily="50" charset="-128"/>
                        </a:rPr>
                        <a:t>万円</a:t>
                      </a:r>
                    </a:p>
                  </a:txBody>
                  <a:tcPr anchor="ctr">
                    <a:lnL w="12700" cmpd="sng">
                      <a:noFill/>
                      <a:prstDash val="dash"/>
                    </a:lnL>
                    <a:lnR w="12700" cmpd="sng">
                      <a:noFill/>
                      <a:prstDash val="dash"/>
                    </a:lnR>
                    <a:lnT w="12700" cmpd="sng">
                      <a:noFill/>
                      <a:prstDash val="dash"/>
                    </a:lnT>
                    <a:lnB w="12700" cmpd="sng">
                      <a:noFill/>
                      <a:prstDash val="dash"/>
                    </a:lnB>
                    <a:lnTlToBr w="12700" cmpd="sng">
                      <a:noFill/>
                      <a:prstDash val="solid"/>
                    </a:lnTlToBr>
                    <a:lnBlToTr w="12700" cmpd="sng">
                      <a:noFill/>
                      <a:prstDash val="solid"/>
                    </a:lnBlToTr>
                  </a:tcPr>
                </a:tc>
                <a:extLst>
                  <a:ext uri="{0D108BD9-81ED-4DB2-BD59-A6C34878D82A}">
                    <a16:rowId xmlns:a16="http://schemas.microsoft.com/office/drawing/2014/main" val="3983859440"/>
                  </a:ext>
                </a:extLst>
              </a:tr>
            </a:tbl>
          </a:graphicData>
        </a:graphic>
      </p:graphicFrame>
      <p:sp>
        <p:nvSpPr>
          <p:cNvPr id="39" name="四角形: 角を丸くする 38">
            <a:extLst>
              <a:ext uri="{FF2B5EF4-FFF2-40B4-BE49-F238E27FC236}">
                <a16:creationId xmlns:a16="http://schemas.microsoft.com/office/drawing/2014/main" id="{FA04933F-B5BC-0C87-D90C-2EBFB80D8F81}"/>
              </a:ext>
            </a:extLst>
          </p:cNvPr>
          <p:cNvSpPr/>
          <p:nvPr/>
        </p:nvSpPr>
        <p:spPr bwMode="auto">
          <a:xfrm>
            <a:off x="3548070" y="3444465"/>
            <a:ext cx="1969831" cy="757459"/>
          </a:xfrm>
          <a:prstGeom prst="roundRect">
            <a:avLst/>
          </a:prstGeom>
          <a:noFill/>
          <a:ln w="25400">
            <a:solidFill>
              <a:schemeClr val="tx1"/>
            </a:solidFill>
            <a:prstDash val="dash"/>
            <a:miter lim="800000"/>
            <a:headEnd/>
            <a:tailEnd/>
          </a:ln>
          <a:effec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0" name="吹き出し: 円形 39">
            <a:extLst>
              <a:ext uri="{FF2B5EF4-FFF2-40B4-BE49-F238E27FC236}">
                <a16:creationId xmlns:a16="http://schemas.microsoft.com/office/drawing/2014/main" id="{2EC6795B-27D6-B806-6B4C-0868B56909EB}"/>
              </a:ext>
            </a:extLst>
          </p:cNvPr>
          <p:cNvSpPr/>
          <p:nvPr/>
        </p:nvSpPr>
        <p:spPr bwMode="auto">
          <a:xfrm>
            <a:off x="5674097" y="3280247"/>
            <a:ext cx="631839" cy="364777"/>
          </a:xfrm>
          <a:prstGeom prst="wedgeEllipseCallout">
            <a:avLst>
              <a:gd name="adj1" fmla="val -49739"/>
              <a:gd name="adj2" fmla="val 69594"/>
            </a:avLst>
          </a:prstGeom>
          <a:solidFill>
            <a:srgbClr val="FFBE3C"/>
          </a:solidFill>
          <a:ln w="9525">
            <a:solidFill>
              <a:srgbClr val="FF0000"/>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endPar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1" name="吹き出し: 円形 40">
            <a:extLst>
              <a:ext uri="{FF2B5EF4-FFF2-40B4-BE49-F238E27FC236}">
                <a16:creationId xmlns:a16="http://schemas.microsoft.com/office/drawing/2014/main" id="{704E599F-0E59-860E-E9FD-842FD798E1E8}"/>
              </a:ext>
            </a:extLst>
          </p:cNvPr>
          <p:cNvSpPr/>
          <p:nvPr/>
        </p:nvSpPr>
        <p:spPr bwMode="auto">
          <a:xfrm>
            <a:off x="2679143" y="4057908"/>
            <a:ext cx="631839" cy="364777"/>
          </a:xfrm>
          <a:prstGeom prst="wedgeEllipseCallout">
            <a:avLst>
              <a:gd name="adj1" fmla="val 56753"/>
              <a:gd name="adj2" fmla="val 50675"/>
            </a:avLst>
          </a:prstGeom>
          <a:solidFill>
            <a:srgbClr val="FFBE3C"/>
          </a:solidFill>
          <a:ln w="9525">
            <a:solidFill>
              <a:srgbClr val="FF0000"/>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ポインﾄ</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endPar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2" name="四角形: 角を丸くする 41">
            <a:extLst>
              <a:ext uri="{FF2B5EF4-FFF2-40B4-BE49-F238E27FC236}">
                <a16:creationId xmlns:a16="http://schemas.microsoft.com/office/drawing/2014/main" id="{3297B9AD-A17C-56B1-7D45-8087E14D4597}"/>
              </a:ext>
            </a:extLst>
          </p:cNvPr>
          <p:cNvSpPr/>
          <p:nvPr/>
        </p:nvSpPr>
        <p:spPr bwMode="auto">
          <a:xfrm>
            <a:off x="5990016" y="4838387"/>
            <a:ext cx="3756567" cy="1728773"/>
          </a:xfrm>
          <a:prstGeom prst="roundRect">
            <a:avLst>
              <a:gd name="adj" fmla="val 6894"/>
            </a:avLst>
          </a:prstGeom>
          <a:solidFill>
            <a:srgbClr val="FFBE3C"/>
          </a:solidFill>
          <a:ln w="9525">
            <a:solidFill>
              <a:srgbClr val="FF0000"/>
            </a:solidFill>
            <a:miter lim="800000"/>
            <a:headEnd/>
            <a:tailEnd/>
          </a:ln>
          <a:effec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ポイント１</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自己負担分に保険・共済金が充当可能。</a:t>
            </a:r>
            <a:endPar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（左記の例では自己負担はゼロ）</a:t>
            </a:r>
            <a:endParaRPr kumimoji="1" lang="en-US" altLang="ja-JP" sz="16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ポイント２</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保険・共済金の一部が手元に残る。</a:t>
            </a:r>
            <a:endParaRPr kumimoji="1" lang="en-US" altLang="ja-JP" sz="16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（左記の例では</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万円）</a:t>
            </a:r>
          </a:p>
        </p:txBody>
      </p:sp>
      <p:sp>
        <p:nvSpPr>
          <p:cNvPr id="43" name="フローチャート: 結合子 42">
            <a:extLst>
              <a:ext uri="{FF2B5EF4-FFF2-40B4-BE49-F238E27FC236}">
                <a16:creationId xmlns:a16="http://schemas.microsoft.com/office/drawing/2014/main" id="{0E24A707-459A-78C1-1251-2AEF5D98A1B3}"/>
              </a:ext>
            </a:extLst>
          </p:cNvPr>
          <p:cNvSpPr/>
          <p:nvPr/>
        </p:nvSpPr>
        <p:spPr bwMode="auto">
          <a:xfrm>
            <a:off x="2786104" y="5419647"/>
            <a:ext cx="613119" cy="510469"/>
          </a:xfrm>
          <a:prstGeom prst="flowChartConnector">
            <a:avLst/>
          </a:prstGeom>
          <a:solidFill>
            <a:srgbClr val="CC990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a:t>
            </a:r>
          </a:p>
        </p:txBody>
      </p:sp>
      <p:sp>
        <p:nvSpPr>
          <p:cNvPr id="44" name="二等辺三角形 43">
            <a:extLst>
              <a:ext uri="{FF2B5EF4-FFF2-40B4-BE49-F238E27FC236}">
                <a16:creationId xmlns:a16="http://schemas.microsoft.com/office/drawing/2014/main" id="{500BC1CB-2DF3-4D2A-6F8F-80FF8E205A13}"/>
              </a:ext>
            </a:extLst>
          </p:cNvPr>
          <p:cNvSpPr/>
          <p:nvPr/>
        </p:nvSpPr>
        <p:spPr bwMode="auto">
          <a:xfrm rot="4463083">
            <a:off x="3084601" y="5256724"/>
            <a:ext cx="253079" cy="216024"/>
          </a:xfrm>
          <a:prstGeom prst="triangle">
            <a:avLst>
              <a:gd name="adj" fmla="val 50000"/>
            </a:avLst>
          </a:prstGeom>
          <a:solidFill>
            <a:srgbClr val="CC9900"/>
          </a:solidFill>
          <a:ln w="9525">
            <a:noFill/>
            <a:miter lim="800000"/>
            <a:headEnd/>
            <a:tailEnd/>
          </a:ln>
          <a:effec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矢印: 折線 44">
            <a:extLst>
              <a:ext uri="{FF2B5EF4-FFF2-40B4-BE49-F238E27FC236}">
                <a16:creationId xmlns:a16="http://schemas.microsoft.com/office/drawing/2014/main" id="{764DE5CB-C73E-D8BE-77A1-4507107014E0}"/>
              </a:ext>
            </a:extLst>
          </p:cNvPr>
          <p:cNvSpPr/>
          <p:nvPr/>
        </p:nvSpPr>
        <p:spPr bwMode="auto">
          <a:xfrm>
            <a:off x="3008449" y="4628104"/>
            <a:ext cx="648072" cy="288032"/>
          </a:xfrm>
          <a:prstGeom prst="bentArrow">
            <a:avLst>
              <a:gd name="adj1" fmla="val 25000"/>
              <a:gd name="adj2" fmla="val 27567"/>
              <a:gd name="adj3" fmla="val 35269"/>
              <a:gd name="adj4" fmla="val 84933"/>
            </a:avLst>
          </a:prstGeom>
          <a:noFill/>
          <a:ln w="9525">
            <a:solidFill>
              <a:schemeClr val="tx1"/>
            </a:solidFill>
            <a:miter lim="800000"/>
            <a:headEnd/>
            <a:tailEnd/>
          </a:ln>
          <a:effectLst/>
          <a:scene3d>
            <a:camera prst="orthographicFront">
              <a:rot lat="0" lon="10800000" rev="4800000"/>
            </a:camera>
            <a:lightRig rig="threePt" dir="t"/>
          </a:scene3d>
          <a:sp3d/>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6" name="左中かっこ 45">
            <a:extLst>
              <a:ext uri="{FF2B5EF4-FFF2-40B4-BE49-F238E27FC236}">
                <a16:creationId xmlns:a16="http://schemas.microsoft.com/office/drawing/2014/main" id="{E289CC70-BE13-E786-A8F2-EE866B044043}"/>
              </a:ext>
            </a:extLst>
          </p:cNvPr>
          <p:cNvSpPr/>
          <p:nvPr/>
        </p:nvSpPr>
        <p:spPr>
          <a:xfrm>
            <a:off x="538242" y="3481844"/>
            <a:ext cx="166286" cy="288032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A048145B-F760-8859-474A-7E82019B2780}"/>
              </a:ext>
            </a:extLst>
          </p:cNvPr>
          <p:cNvSpPr txBox="1"/>
          <p:nvPr/>
        </p:nvSpPr>
        <p:spPr>
          <a:xfrm>
            <a:off x="160402" y="4273932"/>
            <a:ext cx="400110" cy="1278185"/>
          </a:xfrm>
          <a:prstGeom prst="rect">
            <a:avLst/>
          </a:prstGeom>
          <a:noFill/>
        </p:spPr>
        <p:txBody>
          <a:bodyPr vert="eaVert" wrap="square" rtlCol="0">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補助対象経費</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96011" y="1499615"/>
            <a:ext cx="9025128" cy="4485132"/>
          </a:xfrm>
          <a:prstGeom prst="rect">
            <a:avLst/>
          </a:prstGeom>
        </p:spPr>
      </p:pic>
      <p:sp>
        <p:nvSpPr>
          <p:cNvPr id="6" name="object 6"/>
          <p:cNvSpPr/>
          <p:nvPr/>
        </p:nvSpPr>
        <p:spPr>
          <a:xfrm>
            <a:off x="199643" y="1231391"/>
            <a:ext cx="9505315" cy="4912360"/>
          </a:xfrm>
          <a:custGeom>
            <a:avLst/>
            <a:gdLst/>
            <a:ahLst/>
            <a:cxnLst/>
            <a:rect l="l" t="t" r="r" b="b"/>
            <a:pathLst>
              <a:path w="9505315" h="4912360">
                <a:moveTo>
                  <a:pt x="0" y="4911852"/>
                </a:moveTo>
                <a:lnTo>
                  <a:pt x="9505188" y="4911852"/>
                </a:lnTo>
                <a:lnTo>
                  <a:pt x="9505188" y="0"/>
                </a:lnTo>
                <a:lnTo>
                  <a:pt x="0" y="0"/>
                </a:lnTo>
                <a:lnTo>
                  <a:pt x="0" y="4911852"/>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7" name="object 7"/>
          <p:cNvSpPr txBox="1"/>
          <p:nvPr/>
        </p:nvSpPr>
        <p:spPr>
          <a:xfrm>
            <a:off x="278688" y="1324907"/>
            <a:ext cx="9025128" cy="4566956"/>
          </a:xfrm>
          <a:prstGeom prst="rect">
            <a:avLst/>
          </a:prstGeom>
        </p:spPr>
        <p:txBody>
          <a:bodyPr vert="horz" wrap="square" lIns="0" tIns="13335" rIns="0" bIns="0" rtlCol="0">
            <a:spAutoFit/>
          </a:bodyPr>
          <a:lstStyle/>
          <a:p>
            <a:pPr marL="12700">
              <a:lnSpc>
                <a:spcPct val="100000"/>
              </a:lnSpc>
              <a:spcBef>
                <a:spcPts val="105"/>
              </a:spcBef>
            </a:pPr>
            <a:r>
              <a:rPr lang="ja-JP" altLang="en-US" sz="2000">
                <a:latin typeface="Meiryo UI" panose="020B0604030504040204" pitchFamily="50" charset="-128"/>
                <a:ea typeface="Meiryo UI" panose="020B0604030504040204" pitchFamily="50" charset="-128"/>
                <a:cs typeface="Yu Gothic UI"/>
              </a:rPr>
              <a:t>補助対象</a:t>
            </a:r>
            <a:r>
              <a:rPr lang="ja-JP" altLang="en-US" sz="2000">
                <a:solidFill>
                  <a:srgbClr val="C00000"/>
                </a:solidFill>
                <a:latin typeface="Meiryo UI" panose="020B0604030504040204" pitchFamily="50" charset="-128"/>
                <a:ea typeface="Meiryo UI" panose="020B0604030504040204" pitchFamily="50" charset="-128"/>
                <a:cs typeface="Yu Gothic UI"/>
              </a:rPr>
              <a:t>とならない</a:t>
            </a:r>
            <a:r>
              <a:rPr lang="ja-JP" altLang="en-US" sz="2000">
                <a:latin typeface="Meiryo UI" panose="020B0604030504040204" pitchFamily="50" charset="-128"/>
                <a:ea typeface="Meiryo UI" panose="020B0604030504040204" pitchFamily="50" charset="-128"/>
                <a:cs typeface="Yu Gothic UI"/>
              </a:rPr>
              <a:t>経費（</a:t>
            </a:r>
            <a:r>
              <a:rPr lang="ja-JP" altLang="en-US" sz="2000" spc="-5">
                <a:latin typeface="Meiryo UI" panose="020B0604030504040204" pitchFamily="50" charset="-128"/>
                <a:ea typeface="Meiryo UI" panose="020B0604030504040204" pitchFamily="50" charset="-128"/>
                <a:cs typeface="Yu Gothic UI"/>
              </a:rPr>
              <a:t>その</a:t>
            </a:r>
            <a:r>
              <a:rPr lang="ja-JP" altLang="en-US" sz="2000" spc="-25">
                <a:latin typeface="Meiryo UI" panose="020B0604030504040204" pitchFamily="50" charset="-128"/>
                <a:ea typeface="Meiryo UI" panose="020B0604030504040204" pitchFamily="50" charset="-128"/>
                <a:cs typeface="Yu Gothic UI"/>
              </a:rPr>
              <a:t>１）</a:t>
            </a:r>
            <a:endParaRPr lang="ja-JP" altLang="en-US" sz="2000">
              <a:latin typeface="Meiryo UI" panose="020B0604030504040204" pitchFamily="50" charset="-128"/>
              <a:ea typeface="Meiryo UI" panose="020B0604030504040204" pitchFamily="50" charset="-128"/>
              <a:cs typeface="Yu Gothic UI"/>
            </a:endParaRPr>
          </a:p>
          <a:p>
            <a:pPr marL="266700" indent="-254000">
              <a:lnSpc>
                <a:spcPct val="100000"/>
              </a:lnSpc>
              <a:spcBef>
                <a:spcPts val="2400"/>
              </a:spcBef>
              <a:buSzPct val="95000"/>
              <a:buChar char="●"/>
              <a:tabLst>
                <a:tab pos="266700" algn="l"/>
              </a:tabLst>
            </a:pPr>
            <a:r>
              <a:rPr lang="ja-JP" altLang="en-US" sz="2000" spc="-15">
                <a:latin typeface="Meiryo UI" panose="020B0604030504040204" pitchFamily="50" charset="-128"/>
                <a:ea typeface="Meiryo UI" panose="020B0604030504040204" pitchFamily="50" charset="-128"/>
                <a:cs typeface="Yu Gothic UI"/>
              </a:rPr>
              <a:t>令和</a:t>
            </a:r>
            <a:r>
              <a:rPr lang="en-US" altLang="ja-JP" sz="2000" spc="-15">
                <a:latin typeface="Meiryo UI" panose="020B0604030504040204" pitchFamily="50" charset="-128"/>
                <a:ea typeface="Meiryo UI" panose="020B0604030504040204" pitchFamily="50" charset="-128"/>
                <a:cs typeface="Yu Gothic UI"/>
              </a:rPr>
              <a:t>6</a:t>
            </a:r>
            <a:r>
              <a:rPr lang="ja-JP" altLang="en-US" sz="2000" spc="-15">
                <a:latin typeface="Meiryo UI" panose="020B0604030504040204" pitchFamily="50" charset="-128"/>
                <a:ea typeface="Meiryo UI" panose="020B0604030504040204" pitchFamily="50" charset="-128"/>
                <a:cs typeface="Yu Gothic UI"/>
              </a:rPr>
              <a:t>年能登半島地震に起因する被害ではないもの</a:t>
            </a:r>
            <a:endParaRPr lang="ja-JP" altLang="en-US" sz="2000">
              <a:latin typeface="Meiryo UI" panose="020B0604030504040204" pitchFamily="50" charset="-128"/>
              <a:ea typeface="Meiryo UI" panose="020B0604030504040204" pitchFamily="50" charset="-128"/>
              <a:cs typeface="Yu Gothic UI"/>
            </a:endParaRPr>
          </a:p>
          <a:p>
            <a:pPr marL="349250">
              <a:lnSpc>
                <a:spcPts val="2200"/>
              </a:lnSpc>
              <a:tabLst>
                <a:tab pos="1278890" algn="l"/>
              </a:tabLst>
            </a:pPr>
            <a:br>
              <a:rPr lang="en-US" sz="1600">
                <a:latin typeface="Meiryo UI" panose="020B0604030504040204" pitchFamily="50" charset="-128"/>
                <a:ea typeface="Meiryo UI" panose="020B0604030504040204" pitchFamily="50" charset="-128"/>
                <a:cs typeface="Yu Gothic UI"/>
              </a:rPr>
            </a:b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１）</a:t>
            </a:r>
            <a:r>
              <a:rPr lang="en-US" sz="1600" spc="-25">
                <a:latin typeface="Meiryo UI" panose="020B0604030504040204" pitchFamily="50" charset="-128"/>
                <a:ea typeface="Meiryo UI" panose="020B0604030504040204" pitchFamily="50" charset="-128"/>
                <a:cs typeface="Yu Gothic UI"/>
              </a:rPr>
              <a:t>	</a:t>
            </a:r>
            <a:r>
              <a:rPr lang="zh-TW" altLang="en-US" sz="1600" spc="-10">
                <a:latin typeface="Meiryo UI" panose="020B0604030504040204" pitchFamily="50" charset="-128"/>
                <a:ea typeface="Meiryo UI" panose="020B0604030504040204" pitchFamily="50" charset="-128"/>
                <a:cs typeface="Yu Gothic UI"/>
              </a:rPr>
              <a:t>令和</a:t>
            </a:r>
            <a:r>
              <a:rPr lang="en-US" altLang="zh-TW" sz="1600" spc="-10">
                <a:latin typeface="Meiryo UI" panose="020B0604030504040204" pitchFamily="50" charset="-128"/>
                <a:ea typeface="Meiryo UI" panose="020B0604030504040204" pitchFamily="50" charset="-128"/>
                <a:cs typeface="Yu Gothic UI"/>
              </a:rPr>
              <a:t>6</a:t>
            </a:r>
            <a:r>
              <a:rPr lang="zh-TW" altLang="en-US" sz="1600" spc="-10">
                <a:latin typeface="Meiryo UI" panose="020B0604030504040204" pitchFamily="50" charset="-128"/>
                <a:ea typeface="Meiryo UI" panose="020B0604030504040204" pitchFamily="50" charset="-128"/>
                <a:cs typeface="Yu Gothic UI"/>
              </a:rPr>
              <a:t>年能登半島地震</a:t>
            </a:r>
            <a:r>
              <a:rPr sz="1600" err="1">
                <a:latin typeface="Meiryo UI" panose="020B0604030504040204" pitchFamily="50" charset="-128"/>
                <a:ea typeface="Meiryo UI" panose="020B0604030504040204" pitchFamily="50" charset="-128"/>
                <a:cs typeface="Yu Gothic UI"/>
              </a:rPr>
              <a:t>の前</a:t>
            </a:r>
            <a:r>
              <a:rPr sz="1600" spc="-25" err="1">
                <a:latin typeface="Meiryo UI" panose="020B0604030504040204" pitchFamily="50" charset="-128"/>
                <a:ea typeface="Meiryo UI" panose="020B0604030504040204" pitchFamily="50" charset="-128"/>
                <a:cs typeface="Yu Gothic UI"/>
              </a:rPr>
              <a:t>か</a:t>
            </a:r>
            <a:r>
              <a:rPr sz="1600" spc="-20" err="1">
                <a:latin typeface="Meiryo UI" panose="020B0604030504040204" pitchFamily="50" charset="-128"/>
                <a:ea typeface="Meiryo UI" panose="020B0604030504040204" pitchFamily="50" charset="-128"/>
                <a:cs typeface="Yu Gothic UI"/>
              </a:rPr>
              <a:t>ら使用不能</a:t>
            </a:r>
            <a:r>
              <a:rPr sz="1600" err="1">
                <a:latin typeface="Meiryo UI" panose="020B0604030504040204" pitchFamily="50" charset="-128"/>
                <a:ea typeface="Meiryo UI" panose="020B0604030504040204" pitchFamily="50" charset="-128"/>
                <a:cs typeface="Yu Gothic UI"/>
              </a:rPr>
              <a:t>であった施設・設</a:t>
            </a:r>
            <a:r>
              <a:rPr sz="1600" spc="-50" err="1">
                <a:latin typeface="Meiryo UI" panose="020B0604030504040204" pitchFamily="50" charset="-128"/>
                <a:ea typeface="Meiryo UI" panose="020B0604030504040204" pitchFamily="50" charset="-128"/>
                <a:cs typeface="Yu Gothic UI"/>
              </a:rPr>
              <a:t>備</a:t>
            </a:r>
            <a:endParaRPr sz="1600">
              <a:latin typeface="Meiryo UI" panose="020B0604030504040204" pitchFamily="50" charset="-128"/>
              <a:ea typeface="Meiryo UI" panose="020B0604030504040204" pitchFamily="50" charset="-128"/>
              <a:cs typeface="Yu Gothic UI"/>
            </a:endParaRPr>
          </a:p>
          <a:p>
            <a:pPr marL="1277620" marR="276860" indent="-928369">
              <a:lnSpc>
                <a:spcPts val="2200"/>
              </a:lnSpc>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２）</a:t>
            </a:r>
            <a:r>
              <a:rPr lang="en-US" sz="1600" spc="-25">
                <a:latin typeface="Meiryo UI" panose="020B0604030504040204" pitchFamily="50" charset="-128"/>
                <a:ea typeface="Meiryo UI" panose="020B0604030504040204" pitchFamily="50" charset="-128"/>
                <a:cs typeface="Yu Gothic UI"/>
              </a:rPr>
              <a:t>	</a:t>
            </a:r>
            <a:r>
              <a:rPr lang="zh-TW" altLang="en-US" sz="1600" spc="-10">
                <a:latin typeface="Meiryo UI" panose="020B0604030504040204" pitchFamily="50" charset="-128"/>
                <a:ea typeface="Meiryo UI" panose="020B0604030504040204" pitchFamily="50" charset="-128"/>
                <a:cs typeface="Yu Gothic UI"/>
              </a:rPr>
              <a:t>令和</a:t>
            </a:r>
            <a:r>
              <a:rPr lang="en-US" altLang="zh-TW" sz="1600" spc="-10">
                <a:latin typeface="Meiryo UI" panose="020B0604030504040204" pitchFamily="50" charset="-128"/>
                <a:ea typeface="Meiryo UI" panose="020B0604030504040204" pitchFamily="50" charset="-128"/>
                <a:cs typeface="Yu Gothic UI"/>
              </a:rPr>
              <a:t>6</a:t>
            </a:r>
            <a:r>
              <a:rPr lang="zh-TW" altLang="en-US" sz="1600" spc="-10">
                <a:latin typeface="Meiryo UI" panose="020B0604030504040204" pitchFamily="50" charset="-128"/>
                <a:ea typeface="Meiryo UI" panose="020B0604030504040204" pitchFamily="50" charset="-128"/>
                <a:cs typeface="Yu Gothic UI"/>
              </a:rPr>
              <a:t>年能登半島地震</a:t>
            </a:r>
            <a:r>
              <a:rPr sz="1600" err="1">
                <a:latin typeface="Meiryo UI" panose="020B0604030504040204" pitchFamily="50" charset="-128"/>
                <a:ea typeface="Meiryo UI" panose="020B0604030504040204" pitchFamily="50" charset="-128"/>
                <a:cs typeface="Yu Gothic UI"/>
              </a:rPr>
              <a:t>の後に災害に起因</a:t>
            </a:r>
            <a:r>
              <a:rPr sz="1600" spc="-25" err="1">
                <a:latin typeface="Meiryo UI" panose="020B0604030504040204" pitchFamily="50" charset="-128"/>
                <a:ea typeface="Meiryo UI" panose="020B0604030504040204" pitchFamily="50" charset="-128"/>
                <a:cs typeface="Yu Gothic UI"/>
              </a:rPr>
              <a:t>せ</a:t>
            </a:r>
            <a:r>
              <a:rPr sz="1600" spc="-10" err="1">
                <a:latin typeface="Meiryo UI" panose="020B0604030504040204" pitchFamily="50" charset="-128"/>
                <a:ea typeface="Meiryo UI" panose="020B0604030504040204" pitchFamily="50" charset="-128"/>
                <a:cs typeface="Yu Gothic UI"/>
              </a:rPr>
              <a:t>ず損壊、</a:t>
            </a:r>
            <a:r>
              <a:rPr sz="1600" err="1">
                <a:latin typeface="Meiryo UI" panose="020B0604030504040204" pitchFamily="50" charset="-128"/>
                <a:ea typeface="Meiryo UI" panose="020B0604030504040204" pitchFamily="50" charset="-128"/>
                <a:cs typeface="Yu Gothic UI"/>
              </a:rPr>
              <a:t>滅</a:t>
            </a:r>
            <a:r>
              <a:rPr sz="1600" spc="-10" err="1">
                <a:latin typeface="Meiryo UI" panose="020B0604030504040204" pitchFamily="50" charset="-128"/>
                <a:ea typeface="Meiryo UI" panose="020B0604030504040204" pitchFamily="50" charset="-128"/>
                <a:cs typeface="Yu Gothic UI"/>
              </a:rPr>
              <a:t>失</a:t>
            </a:r>
            <a:r>
              <a:rPr sz="1600">
                <a:latin typeface="Meiryo UI" panose="020B0604030504040204" pitchFamily="50" charset="-128"/>
                <a:ea typeface="Meiryo UI" panose="020B0604030504040204" pitchFamily="50" charset="-128"/>
                <a:cs typeface="Yu Gothic UI"/>
              </a:rPr>
              <a:t>、</a:t>
            </a:r>
            <a:endParaRPr lang="en-US" sz="1600">
              <a:latin typeface="Meiryo UI" panose="020B0604030504040204" pitchFamily="50" charset="-128"/>
              <a:ea typeface="Meiryo UI" panose="020B0604030504040204" pitchFamily="50" charset="-128"/>
              <a:cs typeface="Yu Gothic UI"/>
            </a:endParaRPr>
          </a:p>
          <a:p>
            <a:pPr marL="1277620" marR="276860" indent="-928369">
              <a:lnSpc>
                <a:spcPts val="2200"/>
              </a:lnSpc>
              <a:tabLst>
                <a:tab pos="1278890" algn="l"/>
              </a:tabLst>
            </a:pPr>
            <a:r>
              <a:rPr lang="en-US"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継続し</a:t>
            </a:r>
            <a:r>
              <a:rPr sz="1600" spc="-10" err="1">
                <a:latin typeface="Meiryo UI" panose="020B0604030504040204" pitchFamily="50" charset="-128"/>
                <a:ea typeface="Meiryo UI" panose="020B0604030504040204" pitchFamily="50" charset="-128"/>
                <a:cs typeface="Yu Gothic UI"/>
              </a:rPr>
              <a:t>て</a:t>
            </a:r>
            <a:r>
              <a:rPr sz="1600" err="1">
                <a:latin typeface="Meiryo UI" panose="020B0604030504040204" pitchFamily="50" charset="-128"/>
                <a:ea typeface="Meiryo UI" panose="020B0604030504040204" pitchFamily="50" charset="-128"/>
                <a:cs typeface="Yu Gothic UI"/>
              </a:rPr>
              <a:t>使</a:t>
            </a:r>
            <a:r>
              <a:rPr sz="1600" spc="-50" err="1">
                <a:latin typeface="Meiryo UI" panose="020B0604030504040204" pitchFamily="50" charset="-128"/>
                <a:ea typeface="Meiryo UI" panose="020B0604030504040204" pitchFamily="50" charset="-128"/>
                <a:cs typeface="Yu Gothic UI"/>
              </a:rPr>
              <a:t>用</a:t>
            </a:r>
            <a:r>
              <a:rPr sz="1600" err="1">
                <a:latin typeface="Meiryo UI" panose="020B0604030504040204" pitchFamily="50" charset="-128"/>
                <a:ea typeface="Meiryo UI" panose="020B0604030504040204" pitchFamily="50" charset="-128"/>
                <a:cs typeface="Yu Gothic UI"/>
              </a:rPr>
              <a:t>する</a:t>
            </a:r>
            <a:r>
              <a:rPr sz="1600" spc="-50" err="1">
                <a:latin typeface="Meiryo UI" panose="020B0604030504040204" pitchFamily="50" charset="-128"/>
                <a:ea typeface="Meiryo UI" panose="020B0604030504040204" pitchFamily="50" charset="-128"/>
                <a:cs typeface="Yu Gothic UI"/>
              </a:rPr>
              <a:t>こ</a:t>
            </a:r>
            <a:r>
              <a:rPr sz="1600" spc="-55" err="1">
                <a:latin typeface="Meiryo UI" panose="020B0604030504040204" pitchFamily="50" charset="-128"/>
                <a:ea typeface="Meiryo UI" panose="020B0604030504040204" pitchFamily="50" charset="-128"/>
                <a:cs typeface="Yu Gothic UI"/>
              </a:rPr>
              <a:t>と</a:t>
            </a:r>
            <a:r>
              <a:rPr sz="1600" spc="-70" err="1">
                <a:latin typeface="Meiryo UI" panose="020B0604030504040204" pitchFamily="50" charset="-128"/>
                <a:ea typeface="Meiryo UI" panose="020B0604030504040204" pitchFamily="50" charset="-128"/>
                <a:cs typeface="Yu Gothic UI"/>
              </a:rPr>
              <a:t>が</a:t>
            </a:r>
            <a:r>
              <a:rPr sz="1600" spc="-10" err="1">
                <a:latin typeface="Meiryo UI" panose="020B0604030504040204" pitchFamily="50" charset="-128"/>
                <a:ea typeface="Meiryo UI" panose="020B0604030504040204" pitchFamily="50" charset="-128"/>
                <a:cs typeface="Yu Gothic UI"/>
              </a:rPr>
              <a:t>困難になっ</a:t>
            </a:r>
            <a:r>
              <a:rPr sz="1600" err="1">
                <a:latin typeface="Meiryo UI" panose="020B0604030504040204" pitchFamily="50" charset="-128"/>
                <a:ea typeface="Meiryo UI" panose="020B0604030504040204" pitchFamily="50" charset="-128"/>
                <a:cs typeface="Yu Gothic UI"/>
              </a:rPr>
              <a:t>た施設・設</a:t>
            </a:r>
            <a:r>
              <a:rPr sz="1600" spc="-50" err="1">
                <a:latin typeface="Meiryo UI" panose="020B0604030504040204" pitchFamily="50" charset="-128"/>
                <a:ea typeface="Meiryo UI" panose="020B0604030504040204" pitchFamily="50" charset="-128"/>
                <a:cs typeface="Yu Gothic UI"/>
              </a:rPr>
              <a:t>備</a:t>
            </a:r>
            <a:endParaRPr sz="1600">
              <a:latin typeface="Meiryo UI" panose="020B0604030504040204" pitchFamily="50" charset="-128"/>
              <a:ea typeface="Meiryo UI" panose="020B0604030504040204" pitchFamily="50" charset="-128"/>
              <a:cs typeface="Yu Gothic UI"/>
            </a:endParaRPr>
          </a:p>
          <a:p>
            <a:pPr marL="1277620" marR="5080" indent="-928369">
              <a:lnSpc>
                <a:spcPts val="2200"/>
              </a:lnSpc>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３）</a:t>
            </a:r>
            <a:r>
              <a:rPr lang="en-US" sz="1600" spc="-25">
                <a:latin typeface="Meiryo UI" panose="020B0604030504040204" pitchFamily="50" charset="-128"/>
                <a:ea typeface="Meiryo UI" panose="020B0604030504040204" pitchFamily="50" charset="-128"/>
                <a:cs typeface="Yu Gothic UI"/>
              </a:rPr>
              <a:t>	</a:t>
            </a:r>
            <a:r>
              <a:rPr lang="zh-TW" altLang="en-US" sz="1600" spc="-10">
                <a:latin typeface="Meiryo UI" panose="020B0604030504040204" pitchFamily="50" charset="-128"/>
                <a:ea typeface="Meiryo UI" panose="020B0604030504040204" pitchFamily="50" charset="-128"/>
                <a:cs typeface="Yu Gothic UI"/>
              </a:rPr>
              <a:t>令和</a:t>
            </a:r>
            <a:r>
              <a:rPr lang="en-US" altLang="zh-TW" sz="1600" spc="-10">
                <a:latin typeface="Meiryo UI" panose="020B0604030504040204" pitchFamily="50" charset="-128"/>
                <a:ea typeface="Meiryo UI" panose="020B0604030504040204" pitchFamily="50" charset="-128"/>
                <a:cs typeface="Yu Gothic UI"/>
              </a:rPr>
              <a:t>6</a:t>
            </a:r>
            <a:r>
              <a:rPr lang="zh-TW" altLang="en-US" sz="1600" spc="-10">
                <a:latin typeface="Meiryo UI" panose="020B0604030504040204" pitchFamily="50" charset="-128"/>
                <a:ea typeface="Meiryo UI" panose="020B0604030504040204" pitchFamily="50" charset="-128"/>
                <a:cs typeface="Yu Gothic UI"/>
              </a:rPr>
              <a:t>年能登半島地震</a:t>
            </a:r>
            <a:r>
              <a:rPr sz="1600" err="1">
                <a:latin typeface="Meiryo UI" panose="020B0604030504040204" pitchFamily="50" charset="-128"/>
                <a:ea typeface="Meiryo UI" panose="020B0604030504040204" pitchFamily="50" charset="-128"/>
                <a:cs typeface="Yu Gothic UI"/>
              </a:rPr>
              <a:t>の前</a:t>
            </a:r>
            <a:r>
              <a:rPr sz="1600" spc="-40" err="1">
                <a:latin typeface="Meiryo UI" panose="020B0604030504040204" pitchFamily="50" charset="-128"/>
                <a:ea typeface="Meiryo UI" panose="020B0604030504040204" pitchFamily="50" charset="-128"/>
                <a:cs typeface="Yu Gothic UI"/>
              </a:rPr>
              <a:t>か</a:t>
            </a:r>
            <a:r>
              <a:rPr sz="1600" spc="-35" err="1">
                <a:latin typeface="Meiryo UI" panose="020B0604030504040204" pitchFamily="50" charset="-128"/>
                <a:ea typeface="Meiryo UI" panose="020B0604030504040204" pitchFamily="50" charset="-128"/>
                <a:cs typeface="Yu Gothic UI"/>
              </a:rPr>
              <a:t>ら</a:t>
            </a:r>
            <a:r>
              <a:rPr sz="1600" spc="-40" err="1">
                <a:latin typeface="Meiryo UI" panose="020B0604030504040204" pitchFamily="50" charset="-128"/>
                <a:ea typeface="Meiryo UI" panose="020B0604030504040204" pitchFamily="50" charset="-128"/>
                <a:cs typeface="Yu Gothic UI"/>
              </a:rPr>
              <a:t>事業用</a:t>
            </a:r>
            <a:r>
              <a:rPr sz="1600" spc="-35" err="1">
                <a:latin typeface="Meiryo UI" panose="020B0604030504040204" pitchFamily="50" charset="-128"/>
                <a:ea typeface="Meiryo UI" panose="020B0604030504040204" pitchFamily="50" charset="-128"/>
                <a:cs typeface="Yu Gothic UI"/>
              </a:rPr>
              <a:t>と</a:t>
            </a:r>
            <a:r>
              <a:rPr sz="1600" spc="-25" err="1">
                <a:latin typeface="Meiryo UI" panose="020B0604030504040204" pitchFamily="50" charset="-128"/>
                <a:ea typeface="Meiryo UI" panose="020B0604030504040204" pitchFamily="50" charset="-128"/>
                <a:cs typeface="Yu Gothic UI"/>
              </a:rPr>
              <a:t>し</a:t>
            </a:r>
            <a:r>
              <a:rPr sz="1600" err="1">
                <a:latin typeface="Meiryo UI" panose="020B0604030504040204" pitchFamily="50" charset="-128"/>
                <a:ea typeface="Meiryo UI" panose="020B0604030504040204" pitchFamily="50" charset="-128"/>
                <a:cs typeface="Yu Gothic UI"/>
              </a:rPr>
              <a:t>て使用</a:t>
            </a:r>
            <a:r>
              <a:rPr sz="1600" spc="-10" err="1">
                <a:latin typeface="Meiryo UI" panose="020B0604030504040204" pitchFamily="50" charset="-128"/>
                <a:ea typeface="Meiryo UI" panose="020B0604030504040204" pitchFamily="50" charset="-128"/>
                <a:cs typeface="Yu Gothic UI"/>
              </a:rPr>
              <a:t>されていなかっ</a:t>
            </a:r>
            <a:r>
              <a:rPr sz="1600" spc="-35" err="1">
                <a:latin typeface="Meiryo UI" panose="020B0604030504040204" pitchFamily="50" charset="-128"/>
                <a:ea typeface="Meiryo UI" panose="020B0604030504040204" pitchFamily="50" charset="-128"/>
                <a:cs typeface="Yu Gothic UI"/>
              </a:rPr>
              <a:t>た</a:t>
            </a:r>
            <a:endParaRPr lang="en-US" sz="1600" spc="-35">
              <a:latin typeface="Meiryo UI" panose="020B0604030504040204" pitchFamily="50" charset="-128"/>
              <a:ea typeface="Meiryo UI" panose="020B0604030504040204" pitchFamily="50" charset="-128"/>
              <a:cs typeface="Yu Gothic UI"/>
            </a:endParaRPr>
          </a:p>
          <a:p>
            <a:pPr marL="1277620" marR="5080" indent="-928369">
              <a:lnSpc>
                <a:spcPts val="2200"/>
              </a:lnSpc>
              <a:tabLst>
                <a:tab pos="1278890" algn="l"/>
              </a:tabLst>
            </a:pPr>
            <a:r>
              <a:rPr lang="en-US" sz="1600" spc="-35">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空き店舗</a:t>
            </a:r>
            <a:r>
              <a:rPr sz="1600" spc="-50" err="1">
                <a:latin typeface="Meiryo UI" panose="020B0604030504040204" pitchFamily="50" charset="-128"/>
                <a:ea typeface="Meiryo UI" panose="020B0604030504040204" pitchFamily="50" charset="-128"/>
                <a:cs typeface="Yu Gothic UI"/>
              </a:rPr>
              <a:t>・</a:t>
            </a:r>
            <a:r>
              <a:rPr sz="1600" err="1">
                <a:latin typeface="Meiryo UI" panose="020B0604030504040204" pitchFamily="50" charset="-128"/>
                <a:ea typeface="Meiryo UI" panose="020B0604030504040204" pitchFamily="50" charset="-128"/>
                <a:cs typeface="Yu Gothic UI"/>
              </a:rPr>
              <a:t>事業所</a:t>
            </a:r>
            <a:r>
              <a:rPr sz="1600" spc="-50" err="1">
                <a:latin typeface="Meiryo UI" panose="020B0604030504040204" pitchFamily="50" charset="-128"/>
                <a:ea typeface="Meiryo UI" panose="020B0604030504040204" pitchFamily="50" charset="-128"/>
                <a:cs typeface="Yu Gothic UI"/>
              </a:rPr>
              <a:t>等</a:t>
            </a:r>
            <a:endParaRPr sz="1600">
              <a:latin typeface="Meiryo UI" panose="020B0604030504040204" pitchFamily="50" charset="-128"/>
              <a:ea typeface="Meiryo UI" panose="020B0604030504040204" pitchFamily="50" charset="-128"/>
              <a:cs typeface="Yu Gothic UI"/>
            </a:endParaRPr>
          </a:p>
          <a:p>
            <a:pPr marL="349250">
              <a:lnSpc>
                <a:spcPts val="2200"/>
              </a:lnSpc>
              <a:tabLst>
                <a:tab pos="1278890" algn="l"/>
              </a:tabLst>
            </a:pPr>
            <a:r>
              <a:rPr sz="1600" spc="-1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４）</a:t>
            </a:r>
            <a:r>
              <a:rPr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被害を</a:t>
            </a:r>
            <a:r>
              <a:rPr sz="1600" spc="-10" err="1">
                <a:latin typeface="Meiryo UI" panose="020B0604030504040204" pitchFamily="50" charset="-128"/>
                <a:ea typeface="Meiryo UI" panose="020B0604030504040204" pitchFamily="50" charset="-128"/>
                <a:cs typeface="Yu Gothic UI"/>
              </a:rPr>
              <a:t>立</a:t>
            </a:r>
            <a:r>
              <a:rPr sz="1600" err="1">
                <a:latin typeface="Meiryo UI" panose="020B0604030504040204" pitchFamily="50" charset="-128"/>
                <a:ea typeface="Meiryo UI" panose="020B0604030504040204" pitchFamily="50" charset="-128"/>
                <a:cs typeface="Yu Gothic UI"/>
              </a:rPr>
              <a:t>証する資</a:t>
            </a:r>
            <a:r>
              <a:rPr sz="1600" spc="-25" err="1">
                <a:latin typeface="Meiryo UI" panose="020B0604030504040204" pitchFamily="50" charset="-128"/>
                <a:ea typeface="Meiryo UI" panose="020B0604030504040204" pitchFamily="50" charset="-128"/>
                <a:cs typeface="Yu Gothic UI"/>
              </a:rPr>
              <a:t>料</a:t>
            </a:r>
            <a:r>
              <a:rPr sz="1600" spc="-35" err="1">
                <a:latin typeface="Meiryo UI" panose="020B0604030504040204" pitchFamily="50" charset="-128"/>
                <a:ea typeface="Meiryo UI" panose="020B0604030504040204" pitchFamily="50" charset="-128"/>
                <a:cs typeface="Yu Gothic UI"/>
              </a:rPr>
              <a:t>が</a:t>
            </a:r>
            <a:r>
              <a:rPr sz="1600" spc="-10" err="1">
                <a:latin typeface="Meiryo UI" panose="020B0604030504040204" pitchFamily="50" charset="-128"/>
                <a:ea typeface="Meiryo UI" panose="020B0604030504040204" pitchFamily="50" charset="-128"/>
                <a:cs typeface="Yu Gothic UI"/>
              </a:rPr>
              <a:t>提出</a:t>
            </a:r>
            <a:r>
              <a:rPr sz="1600" spc="-15" err="1">
                <a:latin typeface="Meiryo UI" panose="020B0604030504040204" pitchFamily="50" charset="-128"/>
                <a:ea typeface="Meiryo UI" panose="020B0604030504040204" pitchFamily="50" charset="-128"/>
                <a:cs typeface="Yu Gothic UI"/>
              </a:rPr>
              <a:t>さ</a:t>
            </a:r>
            <a:r>
              <a:rPr sz="1600" spc="-10" err="1">
                <a:latin typeface="Meiryo UI" panose="020B0604030504040204" pitchFamily="50" charset="-128"/>
                <a:ea typeface="Meiryo UI" panose="020B0604030504040204" pitchFamily="50" charset="-128"/>
                <a:cs typeface="Yu Gothic UI"/>
              </a:rPr>
              <a:t>れないも</a:t>
            </a:r>
            <a:r>
              <a:rPr sz="1600" spc="-50" err="1">
                <a:latin typeface="Meiryo UI" panose="020B0604030504040204" pitchFamily="50" charset="-128"/>
                <a:ea typeface="Meiryo UI" panose="020B0604030504040204" pitchFamily="50" charset="-128"/>
                <a:cs typeface="Yu Gothic UI"/>
              </a:rPr>
              <a:t>の</a:t>
            </a:r>
            <a:endParaRPr sz="1600">
              <a:latin typeface="Meiryo UI" panose="020B0604030504040204" pitchFamily="50" charset="-128"/>
              <a:ea typeface="Meiryo UI" panose="020B0604030504040204" pitchFamily="50" charset="-128"/>
              <a:cs typeface="Yu Gothic UI"/>
            </a:endParaRPr>
          </a:p>
          <a:p>
            <a:pPr>
              <a:lnSpc>
                <a:spcPct val="100000"/>
              </a:lnSpc>
              <a:spcBef>
                <a:spcPts val="95"/>
              </a:spcBef>
            </a:pPr>
            <a:endParaRPr lang="ja-JP" altLang="en-US" sz="2000">
              <a:latin typeface="Meiryo UI" panose="020B0604030504040204" pitchFamily="50" charset="-128"/>
              <a:ea typeface="Meiryo UI" panose="020B0604030504040204" pitchFamily="50" charset="-128"/>
              <a:cs typeface="Yu Gothic UI"/>
            </a:endParaRPr>
          </a:p>
          <a:p>
            <a:pPr marL="12700">
              <a:lnSpc>
                <a:spcPct val="100000"/>
              </a:lnSpc>
            </a:pPr>
            <a:r>
              <a:rPr lang="ja-JP" altLang="en-US" sz="2000" spc="-15">
                <a:latin typeface="Meiryo UI" panose="020B0604030504040204" pitchFamily="50" charset="-128"/>
                <a:ea typeface="Meiryo UI" panose="020B0604030504040204" pitchFamily="50" charset="-128"/>
                <a:cs typeface="Yu Gothic UI"/>
              </a:rPr>
              <a:t>●</a:t>
            </a:r>
            <a:r>
              <a:rPr lang="ja-JP" altLang="en-US" sz="2000" spc="-35">
                <a:latin typeface="Meiryo UI" panose="020B0604030504040204" pitchFamily="50" charset="-128"/>
                <a:ea typeface="Meiryo UI" panose="020B0604030504040204" pitchFamily="50" charset="-128"/>
                <a:cs typeface="Yu Gothic UI"/>
              </a:rPr>
              <a:t>償却資産として資産計上</a:t>
            </a:r>
            <a:r>
              <a:rPr lang="ja-JP" altLang="en-US" sz="2000" spc="-35">
                <a:solidFill>
                  <a:schemeClr val="tx1"/>
                </a:solidFill>
                <a:latin typeface="Meiryo UI" panose="020B0604030504040204" pitchFamily="50" charset="-128"/>
                <a:ea typeface="Meiryo UI" panose="020B0604030504040204" pitchFamily="50" charset="-128"/>
                <a:cs typeface="Yu Gothic UI"/>
              </a:rPr>
              <a:t>されていないもの</a:t>
            </a:r>
            <a:endParaRPr lang="ja-JP" altLang="en-US" sz="2000">
              <a:solidFill>
                <a:schemeClr val="tx1"/>
              </a:solidFill>
              <a:latin typeface="Meiryo UI" panose="020B0604030504040204" pitchFamily="50" charset="-128"/>
              <a:ea typeface="Meiryo UI" panose="020B0604030504040204" pitchFamily="50" charset="-128"/>
              <a:cs typeface="Yu Gothic UI"/>
            </a:endParaRPr>
          </a:p>
          <a:p>
            <a:pPr marL="349250">
              <a:lnSpc>
                <a:spcPct val="100000"/>
              </a:lnSpc>
              <a:tabLst>
                <a:tab pos="1278890" algn="l"/>
              </a:tabLst>
            </a:pPr>
            <a:r>
              <a:rPr lang="ja-JP" altLang="en-US" sz="1600" spc="-10">
                <a:latin typeface="Meiryo UI" panose="020B0604030504040204" pitchFamily="50" charset="-128"/>
                <a:ea typeface="Meiryo UI" panose="020B0604030504040204" pitchFamily="50" charset="-128"/>
                <a:cs typeface="Yu Gothic UI"/>
              </a:rPr>
              <a:t>例</a:t>
            </a:r>
            <a:r>
              <a:rPr lang="ja-JP" altLang="en-US" sz="1600" spc="-25">
                <a:latin typeface="Meiryo UI" panose="020B0604030504040204" pitchFamily="50" charset="-128"/>
                <a:ea typeface="Meiryo UI" panose="020B0604030504040204" pitchFamily="50" charset="-128"/>
                <a:cs typeface="Yu Gothic UI"/>
              </a:rPr>
              <a:t>１）</a:t>
            </a:r>
            <a:r>
              <a:rPr lang="ja-JP" altLang="en-US" sz="1600">
                <a:latin typeface="Meiryo UI" panose="020B0604030504040204" pitchFamily="50" charset="-128"/>
                <a:ea typeface="Meiryo UI" panose="020B0604030504040204" pitchFamily="50" charset="-128"/>
                <a:cs typeface="Yu Gothic UI"/>
              </a:rPr>
              <a:t>	店舗</a:t>
            </a:r>
            <a:r>
              <a:rPr lang="ja-JP" altLang="en-US" sz="1600" spc="-10">
                <a:latin typeface="Meiryo UI" panose="020B0604030504040204" pitchFamily="50" charset="-128"/>
                <a:ea typeface="Meiryo UI" panose="020B0604030504040204" pitchFamily="50" charset="-128"/>
                <a:cs typeface="Yu Gothic UI"/>
              </a:rPr>
              <a:t>備</a:t>
            </a:r>
            <a:r>
              <a:rPr lang="ja-JP" altLang="en-US" sz="1600" spc="-20">
                <a:latin typeface="Meiryo UI" panose="020B0604030504040204" pitchFamily="50" charset="-128"/>
                <a:ea typeface="Meiryo UI" panose="020B0604030504040204" pitchFamily="50" charset="-128"/>
                <a:cs typeface="Yu Gothic UI"/>
              </a:rPr>
              <a:t>品・</a:t>
            </a:r>
            <a:r>
              <a:rPr lang="ja-JP" altLang="en-US" sz="1600">
                <a:latin typeface="Meiryo UI" panose="020B0604030504040204" pitchFamily="50" charset="-128"/>
                <a:ea typeface="Meiryo UI" panose="020B0604030504040204" pitchFamily="50" charset="-128"/>
                <a:cs typeface="Yu Gothic UI"/>
              </a:rPr>
              <a:t>什器</a:t>
            </a:r>
            <a:endParaRPr lang="en-US" altLang="ja-JP" sz="1600">
              <a:latin typeface="Meiryo UI" panose="020B0604030504040204" pitchFamily="50" charset="-128"/>
              <a:ea typeface="Meiryo UI" panose="020B0604030504040204" pitchFamily="50" charset="-128"/>
              <a:cs typeface="Yu Gothic UI"/>
            </a:endParaRPr>
          </a:p>
          <a:p>
            <a:pPr marL="349250">
              <a:lnSpc>
                <a:spcPct val="100000"/>
              </a:lnSpc>
              <a:spcBef>
                <a:spcPts val="5"/>
              </a:spcBef>
              <a:tabLst>
                <a:tab pos="1278890" algn="l"/>
                <a:tab pos="4410075" algn="l"/>
              </a:tabLst>
            </a:pPr>
            <a:r>
              <a:rPr lang="zh-TW" altLang="en-US" sz="1600" spc="-10">
                <a:latin typeface="Meiryo UI" panose="020B0604030504040204" pitchFamily="50" charset="-128"/>
                <a:ea typeface="Meiryo UI" panose="020B0604030504040204" pitchFamily="50" charset="-128"/>
                <a:cs typeface="Yu Gothic UI"/>
              </a:rPr>
              <a:t>例</a:t>
            </a:r>
            <a:r>
              <a:rPr lang="ja-JP" altLang="en-US" sz="1600" spc="-10">
                <a:latin typeface="Meiryo UI" panose="020B0604030504040204" pitchFamily="50" charset="-128"/>
                <a:ea typeface="Meiryo UI" panose="020B0604030504040204" pitchFamily="50" charset="-128"/>
                <a:cs typeface="Yu Gothic UI"/>
              </a:rPr>
              <a:t>２</a:t>
            </a:r>
            <a:r>
              <a:rPr lang="zh-TW" altLang="en-US" sz="1600" spc="-25">
                <a:latin typeface="Meiryo UI" panose="020B0604030504040204" pitchFamily="50" charset="-128"/>
                <a:ea typeface="Meiryo UI" panose="020B0604030504040204" pitchFamily="50" charset="-128"/>
                <a:cs typeface="Yu Gothic UI"/>
              </a:rPr>
              <a:t>）	</a:t>
            </a:r>
            <a:r>
              <a:rPr lang="zh-TW" altLang="en-US" sz="1600">
                <a:latin typeface="Meiryo UI" panose="020B0604030504040204" pitchFamily="50" charset="-128"/>
                <a:ea typeface="Meiryo UI" panose="020B0604030504040204" pitchFamily="50" charset="-128"/>
                <a:cs typeface="Yu Gothic UI"/>
              </a:rPr>
              <a:t>事務</a:t>
            </a:r>
            <a:r>
              <a:rPr lang="zh-TW" altLang="en-US" sz="1600" spc="-10">
                <a:latin typeface="Meiryo UI" panose="020B0604030504040204" pitchFamily="50" charset="-128"/>
                <a:ea typeface="Meiryo UI" panose="020B0604030504040204" pitchFamily="50" charset="-128"/>
                <a:cs typeface="Yu Gothic UI"/>
              </a:rPr>
              <a:t>用</a:t>
            </a:r>
            <a:r>
              <a:rPr lang="zh-TW" altLang="en-US" sz="1600">
                <a:latin typeface="Meiryo UI" panose="020B0604030504040204" pitchFamily="50" charset="-128"/>
                <a:ea typeface="Meiryo UI" panose="020B0604030504040204" pitchFamily="50" charset="-128"/>
                <a:cs typeface="Yu Gothic UI"/>
              </a:rPr>
              <a:t>品</a:t>
            </a:r>
            <a:r>
              <a:rPr lang="ja-JP" altLang="en-US" sz="1600">
                <a:latin typeface="Meiryo UI" panose="020B0604030504040204" pitchFamily="50" charset="-128"/>
                <a:ea typeface="Meiryo UI" panose="020B0604030504040204" pitchFamily="50" charset="-128"/>
                <a:cs typeface="Yu Gothic UI"/>
              </a:rPr>
              <a:t>・消耗品</a:t>
            </a:r>
            <a:endParaRPr lang="zh-TW" altLang="en-US" sz="1600" spc="-50">
              <a:latin typeface="Meiryo UI" panose="020B0604030504040204" pitchFamily="50" charset="-128"/>
              <a:ea typeface="Meiryo UI" panose="020B0604030504040204" pitchFamily="50" charset="-128"/>
              <a:cs typeface="Yu Gothic UI"/>
            </a:endParaRPr>
          </a:p>
          <a:p>
            <a:pPr marL="349250">
              <a:lnSpc>
                <a:spcPts val="2200"/>
              </a:lnSpc>
              <a:tabLst>
                <a:tab pos="1278890" algn="l"/>
              </a:tabLst>
            </a:pPr>
            <a:r>
              <a:rPr lang="ja-JP" altLang="en-US" sz="1600">
                <a:latin typeface="Meiryo UI" panose="020B0604030504040204" pitchFamily="50" charset="-128"/>
                <a:ea typeface="Meiryo UI" panose="020B0604030504040204" pitchFamily="50" charset="-128"/>
                <a:cs typeface="Yu Gothic UI"/>
              </a:rPr>
              <a:t>例３</a:t>
            </a:r>
            <a:r>
              <a:rPr lang="ja-JP" altLang="en-US" sz="1600" spc="-25">
                <a:latin typeface="Meiryo UI" panose="020B0604030504040204" pitchFamily="50" charset="-128"/>
                <a:ea typeface="Meiryo UI" panose="020B0604030504040204" pitchFamily="50" charset="-128"/>
                <a:cs typeface="Yu Gothic UI"/>
              </a:rPr>
              <a:t>）	</a:t>
            </a:r>
            <a:r>
              <a:rPr lang="ja-JP" altLang="en-US" sz="1600" spc="-10">
                <a:latin typeface="Meiryo UI" panose="020B0604030504040204" pitchFamily="50" charset="-128"/>
                <a:ea typeface="Meiryo UI" panose="020B0604030504040204" pitchFamily="50" charset="-128"/>
                <a:cs typeface="Yu Gothic UI"/>
              </a:rPr>
              <a:t>在庫又</a:t>
            </a:r>
            <a:r>
              <a:rPr lang="ja-JP" altLang="en-US" sz="1600">
                <a:latin typeface="Meiryo UI" panose="020B0604030504040204" pitchFamily="50" charset="-128"/>
                <a:ea typeface="Meiryo UI" panose="020B0604030504040204" pitchFamily="50" charset="-128"/>
                <a:cs typeface="Yu Gothic UI"/>
              </a:rPr>
              <a:t>は</a:t>
            </a:r>
            <a:r>
              <a:rPr lang="ja-JP" altLang="en-US" sz="1600" spc="-100">
                <a:latin typeface="Meiryo UI" panose="020B0604030504040204" pitchFamily="50" charset="-128"/>
                <a:ea typeface="Meiryo UI" panose="020B0604030504040204" pitchFamily="50" charset="-128"/>
                <a:cs typeface="Yu Gothic UI"/>
              </a:rPr>
              <a:t>陳列</a:t>
            </a:r>
            <a:r>
              <a:rPr lang="ja-JP" altLang="en-US" sz="1600" spc="-85">
                <a:latin typeface="Meiryo UI" panose="020B0604030504040204" pitchFamily="50" charset="-128"/>
                <a:ea typeface="Meiryo UI" panose="020B0604030504040204" pitchFamily="50" charset="-128"/>
                <a:cs typeface="Yu Gothic UI"/>
              </a:rPr>
              <a:t>さ</a:t>
            </a:r>
            <a:r>
              <a:rPr lang="ja-JP" altLang="en-US" sz="1600" spc="-100">
                <a:latin typeface="Meiryo UI" panose="020B0604030504040204" pitchFamily="50" charset="-128"/>
                <a:ea typeface="Meiryo UI" panose="020B0604030504040204" pitchFamily="50" charset="-128"/>
                <a:cs typeface="Yu Gothic UI"/>
              </a:rPr>
              <a:t>れ</a:t>
            </a:r>
            <a:r>
              <a:rPr lang="ja-JP" altLang="en-US" sz="1600" spc="-40">
                <a:latin typeface="Meiryo UI" panose="020B0604030504040204" pitchFamily="50" charset="-128"/>
                <a:ea typeface="Meiryo UI" panose="020B0604030504040204" pitchFamily="50" charset="-128"/>
                <a:cs typeface="Yu Gothic UI"/>
              </a:rPr>
              <a:t>て</a:t>
            </a:r>
            <a:r>
              <a:rPr lang="ja-JP" altLang="en-US" sz="1600" spc="-130">
                <a:latin typeface="Meiryo UI" panose="020B0604030504040204" pitchFamily="50" charset="-128"/>
                <a:ea typeface="Meiryo UI" panose="020B0604030504040204" pitchFamily="50" charset="-128"/>
                <a:cs typeface="Yu Gothic UI"/>
              </a:rPr>
              <a:t>い</a:t>
            </a:r>
            <a:r>
              <a:rPr lang="ja-JP" altLang="en-US" sz="1600" spc="-125">
                <a:latin typeface="Meiryo UI" panose="020B0604030504040204" pitchFamily="50" charset="-128"/>
                <a:ea typeface="Meiryo UI" panose="020B0604030504040204" pitchFamily="50" charset="-128"/>
                <a:cs typeface="Yu Gothic UI"/>
              </a:rPr>
              <a:t>た</a:t>
            </a:r>
            <a:r>
              <a:rPr lang="ja-JP" altLang="en-US" sz="1600" spc="-100">
                <a:latin typeface="Meiryo UI" panose="020B0604030504040204" pitchFamily="50" charset="-128"/>
                <a:ea typeface="Meiryo UI" panose="020B0604030504040204" pitchFamily="50" charset="-128"/>
                <a:cs typeface="Yu Gothic UI"/>
              </a:rPr>
              <a:t>商</a:t>
            </a:r>
            <a:r>
              <a:rPr lang="ja-JP" altLang="en-US" sz="1600" spc="-110">
                <a:latin typeface="Meiryo UI" panose="020B0604030504040204" pitchFamily="50" charset="-128"/>
                <a:ea typeface="Meiryo UI" panose="020B0604030504040204" pitchFamily="50" charset="-128"/>
                <a:cs typeface="Yu Gothic UI"/>
              </a:rPr>
              <a:t>品，</a:t>
            </a:r>
            <a:r>
              <a:rPr lang="ja-JP" altLang="en-US" sz="1600" spc="-100">
                <a:latin typeface="Meiryo UI" panose="020B0604030504040204" pitchFamily="50" charset="-128"/>
                <a:ea typeface="Meiryo UI" panose="020B0604030504040204" pitchFamily="50" charset="-128"/>
                <a:cs typeface="Yu Gothic UI"/>
              </a:rPr>
              <a:t>原</a:t>
            </a:r>
            <a:r>
              <a:rPr lang="ja-JP" altLang="en-US" sz="1600" spc="-110">
                <a:latin typeface="Meiryo UI" panose="020B0604030504040204" pitchFamily="50" charset="-128"/>
                <a:ea typeface="Meiryo UI" panose="020B0604030504040204" pitchFamily="50" charset="-128"/>
                <a:cs typeface="Yu Gothic UI"/>
              </a:rPr>
              <a:t>材料</a:t>
            </a:r>
            <a:r>
              <a:rPr lang="ja-JP" altLang="en-US" sz="1600" spc="-50">
                <a:latin typeface="Meiryo UI" panose="020B0604030504040204" pitchFamily="50" charset="-128"/>
                <a:ea typeface="Meiryo UI" panose="020B0604030504040204" pitchFamily="50" charset="-128"/>
                <a:cs typeface="Yu Gothic UI"/>
              </a:rPr>
              <a:t>等</a:t>
            </a:r>
          </a:p>
          <a:p>
            <a:pPr marL="349250">
              <a:lnSpc>
                <a:spcPts val="2200"/>
              </a:lnSpc>
              <a:tabLst>
                <a:tab pos="1278890" algn="l"/>
              </a:tabLst>
            </a:pPr>
            <a:r>
              <a:rPr lang="ja-JP" altLang="en-US" sz="1600" spc="-50">
                <a:latin typeface="Meiryo UI" panose="020B0604030504040204" pitchFamily="50" charset="-128"/>
                <a:ea typeface="Meiryo UI" panose="020B0604030504040204" pitchFamily="50" charset="-128"/>
                <a:cs typeface="Yu Gothic UI"/>
              </a:rPr>
              <a:t>例４）</a:t>
            </a:r>
            <a:r>
              <a:rPr lang="ja-JP" altLang="en-US" sz="1600" spc="-25">
                <a:latin typeface="Meiryo UI" panose="020B0604030504040204" pitchFamily="50" charset="-128"/>
                <a:ea typeface="Meiryo UI" panose="020B0604030504040204" pitchFamily="50" charset="-128"/>
                <a:cs typeface="Yu Gothic UI"/>
              </a:rPr>
              <a:t>	</a:t>
            </a:r>
            <a:r>
              <a:rPr lang="ja-JP" altLang="en-US" sz="1600" spc="-50">
                <a:latin typeface="Meiryo UI" panose="020B0604030504040204" pitchFamily="50" charset="-128"/>
                <a:ea typeface="Meiryo UI" panose="020B0604030504040204" pitchFamily="50" charset="-128"/>
                <a:cs typeface="Yu Gothic UI"/>
              </a:rPr>
              <a:t>消耗品</a:t>
            </a:r>
            <a:endParaRPr lang="ja-JP" altLang="en-US">
              <a:latin typeface="Meiryo UI" panose="020B0604030504040204" pitchFamily="50" charset="-128"/>
              <a:ea typeface="Meiryo UI" panose="020B0604030504040204" pitchFamily="50" charset="-128"/>
              <a:cs typeface="Yu Gothic UI"/>
            </a:endParaRPr>
          </a:p>
        </p:txBody>
      </p:sp>
      <p:sp>
        <p:nvSpPr>
          <p:cNvPr id="9" name="object 9"/>
          <p:cNvSpPr txBox="1"/>
          <p:nvPr/>
        </p:nvSpPr>
        <p:spPr>
          <a:xfrm>
            <a:off x="199643" y="596108"/>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pPr>
            <a:r>
              <a:rPr lang="en-US" altLang="ja-JP" sz="2000" spc="-10">
                <a:latin typeface="Meiryo UI" panose="020B0604030504040204" pitchFamily="50" charset="-128"/>
                <a:ea typeface="Meiryo UI" panose="020B0604030504040204" pitchFamily="50" charset="-128"/>
                <a:cs typeface="Yu Gothic UI"/>
              </a:rPr>
              <a:t>※</a:t>
            </a:r>
            <a:r>
              <a:rPr lang="ja-JP" altLang="en-US" sz="2000" spc="-10">
                <a:latin typeface="Meiryo UI" panose="020B0604030504040204" pitchFamily="50" charset="-128"/>
                <a:ea typeface="Meiryo UI" panose="020B0604030504040204" pitchFamily="50" charset="-128"/>
                <a:cs typeface="Yu Gothic UI"/>
              </a:rPr>
              <a:t>次の経費は原則、</a:t>
            </a:r>
            <a:r>
              <a:rPr lang="ja-JP" altLang="en-US" sz="2000" u="sng" spc="-5">
                <a:uFill>
                  <a:solidFill>
                    <a:srgbClr val="000000"/>
                  </a:solidFill>
                </a:uFill>
                <a:latin typeface="Meiryo UI" panose="020B0604030504040204" pitchFamily="50" charset="-128"/>
                <a:ea typeface="Meiryo UI" panose="020B0604030504040204" pitchFamily="50" charset="-128"/>
                <a:cs typeface="Yu Gothic UI"/>
              </a:rPr>
              <a:t>補助対象外</a:t>
            </a:r>
            <a:r>
              <a:rPr lang="ja-JP" altLang="en-US" sz="2000" spc="-55">
                <a:latin typeface="Meiryo UI" panose="020B0604030504040204" pitchFamily="50" charset="-128"/>
                <a:ea typeface="Meiryo UI" panose="020B0604030504040204" pitchFamily="50" charset="-128"/>
                <a:cs typeface="Yu Gothic UI"/>
              </a:rPr>
              <a:t>となります。</a:t>
            </a:r>
            <a:endParaRPr lang="ja-JP" altLang="en-US" sz="2000">
              <a:latin typeface="Meiryo UI" panose="020B0604030504040204" pitchFamily="50" charset="-128"/>
              <a:ea typeface="Meiryo UI" panose="020B0604030504040204" pitchFamily="50" charset="-128"/>
              <a:cs typeface="Yu Gothic UI"/>
            </a:endParaRPr>
          </a:p>
        </p:txBody>
      </p:sp>
      <p:sp>
        <p:nvSpPr>
          <p:cNvPr id="14" name="object 2">
            <a:extLst>
              <a:ext uri="{FF2B5EF4-FFF2-40B4-BE49-F238E27FC236}">
                <a16:creationId xmlns:a16="http://schemas.microsoft.com/office/drawing/2014/main" id="{38AAE793-457C-0C30-ACE2-2B5E360FC580}"/>
              </a:ext>
            </a:extLst>
          </p:cNvPr>
          <p:cNvSpPr txBox="1">
            <a:spLocks/>
          </p:cNvSpPr>
          <p:nvPr/>
        </p:nvSpPr>
        <p:spPr>
          <a:xfrm>
            <a:off x="351231" y="40294"/>
            <a:ext cx="79545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３	</a:t>
            </a:r>
            <a:r>
              <a:rPr lang="ja-JP" altLang="en-US" spc="-5">
                <a:latin typeface="Meiryo UI" panose="020B0604030504040204" pitchFamily="50" charset="-128"/>
                <a:ea typeface="Meiryo UI" panose="020B0604030504040204" pitchFamily="50" charset="-128"/>
              </a:rPr>
              <a:t>補助対象</a:t>
            </a:r>
            <a:r>
              <a:rPr lang="ja-JP" altLang="en-US" spc="-5">
                <a:solidFill>
                  <a:srgbClr val="C00000"/>
                </a:solidFill>
                <a:latin typeface="Meiryo UI" panose="020B0604030504040204" pitchFamily="50" charset="-128"/>
                <a:ea typeface="Meiryo UI" panose="020B0604030504040204" pitchFamily="50" charset="-128"/>
              </a:rPr>
              <a:t>とならない</a:t>
            </a:r>
            <a:r>
              <a:rPr lang="ja-JP" altLang="en-US" spc="-5">
                <a:latin typeface="Meiryo UI" panose="020B0604030504040204" pitchFamily="50" charset="-128"/>
                <a:ea typeface="Meiryo UI" panose="020B0604030504040204" pitchFamily="50" charset="-128"/>
              </a:rPr>
              <a:t>経費➀</a:t>
            </a:r>
          </a:p>
        </p:txBody>
      </p:sp>
      <p:sp>
        <p:nvSpPr>
          <p:cNvPr id="2" name="スライド番号プレースホルダー 3">
            <a:extLst>
              <a:ext uri="{FF2B5EF4-FFF2-40B4-BE49-F238E27FC236}">
                <a16:creationId xmlns:a16="http://schemas.microsoft.com/office/drawing/2014/main" id="{5E1DB3DE-9924-A5B7-9067-021289F9EA46}"/>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15</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96532" y="611507"/>
            <a:ext cx="9507220" cy="468163"/>
          </a:xfrm>
          <a:prstGeom prst="rect">
            <a:avLst/>
          </a:prstGeom>
          <a:solidFill>
            <a:srgbClr val="99D6EC"/>
          </a:solidFill>
        </p:spPr>
        <p:txBody>
          <a:bodyPr vert="horz" wrap="square" lIns="0" tIns="108585" rIns="0" bIns="0" rtlCol="0" anchor="ctr">
            <a:noAutofit/>
          </a:bodyPr>
          <a:lstStyle/>
          <a:p>
            <a:pPr marL="215900">
              <a:lnSpc>
                <a:spcPct val="100000"/>
              </a:lnSpc>
              <a:spcBef>
                <a:spcPts val="855"/>
              </a:spcBef>
            </a:pPr>
            <a:r>
              <a:rPr lang="en-US" altLang="ja-JP" sz="2000" spc="-10">
                <a:latin typeface="Meiryo UI" panose="020B0604030504040204" pitchFamily="50" charset="-128"/>
                <a:ea typeface="Meiryo UI" panose="020B0604030504040204" pitchFamily="50" charset="-128"/>
                <a:cs typeface="Yu Gothic UI"/>
              </a:rPr>
              <a:t>※</a:t>
            </a:r>
            <a:r>
              <a:rPr lang="ja-JP" altLang="en-US" sz="2000" spc="-10" dirty="0">
                <a:latin typeface="Meiryo UI" panose="020B0604030504040204" pitchFamily="50" charset="-128"/>
                <a:ea typeface="Meiryo UI" panose="020B0604030504040204" pitchFamily="50" charset="-128"/>
                <a:cs typeface="Yu Gothic UI"/>
              </a:rPr>
              <a:t>次の経費は原則、</a:t>
            </a:r>
            <a:r>
              <a:rPr lang="ja-JP" altLang="en-US" sz="2000" u="sng" spc="-5" dirty="0">
                <a:uFill>
                  <a:solidFill>
                    <a:srgbClr val="000000"/>
                  </a:solidFill>
                </a:uFill>
                <a:latin typeface="Meiryo UI" panose="020B0604030504040204" pitchFamily="50" charset="-128"/>
                <a:ea typeface="Meiryo UI" panose="020B0604030504040204" pitchFamily="50" charset="-128"/>
                <a:cs typeface="Yu Gothic UI"/>
              </a:rPr>
              <a:t>補助対象外</a:t>
            </a:r>
            <a:r>
              <a:rPr lang="ja-JP" altLang="en-US" sz="2000" spc="-55" dirty="0">
                <a:latin typeface="Meiryo UI" panose="020B0604030504040204" pitchFamily="50" charset="-128"/>
                <a:ea typeface="Meiryo UI" panose="020B0604030504040204" pitchFamily="50" charset="-128"/>
                <a:cs typeface="Yu Gothic UI"/>
              </a:rPr>
              <a:t>となります</a:t>
            </a:r>
            <a:r>
              <a:rPr lang="ja-JP" altLang="en-US" sz="2000" spc="-55">
                <a:latin typeface="Meiryo UI" panose="020B0604030504040204" pitchFamily="50" charset="-128"/>
                <a:ea typeface="Meiryo UI" panose="020B0604030504040204" pitchFamily="50" charset="-128"/>
                <a:cs typeface="Yu Gothic UI"/>
              </a:rPr>
              <a:t>。</a:t>
            </a:r>
            <a:endParaRPr lang="ja-JP" altLang="en-US" sz="2000">
              <a:latin typeface="Meiryo UI" panose="020B0604030504040204" pitchFamily="50" charset="-128"/>
              <a:ea typeface="Meiryo UI" panose="020B0604030504040204" pitchFamily="50" charset="-128"/>
              <a:cs typeface="Yu Gothic UI"/>
            </a:endParaRPr>
          </a:p>
        </p:txBody>
      </p:sp>
      <p:pic>
        <p:nvPicPr>
          <p:cNvPr id="6" name="object 6"/>
          <p:cNvPicPr/>
          <p:nvPr/>
        </p:nvPicPr>
        <p:blipFill>
          <a:blip r:embed="rId2" cstate="print"/>
          <a:stretch>
            <a:fillRect/>
          </a:stretch>
        </p:blipFill>
        <p:spPr>
          <a:xfrm>
            <a:off x="278688" y="2362200"/>
            <a:ext cx="9624060" cy="5338572"/>
          </a:xfrm>
          <a:prstGeom prst="rect">
            <a:avLst/>
          </a:prstGeom>
        </p:spPr>
      </p:pic>
      <p:sp>
        <p:nvSpPr>
          <p:cNvPr id="8" name="object 8"/>
          <p:cNvSpPr/>
          <p:nvPr/>
        </p:nvSpPr>
        <p:spPr>
          <a:xfrm>
            <a:off x="198437" y="1181162"/>
            <a:ext cx="9505315" cy="5398311"/>
          </a:xfrm>
          <a:custGeom>
            <a:avLst/>
            <a:gdLst/>
            <a:ahLst/>
            <a:cxnLst/>
            <a:rect l="l" t="t" r="r" b="b"/>
            <a:pathLst>
              <a:path w="9505315" h="5149850">
                <a:moveTo>
                  <a:pt x="0" y="5149596"/>
                </a:moveTo>
                <a:lnTo>
                  <a:pt x="9505188" y="5149596"/>
                </a:lnTo>
                <a:lnTo>
                  <a:pt x="9505188" y="0"/>
                </a:lnTo>
                <a:lnTo>
                  <a:pt x="0" y="0"/>
                </a:lnTo>
                <a:lnTo>
                  <a:pt x="0" y="5149596"/>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9" name="object 9"/>
          <p:cNvSpPr txBox="1"/>
          <p:nvPr/>
        </p:nvSpPr>
        <p:spPr>
          <a:xfrm>
            <a:off x="320356" y="1374998"/>
            <a:ext cx="9463647" cy="3213059"/>
          </a:xfrm>
          <a:prstGeom prst="rect">
            <a:avLst/>
          </a:prstGeom>
        </p:spPr>
        <p:txBody>
          <a:bodyPr vert="horz" wrap="square" lIns="0" tIns="164465" rIns="0" bIns="0" rtlCol="0">
            <a:spAutoFit/>
          </a:bodyPr>
          <a:lstStyle/>
          <a:p>
            <a:pPr marL="12700">
              <a:lnSpc>
                <a:spcPct val="100000"/>
              </a:lnSpc>
              <a:spcBef>
                <a:spcPts val="1295"/>
              </a:spcBef>
            </a:pPr>
            <a:r>
              <a:rPr lang="ja-JP" altLang="en-US" sz="2000">
                <a:latin typeface="Meiryo UI" panose="020B0604030504040204" pitchFamily="50" charset="-128"/>
                <a:ea typeface="Meiryo UI" panose="020B0604030504040204" pitchFamily="50" charset="-128"/>
                <a:cs typeface="Yu Gothic UI"/>
              </a:rPr>
              <a:t>補助対象</a:t>
            </a:r>
            <a:r>
              <a:rPr lang="ja-JP" altLang="en-US" sz="2000">
                <a:solidFill>
                  <a:srgbClr val="C00000"/>
                </a:solidFill>
                <a:latin typeface="Meiryo UI" panose="020B0604030504040204" pitchFamily="50" charset="-128"/>
                <a:ea typeface="Meiryo UI" panose="020B0604030504040204" pitchFamily="50" charset="-128"/>
                <a:cs typeface="Yu Gothic UI"/>
              </a:rPr>
              <a:t>とならない</a:t>
            </a:r>
            <a:r>
              <a:rPr lang="ja-JP" altLang="en-US" sz="2000">
                <a:latin typeface="Meiryo UI" panose="020B0604030504040204" pitchFamily="50" charset="-128"/>
                <a:ea typeface="Meiryo UI" panose="020B0604030504040204" pitchFamily="50" charset="-128"/>
                <a:cs typeface="Yu Gothic UI"/>
              </a:rPr>
              <a:t>経費（</a:t>
            </a:r>
            <a:r>
              <a:rPr lang="ja-JP" altLang="en-US" sz="2000" spc="-5">
                <a:latin typeface="Meiryo UI" panose="020B0604030504040204" pitchFamily="50" charset="-128"/>
                <a:ea typeface="Meiryo UI" panose="020B0604030504040204" pitchFamily="50" charset="-128"/>
                <a:cs typeface="Yu Gothic UI"/>
              </a:rPr>
              <a:t>その</a:t>
            </a:r>
            <a:r>
              <a:rPr lang="ja-JP" altLang="en-US" sz="2000" spc="-25">
                <a:latin typeface="Meiryo UI" panose="020B0604030504040204" pitchFamily="50" charset="-128"/>
                <a:ea typeface="Meiryo UI" panose="020B0604030504040204" pitchFamily="50" charset="-128"/>
                <a:cs typeface="Yu Gothic UI"/>
              </a:rPr>
              <a:t>２）</a:t>
            </a:r>
            <a:endParaRPr lang="ja-JP" altLang="en-US" sz="2000">
              <a:latin typeface="Meiryo UI" panose="020B0604030504040204" pitchFamily="50" charset="-128"/>
              <a:ea typeface="Meiryo UI" panose="020B0604030504040204" pitchFamily="50" charset="-128"/>
              <a:cs typeface="Yu Gothic UI"/>
            </a:endParaRPr>
          </a:p>
          <a:p>
            <a:pPr marL="12700">
              <a:lnSpc>
                <a:spcPct val="100000"/>
              </a:lnSpc>
              <a:spcBef>
                <a:spcPts val="1200"/>
              </a:spcBef>
              <a:tabLst>
                <a:tab pos="3854450" algn="l"/>
              </a:tabLst>
            </a:pPr>
            <a:r>
              <a:rPr lang="ja-JP" altLang="en-US" sz="2000" spc="-10">
                <a:latin typeface="Meiryo UI" panose="020B0604030504040204" pitchFamily="50" charset="-128"/>
                <a:ea typeface="Meiryo UI" panose="020B0604030504040204" pitchFamily="50" charset="-128"/>
                <a:cs typeface="Yu Gothic UI"/>
              </a:rPr>
              <a:t>●制度上対象</a:t>
            </a:r>
            <a:r>
              <a:rPr lang="ja-JP" altLang="en-US" sz="2000" spc="-10">
                <a:solidFill>
                  <a:srgbClr val="C00000"/>
                </a:solidFill>
                <a:latin typeface="Meiryo UI" panose="020B0604030504040204" pitchFamily="50" charset="-128"/>
                <a:ea typeface="Meiryo UI" panose="020B0604030504040204" pitchFamily="50" charset="-128"/>
                <a:cs typeface="Yu Gothic UI"/>
              </a:rPr>
              <a:t>とならない</a:t>
            </a:r>
            <a:r>
              <a:rPr lang="ja-JP" altLang="en-US" sz="2000" spc="-10">
                <a:latin typeface="Meiryo UI" panose="020B0604030504040204" pitchFamily="50" charset="-128"/>
                <a:ea typeface="Meiryo UI" panose="020B0604030504040204" pitchFamily="50" charset="-128"/>
                <a:cs typeface="Yu Gothic UI"/>
              </a:rPr>
              <a:t>もの</a:t>
            </a:r>
            <a:br>
              <a:rPr lang="ja-JP" altLang="en-US" sz="2000" spc="-10">
                <a:latin typeface="Meiryo UI" panose="020B0604030504040204" pitchFamily="50" charset="-128"/>
                <a:ea typeface="Meiryo UI" panose="020B0604030504040204" pitchFamily="50" charset="-128"/>
                <a:cs typeface="Yu Gothic UI"/>
              </a:rPr>
            </a:br>
            <a:endParaRPr lang="ja-JP" altLang="en-US" sz="2000">
              <a:latin typeface="Meiryo UI" panose="020B0604030504040204" pitchFamily="50" charset="-128"/>
              <a:ea typeface="Meiryo UI" panose="020B0604030504040204" pitchFamily="50" charset="-128"/>
              <a:cs typeface="Yu Gothic UI"/>
            </a:endParaRPr>
          </a:p>
          <a:p>
            <a:pPr marL="349250" marR="4756150">
              <a:lnSpc>
                <a:spcPct val="100000"/>
              </a:lnSpc>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１）</a:t>
            </a:r>
            <a:r>
              <a:rPr lang="en-US" sz="1600" spc="-25">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各種税</a:t>
            </a:r>
            <a:r>
              <a:rPr lang="en-US" sz="1600">
                <a:latin typeface="Meiryo UI" panose="020B0604030504040204" pitchFamily="50" charset="-128"/>
                <a:ea typeface="Meiryo UI" panose="020B0604030504040204" pitchFamily="50" charset="-128"/>
                <a:cs typeface="Yu Gothic UI"/>
              </a:rPr>
              <a:t>	</a:t>
            </a:r>
            <a:r>
              <a:rPr sz="1600">
                <a:latin typeface="Meiryo UI" panose="020B0604030504040204" pitchFamily="50" charset="-128"/>
                <a:ea typeface="Meiryo UI" panose="020B0604030504040204" pitchFamily="50" charset="-128"/>
                <a:cs typeface="Yu Gothic UI"/>
              </a:rPr>
              <a:t>（</a:t>
            </a:r>
            <a:r>
              <a:rPr sz="1600" err="1">
                <a:latin typeface="Meiryo UI" panose="020B0604030504040204" pitchFamily="50" charset="-128"/>
                <a:ea typeface="Meiryo UI" panose="020B0604030504040204" pitchFamily="50" charset="-128"/>
                <a:cs typeface="Yu Gothic UI"/>
              </a:rPr>
              <a:t>印紙</a:t>
            </a:r>
            <a:r>
              <a:rPr lang="ja-JP" altLang="en-US" sz="1600">
                <a:latin typeface="Meiryo UI" panose="020B0604030504040204" pitchFamily="50" charset="-128"/>
                <a:ea typeface="Meiryo UI" panose="020B0604030504040204" pitchFamily="50" charset="-128"/>
                <a:cs typeface="Yu Gothic UI"/>
              </a:rPr>
              <a:t>税</a:t>
            </a:r>
            <a:r>
              <a:rPr sz="1600">
                <a:latin typeface="Meiryo UI" panose="020B0604030504040204" pitchFamily="50" charset="-128"/>
                <a:ea typeface="Meiryo UI" panose="020B0604030504040204" pitchFamily="50" charset="-128"/>
                <a:cs typeface="Yu Gothic UI"/>
              </a:rPr>
              <a:t>、</a:t>
            </a:r>
            <a:r>
              <a:rPr sz="1600" err="1">
                <a:latin typeface="Meiryo UI" panose="020B0604030504040204" pitchFamily="50" charset="-128"/>
                <a:ea typeface="Meiryo UI" panose="020B0604030504040204" pitchFamily="50" charset="-128"/>
                <a:cs typeface="Yu Gothic UI"/>
              </a:rPr>
              <a:t>消費</a:t>
            </a:r>
            <a:r>
              <a:rPr sz="1600" spc="-10" err="1">
                <a:latin typeface="Meiryo UI" panose="020B0604030504040204" pitchFamily="50" charset="-128"/>
                <a:ea typeface="Meiryo UI" panose="020B0604030504040204" pitchFamily="50" charset="-128"/>
                <a:cs typeface="Yu Gothic UI"/>
              </a:rPr>
              <a:t>税</a:t>
            </a:r>
            <a:r>
              <a:rPr lang="ja-JP" altLang="en-US" sz="1600" spc="-50">
                <a:latin typeface="Meiryo UI" panose="020B0604030504040204" pitchFamily="50" charset="-128"/>
                <a:ea typeface="Meiryo UI" panose="020B0604030504040204" pitchFamily="50" charset="-128"/>
                <a:cs typeface="Yu Gothic UI"/>
              </a:rPr>
              <a:t>）</a:t>
            </a:r>
            <a:br>
              <a:rPr lang="en-US" sz="1600" spc="-50">
                <a:latin typeface="Meiryo UI" panose="020B0604030504040204" pitchFamily="50" charset="-128"/>
                <a:ea typeface="Meiryo UI" panose="020B0604030504040204" pitchFamily="50" charset="-128"/>
                <a:cs typeface="Yu Gothic UI"/>
              </a:rPr>
            </a:b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２）</a:t>
            </a:r>
            <a:r>
              <a:rPr lang="ja-JP" altLang="en-US"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各種行政手続き費</a:t>
            </a:r>
            <a:r>
              <a:rPr sz="1600" spc="-50" err="1">
                <a:latin typeface="Meiryo UI" panose="020B0604030504040204" pitchFamily="50" charset="-128"/>
                <a:ea typeface="Meiryo UI" panose="020B0604030504040204" pitchFamily="50" charset="-128"/>
                <a:cs typeface="Yu Gothic UI"/>
              </a:rPr>
              <a:t>用</a:t>
            </a:r>
            <a:endParaRPr lang="ja-JP" altLang="en-US" sz="1600">
              <a:latin typeface="Meiryo UI" panose="020B0604030504040204" pitchFamily="50" charset="-128"/>
              <a:ea typeface="Meiryo UI" panose="020B0604030504040204" pitchFamily="50" charset="-128"/>
              <a:cs typeface="Yu Gothic UI"/>
            </a:endParaRPr>
          </a:p>
          <a:p>
            <a:pPr marL="1360170">
              <a:lnSpc>
                <a:spcPct val="100000"/>
              </a:lnSpc>
            </a:pPr>
            <a:r>
              <a:rPr lang="ja-JP" altLang="en-US" sz="1600" spc="-10">
                <a:latin typeface="Meiryo UI" panose="020B0604030504040204" pitchFamily="50" charset="-128"/>
                <a:ea typeface="Meiryo UI" panose="020B0604030504040204" pitchFamily="50" charset="-128"/>
                <a:cs typeface="Yu Gothic UI"/>
              </a:rPr>
              <a:t>		（</a:t>
            </a:r>
            <a:r>
              <a:rPr lang="ja-JP" altLang="en-US" sz="1600" spc="-50">
                <a:latin typeface="Meiryo UI" panose="020B0604030504040204" pitchFamily="50" charset="-128"/>
                <a:ea typeface="Meiryo UI" panose="020B0604030504040204" pitchFamily="50" charset="-128"/>
                <a:cs typeface="Yu Gothic UI"/>
              </a:rPr>
              <a:t>建築確認申請費、リサイクル料、各種登録手続きや申請代行費用）</a:t>
            </a:r>
            <a:endParaRPr lang="ja-JP" altLang="en-US" sz="1600">
              <a:latin typeface="Meiryo UI" panose="020B0604030504040204" pitchFamily="50" charset="-128"/>
              <a:ea typeface="Meiryo UI" panose="020B0604030504040204" pitchFamily="50" charset="-128"/>
              <a:cs typeface="Yu Gothic UI"/>
            </a:endParaRPr>
          </a:p>
          <a:p>
            <a:pPr marL="349250">
              <a:lnSpc>
                <a:spcPct val="100000"/>
              </a:lnSpc>
              <a:tabLst>
                <a:tab pos="1278890" algn="l"/>
              </a:tabLst>
            </a:pPr>
            <a:r>
              <a:rPr sz="1600" spc="-1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３）</a:t>
            </a:r>
            <a:r>
              <a:rPr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各種</a:t>
            </a:r>
            <a:r>
              <a:rPr sz="1600" spc="-10" err="1">
                <a:latin typeface="Meiryo UI" panose="020B0604030504040204" pitchFamily="50" charset="-128"/>
                <a:ea typeface="Meiryo UI" panose="020B0604030504040204" pitchFamily="50" charset="-128"/>
                <a:cs typeface="Yu Gothic UI"/>
              </a:rPr>
              <a:t>保</a:t>
            </a:r>
            <a:r>
              <a:rPr sz="1600" err="1">
                <a:latin typeface="Meiryo UI" panose="020B0604030504040204" pitchFamily="50" charset="-128"/>
                <a:ea typeface="Meiryo UI" panose="020B0604030504040204" pitchFamily="50" charset="-128"/>
                <a:cs typeface="Yu Gothic UI"/>
              </a:rPr>
              <a:t>険料や保</a:t>
            </a:r>
            <a:r>
              <a:rPr sz="1600" spc="-10" err="1">
                <a:latin typeface="Meiryo UI" panose="020B0604030504040204" pitchFamily="50" charset="-128"/>
                <a:ea typeface="Meiryo UI" panose="020B0604030504040204" pitchFamily="50" charset="-128"/>
                <a:cs typeface="Yu Gothic UI"/>
              </a:rPr>
              <a:t>守</a:t>
            </a:r>
            <a:r>
              <a:rPr sz="1600" err="1">
                <a:latin typeface="Meiryo UI" panose="020B0604030504040204" pitchFamily="50" charset="-128"/>
                <a:ea typeface="Meiryo UI" panose="020B0604030504040204" pitchFamily="50" charset="-128"/>
                <a:cs typeface="Yu Gothic UI"/>
              </a:rPr>
              <a:t>費</a:t>
            </a:r>
            <a:r>
              <a:rPr sz="1600" spc="-50" err="1">
                <a:latin typeface="Meiryo UI" panose="020B0604030504040204" pitchFamily="50" charset="-128"/>
                <a:ea typeface="Meiryo UI" panose="020B0604030504040204" pitchFamily="50" charset="-128"/>
                <a:cs typeface="Yu Gothic UI"/>
              </a:rPr>
              <a:t>用</a:t>
            </a:r>
            <a:endParaRPr sz="1600">
              <a:latin typeface="Meiryo UI" panose="020B0604030504040204" pitchFamily="50" charset="-128"/>
              <a:ea typeface="Meiryo UI" panose="020B0604030504040204" pitchFamily="50" charset="-128"/>
              <a:cs typeface="Yu Gothic UI"/>
            </a:endParaRPr>
          </a:p>
          <a:p>
            <a:pPr marL="349250">
              <a:lnSpc>
                <a:spcPct val="100000"/>
              </a:lnSpc>
              <a:spcBef>
                <a:spcPts val="5"/>
              </a:spcBef>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４）</a:t>
            </a:r>
            <a:r>
              <a:rPr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住居等、事業用途以外の施</a:t>
            </a:r>
            <a:r>
              <a:rPr sz="1600" spc="-15" err="1">
                <a:latin typeface="Meiryo UI" panose="020B0604030504040204" pitchFamily="50" charset="-128"/>
                <a:ea typeface="Meiryo UI" panose="020B0604030504040204" pitchFamily="50" charset="-128"/>
                <a:cs typeface="Yu Gothic UI"/>
              </a:rPr>
              <a:t>設</a:t>
            </a:r>
            <a:r>
              <a:rPr sz="1600" err="1">
                <a:latin typeface="Meiryo UI" panose="020B0604030504040204" pitchFamily="50" charset="-128"/>
                <a:ea typeface="Meiryo UI" panose="020B0604030504040204" pitchFamily="50" charset="-128"/>
                <a:cs typeface="Yu Gothic UI"/>
              </a:rPr>
              <a:t>・設</a:t>
            </a:r>
            <a:r>
              <a:rPr sz="1600" spc="-50" err="1">
                <a:latin typeface="Meiryo UI" panose="020B0604030504040204" pitchFamily="50" charset="-128"/>
                <a:ea typeface="Meiryo UI" panose="020B0604030504040204" pitchFamily="50" charset="-128"/>
                <a:cs typeface="Yu Gothic UI"/>
              </a:rPr>
              <a:t>備</a:t>
            </a:r>
            <a:r>
              <a:rPr sz="1600" err="1">
                <a:latin typeface="Meiryo UI" panose="020B0604030504040204" pitchFamily="50" charset="-128"/>
                <a:ea typeface="Meiryo UI" panose="020B0604030504040204" pitchFamily="50" charset="-128"/>
                <a:cs typeface="Yu Gothic UI"/>
              </a:rPr>
              <a:t>（</a:t>
            </a:r>
            <a:r>
              <a:rPr sz="1600" spc="-30" err="1">
                <a:latin typeface="Meiryo UI" panose="020B0604030504040204" pitchFamily="50" charset="-128"/>
                <a:ea typeface="Meiryo UI" panose="020B0604030504040204" pitchFamily="50" charset="-128"/>
                <a:cs typeface="Yu Gothic UI"/>
              </a:rPr>
              <a:t>店舗兼住居の場合は店舗部分のみが対象</a:t>
            </a:r>
            <a:r>
              <a:rPr sz="1600" spc="-5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1273175" marR="5080" indent="-923925">
              <a:lnSpc>
                <a:spcPct val="100000"/>
              </a:lnSpc>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５）</a:t>
            </a:r>
            <a:r>
              <a:rPr sz="1600">
                <a:latin typeface="Meiryo UI" panose="020B0604030504040204" pitchFamily="50" charset="-128"/>
                <a:ea typeface="Meiryo UI" panose="020B0604030504040204" pitchFamily="50" charset="-128"/>
                <a:cs typeface="Yu Gothic UI"/>
              </a:rPr>
              <a:t>		</a:t>
            </a:r>
            <a:r>
              <a:rPr sz="1600" err="1">
                <a:latin typeface="Meiryo UI" panose="020B0604030504040204" pitchFamily="50" charset="-128"/>
                <a:ea typeface="Meiryo UI" panose="020B0604030504040204" pitchFamily="50" charset="-128"/>
                <a:cs typeface="Yu Gothic UI"/>
              </a:rPr>
              <a:t>販売目的の機械設備、貯蔵</a:t>
            </a:r>
            <a:r>
              <a:rPr sz="1600" spc="-15" err="1">
                <a:latin typeface="Meiryo UI" panose="020B0604030504040204" pitchFamily="50" charset="-128"/>
                <a:ea typeface="Meiryo UI" panose="020B0604030504040204" pitchFamily="50" charset="-128"/>
                <a:cs typeface="Yu Gothic UI"/>
              </a:rPr>
              <a:t>品</a:t>
            </a:r>
            <a:r>
              <a:rPr sz="1600" spc="-25" err="1">
                <a:latin typeface="Meiryo UI" panose="020B0604030504040204" pitchFamily="50" charset="-128"/>
                <a:ea typeface="Meiryo UI" panose="020B0604030504040204" pitchFamily="50" charset="-128"/>
                <a:cs typeface="Yu Gothic UI"/>
              </a:rPr>
              <a:t>等及</a:t>
            </a:r>
            <a:r>
              <a:rPr sz="1600" spc="-35" err="1">
                <a:latin typeface="Meiryo UI" panose="020B0604030504040204" pitchFamily="50" charset="-128"/>
                <a:ea typeface="Meiryo UI" panose="020B0604030504040204" pitchFamily="50" charset="-128"/>
                <a:cs typeface="Yu Gothic UI"/>
              </a:rPr>
              <a:t>び</a:t>
            </a:r>
            <a:r>
              <a:rPr sz="1600" err="1">
                <a:latin typeface="Meiryo UI" panose="020B0604030504040204" pitchFamily="50" charset="-128"/>
                <a:ea typeface="Meiryo UI" panose="020B0604030504040204" pitchFamily="50" charset="-128"/>
                <a:cs typeface="Yu Gothic UI"/>
              </a:rPr>
              <a:t>、賃</a:t>
            </a:r>
            <a:r>
              <a:rPr sz="1600" spc="-10" err="1">
                <a:latin typeface="Meiryo UI" panose="020B0604030504040204" pitchFamily="50" charset="-128"/>
                <a:ea typeface="Meiryo UI" panose="020B0604030504040204" pitchFamily="50" charset="-128"/>
                <a:cs typeface="Yu Gothic UI"/>
              </a:rPr>
              <a:t>貸</a:t>
            </a:r>
            <a:r>
              <a:rPr sz="1600" spc="-15" err="1">
                <a:latin typeface="Meiryo UI" panose="020B0604030504040204" pitchFamily="50" charset="-128"/>
                <a:ea typeface="Meiryo UI" panose="020B0604030504040204" pitchFamily="50" charset="-128"/>
                <a:cs typeface="Yu Gothic UI"/>
              </a:rPr>
              <a:t>目</a:t>
            </a:r>
            <a:r>
              <a:rPr sz="1600" err="1">
                <a:latin typeface="Meiryo UI" panose="020B0604030504040204" pitchFamily="50" charset="-128"/>
                <a:ea typeface="Meiryo UI" panose="020B0604030504040204" pitchFamily="50" charset="-128"/>
                <a:cs typeface="Yu Gothic UI"/>
              </a:rPr>
              <a:t>的の施設</a:t>
            </a:r>
            <a:r>
              <a:rPr sz="1600" spc="-20" err="1">
                <a:latin typeface="Meiryo UI" panose="020B0604030504040204" pitchFamily="50" charset="-128"/>
                <a:ea typeface="Meiryo UI" panose="020B0604030504040204" pitchFamily="50" charset="-128"/>
                <a:cs typeface="Yu Gothic UI"/>
              </a:rPr>
              <a:t>（</a:t>
            </a:r>
            <a:r>
              <a:rPr sz="1600" spc="-50" err="1">
                <a:latin typeface="Meiryo UI" panose="020B0604030504040204" pitchFamily="50" charset="-128"/>
                <a:ea typeface="Meiryo UI" panose="020B0604030504040204" pitchFamily="50" charset="-128"/>
                <a:cs typeface="Yu Gothic UI"/>
              </a:rPr>
              <a:t>ア</a:t>
            </a:r>
            <a:r>
              <a:rPr sz="1600" spc="75" err="1">
                <a:latin typeface="Meiryo UI" panose="020B0604030504040204" pitchFamily="50" charset="-128"/>
                <a:ea typeface="Meiryo UI" panose="020B0604030504040204" pitchFamily="50" charset="-128"/>
                <a:cs typeface="Yu Gothic UI"/>
              </a:rPr>
              <a:t>パ</a:t>
            </a:r>
            <a:r>
              <a:rPr sz="1600" spc="55" err="1">
                <a:latin typeface="Meiryo UI" panose="020B0604030504040204" pitchFamily="50" charset="-128"/>
                <a:ea typeface="Meiryo UI" panose="020B0604030504040204" pitchFamily="50" charset="-128"/>
                <a:cs typeface="Yu Gothic UI"/>
              </a:rPr>
              <a:t>ー</a:t>
            </a:r>
            <a:r>
              <a:rPr sz="1600" spc="60" err="1">
                <a:latin typeface="Meiryo UI" panose="020B0604030504040204" pitchFamily="50" charset="-128"/>
                <a:ea typeface="Meiryo UI" panose="020B0604030504040204" pitchFamily="50" charset="-128"/>
                <a:cs typeface="Yu Gothic UI"/>
              </a:rPr>
              <a:t>ト、</a:t>
            </a:r>
            <a:r>
              <a:rPr sz="1600" spc="70" err="1">
                <a:latin typeface="Meiryo UI" panose="020B0604030504040204" pitchFamily="50" charset="-128"/>
                <a:ea typeface="Meiryo UI" panose="020B0604030504040204" pitchFamily="50" charset="-128"/>
                <a:cs typeface="Yu Gothic UI"/>
              </a:rPr>
              <a:t>マ</a:t>
            </a:r>
            <a:r>
              <a:rPr sz="1600" spc="75" err="1">
                <a:latin typeface="Meiryo UI" panose="020B0604030504040204" pitchFamily="50" charset="-128"/>
                <a:ea typeface="Meiryo UI" panose="020B0604030504040204" pitchFamily="50" charset="-128"/>
                <a:cs typeface="Yu Gothic UI"/>
              </a:rPr>
              <a:t>ン</a:t>
            </a:r>
            <a:r>
              <a:rPr sz="1600" spc="-40" err="1">
                <a:latin typeface="Meiryo UI" panose="020B0604030504040204" pitchFamily="50" charset="-128"/>
                <a:ea typeface="Meiryo UI" panose="020B0604030504040204" pitchFamily="50" charset="-128"/>
                <a:cs typeface="Yu Gothic UI"/>
              </a:rPr>
              <a:t>シ</a:t>
            </a:r>
            <a:r>
              <a:rPr sz="1600" spc="-30" err="1">
                <a:latin typeface="Meiryo UI" panose="020B0604030504040204" pitchFamily="50" charset="-128"/>
                <a:ea typeface="Meiryo UI" panose="020B0604030504040204" pitchFamily="50" charset="-128"/>
                <a:cs typeface="Yu Gothic UI"/>
              </a:rPr>
              <a:t>ョ</a:t>
            </a:r>
            <a:r>
              <a:rPr sz="1600" spc="-35" err="1">
                <a:latin typeface="Meiryo UI" panose="020B0604030504040204" pitchFamily="50" charset="-128"/>
                <a:ea typeface="Meiryo UI" panose="020B0604030504040204" pitchFamily="50" charset="-128"/>
                <a:cs typeface="Yu Gothic UI"/>
              </a:rPr>
              <a:t>ン</a:t>
            </a:r>
            <a:r>
              <a:rPr sz="1600" spc="-40" err="1">
                <a:latin typeface="Meiryo UI" panose="020B0604030504040204" pitchFamily="50" charset="-128"/>
                <a:ea typeface="Meiryo UI" panose="020B0604030504040204" pitchFamily="50" charset="-128"/>
                <a:cs typeface="Yu Gothic UI"/>
              </a:rPr>
              <a:t>等）や設</a:t>
            </a:r>
            <a:r>
              <a:rPr sz="1600" spc="-50" err="1">
                <a:latin typeface="Meiryo UI" panose="020B0604030504040204" pitchFamily="50" charset="-128"/>
                <a:ea typeface="Meiryo UI" panose="020B0604030504040204" pitchFamily="50" charset="-128"/>
                <a:cs typeface="Yu Gothic UI"/>
              </a:rPr>
              <a:t>備</a:t>
            </a:r>
            <a:r>
              <a:rPr sz="1600" spc="-25" err="1">
                <a:latin typeface="Meiryo UI" panose="020B0604030504040204" pitchFamily="50" charset="-128"/>
                <a:ea typeface="Meiryo UI" panose="020B0604030504040204" pitchFamily="50" charset="-128"/>
                <a:cs typeface="Yu Gothic UI"/>
              </a:rPr>
              <a:t>（レン</a:t>
            </a:r>
            <a:r>
              <a:rPr sz="1600" spc="-30" err="1">
                <a:latin typeface="Meiryo UI" panose="020B0604030504040204" pitchFamily="50" charset="-128"/>
                <a:ea typeface="Meiryo UI" panose="020B0604030504040204" pitchFamily="50" charset="-128"/>
                <a:cs typeface="Yu Gothic UI"/>
              </a:rPr>
              <a:t>タ</a:t>
            </a:r>
            <a:r>
              <a:rPr sz="1600" spc="155" err="1">
                <a:latin typeface="Meiryo UI" panose="020B0604030504040204" pitchFamily="50" charset="-128"/>
                <a:ea typeface="Meiryo UI" panose="020B0604030504040204" pitchFamily="50" charset="-128"/>
                <a:cs typeface="Yu Gothic UI"/>
              </a:rPr>
              <a:t>カ</a:t>
            </a:r>
            <a:r>
              <a:rPr sz="1600" spc="130" err="1">
                <a:latin typeface="Meiryo UI" panose="020B0604030504040204" pitchFamily="50" charset="-128"/>
                <a:ea typeface="Meiryo UI" panose="020B0604030504040204" pitchFamily="50" charset="-128"/>
                <a:cs typeface="Yu Gothic UI"/>
              </a:rPr>
              <a:t>ー</a:t>
            </a:r>
            <a:r>
              <a:rPr sz="1600" spc="-10" err="1">
                <a:latin typeface="Meiryo UI" panose="020B0604030504040204" pitchFamily="50" charset="-128"/>
                <a:ea typeface="Meiryo UI" panose="020B0604030504040204" pitchFamily="50" charset="-128"/>
                <a:cs typeface="Yu Gothic UI"/>
              </a:rPr>
              <a:t>事業者のレ</a:t>
            </a:r>
            <a:r>
              <a:rPr sz="1600" spc="-15" err="1">
                <a:latin typeface="Meiryo UI" panose="020B0604030504040204" pitchFamily="50" charset="-128"/>
                <a:ea typeface="Meiryo UI" panose="020B0604030504040204" pitchFamily="50" charset="-128"/>
                <a:cs typeface="Yu Gothic UI"/>
              </a:rPr>
              <a:t>ン</a:t>
            </a:r>
            <a:r>
              <a:rPr sz="1600" spc="-80" err="1">
                <a:latin typeface="Meiryo UI" panose="020B0604030504040204" pitchFamily="50" charset="-128"/>
                <a:ea typeface="Meiryo UI" panose="020B0604030504040204" pitchFamily="50" charset="-128"/>
                <a:cs typeface="Yu Gothic UI"/>
              </a:rPr>
              <a:t>タ</a:t>
            </a:r>
            <a:r>
              <a:rPr sz="1600" spc="-100" err="1">
                <a:latin typeface="Meiryo UI" panose="020B0604030504040204" pitchFamily="50" charset="-128"/>
                <a:ea typeface="Meiryo UI" panose="020B0604030504040204" pitchFamily="50" charset="-128"/>
                <a:cs typeface="Yu Gothic UI"/>
              </a:rPr>
              <a:t>ル</a:t>
            </a:r>
            <a:r>
              <a:rPr sz="1600" err="1">
                <a:latin typeface="Meiryo UI" panose="020B0604030504040204" pitchFamily="50" charset="-128"/>
                <a:ea typeface="Meiryo UI" panose="020B0604030504040204" pitchFamily="50" charset="-128"/>
                <a:cs typeface="Yu Gothic UI"/>
              </a:rPr>
              <a:t>用車両等</a:t>
            </a:r>
            <a:r>
              <a:rPr sz="1600" spc="-5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349250">
              <a:lnSpc>
                <a:spcPct val="100000"/>
              </a:lnSpc>
              <a:tabLst>
                <a:tab pos="1278890" algn="l"/>
              </a:tabLst>
            </a:pPr>
            <a:r>
              <a:rPr sz="1600">
                <a:latin typeface="Meiryo UI" panose="020B0604030504040204" pitchFamily="50" charset="-128"/>
                <a:ea typeface="Meiryo UI" panose="020B0604030504040204" pitchFamily="50" charset="-128"/>
                <a:cs typeface="Yu Gothic UI"/>
              </a:rPr>
              <a:t>例</a:t>
            </a:r>
            <a:r>
              <a:rPr sz="1600" spc="-25">
                <a:latin typeface="Meiryo UI" panose="020B0604030504040204" pitchFamily="50" charset="-128"/>
                <a:ea typeface="Meiryo UI" panose="020B0604030504040204" pitchFamily="50" charset="-128"/>
                <a:cs typeface="Yu Gothic UI"/>
              </a:rPr>
              <a:t>６）</a:t>
            </a:r>
            <a:r>
              <a:rPr lang="en-US" sz="1600" spc="-25">
                <a:latin typeface="Meiryo UI" panose="020B0604030504040204" pitchFamily="50" charset="-128"/>
                <a:ea typeface="Meiryo UI" panose="020B0604030504040204" pitchFamily="50" charset="-128"/>
                <a:cs typeface="Yu Gothic UI"/>
              </a:rPr>
              <a:t>	</a:t>
            </a:r>
            <a:r>
              <a:rPr sz="1600" spc="-10" err="1">
                <a:latin typeface="Meiryo UI" panose="020B0604030504040204" pitchFamily="50" charset="-128"/>
                <a:ea typeface="Meiryo UI" panose="020B0604030504040204" pitchFamily="50" charset="-128"/>
                <a:cs typeface="Yu Gothic UI"/>
              </a:rPr>
              <a:t>自社復旧の際の</a:t>
            </a:r>
            <a:r>
              <a:rPr sz="1600" err="1">
                <a:latin typeface="Meiryo UI" panose="020B0604030504040204" pitchFamily="50" charset="-128"/>
                <a:ea typeface="Meiryo UI" panose="020B0604030504040204" pitchFamily="50" charset="-128"/>
                <a:cs typeface="Yu Gothic UI"/>
              </a:rPr>
              <a:t>人件</a:t>
            </a:r>
            <a:r>
              <a:rPr lang="ja-JP" altLang="en-US" sz="1600" spc="-50">
                <a:latin typeface="Meiryo UI" panose="020B0604030504040204" pitchFamily="50" charset="-128"/>
                <a:ea typeface="Meiryo UI" panose="020B0604030504040204" pitchFamily="50" charset="-128"/>
                <a:cs typeface="Yu Gothic UI"/>
              </a:rPr>
              <a:t>費</a:t>
            </a:r>
            <a:endParaRPr lang="ja-JP" altLang="en-US" sz="1600">
              <a:latin typeface="Meiryo UI" panose="020B0604030504040204" pitchFamily="50" charset="-128"/>
              <a:ea typeface="Meiryo UI" panose="020B0604030504040204" pitchFamily="50" charset="-128"/>
              <a:cs typeface="Yu Gothic UI"/>
            </a:endParaRPr>
          </a:p>
        </p:txBody>
      </p:sp>
      <p:sp>
        <p:nvSpPr>
          <p:cNvPr id="14" name="object 2">
            <a:extLst>
              <a:ext uri="{FF2B5EF4-FFF2-40B4-BE49-F238E27FC236}">
                <a16:creationId xmlns:a16="http://schemas.microsoft.com/office/drawing/2014/main" id="{60BB7039-1A6D-D459-9036-AE51816533F3}"/>
              </a:ext>
            </a:extLst>
          </p:cNvPr>
          <p:cNvSpPr txBox="1">
            <a:spLocks/>
          </p:cNvSpPr>
          <p:nvPr/>
        </p:nvSpPr>
        <p:spPr>
          <a:xfrm>
            <a:off x="351231" y="40294"/>
            <a:ext cx="79545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３	</a:t>
            </a:r>
            <a:r>
              <a:rPr lang="ja-JP" altLang="en-US" spc="-5">
                <a:latin typeface="Meiryo UI" panose="020B0604030504040204" pitchFamily="50" charset="-128"/>
                <a:ea typeface="Meiryo UI" panose="020B0604030504040204" pitchFamily="50" charset="-128"/>
              </a:rPr>
              <a:t>補助対象</a:t>
            </a:r>
            <a:r>
              <a:rPr lang="ja-JP" altLang="en-US" spc="-5">
                <a:solidFill>
                  <a:srgbClr val="C00000"/>
                </a:solidFill>
                <a:latin typeface="Meiryo UI" panose="020B0604030504040204" pitchFamily="50" charset="-128"/>
                <a:ea typeface="Meiryo UI" panose="020B0604030504040204" pitchFamily="50" charset="-128"/>
              </a:rPr>
              <a:t>とならない</a:t>
            </a:r>
            <a:r>
              <a:rPr lang="ja-JP" altLang="en-US" spc="-5">
                <a:latin typeface="Meiryo UI" panose="020B0604030504040204" pitchFamily="50" charset="-128"/>
                <a:ea typeface="Meiryo UI" panose="020B0604030504040204" pitchFamily="50" charset="-128"/>
              </a:rPr>
              <a:t>経費②</a:t>
            </a:r>
          </a:p>
        </p:txBody>
      </p:sp>
      <p:sp>
        <p:nvSpPr>
          <p:cNvPr id="2" name="スライド番号プレースホルダー 3">
            <a:extLst>
              <a:ext uri="{FF2B5EF4-FFF2-40B4-BE49-F238E27FC236}">
                <a16:creationId xmlns:a16="http://schemas.microsoft.com/office/drawing/2014/main" id="{988502BE-BAF1-5A35-627E-9E8CC90A6876}"/>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16</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8560" y="2155705"/>
            <a:ext cx="2738222" cy="970137"/>
          </a:xfrm>
          <a:prstGeom prst="rect">
            <a:avLst/>
          </a:prstGeom>
        </p:spPr>
        <p:txBody>
          <a:bodyPr vert="horz" wrap="square" lIns="0" tIns="114935" rIns="0" bIns="0" rtlCol="0">
            <a:spAutoFit/>
          </a:bodyPr>
          <a:lstStyle/>
          <a:p>
            <a:pPr marL="12700" algn="ctr">
              <a:lnSpc>
                <a:spcPct val="100000"/>
              </a:lnSpc>
              <a:spcBef>
                <a:spcPts val="905"/>
              </a:spcBef>
            </a:pPr>
            <a:r>
              <a:rPr lang="en-US" altLang="zh-TW" sz="2400" spc="-20">
                <a:latin typeface="Meiryo UI" panose="020B0604030504040204" pitchFamily="50" charset="-128"/>
                <a:ea typeface="Meiryo UI" panose="020B0604030504040204" pitchFamily="50" charset="-128"/>
                <a:cs typeface="Yu Gothic UI"/>
              </a:rPr>
              <a:t>【</a:t>
            </a:r>
            <a:r>
              <a:rPr lang="zh-TW" altLang="en-US" sz="2400" spc="-20" err="1">
                <a:latin typeface="Meiryo UI" panose="020B0604030504040204" pitchFamily="50" charset="-128"/>
                <a:ea typeface="Meiryo UI" panose="020B0604030504040204" pitchFamily="50" charset="-128"/>
                <a:cs typeface="Yu Gothic UI"/>
              </a:rPr>
              <a:t>中小企業者</a:t>
            </a:r>
            <a:r>
              <a:rPr lang="en-US" altLang="zh-TW" sz="2400" spc="-20">
                <a:latin typeface="Meiryo UI" panose="020B0604030504040204" pitchFamily="50" charset="-128"/>
                <a:ea typeface="Meiryo UI" panose="020B0604030504040204" pitchFamily="50" charset="-128"/>
                <a:cs typeface="Yu Gothic UI"/>
              </a:rPr>
              <a:t>】</a:t>
            </a:r>
            <a:endParaRPr lang="zh-TW" altLang="en-US" sz="2400">
              <a:latin typeface="Meiryo UI" panose="020B0604030504040204" pitchFamily="50" charset="-128"/>
              <a:ea typeface="Meiryo UI" panose="020B0604030504040204" pitchFamily="50" charset="-128"/>
              <a:cs typeface="Yu Gothic UI"/>
            </a:endParaRPr>
          </a:p>
          <a:p>
            <a:pPr marL="12700" algn="ctr">
              <a:lnSpc>
                <a:spcPct val="100000"/>
              </a:lnSpc>
              <a:spcBef>
                <a:spcPts val="905"/>
              </a:spcBef>
            </a:pPr>
            <a:r>
              <a:rPr lang="zh-TW" altLang="en-US" sz="1800" spc="-10" err="1">
                <a:latin typeface="Meiryo UI" panose="020B0604030504040204" pitchFamily="50" charset="-128"/>
                <a:ea typeface="Meiryo UI" panose="020B0604030504040204" pitchFamily="50" charset="-128"/>
                <a:cs typeface="Yu Gothic UI"/>
              </a:rPr>
              <a:t>補助</a:t>
            </a:r>
            <a:r>
              <a:rPr lang="zh-TW" altLang="en-US" sz="1800" spc="-10">
                <a:latin typeface="Meiryo UI" panose="020B0604030504040204" pitchFamily="50" charset="-128"/>
                <a:ea typeface="Meiryo UI" panose="020B0604030504040204" pitchFamily="50" charset="-128"/>
                <a:cs typeface="Yu Gothic UI"/>
              </a:rPr>
              <a:t>金</a:t>
            </a:r>
            <a:r>
              <a:rPr lang="zh-TW" altLang="en-US" sz="2400" spc="-10">
                <a:latin typeface="Meiryo UI" panose="020B0604030504040204" pitchFamily="50" charset="-128"/>
                <a:ea typeface="Meiryo UI" panose="020B0604030504040204" pitchFamily="50" charset="-128"/>
                <a:cs typeface="Yu Gothic UI"/>
              </a:rPr>
              <a:t>３</a:t>
            </a:r>
            <a:r>
              <a:rPr lang="en-US" altLang="zh-TW" sz="1800" spc="-10">
                <a:latin typeface="Meiryo UI" panose="020B0604030504040204" pitchFamily="50" charset="-128"/>
                <a:ea typeface="Meiryo UI" panose="020B0604030504040204" pitchFamily="50" charset="-128"/>
                <a:cs typeface="Yu Gothic UI"/>
              </a:rPr>
              <a:t>/</a:t>
            </a:r>
            <a:r>
              <a:rPr lang="zh-TW" altLang="en-US" sz="2400" spc="-10">
                <a:latin typeface="Meiryo UI" panose="020B0604030504040204" pitchFamily="50" charset="-128"/>
                <a:ea typeface="Meiryo UI" panose="020B0604030504040204" pitchFamily="50" charset="-128"/>
                <a:cs typeface="Yu Gothic UI"/>
              </a:rPr>
              <a:t>４</a:t>
            </a:r>
            <a:r>
              <a:rPr lang="zh-TW" altLang="en-US" sz="1800" spc="-10">
                <a:latin typeface="Meiryo UI" panose="020B0604030504040204" pitchFamily="50" charset="-128"/>
                <a:ea typeface="Meiryo UI" panose="020B0604030504040204" pitchFamily="50" charset="-128"/>
                <a:cs typeface="Yu Gothic UI"/>
              </a:rPr>
              <a:t>以内</a:t>
            </a:r>
            <a:endParaRPr lang="zh-TW" altLang="en-US" sz="1800">
              <a:latin typeface="Meiryo UI" panose="020B0604030504040204" pitchFamily="50" charset="-128"/>
              <a:ea typeface="Meiryo UI" panose="020B0604030504040204" pitchFamily="50" charset="-128"/>
              <a:cs typeface="Yu Gothic UI"/>
            </a:endParaRPr>
          </a:p>
        </p:txBody>
      </p:sp>
      <p:graphicFrame>
        <p:nvGraphicFramePr>
          <p:cNvPr id="3" name="object 3"/>
          <p:cNvGraphicFramePr>
            <a:graphicFrameLocks noGrp="1"/>
          </p:cNvGraphicFramePr>
          <p:nvPr>
            <p:extLst>
              <p:ext uri="{D42A27DB-BD31-4B8C-83A1-F6EECF244321}">
                <p14:modId xmlns:p14="http://schemas.microsoft.com/office/powerpoint/2010/main" val="1731075770"/>
              </p:ext>
            </p:extLst>
          </p:nvPr>
        </p:nvGraphicFramePr>
        <p:xfrm>
          <a:off x="833627" y="3160776"/>
          <a:ext cx="2124710" cy="2692400"/>
        </p:xfrm>
        <a:graphic>
          <a:graphicData uri="http://schemas.openxmlformats.org/drawingml/2006/table">
            <a:tbl>
              <a:tblPr firstRow="1" bandRow="1">
                <a:tableStyleId>{2D5ABB26-0587-4C30-8999-92F81FD0307C}</a:tableStyleId>
              </a:tblPr>
              <a:tblGrid>
                <a:gridCol w="2124710">
                  <a:extLst>
                    <a:ext uri="{9D8B030D-6E8A-4147-A177-3AD203B41FA5}">
                      <a16:colId xmlns:a16="http://schemas.microsoft.com/office/drawing/2014/main" val="20000"/>
                    </a:ext>
                  </a:extLst>
                </a:gridCol>
              </a:tblGrid>
              <a:tr h="641350">
                <a:tc>
                  <a:txBody>
                    <a:bodyPr/>
                    <a:lstStyle/>
                    <a:p>
                      <a:pPr algn="ctr">
                        <a:lnSpc>
                          <a:spcPct val="100000"/>
                        </a:lnSpc>
                        <a:spcBef>
                          <a:spcPts val="1320"/>
                        </a:spcBef>
                      </a:pPr>
                      <a:r>
                        <a:rPr sz="2000" spc="-15">
                          <a:latin typeface="Meiryo UI" panose="020B0604030504040204" pitchFamily="50" charset="-128"/>
                          <a:ea typeface="Meiryo UI" panose="020B0604030504040204" pitchFamily="50" charset="-128"/>
                          <a:cs typeface="Yu Gothic UI"/>
                        </a:rPr>
                        <a:t>自己負担</a:t>
                      </a:r>
                      <a:endParaRPr sz="2000">
                        <a:latin typeface="Meiryo UI" panose="020B0604030504040204" pitchFamily="50" charset="-128"/>
                        <a:ea typeface="Meiryo UI" panose="020B0604030504040204" pitchFamily="50" charset="-128"/>
                        <a:cs typeface="Yu Gothic UI"/>
                      </a:endParaRPr>
                    </a:p>
                  </a:txBody>
                  <a:tcPr marL="0" marR="0" marT="167640" marB="0">
                    <a:lnL w="38100">
                      <a:solidFill>
                        <a:srgbClr val="4F81BC"/>
                      </a:solidFill>
                      <a:prstDash val="solid"/>
                    </a:lnL>
                    <a:lnR w="38100">
                      <a:solidFill>
                        <a:srgbClr val="4F81BC"/>
                      </a:solidFill>
                      <a:prstDash val="solid"/>
                    </a:lnR>
                    <a:lnT w="38100">
                      <a:solidFill>
                        <a:srgbClr val="4F81BC"/>
                      </a:solidFill>
                      <a:prstDash val="solid"/>
                    </a:lnT>
                    <a:lnB w="38100">
                      <a:solidFill>
                        <a:srgbClr val="4F81BC"/>
                      </a:solidFill>
                      <a:prstDash val="solid"/>
                    </a:lnB>
                  </a:tcPr>
                </a:tc>
                <a:extLst>
                  <a:ext uri="{0D108BD9-81ED-4DB2-BD59-A6C34878D82A}">
                    <a16:rowId xmlns:a16="http://schemas.microsoft.com/office/drawing/2014/main" val="10000"/>
                  </a:ext>
                </a:extLst>
              </a:tr>
              <a:tr h="2051050">
                <a:tc>
                  <a:txBody>
                    <a:bodyPr/>
                    <a:lstStyle/>
                    <a:p>
                      <a:pPr algn="ctr">
                        <a:lnSpc>
                          <a:spcPct val="100000"/>
                        </a:lnSpc>
                      </a:pPr>
                      <a:r>
                        <a:rPr sz="2000" spc="-20" err="1">
                          <a:latin typeface="Meiryo UI" panose="020B0604030504040204" pitchFamily="50" charset="-128"/>
                          <a:ea typeface="Meiryo UI" panose="020B0604030504040204" pitchFamily="50" charset="-128"/>
                        </a:rPr>
                        <a:t>補助金</a:t>
                      </a:r>
                      <a:br>
                        <a:rPr lang="en-US" sz="2000" spc="-20">
                          <a:latin typeface="Meiryo UI" panose="020B0604030504040204" pitchFamily="50" charset="-128"/>
                          <a:ea typeface="Meiryo UI" panose="020B0604030504040204" pitchFamily="50" charset="-128"/>
                        </a:rPr>
                      </a:br>
                      <a:r>
                        <a:rPr lang="en-US" sz="2000" spc="-20">
                          <a:latin typeface="Meiryo UI" panose="020B0604030504040204" pitchFamily="50" charset="-128"/>
                          <a:ea typeface="Meiryo UI" panose="020B0604030504040204" pitchFamily="50" charset="-128"/>
                        </a:rPr>
                        <a:t>(</a:t>
                      </a:r>
                      <a:r>
                        <a:rPr lang="ja-JP" altLang="en-US" sz="2000" spc="-20">
                          <a:latin typeface="Meiryo UI" panose="020B0604030504040204" pitchFamily="50" charset="-128"/>
                          <a:ea typeface="Meiryo UI" panose="020B0604030504040204" pitchFamily="50" charset="-128"/>
                        </a:rPr>
                        <a:t>国費・県費</a:t>
                      </a:r>
                      <a:r>
                        <a:rPr lang="en-US" sz="2000" spc="-20">
                          <a:latin typeface="Meiryo UI" panose="020B0604030504040204" pitchFamily="50" charset="-128"/>
                          <a:ea typeface="Meiryo UI" panose="020B0604030504040204" pitchFamily="50" charset="-128"/>
                        </a:rPr>
                        <a:t>)</a:t>
                      </a:r>
                      <a:endParaRPr sz="2000">
                        <a:latin typeface="Meiryo UI" panose="020B0604030504040204" pitchFamily="50" charset="-128"/>
                        <a:ea typeface="Meiryo UI" panose="020B0604030504040204" pitchFamily="50" charset="-128"/>
                      </a:endParaRPr>
                    </a:p>
                  </a:txBody>
                  <a:tcPr marL="0" marR="0" marT="158750" marB="0" anchor="ctr">
                    <a:lnL w="38100">
                      <a:solidFill>
                        <a:srgbClr val="4F81BC"/>
                      </a:solidFill>
                      <a:prstDash val="solid"/>
                    </a:lnL>
                    <a:lnR w="38100">
                      <a:solidFill>
                        <a:srgbClr val="4F81BC"/>
                      </a:solidFill>
                      <a:prstDash val="solid"/>
                    </a:lnR>
                    <a:lnT w="38100">
                      <a:solidFill>
                        <a:srgbClr val="4F81BC"/>
                      </a:solidFill>
                      <a:prstDash val="solid"/>
                    </a:lnT>
                    <a:lnB w="38100">
                      <a:solidFill>
                        <a:srgbClr val="4F81BC"/>
                      </a:solidFill>
                      <a:prstDash val="solid"/>
                    </a:lnB>
                    <a:pattFill prst="dkUpDiag">
                      <a:fgClr>
                        <a:srgbClr val="B7DEE8"/>
                      </a:fgClr>
                      <a:bgClr>
                        <a:schemeClr val="bg1"/>
                      </a:bgClr>
                    </a:pattFill>
                  </a:tcPr>
                </a:tc>
                <a:extLst>
                  <a:ext uri="{0D108BD9-81ED-4DB2-BD59-A6C34878D82A}">
                    <a16:rowId xmlns:a16="http://schemas.microsoft.com/office/drawing/2014/main" val="10001"/>
                  </a:ext>
                </a:extLst>
              </a:tr>
            </a:tbl>
          </a:graphicData>
        </a:graphic>
      </p:graphicFrame>
      <p:sp>
        <p:nvSpPr>
          <p:cNvPr id="4" name="object 4"/>
          <p:cNvSpPr/>
          <p:nvPr/>
        </p:nvSpPr>
        <p:spPr>
          <a:xfrm>
            <a:off x="3042666" y="3179826"/>
            <a:ext cx="396240" cy="2708275"/>
          </a:xfrm>
          <a:custGeom>
            <a:avLst/>
            <a:gdLst/>
            <a:ahLst/>
            <a:cxnLst/>
            <a:rect l="l" t="t" r="r" b="b"/>
            <a:pathLst>
              <a:path w="396239" h="2708275">
                <a:moveTo>
                  <a:pt x="16763" y="0"/>
                </a:moveTo>
                <a:lnTo>
                  <a:pt x="76730" y="4699"/>
                </a:lnTo>
                <a:lnTo>
                  <a:pt x="128814" y="17779"/>
                </a:lnTo>
                <a:lnTo>
                  <a:pt x="169889" y="37718"/>
                </a:lnTo>
                <a:lnTo>
                  <a:pt x="206501" y="92075"/>
                </a:lnTo>
                <a:lnTo>
                  <a:pt x="206501" y="221361"/>
                </a:lnTo>
                <a:lnTo>
                  <a:pt x="216176" y="250492"/>
                </a:lnTo>
                <a:lnTo>
                  <a:pt x="243114" y="275771"/>
                </a:lnTo>
                <a:lnTo>
                  <a:pt x="284189" y="295692"/>
                </a:lnTo>
                <a:lnTo>
                  <a:pt x="336273" y="308749"/>
                </a:lnTo>
                <a:lnTo>
                  <a:pt x="396239" y="313436"/>
                </a:lnTo>
                <a:lnTo>
                  <a:pt x="336273" y="318135"/>
                </a:lnTo>
                <a:lnTo>
                  <a:pt x="284189" y="331215"/>
                </a:lnTo>
                <a:lnTo>
                  <a:pt x="243114" y="351154"/>
                </a:lnTo>
                <a:lnTo>
                  <a:pt x="216176" y="376427"/>
                </a:lnTo>
                <a:lnTo>
                  <a:pt x="206501" y="405511"/>
                </a:lnTo>
                <a:lnTo>
                  <a:pt x="206501" y="485521"/>
                </a:lnTo>
                <a:lnTo>
                  <a:pt x="196827" y="514604"/>
                </a:lnTo>
                <a:lnTo>
                  <a:pt x="169889" y="539877"/>
                </a:lnTo>
                <a:lnTo>
                  <a:pt x="128814" y="559816"/>
                </a:lnTo>
                <a:lnTo>
                  <a:pt x="76730" y="572897"/>
                </a:lnTo>
                <a:lnTo>
                  <a:pt x="16763" y="577596"/>
                </a:lnTo>
              </a:path>
              <a:path w="396239" h="2708275">
                <a:moveTo>
                  <a:pt x="0" y="641604"/>
                </a:moveTo>
                <a:lnTo>
                  <a:pt x="62642" y="646796"/>
                </a:lnTo>
                <a:lnTo>
                  <a:pt x="117031" y="661261"/>
                </a:lnTo>
                <a:lnTo>
                  <a:pt x="159910" y="683328"/>
                </a:lnTo>
                <a:lnTo>
                  <a:pt x="188025" y="711325"/>
                </a:lnTo>
                <a:lnTo>
                  <a:pt x="198119" y="743585"/>
                </a:lnTo>
                <a:lnTo>
                  <a:pt x="198119" y="1559052"/>
                </a:lnTo>
                <a:lnTo>
                  <a:pt x="208214" y="1591311"/>
                </a:lnTo>
                <a:lnTo>
                  <a:pt x="236329" y="1619308"/>
                </a:lnTo>
                <a:lnTo>
                  <a:pt x="279208" y="1641375"/>
                </a:lnTo>
                <a:lnTo>
                  <a:pt x="333597" y="1655840"/>
                </a:lnTo>
                <a:lnTo>
                  <a:pt x="396239" y="1661033"/>
                </a:lnTo>
                <a:lnTo>
                  <a:pt x="333597" y="1666237"/>
                </a:lnTo>
                <a:lnTo>
                  <a:pt x="279208" y="1680727"/>
                </a:lnTo>
                <a:lnTo>
                  <a:pt x="236329" y="1702811"/>
                </a:lnTo>
                <a:lnTo>
                  <a:pt x="208214" y="1730803"/>
                </a:lnTo>
                <a:lnTo>
                  <a:pt x="198119" y="1763014"/>
                </a:lnTo>
                <a:lnTo>
                  <a:pt x="198119" y="2606179"/>
                </a:lnTo>
                <a:lnTo>
                  <a:pt x="188025" y="2638408"/>
                </a:lnTo>
                <a:lnTo>
                  <a:pt x="159910" y="2666399"/>
                </a:lnTo>
                <a:lnTo>
                  <a:pt x="117031" y="2688472"/>
                </a:lnTo>
                <a:lnTo>
                  <a:pt x="62642" y="2702949"/>
                </a:lnTo>
                <a:lnTo>
                  <a:pt x="0" y="2708148"/>
                </a:lnTo>
              </a:path>
            </a:pathLst>
          </a:custGeom>
          <a:ln w="25908">
            <a:solidFill>
              <a:srgbClr val="000000"/>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5" name="object 5"/>
          <p:cNvSpPr txBox="1"/>
          <p:nvPr/>
        </p:nvSpPr>
        <p:spPr>
          <a:xfrm>
            <a:off x="3468115" y="3336951"/>
            <a:ext cx="1158240" cy="330835"/>
          </a:xfrm>
          <a:prstGeom prst="rect">
            <a:avLst/>
          </a:prstGeom>
        </p:spPr>
        <p:txBody>
          <a:bodyPr vert="horz" wrap="square" lIns="0" tIns="13335" rIns="0" bIns="0" rtlCol="0">
            <a:spAutoFit/>
          </a:bodyPr>
          <a:lstStyle/>
          <a:p>
            <a:pPr marL="12700">
              <a:lnSpc>
                <a:spcPct val="100000"/>
              </a:lnSpc>
              <a:spcBef>
                <a:spcPts val="105"/>
              </a:spcBef>
            </a:pPr>
            <a:r>
              <a:rPr lang="ja-JP" altLang="en-US" sz="2000" spc="-10">
                <a:latin typeface="Meiryo UI" panose="020B0604030504040204" pitchFamily="50" charset="-128"/>
                <a:ea typeface="Meiryo UI" panose="020B0604030504040204" pitchFamily="50" charset="-128"/>
                <a:cs typeface="Yu Gothic UI"/>
              </a:rPr>
              <a:t>１</a:t>
            </a:r>
            <a:r>
              <a:rPr lang="en-US" altLang="ja-JP" sz="2000" spc="-10">
                <a:latin typeface="Meiryo UI" panose="020B0604030504040204" pitchFamily="50" charset="-128"/>
                <a:ea typeface="Meiryo UI" panose="020B0604030504040204" pitchFamily="50" charset="-128"/>
                <a:cs typeface="Yu Gothic UI"/>
              </a:rPr>
              <a:t>/</a:t>
            </a:r>
            <a:r>
              <a:rPr lang="ja-JP" altLang="en-US" sz="2000" spc="-10">
                <a:latin typeface="Meiryo UI" panose="020B0604030504040204" pitchFamily="50" charset="-128"/>
                <a:ea typeface="Meiryo UI" panose="020B0604030504040204" pitchFamily="50" charset="-128"/>
                <a:cs typeface="Yu Gothic UI"/>
              </a:rPr>
              <a:t>４以上</a:t>
            </a:r>
            <a:endParaRPr lang="ja-JP" altLang="en-US" sz="2000">
              <a:latin typeface="Meiryo UI" panose="020B0604030504040204" pitchFamily="50" charset="-128"/>
              <a:ea typeface="Meiryo UI" panose="020B0604030504040204" pitchFamily="50" charset="-128"/>
              <a:cs typeface="Yu Gothic UI"/>
            </a:endParaRPr>
          </a:p>
        </p:txBody>
      </p:sp>
      <p:sp>
        <p:nvSpPr>
          <p:cNvPr id="6" name="object 6"/>
          <p:cNvSpPr txBox="1"/>
          <p:nvPr/>
        </p:nvSpPr>
        <p:spPr>
          <a:xfrm>
            <a:off x="3468115" y="4697095"/>
            <a:ext cx="1292606" cy="320601"/>
          </a:xfrm>
          <a:prstGeom prst="rect">
            <a:avLst/>
          </a:prstGeom>
        </p:spPr>
        <p:txBody>
          <a:bodyPr vert="horz" wrap="square" lIns="0" tIns="12700" rIns="0" bIns="0" rtlCol="0">
            <a:spAutoFit/>
          </a:bodyPr>
          <a:lstStyle/>
          <a:p>
            <a:pPr marL="342900" marR="5080" indent="-330835">
              <a:lnSpc>
                <a:spcPct val="100000"/>
              </a:lnSpc>
              <a:spcBef>
                <a:spcPts val="100"/>
              </a:spcBef>
            </a:pPr>
            <a:r>
              <a:rPr lang="ja-JP" altLang="en-US" sz="2000" spc="114">
                <a:latin typeface="Meiryo UI" panose="020B0604030504040204" pitchFamily="50" charset="-128"/>
                <a:ea typeface="Meiryo UI" panose="020B0604030504040204" pitchFamily="50" charset="-128"/>
                <a:cs typeface="Yu Gothic UI"/>
              </a:rPr>
              <a:t>３</a:t>
            </a:r>
            <a:r>
              <a:rPr lang="en-US" altLang="ja-JP" sz="2000" spc="114">
                <a:latin typeface="Meiryo UI" panose="020B0604030504040204" pitchFamily="50" charset="-128"/>
                <a:ea typeface="Meiryo UI" panose="020B0604030504040204" pitchFamily="50" charset="-128"/>
                <a:cs typeface="Yu Gothic UI"/>
              </a:rPr>
              <a:t>/</a:t>
            </a:r>
            <a:r>
              <a:rPr lang="ja-JP" altLang="en-US" sz="2000" spc="114">
                <a:latin typeface="Meiryo UI" panose="020B0604030504040204" pitchFamily="50" charset="-128"/>
                <a:ea typeface="Meiryo UI" panose="020B0604030504040204" pitchFamily="50" charset="-128"/>
                <a:cs typeface="Yu Gothic UI"/>
              </a:rPr>
              <a:t>４</a:t>
            </a:r>
            <a:r>
              <a:rPr lang="ja-JP" altLang="en-US" sz="2000" spc="-50">
                <a:latin typeface="Meiryo UI" panose="020B0604030504040204" pitchFamily="50" charset="-128"/>
                <a:ea typeface="Meiryo UI" panose="020B0604030504040204" pitchFamily="50" charset="-128"/>
                <a:cs typeface="Yu Gothic UI"/>
              </a:rPr>
              <a:t>以内</a:t>
            </a:r>
            <a:endParaRPr lang="ja-JP" altLang="en-US" sz="2000">
              <a:latin typeface="Meiryo UI" panose="020B0604030504040204" pitchFamily="50" charset="-128"/>
              <a:ea typeface="Meiryo UI" panose="020B0604030504040204" pitchFamily="50" charset="-128"/>
              <a:cs typeface="Yu Gothic UI"/>
            </a:endParaRPr>
          </a:p>
        </p:txBody>
      </p:sp>
      <p:sp>
        <p:nvSpPr>
          <p:cNvPr id="7" name="object 7"/>
          <p:cNvSpPr txBox="1"/>
          <p:nvPr/>
        </p:nvSpPr>
        <p:spPr>
          <a:xfrm>
            <a:off x="5034382" y="2155705"/>
            <a:ext cx="2738222" cy="930382"/>
          </a:xfrm>
          <a:prstGeom prst="rect">
            <a:avLst/>
          </a:prstGeom>
        </p:spPr>
        <p:txBody>
          <a:bodyPr vert="horz" wrap="square" lIns="0" tIns="113664" rIns="0" bIns="0" rtlCol="0">
            <a:spAutoFit/>
          </a:bodyPr>
          <a:lstStyle/>
          <a:p>
            <a:pPr algn="ctr">
              <a:lnSpc>
                <a:spcPct val="100000"/>
              </a:lnSpc>
              <a:spcBef>
                <a:spcPts val="894"/>
              </a:spcBef>
            </a:pPr>
            <a:r>
              <a:rPr lang="en-US" altLang="zh-TW" sz="2400" spc="-10" dirty="0">
                <a:latin typeface="Meiryo UI" panose="020B0604030504040204" pitchFamily="50" charset="-128"/>
                <a:ea typeface="Meiryo UI" panose="020B0604030504040204" pitchFamily="50" charset="-128"/>
                <a:cs typeface="Yu Gothic UI"/>
              </a:rPr>
              <a:t>【</a:t>
            </a:r>
            <a:r>
              <a:rPr lang="ja-JP" altLang="en-US" sz="2400" spc="-10" dirty="0">
                <a:latin typeface="Meiryo UI" panose="020B0604030504040204" pitchFamily="50" charset="-128"/>
                <a:ea typeface="Meiryo UI" panose="020B0604030504040204" pitchFamily="50" charset="-128"/>
                <a:cs typeface="Yu Gothic UI"/>
              </a:rPr>
              <a:t>中堅企業</a:t>
            </a:r>
            <a:r>
              <a:rPr lang="en-US" altLang="zh-TW" sz="2400" spc="-10" dirty="0">
                <a:latin typeface="Meiryo UI" panose="020B0604030504040204" pitchFamily="50" charset="-128"/>
                <a:ea typeface="Meiryo UI" panose="020B0604030504040204" pitchFamily="50" charset="-128"/>
                <a:cs typeface="Yu Gothic UI"/>
              </a:rPr>
              <a:t>】</a:t>
            </a:r>
            <a:endParaRPr lang="zh-TW" altLang="en-US" sz="2400" dirty="0">
              <a:latin typeface="Meiryo UI" panose="020B0604030504040204" pitchFamily="50" charset="-128"/>
              <a:ea typeface="Meiryo UI" panose="020B0604030504040204" pitchFamily="50" charset="-128"/>
              <a:cs typeface="Yu Gothic UI"/>
            </a:endParaRPr>
          </a:p>
          <a:p>
            <a:pPr marL="1270" algn="ctr">
              <a:lnSpc>
                <a:spcPct val="100000"/>
              </a:lnSpc>
              <a:spcBef>
                <a:spcPts val="600"/>
              </a:spcBef>
            </a:pPr>
            <a:r>
              <a:rPr lang="zh-TW" altLang="en-US" sz="1800" spc="-20" dirty="0">
                <a:latin typeface="Meiryo UI" panose="020B0604030504040204" pitchFamily="50" charset="-128"/>
                <a:ea typeface="Meiryo UI" panose="020B0604030504040204" pitchFamily="50" charset="-128"/>
                <a:cs typeface="Yu Gothic UI"/>
              </a:rPr>
              <a:t>補助金</a:t>
            </a:r>
            <a:r>
              <a:rPr lang="zh-TW" altLang="en-US" sz="2400" spc="-20" dirty="0">
                <a:latin typeface="Meiryo UI" panose="020B0604030504040204" pitchFamily="50" charset="-128"/>
                <a:ea typeface="Meiryo UI" panose="020B0604030504040204" pitchFamily="50" charset="-128"/>
                <a:cs typeface="Yu Gothic UI"/>
              </a:rPr>
              <a:t>１</a:t>
            </a:r>
            <a:r>
              <a:rPr lang="en-US" altLang="zh-TW" sz="1800" spc="-20" dirty="0">
                <a:latin typeface="Meiryo UI" panose="020B0604030504040204" pitchFamily="50" charset="-128"/>
                <a:ea typeface="Meiryo UI" panose="020B0604030504040204" pitchFamily="50" charset="-128"/>
                <a:cs typeface="Yu Gothic UI"/>
              </a:rPr>
              <a:t>/</a:t>
            </a:r>
            <a:r>
              <a:rPr lang="zh-TW" altLang="en-US" sz="2400" spc="-20" dirty="0">
                <a:latin typeface="Meiryo UI" panose="020B0604030504040204" pitchFamily="50" charset="-128"/>
                <a:ea typeface="Meiryo UI" panose="020B0604030504040204" pitchFamily="50" charset="-128"/>
                <a:cs typeface="Yu Gothic UI"/>
              </a:rPr>
              <a:t>２</a:t>
            </a:r>
            <a:r>
              <a:rPr lang="zh-TW" altLang="en-US" sz="1800" spc="-20" dirty="0">
                <a:latin typeface="Meiryo UI" panose="020B0604030504040204" pitchFamily="50" charset="-128"/>
                <a:ea typeface="Meiryo UI" panose="020B0604030504040204" pitchFamily="50" charset="-128"/>
                <a:cs typeface="Yu Gothic UI"/>
              </a:rPr>
              <a:t>以内</a:t>
            </a:r>
            <a:endParaRPr lang="zh-TW" altLang="en-US" sz="1800" dirty="0">
              <a:latin typeface="Meiryo UI" panose="020B0604030504040204" pitchFamily="50" charset="-128"/>
              <a:ea typeface="Meiryo UI" panose="020B0604030504040204" pitchFamily="50" charset="-128"/>
              <a:cs typeface="Yu Gothic UI"/>
            </a:endParaRPr>
          </a:p>
        </p:txBody>
      </p:sp>
      <p:graphicFrame>
        <p:nvGraphicFramePr>
          <p:cNvPr id="8" name="object 8"/>
          <p:cNvGraphicFramePr>
            <a:graphicFrameLocks noGrp="1"/>
          </p:cNvGraphicFramePr>
          <p:nvPr>
            <p:extLst>
              <p:ext uri="{D42A27DB-BD31-4B8C-83A1-F6EECF244321}">
                <p14:modId xmlns:p14="http://schemas.microsoft.com/office/powerpoint/2010/main" val="4215330030"/>
              </p:ext>
            </p:extLst>
          </p:nvPr>
        </p:nvGraphicFramePr>
        <p:xfrm>
          <a:off x="5396484" y="3160776"/>
          <a:ext cx="2124710" cy="2667634"/>
        </p:xfrm>
        <a:graphic>
          <a:graphicData uri="http://schemas.openxmlformats.org/drawingml/2006/table">
            <a:tbl>
              <a:tblPr firstRow="1" bandRow="1">
                <a:tableStyleId>{2D5ABB26-0587-4C30-8999-92F81FD0307C}</a:tableStyleId>
              </a:tblPr>
              <a:tblGrid>
                <a:gridCol w="2124710">
                  <a:extLst>
                    <a:ext uri="{9D8B030D-6E8A-4147-A177-3AD203B41FA5}">
                      <a16:colId xmlns:a16="http://schemas.microsoft.com/office/drawing/2014/main" val="20000"/>
                    </a:ext>
                  </a:extLst>
                </a:gridCol>
              </a:tblGrid>
              <a:tr h="1345565">
                <a:tc>
                  <a:txBody>
                    <a:bodyPr/>
                    <a:lstStyle/>
                    <a:p>
                      <a:pPr>
                        <a:lnSpc>
                          <a:spcPct val="100000"/>
                        </a:lnSpc>
                        <a:spcBef>
                          <a:spcPts val="1540"/>
                        </a:spcBef>
                      </a:pPr>
                      <a:endParaRPr sz="2000">
                        <a:latin typeface="Meiryo UI" panose="020B0604030504040204" pitchFamily="50" charset="-128"/>
                        <a:ea typeface="Meiryo UI" panose="020B0604030504040204" pitchFamily="50" charset="-128"/>
                        <a:cs typeface="Times New Roman"/>
                      </a:endParaRPr>
                    </a:p>
                    <a:p>
                      <a:pPr marL="635" algn="ctr">
                        <a:lnSpc>
                          <a:spcPct val="100000"/>
                        </a:lnSpc>
                      </a:pPr>
                      <a:r>
                        <a:rPr sz="2000" spc="-15">
                          <a:latin typeface="Meiryo UI" panose="020B0604030504040204" pitchFamily="50" charset="-128"/>
                          <a:ea typeface="Meiryo UI" panose="020B0604030504040204" pitchFamily="50" charset="-128"/>
                          <a:cs typeface="Yu Gothic UI"/>
                        </a:rPr>
                        <a:t>自己負担</a:t>
                      </a:r>
                      <a:endParaRPr sz="2000">
                        <a:latin typeface="Meiryo UI" panose="020B0604030504040204" pitchFamily="50" charset="-128"/>
                        <a:ea typeface="Meiryo UI" panose="020B0604030504040204" pitchFamily="50" charset="-128"/>
                        <a:cs typeface="Yu Gothic UI"/>
                      </a:endParaRPr>
                    </a:p>
                  </a:txBody>
                  <a:tcPr marL="0" marR="0" marT="195580" marB="0">
                    <a:lnL w="38100">
                      <a:solidFill>
                        <a:srgbClr val="4F81BC"/>
                      </a:solidFill>
                      <a:prstDash val="solid"/>
                    </a:lnL>
                    <a:lnR w="38100">
                      <a:solidFill>
                        <a:srgbClr val="4F81BC"/>
                      </a:solidFill>
                      <a:prstDash val="solid"/>
                    </a:lnR>
                    <a:lnT w="38100">
                      <a:solidFill>
                        <a:srgbClr val="4F81BC"/>
                      </a:solidFill>
                      <a:prstDash val="solid"/>
                    </a:lnT>
                    <a:lnB w="38100">
                      <a:solidFill>
                        <a:srgbClr val="4F81BC"/>
                      </a:solidFill>
                      <a:prstDash val="solid"/>
                    </a:lnB>
                  </a:tcPr>
                </a:tc>
                <a:extLst>
                  <a:ext uri="{0D108BD9-81ED-4DB2-BD59-A6C34878D82A}">
                    <a16:rowId xmlns:a16="http://schemas.microsoft.com/office/drawing/2014/main" val="10000"/>
                  </a:ext>
                </a:extLst>
              </a:tr>
              <a:tr h="1322069">
                <a:tc>
                  <a:txBody>
                    <a:bodyPr/>
                    <a:lstStyle/>
                    <a:p>
                      <a:pPr algn="ctr">
                        <a:lnSpc>
                          <a:spcPts val="2385"/>
                        </a:lnSpc>
                        <a:spcBef>
                          <a:spcPts val="1070"/>
                        </a:spcBef>
                      </a:pPr>
                      <a:r>
                        <a:rPr lang="ja-JP" altLang="en-US" sz="2000">
                          <a:latin typeface="Meiryo UI" panose="020B0604030504040204" pitchFamily="50" charset="-128"/>
                          <a:ea typeface="Meiryo UI" panose="020B0604030504040204" pitchFamily="50" charset="-128"/>
                        </a:rPr>
                        <a:t>補助金</a:t>
                      </a:r>
                      <a:br>
                        <a:rPr lang="en-US" altLang="ja-JP" sz="2000">
                          <a:latin typeface="Meiryo UI" panose="020B0604030504040204" pitchFamily="50" charset="-128"/>
                          <a:ea typeface="Meiryo UI" panose="020B0604030504040204" pitchFamily="50" charset="-128"/>
                        </a:rPr>
                      </a:b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国費・県費</a:t>
                      </a:r>
                      <a:r>
                        <a:rPr lang="en-US" altLang="ja-JP" sz="2000">
                          <a:latin typeface="Meiryo UI" panose="020B0604030504040204" pitchFamily="50" charset="-128"/>
                          <a:ea typeface="Meiryo UI" panose="020B0604030504040204" pitchFamily="50" charset="-128"/>
                        </a:rPr>
                        <a:t>)</a:t>
                      </a:r>
                      <a:endParaRPr sz="2000">
                        <a:latin typeface="Meiryo UI" panose="020B0604030504040204" pitchFamily="50" charset="-128"/>
                        <a:ea typeface="Meiryo UI" panose="020B0604030504040204" pitchFamily="50" charset="-128"/>
                      </a:endParaRPr>
                    </a:p>
                  </a:txBody>
                  <a:tcPr marL="0" marR="0" marT="135890" marB="0" anchor="ctr">
                    <a:lnL w="38100">
                      <a:solidFill>
                        <a:srgbClr val="4F81BC"/>
                      </a:solidFill>
                      <a:prstDash val="solid"/>
                    </a:lnL>
                    <a:lnR w="38100">
                      <a:solidFill>
                        <a:srgbClr val="4F81BC"/>
                      </a:solidFill>
                      <a:prstDash val="solid"/>
                    </a:lnR>
                    <a:lnT w="38100">
                      <a:solidFill>
                        <a:srgbClr val="4F81BC"/>
                      </a:solidFill>
                      <a:prstDash val="solid"/>
                    </a:lnT>
                    <a:lnB w="38100">
                      <a:solidFill>
                        <a:srgbClr val="4F81BC"/>
                      </a:solidFill>
                      <a:prstDash val="solid"/>
                    </a:lnB>
                    <a:pattFill prst="dkUpDiag">
                      <a:fgClr>
                        <a:srgbClr val="B7DEE8"/>
                      </a:fgClr>
                      <a:bgClr>
                        <a:schemeClr val="bg1"/>
                      </a:bgClr>
                    </a:pattFill>
                  </a:tcPr>
                </a:tc>
                <a:extLst>
                  <a:ext uri="{0D108BD9-81ED-4DB2-BD59-A6C34878D82A}">
                    <a16:rowId xmlns:a16="http://schemas.microsoft.com/office/drawing/2014/main" val="10001"/>
                  </a:ext>
                </a:extLst>
              </a:tr>
            </a:tbl>
          </a:graphicData>
        </a:graphic>
      </p:graphicFrame>
      <p:sp>
        <p:nvSpPr>
          <p:cNvPr id="9" name="object 9"/>
          <p:cNvSpPr/>
          <p:nvPr/>
        </p:nvSpPr>
        <p:spPr>
          <a:xfrm>
            <a:off x="7645145" y="3179826"/>
            <a:ext cx="396240" cy="2711450"/>
          </a:xfrm>
          <a:custGeom>
            <a:avLst/>
            <a:gdLst/>
            <a:ahLst/>
            <a:cxnLst/>
            <a:rect l="l" t="t" r="r" b="b"/>
            <a:pathLst>
              <a:path w="396240" h="2711450">
                <a:moveTo>
                  <a:pt x="0" y="0"/>
                </a:moveTo>
                <a:lnTo>
                  <a:pt x="59966" y="4699"/>
                </a:lnTo>
                <a:lnTo>
                  <a:pt x="112050" y="17779"/>
                </a:lnTo>
                <a:lnTo>
                  <a:pt x="153125" y="37718"/>
                </a:lnTo>
                <a:lnTo>
                  <a:pt x="189737" y="92075"/>
                </a:lnTo>
                <a:lnTo>
                  <a:pt x="189737" y="620013"/>
                </a:lnTo>
                <a:lnTo>
                  <a:pt x="199412" y="649145"/>
                </a:lnTo>
                <a:lnTo>
                  <a:pt x="226350" y="674424"/>
                </a:lnTo>
                <a:lnTo>
                  <a:pt x="267425" y="694345"/>
                </a:lnTo>
                <a:lnTo>
                  <a:pt x="319509" y="707402"/>
                </a:lnTo>
                <a:lnTo>
                  <a:pt x="379475" y="712088"/>
                </a:lnTo>
                <a:lnTo>
                  <a:pt x="319509" y="716788"/>
                </a:lnTo>
                <a:lnTo>
                  <a:pt x="267425" y="729869"/>
                </a:lnTo>
                <a:lnTo>
                  <a:pt x="226350" y="749807"/>
                </a:lnTo>
                <a:lnTo>
                  <a:pt x="199412" y="775081"/>
                </a:lnTo>
                <a:lnTo>
                  <a:pt x="189737" y="804163"/>
                </a:lnTo>
                <a:lnTo>
                  <a:pt x="189737" y="1220089"/>
                </a:lnTo>
                <a:lnTo>
                  <a:pt x="180063" y="1249171"/>
                </a:lnTo>
                <a:lnTo>
                  <a:pt x="153125" y="1274445"/>
                </a:lnTo>
                <a:lnTo>
                  <a:pt x="112050" y="1294383"/>
                </a:lnTo>
                <a:lnTo>
                  <a:pt x="59966" y="1307464"/>
                </a:lnTo>
                <a:lnTo>
                  <a:pt x="0" y="1312164"/>
                </a:lnTo>
              </a:path>
              <a:path w="396240" h="2711450">
                <a:moveTo>
                  <a:pt x="1524" y="1345692"/>
                </a:moveTo>
                <a:lnTo>
                  <a:pt x="63892" y="1350869"/>
                </a:lnTo>
                <a:lnTo>
                  <a:pt x="118067" y="1365288"/>
                </a:lnTo>
                <a:lnTo>
                  <a:pt x="160794" y="1387278"/>
                </a:lnTo>
                <a:lnTo>
                  <a:pt x="188817" y="1415170"/>
                </a:lnTo>
                <a:lnTo>
                  <a:pt x="198881" y="1447292"/>
                </a:lnTo>
                <a:lnTo>
                  <a:pt x="198881" y="1917700"/>
                </a:lnTo>
                <a:lnTo>
                  <a:pt x="208946" y="1949821"/>
                </a:lnTo>
                <a:lnTo>
                  <a:pt x="236969" y="1977713"/>
                </a:lnTo>
                <a:lnTo>
                  <a:pt x="279696" y="1999703"/>
                </a:lnTo>
                <a:lnTo>
                  <a:pt x="333871" y="2014122"/>
                </a:lnTo>
                <a:lnTo>
                  <a:pt x="396239" y="2019300"/>
                </a:lnTo>
                <a:lnTo>
                  <a:pt x="333871" y="2024477"/>
                </a:lnTo>
                <a:lnTo>
                  <a:pt x="279696" y="2038896"/>
                </a:lnTo>
                <a:lnTo>
                  <a:pt x="236969" y="2060886"/>
                </a:lnTo>
                <a:lnTo>
                  <a:pt x="208946" y="2088778"/>
                </a:lnTo>
                <a:lnTo>
                  <a:pt x="198881" y="2120900"/>
                </a:lnTo>
                <a:lnTo>
                  <a:pt x="198881" y="2609621"/>
                </a:lnTo>
                <a:lnTo>
                  <a:pt x="188817" y="2641725"/>
                </a:lnTo>
                <a:lnTo>
                  <a:pt x="160794" y="2669609"/>
                </a:lnTo>
                <a:lnTo>
                  <a:pt x="118067" y="2691597"/>
                </a:lnTo>
                <a:lnTo>
                  <a:pt x="63892" y="2706017"/>
                </a:lnTo>
                <a:lnTo>
                  <a:pt x="1524" y="2711196"/>
                </a:lnTo>
              </a:path>
            </a:pathLst>
          </a:custGeom>
          <a:ln w="25908">
            <a:solidFill>
              <a:srgbClr val="000000"/>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0" name="object 10"/>
          <p:cNvSpPr txBox="1"/>
          <p:nvPr/>
        </p:nvSpPr>
        <p:spPr>
          <a:xfrm>
            <a:off x="8163814" y="3336951"/>
            <a:ext cx="1158240" cy="330835"/>
          </a:xfrm>
          <a:prstGeom prst="rect">
            <a:avLst/>
          </a:prstGeom>
        </p:spPr>
        <p:txBody>
          <a:bodyPr vert="horz" wrap="square" lIns="0" tIns="12700" rIns="0" bIns="0" rtlCol="0">
            <a:spAutoFit/>
          </a:bodyPr>
          <a:lstStyle/>
          <a:p>
            <a:pPr marL="12700">
              <a:lnSpc>
                <a:spcPct val="100000"/>
              </a:lnSpc>
              <a:spcBef>
                <a:spcPts val="100"/>
              </a:spcBef>
            </a:pPr>
            <a:r>
              <a:rPr lang="ja-JP" altLang="en-US" sz="2000" spc="-10">
                <a:latin typeface="Meiryo UI" panose="020B0604030504040204" pitchFamily="50" charset="-128"/>
                <a:ea typeface="Meiryo UI" panose="020B0604030504040204" pitchFamily="50" charset="-128"/>
                <a:cs typeface="Yu Gothic UI"/>
              </a:rPr>
              <a:t>１</a:t>
            </a:r>
            <a:r>
              <a:rPr lang="en-US" altLang="ja-JP" sz="2000" spc="-10">
                <a:latin typeface="Meiryo UI" panose="020B0604030504040204" pitchFamily="50" charset="-128"/>
                <a:ea typeface="Meiryo UI" panose="020B0604030504040204" pitchFamily="50" charset="-128"/>
                <a:cs typeface="Yu Gothic UI"/>
              </a:rPr>
              <a:t>/</a:t>
            </a:r>
            <a:r>
              <a:rPr lang="ja-JP" altLang="en-US" sz="2000" spc="-10">
                <a:latin typeface="Meiryo UI" panose="020B0604030504040204" pitchFamily="50" charset="-128"/>
                <a:ea typeface="Meiryo UI" panose="020B0604030504040204" pitchFamily="50" charset="-128"/>
                <a:cs typeface="Yu Gothic UI"/>
              </a:rPr>
              <a:t>２以上</a:t>
            </a:r>
            <a:endParaRPr lang="ja-JP" altLang="en-US" sz="2000">
              <a:latin typeface="Meiryo UI" panose="020B0604030504040204" pitchFamily="50" charset="-128"/>
              <a:ea typeface="Meiryo UI" panose="020B0604030504040204" pitchFamily="50" charset="-128"/>
              <a:cs typeface="Yu Gothic UI"/>
            </a:endParaRPr>
          </a:p>
        </p:txBody>
      </p:sp>
      <p:sp>
        <p:nvSpPr>
          <p:cNvPr id="11" name="object 11"/>
          <p:cNvSpPr txBox="1"/>
          <p:nvPr/>
        </p:nvSpPr>
        <p:spPr>
          <a:xfrm>
            <a:off x="8163814" y="4697095"/>
            <a:ext cx="1158240" cy="320601"/>
          </a:xfrm>
          <a:prstGeom prst="rect">
            <a:avLst/>
          </a:prstGeom>
        </p:spPr>
        <p:txBody>
          <a:bodyPr vert="horz" wrap="square" lIns="0" tIns="12700" rIns="0" bIns="0" rtlCol="0">
            <a:spAutoFit/>
          </a:bodyPr>
          <a:lstStyle/>
          <a:p>
            <a:pPr marL="323850" marR="5080" indent="-311785">
              <a:lnSpc>
                <a:spcPct val="100000"/>
              </a:lnSpc>
              <a:spcBef>
                <a:spcPts val="100"/>
              </a:spcBef>
            </a:pPr>
            <a:r>
              <a:rPr lang="ja-JP" altLang="en-US" sz="2000" spc="-15">
                <a:latin typeface="Meiryo UI" panose="020B0604030504040204" pitchFamily="50" charset="-128"/>
                <a:ea typeface="Meiryo UI" panose="020B0604030504040204" pitchFamily="50" charset="-128"/>
                <a:cs typeface="Yu Gothic UI"/>
              </a:rPr>
              <a:t>１</a:t>
            </a:r>
            <a:r>
              <a:rPr lang="en-US" altLang="ja-JP" sz="2000" spc="-15">
                <a:latin typeface="Meiryo UI" panose="020B0604030504040204" pitchFamily="50" charset="-128"/>
                <a:ea typeface="Meiryo UI" panose="020B0604030504040204" pitchFamily="50" charset="-128"/>
                <a:cs typeface="Yu Gothic UI"/>
              </a:rPr>
              <a:t>/</a:t>
            </a:r>
            <a:r>
              <a:rPr lang="ja-JP" altLang="en-US" sz="2000" spc="-15">
                <a:latin typeface="Meiryo UI" panose="020B0604030504040204" pitchFamily="50" charset="-128"/>
                <a:ea typeface="Meiryo UI" panose="020B0604030504040204" pitchFamily="50" charset="-128"/>
                <a:cs typeface="Yu Gothic UI"/>
              </a:rPr>
              <a:t>２以</a:t>
            </a:r>
            <a:r>
              <a:rPr lang="ja-JP" altLang="en-US" sz="2000" spc="-50">
                <a:latin typeface="Meiryo UI" panose="020B0604030504040204" pitchFamily="50" charset="-128"/>
                <a:ea typeface="Meiryo UI" panose="020B0604030504040204" pitchFamily="50" charset="-128"/>
                <a:cs typeface="Yu Gothic UI"/>
              </a:rPr>
              <a:t>内</a:t>
            </a:r>
            <a:endParaRPr lang="ja-JP" altLang="en-US" sz="2000">
              <a:latin typeface="Meiryo UI" panose="020B0604030504040204" pitchFamily="50" charset="-128"/>
              <a:ea typeface="Meiryo UI" panose="020B0604030504040204" pitchFamily="50" charset="-128"/>
              <a:cs typeface="Yu Gothic UI"/>
            </a:endParaRPr>
          </a:p>
        </p:txBody>
      </p:sp>
      <p:sp>
        <p:nvSpPr>
          <p:cNvPr id="13" name="object 13"/>
          <p:cNvSpPr txBox="1"/>
          <p:nvPr/>
        </p:nvSpPr>
        <p:spPr>
          <a:xfrm>
            <a:off x="382141" y="670251"/>
            <a:ext cx="9061083" cy="1134997"/>
          </a:xfrm>
          <a:prstGeom prst="rect">
            <a:avLst/>
          </a:prstGeom>
          <a:solidFill>
            <a:srgbClr val="99D6EC"/>
          </a:solidFill>
        </p:spPr>
        <p:txBody>
          <a:bodyPr vert="horz" wrap="square" lIns="0" tIns="115570" rIns="0" bIns="0" rtlCol="0">
            <a:noAutofit/>
          </a:bodyPr>
          <a:lstStyle/>
          <a:p>
            <a:pPr marL="558800" indent="-342900">
              <a:lnSpc>
                <a:spcPct val="100000"/>
              </a:lnSpc>
              <a:spcBef>
                <a:spcPts val="910"/>
              </a:spcBef>
              <a:buClr>
                <a:srgbClr val="001F5F"/>
              </a:buClr>
              <a:buFont typeface="Wingdings"/>
              <a:buChar char=""/>
              <a:tabLst>
                <a:tab pos="558800" algn="l"/>
              </a:tabLst>
            </a:pPr>
            <a:r>
              <a:rPr lang="ja-JP" altLang="en-US" sz="2000" spc="-55" dirty="0">
                <a:latin typeface="Meiryo UI" panose="020B0604030504040204" pitchFamily="50" charset="-128"/>
                <a:ea typeface="Meiryo UI" panose="020B0604030504040204" pitchFamily="50" charset="-128"/>
                <a:cs typeface="Yu Gothic UI"/>
              </a:rPr>
              <a:t>事業者ごとに補助金の交付申請を行う場合の補助率は次のとおりです。</a:t>
            </a:r>
            <a:endParaRPr lang="ja-JP" altLang="en-US" sz="2000" dirty="0">
              <a:latin typeface="Meiryo UI" panose="020B0604030504040204" pitchFamily="50" charset="-128"/>
              <a:ea typeface="Meiryo UI" panose="020B0604030504040204" pitchFamily="50" charset="-128"/>
              <a:cs typeface="Yu Gothic UI"/>
            </a:endParaRPr>
          </a:p>
          <a:p>
            <a:pPr marL="558800" indent="-342900">
              <a:lnSpc>
                <a:spcPct val="100000"/>
              </a:lnSpc>
              <a:spcBef>
                <a:spcPts val="935"/>
              </a:spcBef>
              <a:buClr>
                <a:srgbClr val="001F5F"/>
              </a:buClr>
              <a:buFont typeface="Wingdings"/>
              <a:buChar char=""/>
              <a:tabLst>
                <a:tab pos="558800" algn="l"/>
              </a:tabLst>
            </a:pPr>
            <a:r>
              <a:rPr lang="ja-JP" altLang="en-US" sz="2000" spc="-35" dirty="0">
                <a:latin typeface="Meiryo UI" panose="020B0604030504040204" pitchFamily="50" charset="-128"/>
                <a:ea typeface="Meiryo UI" panose="020B0604030504040204" pitchFamily="50" charset="-128"/>
                <a:cs typeface="Yu Gothic UI"/>
              </a:rPr>
              <a:t>また、１事業者当たりの補助金額の上限は</a:t>
            </a:r>
            <a:r>
              <a:rPr lang="ja-JP" altLang="en-US" sz="2400" b="1" u="sng" spc="-10" dirty="0">
                <a:uFill>
                  <a:solidFill>
                    <a:srgbClr val="000000"/>
                  </a:solidFill>
                </a:uFill>
                <a:latin typeface="Meiryo UI" panose="020B0604030504040204" pitchFamily="50" charset="-128"/>
                <a:ea typeface="Meiryo UI" panose="020B0604030504040204" pitchFamily="50" charset="-128"/>
                <a:cs typeface="Yu Gothic UI"/>
              </a:rPr>
              <a:t>３</a:t>
            </a:r>
            <a:r>
              <a:rPr lang="ja-JP" altLang="en-US" sz="2000" b="1" u="sng" spc="-10" dirty="0">
                <a:uFill>
                  <a:solidFill>
                    <a:srgbClr val="000000"/>
                  </a:solidFill>
                </a:uFill>
                <a:latin typeface="Meiryo UI" panose="020B0604030504040204" pitchFamily="50" charset="-128"/>
                <a:ea typeface="Meiryo UI" panose="020B0604030504040204" pitchFamily="50" charset="-128"/>
                <a:cs typeface="Yu Gothic UI"/>
              </a:rPr>
              <a:t>億円</a:t>
            </a:r>
            <a:r>
              <a:rPr lang="ja-JP" altLang="en-US" sz="2000" spc="-20" dirty="0">
                <a:latin typeface="Meiryo UI" panose="020B0604030504040204" pitchFamily="50" charset="-128"/>
                <a:ea typeface="Meiryo UI" panose="020B0604030504040204" pitchFamily="50" charset="-128"/>
                <a:cs typeface="Yu Gothic UI"/>
              </a:rPr>
              <a:t>です。</a:t>
            </a:r>
            <a:endParaRPr lang="ja-JP" altLang="en-US" sz="2000" dirty="0">
              <a:latin typeface="Meiryo UI" panose="020B0604030504040204" pitchFamily="50" charset="-128"/>
              <a:ea typeface="Meiryo UI" panose="020B0604030504040204" pitchFamily="50" charset="-128"/>
              <a:cs typeface="Yu Gothic UI"/>
            </a:endParaRPr>
          </a:p>
        </p:txBody>
      </p:sp>
      <p:sp>
        <p:nvSpPr>
          <p:cNvPr id="18" name="object 2">
            <a:extLst>
              <a:ext uri="{FF2B5EF4-FFF2-40B4-BE49-F238E27FC236}">
                <a16:creationId xmlns:a16="http://schemas.microsoft.com/office/drawing/2014/main" id="{8B5B5405-FC51-58F1-4830-30A6CE8426F0}"/>
              </a:ext>
            </a:extLst>
          </p:cNvPr>
          <p:cNvSpPr txBox="1">
            <a:spLocks/>
          </p:cNvSpPr>
          <p:nvPr/>
        </p:nvSpPr>
        <p:spPr>
          <a:xfrm>
            <a:off x="351231" y="86614"/>
            <a:ext cx="39159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４	</a:t>
            </a:r>
            <a:r>
              <a:rPr lang="ja-JP" altLang="en-US" spc="-5">
                <a:latin typeface="Meiryo UI" panose="020B0604030504040204" pitchFamily="50" charset="-128"/>
                <a:ea typeface="Meiryo UI" panose="020B0604030504040204" pitchFamily="50" charset="-128"/>
              </a:rPr>
              <a:t>補助率</a:t>
            </a:r>
          </a:p>
        </p:txBody>
      </p:sp>
      <p:sp>
        <p:nvSpPr>
          <p:cNvPr id="12" name="テキスト ボックス 11">
            <a:extLst>
              <a:ext uri="{FF2B5EF4-FFF2-40B4-BE49-F238E27FC236}">
                <a16:creationId xmlns:a16="http://schemas.microsoft.com/office/drawing/2014/main" id="{3B1EBE07-348B-B7D8-E004-215AF8A0ECEA}"/>
              </a:ext>
            </a:extLst>
          </p:cNvPr>
          <p:cNvSpPr txBox="1"/>
          <p:nvPr/>
        </p:nvSpPr>
        <p:spPr>
          <a:xfrm>
            <a:off x="260971" y="6214585"/>
            <a:ext cx="9061083" cy="338554"/>
          </a:xfrm>
          <a:prstGeom prst="rect">
            <a:avLst/>
          </a:prstGeom>
          <a:noFill/>
        </p:spPr>
        <p:txBody>
          <a:bodyPr wrap="square" rtlCol="0">
            <a:spAutoFit/>
          </a:bodyPr>
          <a:lstStyle/>
          <a:p>
            <a:r>
              <a:rPr kumimoji="1" lang="en-US" altLang="ja-JP" sz="1600">
                <a:latin typeface="Meiryo UI" panose="020B0604030504040204" pitchFamily="50" charset="-128"/>
                <a:ea typeface="Meiryo UI" panose="020B0604030504040204" pitchFamily="50" charset="-128"/>
              </a:rPr>
              <a:t>※</a:t>
            </a:r>
            <a:r>
              <a:rPr kumimoji="1" lang="ja-JP" altLang="en-US" sz="1600">
                <a:latin typeface="Meiryo UI" panose="020B0604030504040204" pitchFamily="50" charset="-128"/>
                <a:ea typeface="Meiryo UI" panose="020B0604030504040204" pitchFamily="50" charset="-128"/>
              </a:rPr>
              <a:t>過去数年以内の災害で被災し、復興途上であるなど、一定の要件を満たす場合は定額補助となります</a:t>
            </a:r>
          </a:p>
        </p:txBody>
      </p:sp>
      <p:sp>
        <p:nvSpPr>
          <p:cNvPr id="15" name="スライド番号プレースホルダー 3">
            <a:extLst>
              <a:ext uri="{FF2B5EF4-FFF2-40B4-BE49-F238E27FC236}">
                <a16:creationId xmlns:a16="http://schemas.microsoft.com/office/drawing/2014/main" id="{382A4EC1-342B-4F34-F59B-4CD1FD506EE5}"/>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17</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3508" y="490223"/>
            <a:ext cx="9405635" cy="6017863"/>
          </a:xfrm>
          <a:custGeom>
            <a:avLst/>
            <a:gdLst/>
            <a:ahLst/>
            <a:cxnLst/>
            <a:rect l="l" t="t" r="r" b="b"/>
            <a:pathLst>
              <a:path w="9432290" h="5942330">
                <a:moveTo>
                  <a:pt x="9432036" y="0"/>
                </a:moveTo>
                <a:lnTo>
                  <a:pt x="0" y="0"/>
                </a:lnTo>
                <a:lnTo>
                  <a:pt x="0" y="5942076"/>
                </a:lnTo>
                <a:lnTo>
                  <a:pt x="9432036" y="5942076"/>
                </a:lnTo>
                <a:lnTo>
                  <a:pt x="9432036" y="0"/>
                </a:lnTo>
                <a:close/>
              </a:path>
            </a:pathLst>
          </a:custGeom>
          <a:solidFill>
            <a:srgbClr val="99D6EC"/>
          </a:solidFill>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3" name="object 3"/>
          <p:cNvSpPr txBox="1"/>
          <p:nvPr/>
        </p:nvSpPr>
        <p:spPr>
          <a:xfrm>
            <a:off x="465772" y="675679"/>
            <a:ext cx="5858828" cy="290464"/>
          </a:xfrm>
          <a:prstGeom prst="rect">
            <a:avLst/>
          </a:prstGeom>
        </p:spPr>
        <p:txBody>
          <a:bodyPr vert="horz" wrap="square" lIns="0" tIns="13335" rIns="0" bIns="0" rtlCol="0">
            <a:spAutoFit/>
          </a:bodyPr>
          <a:lstStyle/>
          <a:p>
            <a:pPr marL="12700">
              <a:lnSpc>
                <a:spcPct val="100000"/>
              </a:lnSpc>
              <a:spcBef>
                <a:spcPts val="105"/>
              </a:spcBef>
            </a:pPr>
            <a:r>
              <a:rPr u="sng" spc="-10">
                <a:uFill>
                  <a:solidFill>
                    <a:srgbClr val="000000"/>
                  </a:solidFill>
                </a:uFill>
                <a:latin typeface="Meiryo UI" panose="020B0604030504040204" pitchFamily="50" charset="-128"/>
                <a:ea typeface="Meiryo UI" panose="020B0604030504040204" pitchFamily="50" charset="-128"/>
                <a:cs typeface="Yu Gothic UI"/>
              </a:rPr>
              <a:t>●</a:t>
            </a:r>
            <a:r>
              <a:rPr u="sng" spc="-10" err="1">
                <a:uFill>
                  <a:solidFill>
                    <a:srgbClr val="000000"/>
                  </a:solidFill>
                </a:uFill>
                <a:latin typeface="Meiryo UI" panose="020B0604030504040204" pitchFamily="50" charset="-128"/>
                <a:ea typeface="Meiryo UI" panose="020B0604030504040204" pitchFamily="50" charset="-128"/>
                <a:cs typeface="Yu Gothic UI"/>
              </a:rPr>
              <a:t>対象事業者</a:t>
            </a:r>
            <a:r>
              <a:rPr lang="en-US" spc="-10">
                <a:uFill>
                  <a:solidFill>
                    <a:srgbClr val="000000"/>
                  </a:solidFill>
                </a:uFill>
                <a:latin typeface="Meiryo UI" panose="020B0604030504040204" pitchFamily="50" charset="-128"/>
                <a:ea typeface="Meiryo UI" panose="020B0604030504040204" pitchFamily="50" charset="-128"/>
                <a:cs typeface="Yu Gothic UI"/>
              </a:rPr>
              <a:t>	</a:t>
            </a:r>
            <a:r>
              <a:rPr lang="en-US" altLang="ja-JP" spc="-10">
                <a:uFill>
                  <a:solidFill>
                    <a:srgbClr val="000000"/>
                  </a:solidFill>
                </a:uFill>
                <a:latin typeface="Meiryo UI" panose="020B0604030504040204" pitchFamily="50" charset="-128"/>
                <a:ea typeface="Meiryo UI" panose="020B0604030504040204" pitchFamily="50" charset="-128"/>
                <a:cs typeface="Yu Gothic UI"/>
              </a:rPr>
              <a:t>※</a:t>
            </a:r>
            <a:r>
              <a:rPr lang="ja-JP" altLang="en-US" spc="-10">
                <a:uFill>
                  <a:solidFill>
                    <a:srgbClr val="000000"/>
                  </a:solidFill>
                </a:uFill>
                <a:latin typeface="Meiryo UI" panose="020B0604030504040204" pitchFamily="50" charset="-128"/>
                <a:ea typeface="Meiryo UI" panose="020B0604030504040204" pitchFamily="50" charset="-128"/>
                <a:cs typeface="Yu Gothic UI"/>
              </a:rPr>
              <a:t>以下の全ての要件を満たす事業者</a:t>
            </a:r>
            <a:endParaRPr>
              <a:latin typeface="Meiryo UI" panose="020B0604030504040204" pitchFamily="50" charset="-128"/>
              <a:ea typeface="Meiryo UI" panose="020B0604030504040204" pitchFamily="50" charset="-128"/>
              <a:cs typeface="Yu Gothic UI"/>
            </a:endParaRPr>
          </a:p>
        </p:txBody>
      </p:sp>
      <p:sp>
        <p:nvSpPr>
          <p:cNvPr id="5" name="object 5"/>
          <p:cNvSpPr txBox="1"/>
          <p:nvPr/>
        </p:nvSpPr>
        <p:spPr>
          <a:xfrm>
            <a:off x="465772" y="966143"/>
            <a:ext cx="8974455" cy="3983142"/>
          </a:xfrm>
          <a:prstGeom prst="rect">
            <a:avLst/>
          </a:prstGeom>
        </p:spPr>
        <p:txBody>
          <a:bodyPr vert="horz" wrap="square" lIns="0" tIns="88900" rIns="0" bIns="0" rtlCol="0">
            <a:spAutoFit/>
          </a:bodyPr>
          <a:lstStyle/>
          <a:p>
            <a:pPr marL="317500">
              <a:lnSpc>
                <a:spcPct val="100000"/>
              </a:lnSpc>
              <a:spcBef>
                <a:spcPts val="600"/>
              </a:spcBef>
            </a:pPr>
            <a:r>
              <a:rPr lang="ja-JP" altLang="en-US" sz="1600" spc="-15">
                <a:latin typeface="Meiryo UI" panose="020B0604030504040204" pitchFamily="50" charset="-128"/>
                <a:ea typeface="Meiryo UI" panose="020B0604030504040204" pitchFamily="50" charset="-128"/>
                <a:cs typeface="Yu Gothic UI"/>
              </a:rPr>
              <a:t>①新型コロナウイルス感染症の影響を受けた事業者</a:t>
            </a:r>
            <a:endParaRPr lang="en-US" altLang="ja-JP" sz="1600" spc="-15">
              <a:latin typeface="Meiryo UI" panose="020B0604030504040204" pitchFamily="50" charset="-128"/>
              <a:ea typeface="Meiryo UI" panose="020B0604030504040204" pitchFamily="50" charset="-128"/>
              <a:cs typeface="Yu Gothic UI"/>
            </a:endParaRPr>
          </a:p>
          <a:p>
            <a:pPr marL="317500">
              <a:lnSpc>
                <a:spcPct val="100000"/>
              </a:lnSpc>
              <a:spcBef>
                <a:spcPts val="600"/>
              </a:spcBef>
            </a:pPr>
            <a:r>
              <a:rPr lang="ja-JP" altLang="en-US" sz="1600" spc="-15">
                <a:latin typeface="Meiryo UI" panose="020B0604030504040204" pitchFamily="50" charset="-128"/>
                <a:ea typeface="Meiryo UI" panose="020B0604030504040204" pitchFamily="50" charset="-128"/>
                <a:cs typeface="Yu Gothic UI"/>
              </a:rPr>
              <a:t>②過去数年以内に発生した災害で被害を受けた以下のいずれにも該当する事業者</a:t>
            </a:r>
            <a:br>
              <a:rPr lang="en-US" sz="1600" spc="-15">
                <a:latin typeface="Meiryo UI" panose="020B0604030504040204" pitchFamily="50" charset="-128"/>
                <a:ea typeface="Meiryo UI" panose="020B0604030504040204" pitchFamily="50" charset="-128"/>
                <a:cs typeface="Yu Gothic UI"/>
              </a:rPr>
            </a:br>
            <a:r>
              <a:rPr lang="ja-JP" altLang="en-US" sz="1600" spc="-15">
                <a:latin typeface="Meiryo UI" panose="020B0604030504040204" pitchFamily="50" charset="-128"/>
                <a:ea typeface="Meiryo UI" panose="020B0604030504040204" pitchFamily="50" charset="-128"/>
                <a:cs typeface="Yu Gothic UI"/>
              </a:rPr>
              <a:t>　 </a:t>
            </a:r>
            <a:r>
              <a:rPr lang="ja-JP" altLang="en-US" sz="1600" spc="-10">
                <a:latin typeface="Meiryo UI" panose="020B0604030504040204" pitchFamily="50" charset="-128"/>
                <a:ea typeface="Meiryo UI" panose="020B0604030504040204" pitchFamily="50" charset="-128"/>
                <a:cs typeface="Yu Gothic UI"/>
              </a:rPr>
              <a:t>ア　</a:t>
            </a:r>
            <a:r>
              <a:rPr sz="1600" spc="-30" err="1">
                <a:latin typeface="Meiryo UI" panose="020B0604030504040204" pitchFamily="50" charset="-128"/>
                <a:ea typeface="Meiryo UI" panose="020B0604030504040204" pitchFamily="50" charset="-128"/>
                <a:cs typeface="Yu Gothic UI"/>
              </a:rPr>
              <a:t>事業用資産への被災が証明できる</a:t>
            </a:r>
            <a:r>
              <a:rPr lang="ja-JP" altLang="en-US" sz="1600" spc="-10">
                <a:latin typeface="Meiryo UI" panose="020B0604030504040204" pitchFamily="50" charset="-128"/>
                <a:ea typeface="Meiryo UI" panose="020B0604030504040204" pitchFamily="50" charset="-128"/>
                <a:cs typeface="Yu Gothic UI"/>
              </a:rPr>
              <a:t>事業者</a:t>
            </a:r>
            <a:r>
              <a:rPr sz="1200">
                <a:latin typeface="Meiryo UI" panose="020B0604030504040204" pitchFamily="50" charset="-128"/>
                <a:ea typeface="Meiryo UI" panose="020B0604030504040204" pitchFamily="50" charset="-128"/>
                <a:cs typeface="Yu Gothic UI"/>
              </a:rPr>
              <a:t>（※1）</a:t>
            </a:r>
            <a:br>
              <a:rPr lang="en-US" sz="1200">
                <a:latin typeface="Meiryo UI" panose="020B0604030504040204" pitchFamily="50" charset="-128"/>
                <a:ea typeface="Meiryo UI" panose="020B0604030504040204" pitchFamily="50" charset="-128"/>
                <a:cs typeface="Yu Gothic UI"/>
              </a:rPr>
            </a:br>
            <a:r>
              <a:rPr lang="ja-JP" altLang="en-US" sz="1600">
                <a:latin typeface="Meiryo UI" panose="020B0604030504040204" pitchFamily="50" charset="-128"/>
                <a:ea typeface="Meiryo UI" panose="020B0604030504040204" pitchFamily="50" charset="-128"/>
                <a:cs typeface="Yu Gothic UI"/>
              </a:rPr>
              <a:t>　 イ　</a:t>
            </a:r>
            <a:r>
              <a:rPr sz="1600" spc="-25" err="1">
                <a:latin typeface="Meiryo UI" panose="020B0604030504040204" pitchFamily="50" charset="-128"/>
                <a:ea typeface="Meiryo UI" panose="020B0604030504040204" pitchFamily="50" charset="-128"/>
                <a:cs typeface="Yu Gothic UI"/>
              </a:rPr>
              <a:t>災害からの復旧・復興に向けて国等が実施した支援を活用した事業者</a:t>
            </a:r>
            <a:endParaRPr sz="1600">
              <a:latin typeface="Meiryo UI" panose="020B0604030504040204" pitchFamily="50" charset="-128"/>
              <a:ea typeface="Meiryo UI" panose="020B0604030504040204" pitchFamily="50" charset="-128"/>
              <a:cs typeface="Yu Gothic UI"/>
            </a:endParaRPr>
          </a:p>
          <a:p>
            <a:pPr marL="287020">
              <a:lnSpc>
                <a:spcPct val="100000"/>
              </a:lnSpc>
              <a:spcBef>
                <a:spcPts val="610"/>
              </a:spcBef>
            </a:pPr>
            <a:r>
              <a:rPr lang="ja-JP" altLang="en-US" sz="1400">
                <a:latin typeface="Meiryo UI" panose="020B0604030504040204" pitchFamily="50" charset="-128"/>
                <a:ea typeface="Meiryo UI" panose="020B0604030504040204" pitchFamily="50" charset="-128"/>
                <a:cs typeface="Yu Gothic UI"/>
              </a:rPr>
              <a:t>　　　</a:t>
            </a:r>
            <a:r>
              <a:rPr sz="1400">
                <a:latin typeface="Meiryo UI" panose="020B0604030504040204" pitchFamily="50" charset="-128"/>
                <a:ea typeface="Meiryo UI" panose="020B0604030504040204" pitchFamily="50" charset="-128"/>
                <a:cs typeface="Yu Gothic UI"/>
              </a:rPr>
              <a:t>（※1）</a:t>
            </a:r>
            <a:r>
              <a:rPr sz="1400" spc="-30">
                <a:latin typeface="Meiryo UI" panose="020B0604030504040204" pitchFamily="50" charset="-128"/>
                <a:ea typeface="Meiryo UI" panose="020B0604030504040204" pitchFamily="50" charset="-128"/>
                <a:cs typeface="Yu Gothic UI"/>
              </a:rPr>
              <a:t>例：り災証明、被災証明、地震保険を受領した証明等</a:t>
            </a:r>
            <a:endParaRPr sz="1400">
              <a:latin typeface="Meiryo UI" panose="020B0604030504040204" pitchFamily="50" charset="-128"/>
              <a:ea typeface="Meiryo UI" panose="020B0604030504040204" pitchFamily="50" charset="-128"/>
              <a:cs typeface="Yu Gothic UI"/>
            </a:endParaRPr>
          </a:p>
          <a:p>
            <a:pPr marL="242570">
              <a:lnSpc>
                <a:spcPct val="100000"/>
              </a:lnSpc>
              <a:spcBef>
                <a:spcPts val="590"/>
              </a:spcBef>
            </a:pPr>
            <a:r>
              <a:rPr lang="ja-JP" altLang="en-US" sz="1600" spc="-20">
                <a:latin typeface="Meiryo UI" panose="020B0604030504040204" pitchFamily="50" charset="-128"/>
                <a:ea typeface="Meiryo UI" panose="020B0604030504040204" pitchFamily="50" charset="-128"/>
                <a:cs typeface="Yu Gothic UI"/>
              </a:rPr>
              <a:t> ③次のいずれかに該当する事業者</a:t>
            </a:r>
            <a:br>
              <a:rPr lang="en-US" altLang="ja-JP" sz="1600" spc="-20">
                <a:latin typeface="Meiryo UI" panose="020B0604030504040204" pitchFamily="50" charset="-128"/>
                <a:ea typeface="Meiryo UI" panose="020B0604030504040204" pitchFamily="50" charset="-128"/>
                <a:cs typeface="Yu Gothic UI"/>
              </a:rPr>
            </a:br>
            <a:r>
              <a:rPr lang="ja-JP" altLang="en-US" sz="1600" spc="-20">
                <a:latin typeface="Meiryo UI" panose="020B0604030504040204" pitchFamily="50" charset="-128"/>
                <a:ea typeface="Meiryo UI" panose="020B0604030504040204" pitchFamily="50" charset="-128"/>
                <a:cs typeface="Yu Gothic UI"/>
              </a:rPr>
              <a:t>　　ア　過去数年以内に発生した災害の発生日以降、売上高が２０％以上</a:t>
            </a:r>
            <a:r>
              <a:rPr lang="ja-JP" altLang="en-US" sz="1200" spc="-20">
                <a:latin typeface="Meiryo UI" panose="020B0604030504040204" pitchFamily="50" charset="-128"/>
                <a:ea typeface="Meiryo UI" panose="020B0604030504040204" pitchFamily="50" charset="-128"/>
                <a:cs typeface="Yu Gothic UI"/>
              </a:rPr>
              <a:t>（</a:t>
            </a:r>
            <a:r>
              <a:rPr lang="en-US" altLang="ja-JP" sz="1200" spc="-20">
                <a:latin typeface="Meiryo UI" panose="020B0604030504040204" pitchFamily="50" charset="-128"/>
                <a:ea typeface="Meiryo UI" panose="020B0604030504040204" pitchFamily="50" charset="-128"/>
                <a:cs typeface="Yu Gothic UI"/>
              </a:rPr>
              <a:t>※2</a:t>
            </a:r>
            <a:r>
              <a:rPr lang="ja-JP" altLang="en-US" sz="1200" spc="-20">
                <a:latin typeface="Meiryo UI" panose="020B0604030504040204" pitchFamily="50" charset="-128"/>
                <a:ea typeface="Meiryo UI" panose="020B0604030504040204" pitchFamily="50" charset="-128"/>
                <a:cs typeface="Yu Gothic UI"/>
              </a:rPr>
              <a:t>）</a:t>
            </a:r>
            <a:r>
              <a:rPr lang="ja-JP" altLang="en-US" sz="1600" spc="-20">
                <a:latin typeface="Meiryo UI" panose="020B0604030504040204" pitchFamily="50" charset="-128"/>
                <a:ea typeface="Meiryo UI" panose="020B0604030504040204" pitchFamily="50" charset="-128"/>
                <a:cs typeface="Yu Gothic UI"/>
              </a:rPr>
              <a:t>減少している事業者</a:t>
            </a:r>
            <a:endParaRPr lang="en-US" altLang="ja-JP" sz="1600" spc="-20">
              <a:latin typeface="Meiryo UI" panose="020B0604030504040204" pitchFamily="50" charset="-128"/>
              <a:ea typeface="Meiryo UI" panose="020B0604030504040204" pitchFamily="50" charset="-128"/>
              <a:cs typeface="Yu Gothic UI"/>
            </a:endParaRPr>
          </a:p>
          <a:p>
            <a:pPr marL="242570">
              <a:lnSpc>
                <a:spcPct val="100000"/>
              </a:lnSpc>
              <a:spcBef>
                <a:spcPts val="590"/>
              </a:spcBef>
            </a:pPr>
            <a:r>
              <a:rPr lang="ja-JP" altLang="en-US" sz="1600" spc="-20">
                <a:latin typeface="Meiryo UI" panose="020B0604030504040204" pitchFamily="50" charset="-128"/>
                <a:ea typeface="Meiryo UI" panose="020B0604030504040204" pitchFamily="50" charset="-128"/>
                <a:cs typeface="Yu Gothic UI"/>
              </a:rPr>
              <a:t>　　イ　令和</a:t>
            </a:r>
            <a:r>
              <a:rPr lang="en-US" altLang="ja-JP" sz="1600" spc="-20">
                <a:latin typeface="Meiryo UI" panose="020B0604030504040204" pitchFamily="50" charset="-128"/>
                <a:ea typeface="Meiryo UI" panose="020B0604030504040204" pitchFamily="50" charset="-128"/>
                <a:cs typeface="Yu Gothic UI"/>
              </a:rPr>
              <a:t>6</a:t>
            </a:r>
            <a:r>
              <a:rPr lang="ja-JP" altLang="en-US" sz="1600" spc="-20">
                <a:latin typeface="Meiryo UI" panose="020B0604030504040204" pitchFamily="50" charset="-128"/>
                <a:ea typeface="Meiryo UI" panose="020B0604030504040204" pitchFamily="50" charset="-128"/>
                <a:cs typeface="Yu Gothic UI"/>
              </a:rPr>
              <a:t>年能登半島地震発生時において厳しい債務状況にあり、かつ、交付申請時において経営再建等</a:t>
            </a:r>
            <a:br>
              <a:rPr lang="en-US" altLang="ja-JP" sz="1600" spc="-20">
                <a:latin typeface="Meiryo UI" panose="020B0604030504040204" pitchFamily="50" charset="-128"/>
                <a:ea typeface="Meiryo UI" panose="020B0604030504040204" pitchFamily="50" charset="-128"/>
                <a:cs typeface="Yu Gothic UI"/>
              </a:rPr>
            </a:br>
            <a:r>
              <a:rPr lang="ja-JP" altLang="en-US" sz="1600" spc="-20">
                <a:latin typeface="Meiryo UI" panose="020B0604030504040204" pitchFamily="50" charset="-128"/>
                <a:ea typeface="Meiryo UI" panose="020B0604030504040204" pitchFamily="50" charset="-128"/>
                <a:cs typeface="Yu Gothic UI"/>
              </a:rPr>
              <a:t>　　　　に取り組み、かつ、認定経営革新等支援機関に事業計画等について確認を受けている者</a:t>
            </a:r>
            <a:endParaRPr sz="1600">
              <a:latin typeface="Meiryo UI" panose="020B0604030504040204" pitchFamily="50" charset="-128"/>
              <a:ea typeface="Meiryo UI" panose="020B0604030504040204" pitchFamily="50" charset="-128"/>
              <a:cs typeface="Yu Gothic UI"/>
            </a:endParaRPr>
          </a:p>
          <a:p>
            <a:pPr marL="287020">
              <a:lnSpc>
                <a:spcPct val="100000"/>
              </a:lnSpc>
              <a:spcBef>
                <a:spcPts val="610"/>
              </a:spcBef>
            </a:pPr>
            <a:r>
              <a:rPr lang="ja-JP" altLang="en-US" sz="1400">
                <a:latin typeface="Meiryo UI" panose="020B0604030504040204" pitchFamily="50" charset="-128"/>
                <a:ea typeface="Meiryo UI" panose="020B0604030504040204" pitchFamily="50" charset="-128"/>
                <a:cs typeface="Yu Gothic UI"/>
              </a:rPr>
              <a:t>　　　</a:t>
            </a:r>
            <a:r>
              <a:rPr sz="1400">
                <a:latin typeface="Meiryo UI" panose="020B0604030504040204" pitchFamily="50" charset="-128"/>
                <a:ea typeface="Meiryo UI" panose="020B0604030504040204" pitchFamily="50" charset="-128"/>
                <a:cs typeface="Yu Gothic UI"/>
              </a:rPr>
              <a:t>（※2）</a:t>
            </a:r>
            <a:r>
              <a:rPr sz="1400" spc="-45">
                <a:latin typeface="Meiryo UI" panose="020B0604030504040204" pitchFamily="50" charset="-128"/>
                <a:ea typeface="Meiryo UI" panose="020B0604030504040204" pitchFamily="50" charset="-128"/>
                <a:cs typeface="Yu Gothic UI"/>
              </a:rPr>
              <a:t>「</a:t>
            </a:r>
            <a:r>
              <a:rPr sz="1400" spc="-45" err="1">
                <a:latin typeface="Meiryo UI" panose="020B0604030504040204" pitchFamily="50" charset="-128"/>
                <a:ea typeface="Meiryo UI" panose="020B0604030504040204" pitchFamily="50" charset="-128"/>
                <a:cs typeface="Yu Gothic UI"/>
              </a:rPr>
              <a:t>過去数年以内に発生した災害時の災害前」と</a:t>
            </a:r>
            <a:r>
              <a:rPr sz="1400" spc="-45">
                <a:latin typeface="Meiryo UI" panose="020B0604030504040204" pitchFamily="50" charset="-128"/>
                <a:ea typeface="Meiryo UI" panose="020B0604030504040204" pitchFamily="50" charset="-128"/>
                <a:cs typeface="Yu Gothic UI"/>
              </a:rPr>
              <a:t>「</a:t>
            </a:r>
            <a:r>
              <a:rPr lang="zh-TW" altLang="en-US" sz="1400" spc="-45">
                <a:latin typeface="Meiryo UI" panose="020B0604030504040204" pitchFamily="50" charset="-128"/>
                <a:ea typeface="Meiryo UI" panose="020B0604030504040204" pitchFamily="50" charset="-128"/>
                <a:cs typeface="Yu Gothic UI"/>
              </a:rPr>
              <a:t>令和</a:t>
            </a:r>
            <a:r>
              <a:rPr lang="en-US" altLang="zh-TW" sz="1400" spc="-45">
                <a:latin typeface="Meiryo UI" panose="020B0604030504040204" pitchFamily="50" charset="-128"/>
                <a:ea typeface="Meiryo UI" panose="020B0604030504040204" pitchFamily="50" charset="-128"/>
                <a:cs typeface="Yu Gothic UI"/>
              </a:rPr>
              <a:t>6</a:t>
            </a:r>
            <a:r>
              <a:rPr lang="zh-TW" altLang="en-US" sz="1400" spc="-45">
                <a:latin typeface="Meiryo UI" panose="020B0604030504040204" pitchFamily="50" charset="-128"/>
                <a:ea typeface="Meiryo UI" panose="020B0604030504040204" pitchFamily="50" charset="-128"/>
                <a:cs typeface="Yu Gothic UI"/>
              </a:rPr>
              <a:t>年能登半島地震</a:t>
            </a:r>
            <a:r>
              <a:rPr sz="1400" spc="-45" err="1">
                <a:latin typeface="Meiryo UI" panose="020B0604030504040204" pitchFamily="50" charset="-128"/>
                <a:ea typeface="Meiryo UI" panose="020B0604030504040204" pitchFamily="50" charset="-128"/>
                <a:cs typeface="Yu Gothic UI"/>
              </a:rPr>
              <a:t>前」の比較</a:t>
            </a:r>
            <a:r>
              <a:rPr lang="ja-JP" altLang="en-US" sz="1400" spc="-45">
                <a:latin typeface="Meiryo UI" panose="020B0604030504040204" pitchFamily="50" charset="-128"/>
                <a:ea typeface="Meiryo UI" panose="020B0604030504040204" pitchFamily="50" charset="-128"/>
                <a:cs typeface="Yu Gothic UI"/>
              </a:rPr>
              <a:t>。</a:t>
            </a:r>
            <a:br>
              <a:rPr lang="en-US" altLang="ja-JP" sz="1400" spc="-45">
                <a:latin typeface="Meiryo UI" panose="020B0604030504040204" pitchFamily="50" charset="-128"/>
                <a:ea typeface="Meiryo UI" panose="020B0604030504040204" pitchFamily="50" charset="-128"/>
                <a:cs typeface="Yu Gothic UI"/>
              </a:rPr>
            </a:br>
            <a:r>
              <a:rPr lang="ja-JP" altLang="en-US" sz="1400" spc="-45">
                <a:latin typeface="Meiryo UI" panose="020B0604030504040204" pitchFamily="50" charset="-128"/>
                <a:ea typeface="Meiryo UI" panose="020B0604030504040204" pitchFamily="50" charset="-128"/>
                <a:cs typeface="Yu Gothic UI"/>
              </a:rPr>
              <a:t>　　　　　　　　なお、コロナ以降の災害については、コロナ前との売上の比較することも可能。</a:t>
            </a:r>
            <a:endParaRPr sz="1400">
              <a:latin typeface="Meiryo UI" panose="020B0604030504040204" pitchFamily="50" charset="-128"/>
              <a:ea typeface="Meiryo UI" panose="020B0604030504040204" pitchFamily="50" charset="-128"/>
              <a:cs typeface="Yu Gothic UI"/>
            </a:endParaRPr>
          </a:p>
          <a:p>
            <a:pPr marL="355600" marR="5080" indent="-113030">
              <a:lnSpc>
                <a:spcPct val="100000"/>
              </a:lnSpc>
              <a:spcBef>
                <a:spcPts val="595"/>
              </a:spcBef>
            </a:pPr>
            <a:r>
              <a:rPr lang="ja-JP" altLang="en-US" sz="1600" spc="-15">
                <a:latin typeface="Meiryo UI" panose="020B0604030504040204" pitchFamily="50" charset="-128"/>
                <a:ea typeface="Meiryo UI" panose="020B0604030504040204" pitchFamily="50" charset="-128"/>
                <a:cs typeface="Yu Gothic UI"/>
              </a:rPr>
              <a:t> ④</a:t>
            </a:r>
            <a:r>
              <a:rPr sz="1600" spc="-15" err="1">
                <a:latin typeface="Meiryo UI" panose="020B0604030504040204" pitchFamily="50" charset="-128"/>
                <a:ea typeface="Meiryo UI" panose="020B0604030504040204" pitchFamily="50" charset="-128"/>
                <a:cs typeface="Yu Gothic UI"/>
              </a:rPr>
              <a:t>交付申請時において、過去数年以内に発生した災害からの復旧・復興に向けた事業活動に要した</a:t>
            </a:r>
            <a:br>
              <a:rPr lang="en-US" sz="1600" spc="-15">
                <a:latin typeface="Meiryo UI" panose="020B0604030504040204" pitchFamily="50" charset="-128"/>
                <a:ea typeface="Meiryo UI" panose="020B0604030504040204" pitchFamily="50" charset="-128"/>
                <a:cs typeface="Yu Gothic UI"/>
              </a:rPr>
            </a:br>
            <a:r>
              <a:rPr lang="ja-JP" altLang="en-US" sz="1600" spc="-15">
                <a:latin typeface="Meiryo UI" panose="020B0604030504040204" pitchFamily="50" charset="-128"/>
                <a:ea typeface="Meiryo UI" panose="020B0604030504040204" pitchFamily="50" charset="-128"/>
                <a:cs typeface="Yu Gothic UI"/>
              </a:rPr>
              <a:t>　</a:t>
            </a:r>
            <a:r>
              <a:rPr sz="1600" spc="-15" err="1">
                <a:latin typeface="Meiryo UI" panose="020B0604030504040204" pitchFamily="50" charset="-128"/>
                <a:ea typeface="Meiryo UI" panose="020B0604030504040204" pitchFamily="50" charset="-128"/>
                <a:cs typeface="Yu Gothic UI"/>
              </a:rPr>
              <a:t>債務を抱えている事業者</a:t>
            </a:r>
            <a:endParaRPr sz="1600">
              <a:latin typeface="Meiryo UI" panose="020B0604030504040204" pitchFamily="50" charset="-128"/>
              <a:ea typeface="Meiryo UI" panose="020B0604030504040204" pitchFamily="50" charset="-128"/>
              <a:cs typeface="Yu Gothic UI"/>
            </a:endParaRPr>
          </a:p>
          <a:p>
            <a:pPr marL="242570">
              <a:lnSpc>
                <a:spcPct val="100000"/>
              </a:lnSpc>
              <a:spcBef>
                <a:spcPts val="600"/>
              </a:spcBef>
            </a:pPr>
            <a:r>
              <a:rPr lang="ja-JP" altLang="en-US" sz="1600" spc="-35">
                <a:latin typeface="Meiryo UI" panose="020B0604030504040204" pitchFamily="50" charset="-128"/>
                <a:ea typeface="Meiryo UI" panose="020B0604030504040204" pitchFamily="50" charset="-128"/>
                <a:cs typeface="Yu Gothic UI"/>
              </a:rPr>
              <a:t> ⑤</a:t>
            </a:r>
            <a:r>
              <a:rPr sz="1600" spc="-35" err="1">
                <a:latin typeface="Meiryo UI" panose="020B0604030504040204" pitchFamily="50" charset="-128"/>
                <a:ea typeface="Meiryo UI" panose="020B0604030504040204" pitchFamily="50" charset="-128"/>
                <a:cs typeface="Yu Gothic UI"/>
              </a:rPr>
              <a:t>今回の災害で施設・設備が被災し、その復旧及び復興を行おうとする事業者</a:t>
            </a:r>
            <a:endParaRPr sz="1600">
              <a:latin typeface="Meiryo UI" panose="020B0604030504040204" pitchFamily="50" charset="-128"/>
              <a:ea typeface="Meiryo UI" panose="020B0604030504040204" pitchFamily="50" charset="-128"/>
              <a:cs typeface="Yu Gothic UI"/>
            </a:endParaRPr>
          </a:p>
        </p:txBody>
      </p:sp>
      <p:sp>
        <p:nvSpPr>
          <p:cNvPr id="9" name="object 2">
            <a:extLst>
              <a:ext uri="{FF2B5EF4-FFF2-40B4-BE49-F238E27FC236}">
                <a16:creationId xmlns:a16="http://schemas.microsoft.com/office/drawing/2014/main" id="{7951D815-51FA-D0CD-3CF2-34DAE89EF861}"/>
              </a:ext>
            </a:extLst>
          </p:cNvPr>
          <p:cNvSpPr txBox="1">
            <a:spLocks/>
          </p:cNvSpPr>
          <p:nvPr/>
        </p:nvSpPr>
        <p:spPr>
          <a:xfrm>
            <a:off x="351231" y="86614"/>
            <a:ext cx="6177712"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４	</a:t>
            </a:r>
            <a:r>
              <a:rPr lang="ja-JP" altLang="en-US" spc="-5">
                <a:latin typeface="Meiryo UI" panose="020B0604030504040204" pitchFamily="50" charset="-128"/>
                <a:ea typeface="Meiryo UI" panose="020B0604030504040204" pitchFamily="50" charset="-128"/>
              </a:rPr>
              <a:t>補助率② </a:t>
            </a:r>
            <a:r>
              <a:rPr lang="en-US" altLang="ja-JP" spc="-5">
                <a:latin typeface="Meiryo UI" panose="020B0604030504040204" pitchFamily="50" charset="-128"/>
                <a:ea typeface="Meiryo UI" panose="020B0604030504040204" pitchFamily="50" charset="-128"/>
              </a:rPr>
              <a:t>&lt;</a:t>
            </a:r>
            <a:r>
              <a:rPr lang="ja-JP" altLang="en-US" spc="-5">
                <a:latin typeface="Meiryo UI" panose="020B0604030504040204" pitchFamily="50" charset="-128"/>
                <a:ea typeface="Meiryo UI" panose="020B0604030504040204" pitchFamily="50" charset="-128"/>
              </a:rPr>
              <a:t>特例</a:t>
            </a:r>
            <a:r>
              <a:rPr lang="en-US" altLang="ja-JP" spc="-5">
                <a:latin typeface="Meiryo UI" panose="020B0604030504040204" pitchFamily="50" charset="-128"/>
                <a:ea typeface="Meiryo UI" panose="020B0604030504040204" pitchFamily="50" charset="-128"/>
              </a:rPr>
              <a:t>&gt;</a:t>
            </a:r>
            <a:r>
              <a:rPr lang="ja-JP" altLang="en-US" spc="-5">
                <a:latin typeface="Meiryo UI" panose="020B0604030504040204" pitchFamily="50" charset="-128"/>
                <a:ea typeface="Meiryo UI" panose="020B0604030504040204" pitchFamily="50" charset="-128"/>
              </a:rPr>
              <a:t>定額補助</a:t>
            </a:r>
          </a:p>
        </p:txBody>
      </p:sp>
      <p:sp>
        <p:nvSpPr>
          <p:cNvPr id="4" name="スライド番号プレースホルダー 3">
            <a:extLst>
              <a:ext uri="{FF2B5EF4-FFF2-40B4-BE49-F238E27FC236}">
                <a16:creationId xmlns:a16="http://schemas.microsoft.com/office/drawing/2014/main" id="{084620BD-B338-C87B-9A87-536AE889E3C4}"/>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18</a:t>
            </a:fld>
            <a:endParaRPr lang="ja-JP" altLang="en-US" spc="95">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D1C67516-CAB3-399A-2C8C-F8BE8E5965A0}"/>
              </a:ext>
            </a:extLst>
          </p:cNvPr>
          <p:cNvSpPr txBox="1"/>
          <p:nvPr/>
        </p:nvSpPr>
        <p:spPr>
          <a:xfrm>
            <a:off x="722537" y="5252607"/>
            <a:ext cx="3375962" cy="748923"/>
          </a:xfrm>
          <a:prstGeom prst="rect">
            <a:avLst/>
          </a:prstGeom>
          <a:noFill/>
        </p:spPr>
        <p:txBody>
          <a:bodyPr wrap="square">
            <a:spAutoFit/>
          </a:bodyPr>
          <a:lstStyle/>
          <a:p>
            <a:pPr marL="12700">
              <a:lnSpc>
                <a:spcPct val="100000"/>
              </a:lnSpc>
              <a:spcBef>
                <a:spcPts val="1805"/>
              </a:spcBef>
            </a:pPr>
            <a:r>
              <a:rPr lang="ja-JP" altLang="en-US" u="sng" spc="-10">
                <a:uFill>
                  <a:solidFill>
                    <a:srgbClr val="000000"/>
                  </a:solidFill>
                </a:uFill>
                <a:latin typeface="Meiryo UI" panose="020B0604030504040204" pitchFamily="50" charset="-128"/>
                <a:ea typeface="Meiryo UI" panose="020B0604030504040204" pitchFamily="50" charset="-128"/>
                <a:cs typeface="Yu Gothic UI"/>
              </a:rPr>
              <a:t>●補助対象経費</a:t>
            </a:r>
            <a:endParaRPr lang="ja-JP" altLang="en-US">
              <a:latin typeface="Meiryo UI" panose="020B0604030504040204" pitchFamily="50" charset="-128"/>
              <a:ea typeface="Meiryo UI" panose="020B0604030504040204" pitchFamily="50" charset="-128"/>
              <a:cs typeface="Yu Gothic UI"/>
            </a:endParaRPr>
          </a:p>
          <a:p>
            <a:pPr marL="516890">
              <a:lnSpc>
                <a:spcPct val="100000"/>
              </a:lnSpc>
              <a:spcBef>
                <a:spcPts val="800"/>
              </a:spcBef>
            </a:pPr>
            <a:r>
              <a:rPr lang="ja-JP" altLang="en-US" sz="1800" spc="-35">
                <a:latin typeface="Meiryo UI" panose="020B0604030504040204" pitchFamily="50" charset="-128"/>
                <a:ea typeface="Meiryo UI" panose="020B0604030504040204" pitchFamily="50" charset="-128"/>
                <a:cs typeface="Yu Gothic UI"/>
              </a:rPr>
              <a:t>３／４補助の対象と同一</a:t>
            </a:r>
            <a:endParaRPr lang="ja-JP" altLang="en-US" sz="1800">
              <a:latin typeface="Meiryo UI" panose="020B0604030504040204" pitchFamily="50" charset="-128"/>
              <a:ea typeface="Meiryo UI" panose="020B0604030504040204" pitchFamily="50" charset="-128"/>
              <a:cs typeface="Yu Gothic UI"/>
            </a:endParaRPr>
          </a:p>
        </p:txBody>
      </p:sp>
      <p:sp>
        <p:nvSpPr>
          <p:cNvPr id="17" name="テキスト ボックス 16">
            <a:extLst>
              <a:ext uri="{FF2B5EF4-FFF2-40B4-BE49-F238E27FC236}">
                <a16:creationId xmlns:a16="http://schemas.microsoft.com/office/drawing/2014/main" id="{44154F4C-480F-D955-4908-E0EFAB9CFD9A}"/>
              </a:ext>
            </a:extLst>
          </p:cNvPr>
          <p:cNvSpPr txBox="1"/>
          <p:nvPr/>
        </p:nvSpPr>
        <p:spPr>
          <a:xfrm>
            <a:off x="3962400" y="5224553"/>
            <a:ext cx="5601819" cy="1000274"/>
          </a:xfrm>
          <a:prstGeom prst="rect">
            <a:avLst/>
          </a:prstGeom>
          <a:noFill/>
        </p:spPr>
        <p:txBody>
          <a:bodyPr wrap="square">
            <a:spAutoFit/>
          </a:bodyPr>
          <a:lstStyle/>
          <a:p>
            <a:pPr marL="12700">
              <a:lnSpc>
                <a:spcPct val="100000"/>
              </a:lnSpc>
              <a:spcBef>
                <a:spcPts val="1839"/>
              </a:spcBef>
            </a:pPr>
            <a:r>
              <a:rPr lang="ja-JP" altLang="en-US" u="sng" spc="-10" dirty="0">
                <a:uFill>
                  <a:solidFill>
                    <a:srgbClr val="000000"/>
                  </a:solidFill>
                </a:uFill>
                <a:latin typeface="Meiryo UI" panose="020B0604030504040204" pitchFamily="50" charset="-128"/>
                <a:ea typeface="Meiryo UI" panose="020B0604030504040204" pitchFamily="50" charset="-128"/>
                <a:cs typeface="Yu Gothic UI"/>
              </a:rPr>
              <a:t>●上限・補助率</a:t>
            </a:r>
            <a:endParaRPr lang="ja-JP" altLang="en-US" dirty="0">
              <a:latin typeface="Meiryo UI" panose="020B0604030504040204" pitchFamily="50" charset="-128"/>
              <a:ea typeface="Meiryo UI" panose="020B0604030504040204" pitchFamily="50" charset="-128"/>
              <a:cs typeface="Yu Gothic UI"/>
            </a:endParaRPr>
          </a:p>
          <a:p>
            <a:pPr marL="469900">
              <a:lnSpc>
                <a:spcPct val="100000"/>
              </a:lnSpc>
              <a:spcBef>
                <a:spcPts val="595"/>
              </a:spcBef>
            </a:pPr>
            <a:r>
              <a:rPr lang="ja-JP" altLang="en-US" sz="1800" spc="-30" dirty="0">
                <a:latin typeface="Meiryo UI" panose="020B0604030504040204" pitchFamily="50" charset="-128"/>
                <a:ea typeface="Meiryo UI" panose="020B0604030504040204" pitchFamily="50" charset="-128"/>
                <a:cs typeface="Yu Gothic UI"/>
              </a:rPr>
              <a:t>上限１億円の内、国１／２、県１／２を定額補助 （ ＝補助率</a:t>
            </a:r>
            <a:r>
              <a:rPr lang="en-US" altLang="ja-JP" sz="1800" spc="-30" dirty="0">
                <a:latin typeface="Meiryo UI" panose="020B0604030504040204" pitchFamily="50" charset="-128"/>
                <a:ea typeface="Meiryo UI" panose="020B0604030504040204" pitchFamily="50" charset="-128"/>
                <a:cs typeface="Yu Gothic UI"/>
              </a:rPr>
              <a:t>10/10</a:t>
            </a:r>
            <a:r>
              <a:rPr lang="ja-JP" altLang="en-US" sz="1800" spc="-30" dirty="0">
                <a:latin typeface="Meiryo UI" panose="020B0604030504040204" pitchFamily="50" charset="-128"/>
                <a:ea typeface="Meiryo UI" panose="020B0604030504040204" pitchFamily="50" charset="-128"/>
                <a:cs typeface="Yu Gothic UI"/>
              </a:rPr>
              <a:t>）</a:t>
            </a:r>
            <a:endParaRPr lang="en-US" altLang="ja-JP" sz="1800" spc="-30" dirty="0">
              <a:latin typeface="Meiryo UI" panose="020B0604030504040204" pitchFamily="50" charset="-128"/>
              <a:ea typeface="Meiryo UI" panose="020B0604030504040204" pitchFamily="50" charset="-128"/>
              <a:cs typeface="Yu Gothic U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44624"/>
            <a:ext cx="9727953" cy="461665"/>
          </a:xfrm>
          <a:prstGeom prst="rect">
            <a:avLst/>
          </a:prstGeom>
          <a:noFill/>
        </p:spPr>
        <p:txBody>
          <a:bodyPr wrap="square" rtlCol="0">
            <a:spAutoFit/>
          </a:bodyPr>
          <a:lstStyle/>
          <a:p>
            <a:pPr algn="ctr"/>
            <a:r>
              <a:rPr lang="ja-JP" altLang="en-US" sz="2400">
                <a:solidFill>
                  <a:prstClr val="black"/>
                </a:solidFill>
                <a:latin typeface="Meiryo UI" panose="020B0604030504040204" pitchFamily="50" charset="-128"/>
                <a:ea typeface="Meiryo UI" panose="020B0604030504040204" pitchFamily="50" charset="-128"/>
                <a:cs typeface="Meiryo UI" panose="020B0604030504040204" pitchFamily="50" charset="-128"/>
              </a:rPr>
              <a:t>イメージ：通常の３</a:t>
            </a:r>
            <a:r>
              <a:rPr lang="en-US" altLang="ja-JP" sz="24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a:solidFill>
                  <a:prstClr val="black"/>
                </a:solidFill>
                <a:latin typeface="Meiryo UI" panose="020B0604030504040204" pitchFamily="50" charset="-128"/>
                <a:ea typeface="Meiryo UI" panose="020B0604030504040204" pitchFamily="50" charset="-128"/>
                <a:cs typeface="Meiryo UI" panose="020B0604030504040204" pitchFamily="50" charset="-128"/>
              </a:rPr>
              <a:t>４補助と定額補助の違い</a:t>
            </a:r>
            <a:endParaRPr kumimoji="1" lang="ja-JP" altLang="en-US" sz="24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801847" y="5704179"/>
            <a:ext cx="2035455" cy="73866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ちょうど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補助対象経費</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億円補助</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98053" y="5706856"/>
            <a:ext cx="1970856" cy="73866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通常の補助率の例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補助対象経費</a:t>
            </a:r>
            <a:r>
              <a:rPr kumimoji="1" lang="en-US" altLang="ja-JP" sz="1400" u="sng"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u="sng" dirty="0">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a:latin typeface="Meiryo UI" panose="020B0604030504040204" pitchFamily="50" charset="-128"/>
                <a:ea typeface="Meiryo UI" panose="020B0604030504040204" pitchFamily="50" charset="-128"/>
                <a:cs typeface="Meiryo UI" panose="020B0604030504040204" pitchFamily="50" charset="-128"/>
              </a:rPr>
              <a:t>0.75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億円補助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7216032" y="5704179"/>
            <a:ext cx="1966923" cy="73866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以上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補助対象経費</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億円補助</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2478263" y="5729299"/>
            <a:ext cx="1944854" cy="73866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未満</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補助対象経費</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0.6</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a:latin typeface="Meiryo UI" panose="020B0604030504040204" pitchFamily="50" charset="-128"/>
                <a:ea typeface="Meiryo UI" panose="020B0604030504040204" pitchFamily="50" charset="-128"/>
                <a:cs typeface="Meiryo UI" panose="020B0604030504040204" pitchFamily="50" charset="-128"/>
              </a:rPr>
              <a:t>0.6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億円補助</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3374661" y="548680"/>
            <a:ext cx="5826811" cy="400110"/>
          </a:xfrm>
          <a:prstGeom prst="rect">
            <a:avLst/>
          </a:prstGeom>
          <a:noFill/>
        </p:spPr>
        <p:txBody>
          <a:bodyPr wrap="square" rtlCol="0">
            <a:spAutoFit/>
          </a:bodyPr>
          <a:lstStyle/>
          <a:p>
            <a:pPr algn="ctr"/>
            <a:r>
              <a:rPr lang="ja-JP" altLang="en-US" sz="2000">
                <a:latin typeface="Meiryo UI" panose="020B0604030504040204" pitchFamily="50" charset="-128"/>
                <a:ea typeface="Meiryo UI" panose="020B0604030504040204" pitchFamily="50" charset="-128"/>
                <a:cs typeface="Meiryo UI" panose="020B0604030504040204" pitchFamily="50" charset="-128"/>
              </a:rPr>
              <a:t>［定額補助（上限１億円）</a:t>
            </a:r>
            <a:r>
              <a:rPr lang="en-US" altLang="ja-JP" sz="2000">
                <a:latin typeface="Meiryo UI" panose="020B0604030504040204" pitchFamily="50" charset="-128"/>
                <a:ea typeface="Meiryo UI" panose="020B0604030504040204" pitchFamily="50" charset="-128"/>
                <a:cs typeface="Meiryo UI" panose="020B0604030504040204" pitchFamily="50" charset="-128"/>
              </a:rPr>
              <a:t>※</a:t>
            </a:r>
            <a:r>
              <a:rPr lang="ja-JP" altLang="en-US" sz="2000">
                <a:latin typeface="Meiryo UI" panose="020B0604030504040204" pitchFamily="50" charset="-128"/>
                <a:ea typeface="Meiryo UI" panose="020B0604030504040204" pitchFamily="50" charset="-128"/>
                <a:cs typeface="Meiryo UI" panose="020B0604030504040204" pitchFamily="50" charset="-128"/>
              </a:rPr>
              <a:t>一定の要件あり］</a:t>
            </a:r>
          </a:p>
        </p:txBody>
      </p:sp>
      <p:sp>
        <p:nvSpPr>
          <p:cNvPr id="125" name="角丸四角形吹き出し 124"/>
          <p:cNvSpPr/>
          <p:nvPr/>
        </p:nvSpPr>
        <p:spPr bwMode="auto">
          <a:xfrm>
            <a:off x="2592360" y="2597542"/>
            <a:ext cx="1728192" cy="621464"/>
          </a:xfrm>
          <a:prstGeom prst="wedgeRoundRectCallout">
            <a:avLst>
              <a:gd name="adj1" fmla="val 30237"/>
              <a:gd name="adj2" fmla="val 113679"/>
              <a:gd name="adj3" fmla="val 16667"/>
            </a:avLst>
          </a:prstGeom>
          <a:solidFill>
            <a:srgbClr val="FF0000"/>
          </a:solidFill>
          <a:ln w="9525">
            <a:solidFill>
              <a:srgbClr val="B2B2B2"/>
            </a:solidFill>
            <a:miter lim="800000"/>
            <a:headEnd/>
            <a:tailEnd/>
          </a:ln>
          <a:effectLst/>
        </p:spPr>
        <p:txBody>
          <a:bodyPr wrap="none" rtlCol="0" anchor="ctr"/>
          <a:lstStyle/>
          <a:p>
            <a:pPr algn="ctr"/>
            <a:r>
              <a:rPr kumimoji="0" lang="ja-JP" altLang="en-US" sz="1100" dirty="0">
                <a:solidFill>
                  <a:schemeClr val="bg1"/>
                </a:solidFill>
                <a:latin typeface="Meiryo UI" panose="020B0604030504040204" pitchFamily="50" charset="-128"/>
                <a:ea typeface="Meiryo UI" panose="020B0604030504040204" pitchFamily="50" charset="-128"/>
              </a:rPr>
              <a:t>上限１億との差額</a:t>
            </a:r>
            <a:r>
              <a:rPr kumimoji="0" lang="en-US" altLang="ja-JP" sz="1100" dirty="0">
                <a:solidFill>
                  <a:schemeClr val="bg1"/>
                </a:solidFill>
                <a:latin typeface="Meiryo UI" panose="020B0604030504040204" pitchFamily="50" charset="-128"/>
                <a:ea typeface="Meiryo UI" panose="020B0604030504040204" pitchFamily="50" charset="-128"/>
              </a:rPr>
              <a:t>0.4</a:t>
            </a:r>
            <a:r>
              <a:rPr kumimoji="0" lang="ja-JP" altLang="en-US" sz="1100" dirty="0">
                <a:solidFill>
                  <a:schemeClr val="bg1"/>
                </a:solidFill>
                <a:latin typeface="Meiryo UI" panose="020B0604030504040204" pitchFamily="50" charset="-128"/>
                <a:ea typeface="Meiryo UI" panose="020B0604030504040204" pitchFamily="50" charset="-128"/>
              </a:rPr>
              <a:t>億が、</a:t>
            </a:r>
          </a:p>
          <a:p>
            <a:pPr algn="ctr"/>
            <a:r>
              <a:rPr kumimoji="0" lang="ja-JP" altLang="en-US" sz="1100" dirty="0">
                <a:solidFill>
                  <a:schemeClr val="bg1"/>
                </a:solidFill>
                <a:latin typeface="Meiryo UI" panose="020B0604030504040204" pitchFamily="50" charset="-128"/>
                <a:ea typeface="Meiryo UI" panose="020B0604030504040204" pitchFamily="50" charset="-128"/>
              </a:rPr>
              <a:t>定額補助される事はない</a:t>
            </a:r>
          </a:p>
        </p:txBody>
      </p:sp>
      <p:sp>
        <p:nvSpPr>
          <p:cNvPr id="126" name="テキスト ボックス 125"/>
          <p:cNvSpPr txBox="1"/>
          <p:nvPr/>
        </p:nvSpPr>
        <p:spPr>
          <a:xfrm>
            <a:off x="-790121" y="544335"/>
            <a:ext cx="3842725" cy="400110"/>
          </a:xfrm>
          <a:prstGeom prst="rect">
            <a:avLst/>
          </a:prstGeom>
          <a:noFill/>
        </p:spPr>
        <p:txBody>
          <a:bodyPr wrap="square" rtlCol="0">
            <a:spAutoFit/>
          </a:bodyPr>
          <a:lstStyle/>
          <a:p>
            <a:pPr algn="ct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［通常の３</a:t>
            </a:r>
            <a:r>
              <a:rPr kumimoji="1" lang="en-US" altLang="ja-JP" sz="2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cs typeface="Meiryo UI" panose="020B0604030504040204" pitchFamily="50" charset="-128"/>
              </a:rPr>
              <a:t>４補助］</a:t>
            </a:r>
          </a:p>
        </p:txBody>
      </p:sp>
      <p:cxnSp>
        <p:nvCxnSpPr>
          <p:cNvPr id="130" name="直線コネクタ 129"/>
          <p:cNvCxnSpPr/>
          <p:nvPr/>
        </p:nvCxnSpPr>
        <p:spPr>
          <a:xfrm>
            <a:off x="2280110" y="552427"/>
            <a:ext cx="12846" cy="6183659"/>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2" name="スライド番号プレースホルダー 1"/>
          <p:cNvSpPr>
            <a:spLocks noGrp="1"/>
          </p:cNvSpPr>
          <p:nvPr>
            <p:ph type="sldNum" sz="quarter" idx="12"/>
          </p:nvPr>
        </p:nvSpPr>
        <p:spPr>
          <a:xfrm>
            <a:off x="7605295" y="6606027"/>
            <a:ext cx="2311400" cy="215444"/>
          </a:xfrm>
        </p:spPr>
        <p:txBody>
          <a:bodyPr/>
          <a:lstStyle/>
          <a:p>
            <a:pPr algn="r"/>
            <a:fld id="{D9550142-B990-490A-A107-ED7302A7FD52}" type="slidenum">
              <a:rPr kumimoji="1" lang="ja-JP" altLang="en-US" smtClean="0"/>
              <a:pPr algn="r"/>
              <a:t>19</a:t>
            </a:fld>
            <a:endParaRPr kumimoji="1" lang="ja-JP" altLang="en-US"/>
          </a:p>
        </p:txBody>
      </p:sp>
      <p:grpSp>
        <p:nvGrpSpPr>
          <p:cNvPr id="2" name="グループ化 1">
            <a:extLst>
              <a:ext uri="{FF2B5EF4-FFF2-40B4-BE49-F238E27FC236}">
                <a16:creationId xmlns:a16="http://schemas.microsoft.com/office/drawing/2014/main" id="{A57E3A9E-C132-8F25-088B-4A0C3A47237C}"/>
              </a:ext>
            </a:extLst>
          </p:cNvPr>
          <p:cNvGrpSpPr/>
          <p:nvPr/>
        </p:nvGrpSpPr>
        <p:grpSpPr>
          <a:xfrm>
            <a:off x="-39016" y="3969359"/>
            <a:ext cx="2188653" cy="1530675"/>
            <a:chOff x="-181338" y="3886100"/>
            <a:chExt cx="2188653" cy="2050115"/>
          </a:xfrm>
        </p:grpSpPr>
        <p:sp>
          <p:nvSpPr>
            <p:cNvPr id="3" name="左中かっこ 2">
              <a:extLst>
                <a:ext uri="{FF2B5EF4-FFF2-40B4-BE49-F238E27FC236}">
                  <a16:creationId xmlns:a16="http://schemas.microsoft.com/office/drawing/2014/main" id="{13366526-18E6-7552-ECF1-5231B041DB0C}"/>
                </a:ext>
              </a:extLst>
            </p:cNvPr>
            <p:cNvSpPr/>
            <p:nvPr/>
          </p:nvSpPr>
          <p:spPr>
            <a:xfrm>
              <a:off x="923294" y="5000372"/>
              <a:ext cx="111994" cy="93584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中かっこ 5">
              <a:extLst>
                <a:ext uri="{FF2B5EF4-FFF2-40B4-BE49-F238E27FC236}">
                  <a16:creationId xmlns:a16="http://schemas.microsoft.com/office/drawing/2014/main" id="{7DF5E02B-7C8A-285A-A71C-3B0623828643}"/>
                </a:ext>
              </a:extLst>
            </p:cNvPr>
            <p:cNvSpPr/>
            <p:nvPr/>
          </p:nvSpPr>
          <p:spPr>
            <a:xfrm>
              <a:off x="923294" y="4469929"/>
              <a:ext cx="114826" cy="48046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a:p>
          </p:txBody>
        </p:sp>
        <p:grpSp>
          <p:nvGrpSpPr>
            <p:cNvPr id="7" name="グループ化 6">
              <a:extLst>
                <a:ext uri="{FF2B5EF4-FFF2-40B4-BE49-F238E27FC236}">
                  <a16:creationId xmlns:a16="http://schemas.microsoft.com/office/drawing/2014/main" id="{0C3A87C5-BA1D-CA90-B5EB-F70CE60C1860}"/>
                </a:ext>
              </a:extLst>
            </p:cNvPr>
            <p:cNvGrpSpPr/>
            <p:nvPr/>
          </p:nvGrpSpPr>
          <p:grpSpPr>
            <a:xfrm>
              <a:off x="-181338" y="3886100"/>
              <a:ext cx="2188653" cy="2035880"/>
              <a:chOff x="-181338" y="4731612"/>
              <a:chExt cx="2188653" cy="2035880"/>
            </a:xfrm>
          </p:grpSpPr>
          <p:grpSp>
            <p:nvGrpSpPr>
              <p:cNvPr id="9" name="グループ化 8">
                <a:extLst>
                  <a:ext uri="{FF2B5EF4-FFF2-40B4-BE49-F238E27FC236}">
                    <a16:creationId xmlns:a16="http://schemas.microsoft.com/office/drawing/2014/main" id="{991120DA-7C58-6502-FB17-930FC08581C6}"/>
                  </a:ext>
                </a:extLst>
              </p:cNvPr>
              <p:cNvGrpSpPr/>
              <p:nvPr/>
            </p:nvGrpSpPr>
            <p:grpSpPr>
              <a:xfrm>
                <a:off x="1067922" y="4764334"/>
                <a:ext cx="939393" cy="2003158"/>
                <a:chOff x="2808792" y="4764334"/>
                <a:chExt cx="939393" cy="2003158"/>
              </a:xfrm>
            </p:grpSpPr>
            <p:sp>
              <p:nvSpPr>
                <p:cNvPr id="22" name="正方形/長方形 21">
                  <a:extLst>
                    <a:ext uri="{FF2B5EF4-FFF2-40B4-BE49-F238E27FC236}">
                      <a16:creationId xmlns:a16="http://schemas.microsoft.com/office/drawing/2014/main" id="{17A5D6FF-6841-67FD-E566-F95FE1856AC5}"/>
                    </a:ext>
                  </a:extLst>
                </p:cNvPr>
                <p:cNvSpPr/>
                <p:nvPr/>
              </p:nvSpPr>
              <p:spPr bwMode="auto">
                <a:xfrm>
                  <a:off x="2813818" y="5911534"/>
                  <a:ext cx="920906" cy="855958"/>
                </a:xfrm>
                <a:prstGeom prst="rect">
                  <a:avLst/>
                </a:prstGeom>
                <a:solidFill>
                  <a:schemeClr val="accent1">
                    <a:lumMod val="75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25" name="正方形/長方形 24">
                  <a:extLst>
                    <a:ext uri="{FF2B5EF4-FFF2-40B4-BE49-F238E27FC236}">
                      <a16:creationId xmlns:a16="http://schemas.microsoft.com/office/drawing/2014/main" id="{2C7DA9DC-76BE-C184-0639-7CC9D5481260}"/>
                    </a:ext>
                  </a:extLst>
                </p:cNvPr>
                <p:cNvSpPr/>
                <p:nvPr/>
              </p:nvSpPr>
              <p:spPr bwMode="auto">
                <a:xfrm>
                  <a:off x="2824977" y="5227170"/>
                  <a:ext cx="923208" cy="684364"/>
                </a:xfrm>
                <a:prstGeom prst="rect">
                  <a:avLst/>
                </a:prstGeom>
                <a:solidFill>
                  <a:schemeClr val="accent1">
                    <a:lumMod val="20000"/>
                    <a:lumOff val="8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27" name="正方形/長方形 26">
                  <a:extLst>
                    <a:ext uri="{FF2B5EF4-FFF2-40B4-BE49-F238E27FC236}">
                      <a16:creationId xmlns:a16="http://schemas.microsoft.com/office/drawing/2014/main" id="{612F81AC-4A5D-1772-92ED-EDEC96E819D0}"/>
                    </a:ext>
                  </a:extLst>
                </p:cNvPr>
                <p:cNvSpPr/>
                <p:nvPr/>
              </p:nvSpPr>
              <p:spPr bwMode="auto">
                <a:xfrm>
                  <a:off x="2808792" y="4764334"/>
                  <a:ext cx="925932" cy="1990046"/>
                </a:xfrm>
                <a:prstGeom prst="rect">
                  <a:avLst/>
                </a:prstGeom>
                <a:noFill/>
                <a:ln w="9525">
                  <a:solidFill>
                    <a:schemeClr val="tx1"/>
                  </a:solidFill>
                  <a:miter lim="800000"/>
                  <a:headEnd/>
                  <a:tailEnd/>
                </a:ln>
                <a:effectLst/>
              </p:spPr>
              <p:txBody>
                <a:bodyPr wrap="none" rtlCol="0" anchor="ctr"/>
                <a:lstStyle/>
                <a:p>
                  <a:pPr algn="l"/>
                  <a:endParaRPr kumimoji="0" lang="ja-JP" altLang="en-US" sz="1800" dirty="0"/>
                </a:p>
              </p:txBody>
            </p:sp>
          </p:grpSp>
          <p:sp>
            <p:nvSpPr>
              <p:cNvPr id="10" name="テキスト ボックス 9">
                <a:extLst>
                  <a:ext uri="{FF2B5EF4-FFF2-40B4-BE49-F238E27FC236}">
                    <a16:creationId xmlns:a16="http://schemas.microsoft.com/office/drawing/2014/main" id="{D10A913F-8F65-50EF-2827-1617BBF7789A}"/>
                  </a:ext>
                </a:extLst>
              </p:cNvPr>
              <p:cNvSpPr txBox="1"/>
              <p:nvPr/>
            </p:nvSpPr>
            <p:spPr>
              <a:xfrm>
                <a:off x="-136077" y="6062954"/>
                <a:ext cx="1090619" cy="577110"/>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(0.375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59ED7C87-E366-417A-CCE0-BFA866C6C70B}"/>
                  </a:ext>
                </a:extLst>
              </p:cNvPr>
              <p:cNvSpPr txBox="1"/>
              <p:nvPr/>
            </p:nvSpPr>
            <p:spPr>
              <a:xfrm>
                <a:off x="-181338" y="5334424"/>
                <a:ext cx="1181944" cy="577110"/>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県補助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(0.375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BFC6804F-1EC0-8587-8672-964EC2EBE067}"/>
                  </a:ext>
                </a:extLst>
              </p:cNvPr>
              <p:cNvSpPr txBox="1"/>
              <p:nvPr/>
            </p:nvSpPr>
            <p:spPr>
              <a:xfrm>
                <a:off x="-168078" y="4731612"/>
                <a:ext cx="1181944" cy="577110"/>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自己負担</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左中かっこ 7">
              <a:extLst>
                <a:ext uri="{FF2B5EF4-FFF2-40B4-BE49-F238E27FC236}">
                  <a16:creationId xmlns:a16="http://schemas.microsoft.com/office/drawing/2014/main" id="{6D983B89-00C5-3BCB-CCFC-1D6EA0D33061}"/>
                </a:ext>
              </a:extLst>
            </p:cNvPr>
            <p:cNvSpPr/>
            <p:nvPr/>
          </p:nvSpPr>
          <p:spPr>
            <a:xfrm>
              <a:off x="923294" y="3933056"/>
              <a:ext cx="112084" cy="49768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a:p>
          </p:txBody>
        </p:sp>
      </p:grpSp>
      <p:grpSp>
        <p:nvGrpSpPr>
          <p:cNvPr id="28" name="グループ化 27">
            <a:extLst>
              <a:ext uri="{FF2B5EF4-FFF2-40B4-BE49-F238E27FC236}">
                <a16:creationId xmlns:a16="http://schemas.microsoft.com/office/drawing/2014/main" id="{2E9D3D73-DB9E-8F86-3418-BB00D749C195}"/>
              </a:ext>
            </a:extLst>
          </p:cNvPr>
          <p:cNvGrpSpPr/>
          <p:nvPr/>
        </p:nvGrpSpPr>
        <p:grpSpPr>
          <a:xfrm>
            <a:off x="3397561" y="4001385"/>
            <a:ext cx="1050597" cy="1510126"/>
            <a:chOff x="3424982" y="4111117"/>
            <a:chExt cx="1050597" cy="1909332"/>
          </a:xfrm>
        </p:grpSpPr>
        <p:sp>
          <p:nvSpPr>
            <p:cNvPr id="29" name="正方形/長方形 28">
              <a:extLst>
                <a:ext uri="{FF2B5EF4-FFF2-40B4-BE49-F238E27FC236}">
                  <a16:creationId xmlns:a16="http://schemas.microsoft.com/office/drawing/2014/main" id="{702F9653-7E60-8054-9BF7-BD155F6178FD}"/>
                </a:ext>
              </a:extLst>
            </p:cNvPr>
            <p:cNvSpPr/>
            <p:nvPr/>
          </p:nvSpPr>
          <p:spPr bwMode="auto">
            <a:xfrm>
              <a:off x="3549647" y="4111117"/>
              <a:ext cx="925932" cy="1900664"/>
            </a:xfrm>
            <a:prstGeom prst="rect">
              <a:avLst/>
            </a:prstGeom>
            <a:noFill/>
            <a:ln w="9525">
              <a:solidFill>
                <a:schemeClr val="tx1"/>
              </a:solidFill>
              <a:prstDash val="lgDash"/>
              <a:miter lim="800000"/>
              <a:headEnd/>
              <a:tailEnd/>
            </a:ln>
            <a:effectLst/>
          </p:spPr>
          <p:txBody>
            <a:bodyPr wrap="none" rtlCol="0" anchor="ctr"/>
            <a:lstStyle/>
            <a:p>
              <a:pPr algn="l"/>
              <a:endParaRPr kumimoji="0" lang="ja-JP" altLang="en-US" sz="1800" dirty="0"/>
            </a:p>
          </p:txBody>
        </p:sp>
        <p:grpSp>
          <p:nvGrpSpPr>
            <p:cNvPr id="30" name="グループ化 29">
              <a:extLst>
                <a:ext uri="{FF2B5EF4-FFF2-40B4-BE49-F238E27FC236}">
                  <a16:creationId xmlns:a16="http://schemas.microsoft.com/office/drawing/2014/main" id="{4AFE6C0C-A33F-404D-0635-CF7DC4AD2C9A}"/>
                </a:ext>
              </a:extLst>
            </p:cNvPr>
            <p:cNvGrpSpPr/>
            <p:nvPr/>
          </p:nvGrpSpPr>
          <p:grpSpPr>
            <a:xfrm>
              <a:off x="3424982" y="4830076"/>
              <a:ext cx="1048635" cy="1190373"/>
              <a:chOff x="7961197" y="5337896"/>
              <a:chExt cx="1048635" cy="1190373"/>
            </a:xfrm>
          </p:grpSpPr>
          <p:sp>
            <p:nvSpPr>
              <p:cNvPr id="31" name="左中かっこ 30">
                <a:extLst>
                  <a:ext uri="{FF2B5EF4-FFF2-40B4-BE49-F238E27FC236}">
                    <a16:creationId xmlns:a16="http://schemas.microsoft.com/office/drawing/2014/main" id="{E54B0E5D-A68F-930F-BFDD-ECAB01C4E2CF}"/>
                  </a:ext>
                </a:extLst>
              </p:cNvPr>
              <p:cNvSpPr/>
              <p:nvPr/>
            </p:nvSpPr>
            <p:spPr>
              <a:xfrm>
                <a:off x="7961197" y="5911452"/>
                <a:ext cx="82316" cy="6168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761B15E-637C-6367-4AD6-28C466826DCF}"/>
                  </a:ext>
                </a:extLst>
              </p:cNvPr>
              <p:cNvSpPr/>
              <p:nvPr/>
            </p:nvSpPr>
            <p:spPr bwMode="auto">
              <a:xfrm>
                <a:off x="8068090" y="5938161"/>
                <a:ext cx="941742" cy="590108"/>
              </a:xfrm>
              <a:prstGeom prst="rect">
                <a:avLst/>
              </a:prstGeom>
              <a:solidFill>
                <a:schemeClr val="accent6">
                  <a:lumMod val="60000"/>
                  <a:lumOff val="4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35" name="正方形/長方形 34">
                <a:extLst>
                  <a:ext uri="{FF2B5EF4-FFF2-40B4-BE49-F238E27FC236}">
                    <a16:creationId xmlns:a16="http://schemas.microsoft.com/office/drawing/2014/main" id="{F16472BF-AA4F-10E3-3E55-4C100FF23C48}"/>
                  </a:ext>
                </a:extLst>
              </p:cNvPr>
              <p:cNvSpPr/>
              <p:nvPr/>
            </p:nvSpPr>
            <p:spPr bwMode="auto">
              <a:xfrm>
                <a:off x="8068335" y="5337896"/>
                <a:ext cx="941497" cy="590108"/>
              </a:xfrm>
              <a:prstGeom prst="rect">
                <a:avLst/>
              </a:prstGeom>
              <a:solidFill>
                <a:schemeClr val="accent6">
                  <a:lumMod val="20000"/>
                  <a:lumOff val="80000"/>
                </a:schemeClr>
              </a:solidFill>
              <a:ln w="9525">
                <a:solidFill>
                  <a:srgbClr val="B2B2B2"/>
                </a:solidFill>
                <a:miter lim="800000"/>
                <a:headEnd/>
                <a:tailEnd/>
              </a:ln>
              <a:effectLst/>
            </p:spPr>
            <p:txBody>
              <a:bodyPr wrap="none" rtlCol="0" anchor="ctr"/>
              <a:lstStyle/>
              <a:p>
                <a:pPr algn="l"/>
                <a:endParaRPr kumimoji="0" lang="ja-JP" altLang="en-US" sz="1800" dirty="0"/>
              </a:p>
            </p:txBody>
          </p:sp>
        </p:grpSp>
      </p:grpSp>
      <p:sp>
        <p:nvSpPr>
          <p:cNvPr id="36" name="角丸四角形 122">
            <a:extLst>
              <a:ext uri="{FF2B5EF4-FFF2-40B4-BE49-F238E27FC236}">
                <a16:creationId xmlns:a16="http://schemas.microsoft.com/office/drawing/2014/main" id="{2BEE8C20-2D65-42ED-A13C-1FC43C7965C3}"/>
              </a:ext>
            </a:extLst>
          </p:cNvPr>
          <p:cNvSpPr/>
          <p:nvPr/>
        </p:nvSpPr>
        <p:spPr bwMode="auto">
          <a:xfrm>
            <a:off x="2458904" y="3770188"/>
            <a:ext cx="842774" cy="1803737"/>
          </a:xfrm>
          <a:prstGeom prst="roundRect">
            <a:avLst/>
          </a:prstGeom>
          <a:noFill/>
          <a:ln w="57150">
            <a:solidFill>
              <a:srgbClr val="FFFF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8EC50932-6365-347B-E162-169C19E5378B}"/>
              </a:ext>
            </a:extLst>
          </p:cNvPr>
          <p:cNvSpPr txBox="1"/>
          <p:nvPr/>
        </p:nvSpPr>
        <p:spPr>
          <a:xfrm>
            <a:off x="2336146" y="4930624"/>
            <a:ext cx="1090619"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63ED122D-E24F-3CA3-AFFC-1BDC37E75C84}"/>
              </a:ext>
            </a:extLst>
          </p:cNvPr>
          <p:cNvSpPr txBox="1"/>
          <p:nvPr/>
        </p:nvSpPr>
        <p:spPr>
          <a:xfrm>
            <a:off x="2396859" y="4376004"/>
            <a:ext cx="1056555"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県定額補助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2CA95425-EE51-F600-ABC2-5C300EC1813F}"/>
              </a:ext>
            </a:extLst>
          </p:cNvPr>
          <p:cNvSpPr txBox="1"/>
          <p:nvPr/>
        </p:nvSpPr>
        <p:spPr>
          <a:xfrm>
            <a:off x="2479810" y="3709460"/>
            <a:ext cx="837089" cy="261610"/>
          </a:xfrm>
          <a:prstGeom prst="rect">
            <a:avLst/>
          </a:prstGeom>
          <a:solidFill>
            <a:srgbClr val="FFFF00"/>
          </a:solid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上限</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p>
        </p:txBody>
      </p:sp>
      <p:grpSp>
        <p:nvGrpSpPr>
          <p:cNvPr id="40" name="グループ化 39">
            <a:extLst>
              <a:ext uri="{FF2B5EF4-FFF2-40B4-BE49-F238E27FC236}">
                <a16:creationId xmlns:a16="http://schemas.microsoft.com/office/drawing/2014/main" id="{09944540-DA00-3E13-AB7D-F01B13D7F123}"/>
              </a:ext>
            </a:extLst>
          </p:cNvPr>
          <p:cNvGrpSpPr/>
          <p:nvPr/>
        </p:nvGrpSpPr>
        <p:grpSpPr>
          <a:xfrm>
            <a:off x="4634012" y="3682757"/>
            <a:ext cx="2130490" cy="1803737"/>
            <a:chOff x="6885008" y="4896587"/>
            <a:chExt cx="2130490" cy="1803737"/>
          </a:xfrm>
        </p:grpSpPr>
        <p:sp>
          <p:nvSpPr>
            <p:cNvPr id="49" name="左中かっこ 48">
              <a:extLst>
                <a:ext uri="{FF2B5EF4-FFF2-40B4-BE49-F238E27FC236}">
                  <a16:creationId xmlns:a16="http://schemas.microsoft.com/office/drawing/2014/main" id="{BDE710A1-BC8F-FEB9-D11A-4858E61E2384}"/>
                </a:ext>
              </a:extLst>
            </p:cNvPr>
            <p:cNvSpPr/>
            <p:nvPr/>
          </p:nvSpPr>
          <p:spPr>
            <a:xfrm>
              <a:off x="7954478" y="5963492"/>
              <a:ext cx="113737" cy="6907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左中かっこ 50">
              <a:extLst>
                <a:ext uri="{FF2B5EF4-FFF2-40B4-BE49-F238E27FC236}">
                  <a16:creationId xmlns:a16="http://schemas.microsoft.com/office/drawing/2014/main" id="{4630F3F0-2102-95EC-C8DB-1C487DACDA05}"/>
                </a:ext>
              </a:extLst>
            </p:cNvPr>
            <p:cNvSpPr/>
            <p:nvPr/>
          </p:nvSpPr>
          <p:spPr>
            <a:xfrm>
              <a:off x="7938511" y="5215215"/>
              <a:ext cx="165364" cy="720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a:p>
          </p:txBody>
        </p:sp>
        <p:sp>
          <p:nvSpPr>
            <p:cNvPr id="52" name="正方形/長方形 51">
              <a:extLst>
                <a:ext uri="{FF2B5EF4-FFF2-40B4-BE49-F238E27FC236}">
                  <a16:creationId xmlns:a16="http://schemas.microsoft.com/office/drawing/2014/main" id="{ADD4EA6C-8CBC-D921-76E7-DE02CF62CE68}"/>
                </a:ext>
              </a:extLst>
            </p:cNvPr>
            <p:cNvSpPr/>
            <p:nvPr/>
          </p:nvSpPr>
          <p:spPr bwMode="auto">
            <a:xfrm>
              <a:off x="8078646" y="5943811"/>
              <a:ext cx="932686" cy="720000"/>
            </a:xfrm>
            <a:prstGeom prst="rect">
              <a:avLst/>
            </a:prstGeom>
            <a:solidFill>
              <a:schemeClr val="accent6">
                <a:lumMod val="60000"/>
                <a:lumOff val="4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53" name="正方形/長方形 52">
              <a:extLst>
                <a:ext uri="{FF2B5EF4-FFF2-40B4-BE49-F238E27FC236}">
                  <a16:creationId xmlns:a16="http://schemas.microsoft.com/office/drawing/2014/main" id="{C12452A4-C6BC-645C-BCAD-7CC4EA139D6B}"/>
                </a:ext>
              </a:extLst>
            </p:cNvPr>
            <p:cNvSpPr/>
            <p:nvPr/>
          </p:nvSpPr>
          <p:spPr bwMode="auto">
            <a:xfrm>
              <a:off x="8078889" y="5215217"/>
              <a:ext cx="936609" cy="720000"/>
            </a:xfrm>
            <a:prstGeom prst="rect">
              <a:avLst/>
            </a:prstGeom>
            <a:solidFill>
              <a:schemeClr val="accent6">
                <a:lumMod val="20000"/>
                <a:lumOff val="8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54" name="テキスト ボックス 53">
              <a:extLst>
                <a:ext uri="{FF2B5EF4-FFF2-40B4-BE49-F238E27FC236}">
                  <a16:creationId xmlns:a16="http://schemas.microsoft.com/office/drawing/2014/main" id="{683DE3DF-BFA1-35BB-45AC-0848F4429EB8}"/>
                </a:ext>
              </a:extLst>
            </p:cNvPr>
            <p:cNvSpPr txBox="1"/>
            <p:nvPr/>
          </p:nvSpPr>
          <p:spPr>
            <a:xfrm>
              <a:off x="6885008" y="5991202"/>
              <a:ext cx="1090619"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BEE3D7F2-2428-3908-8DBD-8427F91D7326}"/>
                </a:ext>
              </a:extLst>
            </p:cNvPr>
            <p:cNvSpPr txBox="1"/>
            <p:nvPr/>
          </p:nvSpPr>
          <p:spPr>
            <a:xfrm>
              <a:off x="6887695" y="5325876"/>
              <a:ext cx="1076288"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県定額補助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a:extLst>
                <a:ext uri="{FF2B5EF4-FFF2-40B4-BE49-F238E27FC236}">
                  <a16:creationId xmlns:a16="http://schemas.microsoft.com/office/drawing/2014/main" id="{763082ED-D0E2-56DD-B370-B113E46D1228}"/>
                </a:ext>
              </a:extLst>
            </p:cNvPr>
            <p:cNvSpPr txBox="1"/>
            <p:nvPr/>
          </p:nvSpPr>
          <p:spPr>
            <a:xfrm>
              <a:off x="7011772" y="4896587"/>
              <a:ext cx="837089" cy="261610"/>
            </a:xfrm>
            <a:prstGeom prst="rect">
              <a:avLst/>
            </a:prstGeom>
            <a:solidFill>
              <a:srgbClr val="FFFF00"/>
            </a:solid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上限</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57" name="角丸四角形 118">
              <a:extLst>
                <a:ext uri="{FF2B5EF4-FFF2-40B4-BE49-F238E27FC236}">
                  <a16:creationId xmlns:a16="http://schemas.microsoft.com/office/drawing/2014/main" id="{C36ECB63-1D83-1FF1-6CFC-CA9814FCA9BE}"/>
                </a:ext>
              </a:extLst>
            </p:cNvPr>
            <p:cNvSpPr/>
            <p:nvPr/>
          </p:nvSpPr>
          <p:spPr bwMode="auto">
            <a:xfrm>
              <a:off x="7006087" y="4896587"/>
              <a:ext cx="842774" cy="1803737"/>
            </a:xfrm>
            <a:prstGeom prst="roundRect">
              <a:avLst/>
            </a:prstGeom>
            <a:noFill/>
            <a:ln w="57150">
              <a:solidFill>
                <a:srgbClr val="FFFF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nvGrpSpPr>
          <p:cNvPr id="58" name="グループ化 57">
            <a:extLst>
              <a:ext uri="{FF2B5EF4-FFF2-40B4-BE49-F238E27FC236}">
                <a16:creationId xmlns:a16="http://schemas.microsoft.com/office/drawing/2014/main" id="{EFF43B43-8819-72F6-601A-CCFA63DE85ED}"/>
              </a:ext>
            </a:extLst>
          </p:cNvPr>
          <p:cNvGrpSpPr/>
          <p:nvPr/>
        </p:nvGrpSpPr>
        <p:grpSpPr>
          <a:xfrm>
            <a:off x="6892475" y="3664423"/>
            <a:ext cx="2109690" cy="1894159"/>
            <a:chOff x="6894862" y="4603019"/>
            <a:chExt cx="2109690" cy="1894159"/>
          </a:xfrm>
        </p:grpSpPr>
        <p:sp>
          <p:nvSpPr>
            <p:cNvPr id="63" name="正方形/長方形 62">
              <a:extLst>
                <a:ext uri="{FF2B5EF4-FFF2-40B4-BE49-F238E27FC236}">
                  <a16:creationId xmlns:a16="http://schemas.microsoft.com/office/drawing/2014/main" id="{0C54F5DD-9997-9AD1-4A7E-F12DE8E04618}"/>
                </a:ext>
              </a:extLst>
            </p:cNvPr>
            <p:cNvSpPr/>
            <p:nvPr/>
          </p:nvSpPr>
          <p:spPr bwMode="auto">
            <a:xfrm>
              <a:off x="8069716" y="5759178"/>
              <a:ext cx="932686" cy="738000"/>
            </a:xfrm>
            <a:prstGeom prst="rect">
              <a:avLst/>
            </a:prstGeom>
            <a:solidFill>
              <a:schemeClr val="accent6">
                <a:lumMod val="60000"/>
                <a:lumOff val="4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65" name="正方形/長方形 64">
              <a:extLst>
                <a:ext uri="{FF2B5EF4-FFF2-40B4-BE49-F238E27FC236}">
                  <a16:creationId xmlns:a16="http://schemas.microsoft.com/office/drawing/2014/main" id="{5955E1B3-068A-0CC7-B9D4-5C47E8D60214}"/>
                </a:ext>
              </a:extLst>
            </p:cNvPr>
            <p:cNvSpPr/>
            <p:nvPr/>
          </p:nvSpPr>
          <p:spPr bwMode="auto">
            <a:xfrm>
              <a:off x="8067943" y="4994261"/>
              <a:ext cx="936609" cy="753228"/>
            </a:xfrm>
            <a:prstGeom prst="rect">
              <a:avLst/>
            </a:prstGeom>
            <a:solidFill>
              <a:schemeClr val="accent6">
                <a:lumMod val="20000"/>
                <a:lumOff val="8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66" name="テキスト ボックス 65">
              <a:extLst>
                <a:ext uri="{FF2B5EF4-FFF2-40B4-BE49-F238E27FC236}">
                  <a16:creationId xmlns:a16="http://schemas.microsoft.com/office/drawing/2014/main" id="{676BEB3A-8755-59DE-14DE-385B6C76ABE2}"/>
                </a:ext>
              </a:extLst>
            </p:cNvPr>
            <p:cNvSpPr txBox="1"/>
            <p:nvPr/>
          </p:nvSpPr>
          <p:spPr>
            <a:xfrm>
              <a:off x="6894862" y="5768710"/>
              <a:ext cx="1090619"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a:extLst>
                <a:ext uri="{FF2B5EF4-FFF2-40B4-BE49-F238E27FC236}">
                  <a16:creationId xmlns:a16="http://schemas.microsoft.com/office/drawing/2014/main" id="{D9F20298-9CF7-41DC-7189-8ED20A3A6903}"/>
                </a:ext>
              </a:extLst>
            </p:cNvPr>
            <p:cNvSpPr txBox="1"/>
            <p:nvPr/>
          </p:nvSpPr>
          <p:spPr>
            <a:xfrm>
              <a:off x="6901306" y="5209215"/>
              <a:ext cx="1076288"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県定額補助</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a:extLst>
                <a:ext uri="{FF2B5EF4-FFF2-40B4-BE49-F238E27FC236}">
                  <a16:creationId xmlns:a16="http://schemas.microsoft.com/office/drawing/2014/main" id="{E8578692-8D48-07A2-53C8-00CA3AD312EF}"/>
                </a:ext>
              </a:extLst>
            </p:cNvPr>
            <p:cNvSpPr txBox="1"/>
            <p:nvPr/>
          </p:nvSpPr>
          <p:spPr>
            <a:xfrm>
              <a:off x="7011772" y="4896587"/>
              <a:ext cx="837089" cy="261610"/>
            </a:xfrm>
            <a:prstGeom prst="rect">
              <a:avLst/>
            </a:prstGeom>
            <a:solidFill>
              <a:srgbClr val="FFFF00"/>
            </a:solid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上限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69" name="角丸四角形 49">
              <a:extLst>
                <a:ext uri="{FF2B5EF4-FFF2-40B4-BE49-F238E27FC236}">
                  <a16:creationId xmlns:a16="http://schemas.microsoft.com/office/drawing/2014/main" id="{5F3A51EE-AD2D-82FB-6545-CB3F43A65469}"/>
                </a:ext>
              </a:extLst>
            </p:cNvPr>
            <p:cNvSpPr/>
            <p:nvPr/>
          </p:nvSpPr>
          <p:spPr bwMode="auto">
            <a:xfrm>
              <a:off x="6971275" y="4603019"/>
              <a:ext cx="842774" cy="1803737"/>
            </a:xfrm>
            <a:prstGeom prst="roundRect">
              <a:avLst/>
            </a:prstGeom>
            <a:noFill/>
            <a:ln w="57150">
              <a:solidFill>
                <a:srgbClr val="FFFF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sp>
        <p:nvSpPr>
          <p:cNvPr id="70" name="正方形/長方形 69">
            <a:extLst>
              <a:ext uri="{FF2B5EF4-FFF2-40B4-BE49-F238E27FC236}">
                <a16:creationId xmlns:a16="http://schemas.microsoft.com/office/drawing/2014/main" id="{017711DF-5B8E-FE5C-7621-691C3AF17F9F}"/>
              </a:ext>
            </a:extLst>
          </p:cNvPr>
          <p:cNvSpPr/>
          <p:nvPr/>
        </p:nvSpPr>
        <p:spPr bwMode="auto">
          <a:xfrm>
            <a:off x="8067151" y="2939665"/>
            <a:ext cx="929333" cy="1116000"/>
          </a:xfrm>
          <a:prstGeom prst="rect">
            <a:avLst/>
          </a:prstGeom>
          <a:solidFill>
            <a:schemeClr val="accent1">
              <a:lumMod val="75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71" name="正方形/長方形 70">
            <a:extLst>
              <a:ext uri="{FF2B5EF4-FFF2-40B4-BE49-F238E27FC236}">
                <a16:creationId xmlns:a16="http://schemas.microsoft.com/office/drawing/2014/main" id="{60EE5475-7C73-F75B-AD84-3E0A5A682973}"/>
              </a:ext>
            </a:extLst>
          </p:cNvPr>
          <p:cNvSpPr/>
          <p:nvPr/>
        </p:nvSpPr>
        <p:spPr bwMode="auto">
          <a:xfrm>
            <a:off x="8067427" y="1830283"/>
            <a:ext cx="929006" cy="1116000"/>
          </a:xfrm>
          <a:prstGeom prst="rect">
            <a:avLst/>
          </a:prstGeom>
          <a:solidFill>
            <a:schemeClr val="accent1">
              <a:lumMod val="20000"/>
              <a:lumOff val="80000"/>
            </a:schemeClr>
          </a:solidFill>
          <a:ln w="9525">
            <a:solidFill>
              <a:srgbClr val="B2B2B2"/>
            </a:solidFill>
            <a:miter lim="800000"/>
            <a:headEnd/>
            <a:tailEnd/>
          </a:ln>
          <a:effectLst/>
        </p:spPr>
        <p:txBody>
          <a:bodyPr wrap="none" rtlCol="0" anchor="ctr"/>
          <a:lstStyle/>
          <a:p>
            <a:pPr algn="l"/>
            <a:endParaRPr kumimoji="0" lang="ja-JP" altLang="en-US" sz="1800" dirty="0"/>
          </a:p>
        </p:txBody>
      </p:sp>
      <p:sp>
        <p:nvSpPr>
          <p:cNvPr id="76" name="正方形/長方形 75">
            <a:extLst>
              <a:ext uri="{FF2B5EF4-FFF2-40B4-BE49-F238E27FC236}">
                <a16:creationId xmlns:a16="http://schemas.microsoft.com/office/drawing/2014/main" id="{093A5191-AF70-1A06-2700-F16AC86B5A5F}"/>
              </a:ext>
            </a:extLst>
          </p:cNvPr>
          <p:cNvSpPr/>
          <p:nvPr/>
        </p:nvSpPr>
        <p:spPr bwMode="auto">
          <a:xfrm>
            <a:off x="8075035" y="1064544"/>
            <a:ext cx="936609" cy="753228"/>
          </a:xfrm>
          <a:prstGeom prst="rect">
            <a:avLst/>
          </a:prstGeom>
          <a:noFill/>
          <a:ln w="9525">
            <a:solidFill>
              <a:srgbClr val="B2B2B2"/>
            </a:solidFill>
            <a:miter lim="800000"/>
            <a:headEnd/>
            <a:tailEnd/>
          </a:ln>
          <a:effectLst/>
        </p:spPr>
        <p:txBody>
          <a:bodyPr wrap="none" rtlCol="0" anchor="ctr"/>
          <a:lstStyle/>
          <a:p>
            <a:pPr algn="l"/>
            <a:endParaRPr kumimoji="0" lang="ja-JP" altLang="en-US" sz="1800" dirty="0"/>
          </a:p>
        </p:txBody>
      </p:sp>
      <p:sp>
        <p:nvSpPr>
          <p:cNvPr id="77" name="左中かっこ 76">
            <a:extLst>
              <a:ext uri="{FF2B5EF4-FFF2-40B4-BE49-F238E27FC236}">
                <a16:creationId xmlns:a16="http://schemas.microsoft.com/office/drawing/2014/main" id="{52CC4CEE-A0ED-8A9B-3D98-D3A3446FCD2B}"/>
              </a:ext>
            </a:extLst>
          </p:cNvPr>
          <p:cNvSpPr/>
          <p:nvPr/>
        </p:nvSpPr>
        <p:spPr>
          <a:xfrm>
            <a:off x="7949736" y="4805047"/>
            <a:ext cx="117593" cy="720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左中かっこ 78">
            <a:extLst>
              <a:ext uri="{FF2B5EF4-FFF2-40B4-BE49-F238E27FC236}">
                <a16:creationId xmlns:a16="http://schemas.microsoft.com/office/drawing/2014/main" id="{5413011F-FC64-068E-F015-1FE362BDE3E3}"/>
              </a:ext>
            </a:extLst>
          </p:cNvPr>
          <p:cNvSpPr/>
          <p:nvPr/>
        </p:nvSpPr>
        <p:spPr>
          <a:xfrm>
            <a:off x="7949736" y="4077546"/>
            <a:ext cx="117593" cy="720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0" name="左中かっこ 79">
            <a:extLst>
              <a:ext uri="{FF2B5EF4-FFF2-40B4-BE49-F238E27FC236}">
                <a16:creationId xmlns:a16="http://schemas.microsoft.com/office/drawing/2014/main" id="{8CE0FBC4-1B44-DAEE-AF78-029058A5F812}"/>
              </a:ext>
            </a:extLst>
          </p:cNvPr>
          <p:cNvSpPr/>
          <p:nvPr/>
        </p:nvSpPr>
        <p:spPr>
          <a:xfrm flipH="1">
            <a:off x="9028517" y="2964850"/>
            <a:ext cx="99252" cy="1116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1" name="左中かっこ 80">
            <a:extLst>
              <a:ext uri="{FF2B5EF4-FFF2-40B4-BE49-F238E27FC236}">
                <a16:creationId xmlns:a16="http://schemas.microsoft.com/office/drawing/2014/main" id="{8A17064A-2B09-62DE-49C8-EE647B326C36}"/>
              </a:ext>
            </a:extLst>
          </p:cNvPr>
          <p:cNvSpPr/>
          <p:nvPr/>
        </p:nvSpPr>
        <p:spPr>
          <a:xfrm flipH="1">
            <a:off x="9019353" y="1826681"/>
            <a:ext cx="99252" cy="1116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2" name="左中かっこ 81">
            <a:extLst>
              <a:ext uri="{FF2B5EF4-FFF2-40B4-BE49-F238E27FC236}">
                <a16:creationId xmlns:a16="http://schemas.microsoft.com/office/drawing/2014/main" id="{CF33C08D-1EEF-2DA5-C248-B438D0197C2D}"/>
              </a:ext>
            </a:extLst>
          </p:cNvPr>
          <p:cNvSpPr/>
          <p:nvPr/>
        </p:nvSpPr>
        <p:spPr>
          <a:xfrm flipH="1">
            <a:off x="9028517" y="1060254"/>
            <a:ext cx="109363" cy="76604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5271BE2-5B8C-D29D-D1E0-E90931A18C78}"/>
              </a:ext>
            </a:extLst>
          </p:cNvPr>
          <p:cNvSpPr txBox="1"/>
          <p:nvPr/>
        </p:nvSpPr>
        <p:spPr>
          <a:xfrm>
            <a:off x="8963533" y="3201286"/>
            <a:ext cx="1024591"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国補助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【3/8】</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(0.75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a:extLst>
              <a:ext uri="{FF2B5EF4-FFF2-40B4-BE49-F238E27FC236}">
                <a16:creationId xmlns:a16="http://schemas.microsoft.com/office/drawing/2014/main" id="{7B16E5EA-CC54-8AE0-847D-19C172722B58}"/>
              </a:ext>
            </a:extLst>
          </p:cNvPr>
          <p:cNvSpPr txBox="1"/>
          <p:nvPr/>
        </p:nvSpPr>
        <p:spPr>
          <a:xfrm>
            <a:off x="8951507" y="2085286"/>
            <a:ext cx="1019808"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県補助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【3/8】</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(0.75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a:extLst>
              <a:ext uri="{FF2B5EF4-FFF2-40B4-BE49-F238E27FC236}">
                <a16:creationId xmlns:a16="http://schemas.microsoft.com/office/drawing/2014/main" id="{F33A9802-D8A7-4571-4047-6CCEACBFAEC9}"/>
              </a:ext>
            </a:extLst>
          </p:cNvPr>
          <p:cNvSpPr txBox="1"/>
          <p:nvPr/>
        </p:nvSpPr>
        <p:spPr>
          <a:xfrm>
            <a:off x="8951507" y="1144407"/>
            <a:ext cx="1070250" cy="600164"/>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自己負担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【1/4】</a:t>
            </a:r>
          </a:p>
          <a:p>
            <a:pPr algn="ctr"/>
            <a:r>
              <a:rPr lang="en-US" altLang="ja-JP" sz="11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左中かっこ 85">
            <a:extLst>
              <a:ext uri="{FF2B5EF4-FFF2-40B4-BE49-F238E27FC236}">
                <a16:creationId xmlns:a16="http://schemas.microsoft.com/office/drawing/2014/main" id="{F2B58F73-8B90-5AB0-0375-FB82A58E9DAA}"/>
              </a:ext>
            </a:extLst>
          </p:cNvPr>
          <p:cNvSpPr/>
          <p:nvPr/>
        </p:nvSpPr>
        <p:spPr>
          <a:xfrm>
            <a:off x="3406591" y="4581222"/>
            <a:ext cx="71459" cy="44243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8585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82DFEAC9-4869-787A-3583-F7BF17589F1D}"/>
              </a:ext>
            </a:extLst>
          </p:cNvPr>
          <p:cNvSpPr txBox="1">
            <a:spLocks/>
          </p:cNvSpPr>
          <p:nvPr/>
        </p:nvSpPr>
        <p:spPr>
          <a:xfrm>
            <a:off x="0" y="371109"/>
            <a:ext cx="9906000" cy="521370"/>
          </a:xfrm>
          <a:prstGeom prst="rect">
            <a:avLst/>
          </a:prstGeom>
          <a:noFill/>
        </p:spPr>
        <p:txBody>
          <a:bodyPr lIns="36000" tIns="36000" rIns="36000" bIns="360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latin typeface="Meiryo UI" panose="020B0604030504040204" pitchFamily="50" charset="-128"/>
                <a:ea typeface="Meiryo UI" panose="020B0604030504040204" pitchFamily="50" charset="-128"/>
              </a:rPr>
              <a:t>　目次</a:t>
            </a:r>
            <a:endParaRPr lang="ja-JP" altLang="en-US" sz="1600" b="1">
              <a:latin typeface="Meiryo UI" panose="020B0604030504040204" pitchFamily="50" charset="-128"/>
              <a:ea typeface="Meiryo UI" panose="020B0604030504040204" pitchFamily="50" charset="-128"/>
            </a:endParaRPr>
          </a:p>
        </p:txBody>
      </p:sp>
      <p:sp>
        <p:nvSpPr>
          <p:cNvPr id="3" name="タイトル 1">
            <a:extLst>
              <a:ext uri="{FF2B5EF4-FFF2-40B4-BE49-F238E27FC236}">
                <a16:creationId xmlns:a16="http://schemas.microsoft.com/office/drawing/2014/main" id="{ADEA4232-9F4D-3B84-18DD-F79EAFC202BF}"/>
              </a:ext>
            </a:extLst>
          </p:cNvPr>
          <p:cNvSpPr txBox="1">
            <a:spLocks/>
          </p:cNvSpPr>
          <p:nvPr/>
        </p:nvSpPr>
        <p:spPr>
          <a:xfrm>
            <a:off x="381000" y="914400"/>
            <a:ext cx="9296400" cy="2819400"/>
          </a:xfrm>
          <a:prstGeom prst="rect">
            <a:avLst/>
          </a:prstGeom>
          <a:noFill/>
        </p:spPr>
        <p:txBody>
          <a:bodyPr lIns="36000" tIns="36000" rIns="36000" bIns="3600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en-US" altLang="ja-JP" sz="2800">
              <a:latin typeface="Meiryo UI" panose="020B0604030504040204" pitchFamily="50" charset="-128"/>
              <a:ea typeface="Meiryo UI" panose="020B0604030504040204" pitchFamily="50" charset="-128"/>
            </a:endParaRPr>
          </a:p>
          <a:p>
            <a:r>
              <a:rPr lang="ja-JP" altLang="en-US" sz="2800">
                <a:latin typeface="Meiryo UI" panose="020B0604030504040204" pitchFamily="50" charset="-128"/>
                <a:ea typeface="Meiryo UI" panose="020B0604030504040204" pitchFamily="50" charset="-128"/>
              </a:rPr>
              <a:t>１</a:t>
            </a:r>
            <a:r>
              <a:rPr lang="en-US" altLang="ja-JP" sz="2800">
                <a:latin typeface="Meiryo UI" panose="020B0604030504040204" pitchFamily="50" charset="-128"/>
                <a:ea typeface="Meiryo UI" panose="020B0604030504040204" pitchFamily="50" charset="-128"/>
              </a:rPr>
              <a:t>.</a:t>
            </a:r>
            <a:r>
              <a:rPr lang="ja-JP" altLang="en-US" sz="2800">
                <a:latin typeface="Meiryo UI" panose="020B0604030504040204" pitchFamily="50" charset="-128"/>
                <a:ea typeface="Meiryo UI" panose="020B0604030504040204" pitchFamily="50" charset="-128"/>
              </a:rPr>
              <a:t>事業の目的</a:t>
            </a:r>
            <a:br>
              <a:rPr lang="en-US" altLang="ja-JP" sz="2800">
                <a:latin typeface="Meiryo UI" panose="020B0604030504040204" pitchFamily="50" charset="-128"/>
                <a:ea typeface="Meiryo UI" panose="020B0604030504040204" pitchFamily="50" charset="-128"/>
              </a:rPr>
            </a:br>
            <a:br>
              <a:rPr lang="en-US" altLang="ja-JP" sz="2800">
                <a:latin typeface="Meiryo UI" panose="020B0604030504040204" pitchFamily="50" charset="-128"/>
                <a:ea typeface="Meiryo UI" panose="020B0604030504040204" pitchFamily="50" charset="-128"/>
              </a:rPr>
            </a:br>
            <a:r>
              <a:rPr lang="ja-JP" altLang="en-US" sz="2800">
                <a:latin typeface="Meiryo UI" panose="020B0604030504040204" pitchFamily="50" charset="-128"/>
                <a:ea typeface="Meiryo UI" panose="020B0604030504040204" pitchFamily="50" charset="-128"/>
              </a:rPr>
              <a:t>２</a:t>
            </a:r>
            <a:r>
              <a:rPr lang="en-US" altLang="ja-JP" sz="2800">
                <a:latin typeface="Meiryo UI" panose="020B0604030504040204" pitchFamily="50" charset="-128"/>
                <a:ea typeface="Meiryo UI" panose="020B0604030504040204" pitchFamily="50" charset="-128"/>
              </a:rPr>
              <a:t>.</a:t>
            </a:r>
            <a:r>
              <a:rPr lang="ja-JP" altLang="en-US" sz="2800">
                <a:latin typeface="Meiryo UI" panose="020B0604030504040204" pitchFamily="50" charset="-128"/>
                <a:ea typeface="Meiryo UI" panose="020B0604030504040204" pitchFamily="50" charset="-128"/>
              </a:rPr>
              <a:t>全体の流れ</a:t>
            </a:r>
            <a:br>
              <a:rPr lang="en-US" altLang="ja-JP" sz="2800">
                <a:latin typeface="Meiryo UI" panose="020B0604030504040204" pitchFamily="50" charset="-128"/>
                <a:ea typeface="Meiryo UI" panose="020B0604030504040204" pitchFamily="50" charset="-128"/>
              </a:rPr>
            </a:br>
            <a:br>
              <a:rPr lang="en-US" altLang="ja-JP" sz="2800">
                <a:latin typeface="Meiryo UI" panose="020B0604030504040204" pitchFamily="50" charset="-128"/>
                <a:ea typeface="Meiryo UI" panose="020B0604030504040204" pitchFamily="50" charset="-128"/>
              </a:rPr>
            </a:br>
            <a:r>
              <a:rPr lang="ja-JP" altLang="en-US" sz="2800">
                <a:latin typeface="Meiryo UI" panose="020B0604030504040204" pitchFamily="50" charset="-128"/>
                <a:ea typeface="Meiryo UI" panose="020B0604030504040204" pitchFamily="50" charset="-128"/>
              </a:rPr>
              <a:t>３</a:t>
            </a:r>
            <a:r>
              <a:rPr lang="en-US" altLang="ja-JP" sz="2800">
                <a:latin typeface="Meiryo UI" panose="020B0604030504040204" pitchFamily="50" charset="-128"/>
                <a:ea typeface="Meiryo UI" panose="020B0604030504040204" pitchFamily="50" charset="-128"/>
              </a:rPr>
              <a:t>.</a:t>
            </a:r>
            <a:r>
              <a:rPr lang="ja-JP" altLang="en-US" sz="2800">
                <a:latin typeface="Meiryo UI" panose="020B0604030504040204" pitchFamily="50" charset="-128"/>
                <a:ea typeface="Meiryo UI" panose="020B0604030504040204" pitchFamily="50" charset="-128"/>
              </a:rPr>
              <a:t>補助金の交付申請にあたって</a:t>
            </a:r>
            <a:endParaRPr lang="en-US" altLang="ja-JP" sz="280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76A175D9-7EF2-F5C6-434E-5A5EB288E876}"/>
              </a:ext>
            </a:extLst>
          </p:cNvPr>
          <p:cNvSpPr txBox="1">
            <a:spLocks/>
          </p:cNvSpPr>
          <p:nvPr/>
        </p:nvSpPr>
        <p:spPr>
          <a:xfrm>
            <a:off x="990600" y="3406806"/>
            <a:ext cx="8686800" cy="2819400"/>
          </a:xfrm>
          <a:prstGeom prst="rect">
            <a:avLst/>
          </a:prstGeom>
          <a:noFill/>
        </p:spPr>
        <p:txBody>
          <a:bodyPr lIns="36000" tIns="36000" rIns="36000" bIns="3600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800"/>
              </a:lnSpc>
            </a:pP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１ 補助対象事業者</a:t>
            </a:r>
            <a:br>
              <a:rPr lang="en-US" altLang="ja-JP" sz="2000">
                <a:latin typeface="Meiryo UI" panose="020B0604030504040204" pitchFamily="50" charset="-128"/>
                <a:ea typeface="Meiryo UI" panose="020B0604030504040204" pitchFamily="50" charset="-128"/>
              </a:rPr>
            </a:b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２ 補助対象経費</a:t>
            </a:r>
            <a:br>
              <a:rPr lang="en-US" altLang="ja-JP" sz="2000">
                <a:latin typeface="Meiryo UI" panose="020B0604030504040204" pitchFamily="50" charset="-128"/>
                <a:ea typeface="Meiryo UI" panose="020B0604030504040204" pitchFamily="50" charset="-128"/>
              </a:rPr>
            </a:b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３ 補助対象とならない経費</a:t>
            </a:r>
            <a:br>
              <a:rPr lang="en-US" altLang="ja-JP" sz="2000">
                <a:latin typeface="Meiryo UI" panose="020B0604030504040204" pitchFamily="50" charset="-128"/>
                <a:ea typeface="Meiryo UI" panose="020B0604030504040204" pitchFamily="50" charset="-128"/>
              </a:rPr>
            </a:b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４ 補助率</a:t>
            </a:r>
            <a:endParaRPr lang="en-US" altLang="ja-JP" sz="2000">
              <a:latin typeface="Meiryo UI" panose="020B0604030504040204" pitchFamily="50" charset="-128"/>
              <a:ea typeface="Meiryo UI" panose="020B0604030504040204" pitchFamily="50" charset="-128"/>
            </a:endParaRPr>
          </a:p>
          <a:p>
            <a:pPr>
              <a:lnSpc>
                <a:spcPts val="2800"/>
              </a:lnSpc>
            </a:pP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５ 保険加入義務</a:t>
            </a:r>
            <a:endParaRPr lang="en-US" altLang="ja-JP" sz="2000">
              <a:latin typeface="Meiryo UI" panose="020B0604030504040204" pitchFamily="50" charset="-128"/>
              <a:ea typeface="Meiryo UI" panose="020B0604030504040204" pitchFamily="50" charset="-128"/>
            </a:endParaRPr>
          </a:p>
          <a:p>
            <a:pPr>
              <a:lnSpc>
                <a:spcPts val="2800"/>
              </a:lnSpc>
            </a:pP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６ 事業継続力強化計画の策定等</a:t>
            </a:r>
            <a:endParaRPr lang="en-US" altLang="ja-JP" sz="2000">
              <a:latin typeface="Meiryo UI" panose="020B0604030504040204" pitchFamily="50" charset="-128"/>
              <a:ea typeface="Meiryo UI" panose="020B0604030504040204" pitchFamily="50" charset="-128"/>
            </a:endParaRPr>
          </a:p>
          <a:p>
            <a:pPr>
              <a:lnSpc>
                <a:spcPts val="2800"/>
              </a:lnSpc>
            </a:pPr>
            <a:r>
              <a:rPr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７ 補助対象経費の留意点</a:t>
            </a:r>
            <a:endParaRPr lang="en-US" altLang="ja-JP" sz="20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8989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128015" y="533400"/>
            <a:ext cx="9650095" cy="6237986"/>
          </a:xfrm>
          <a:custGeom>
            <a:avLst/>
            <a:gdLst/>
            <a:ahLst/>
            <a:cxnLst/>
            <a:rect l="l" t="t" r="r" b="b"/>
            <a:pathLst>
              <a:path w="9650095" h="6126480">
                <a:moveTo>
                  <a:pt x="9649968" y="0"/>
                </a:moveTo>
                <a:lnTo>
                  <a:pt x="0" y="0"/>
                </a:lnTo>
                <a:lnTo>
                  <a:pt x="0" y="6126480"/>
                </a:lnTo>
                <a:lnTo>
                  <a:pt x="9649968" y="6126480"/>
                </a:lnTo>
                <a:lnTo>
                  <a:pt x="9649968"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7" name="object 7"/>
          <p:cNvSpPr txBox="1"/>
          <p:nvPr/>
        </p:nvSpPr>
        <p:spPr>
          <a:xfrm>
            <a:off x="355459" y="676575"/>
            <a:ext cx="9550541" cy="5934766"/>
          </a:xfrm>
          <a:prstGeom prst="rect">
            <a:avLst/>
          </a:prstGeom>
        </p:spPr>
        <p:txBody>
          <a:bodyPr vert="horz" wrap="square" lIns="0" tIns="12065" rIns="0" bIns="0" rtlCol="0">
            <a:spAutoFit/>
          </a:bodyPr>
          <a:lstStyle/>
          <a:p>
            <a:pPr marL="12700">
              <a:lnSpc>
                <a:spcPct val="100000"/>
              </a:lnSpc>
              <a:spcBef>
                <a:spcPts val="95"/>
              </a:spcBef>
            </a:pPr>
            <a:r>
              <a:rPr lang="ja-JP" altLang="en-US" sz="2200" b="1" u="sng" spc="-40" dirty="0">
                <a:uFill>
                  <a:solidFill>
                    <a:srgbClr val="000000"/>
                  </a:solidFill>
                </a:uFill>
                <a:latin typeface="Meiryo UI" panose="020B0604030504040204" pitchFamily="50" charset="-128"/>
                <a:ea typeface="Meiryo UI" panose="020B0604030504040204" pitchFamily="50" charset="-128"/>
                <a:cs typeface="Yu Gothic UI"/>
              </a:rPr>
              <a:t>●なりわい再建支援補助金の利用には、</a:t>
            </a:r>
            <a:r>
              <a:rPr lang="ja-JP" altLang="en-US" sz="2200" b="1" u="sng" spc="-40"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対象物の保険・共済への加入を求めます</a:t>
            </a:r>
            <a:endParaRPr lang="en-US" sz="2200" b="1" u="sng"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endParaRPr>
          </a:p>
          <a:p>
            <a:pPr marL="12700">
              <a:lnSpc>
                <a:spcPct val="100000"/>
              </a:lnSpc>
              <a:spcBef>
                <a:spcPts val="95"/>
              </a:spcBef>
            </a:pPr>
            <a:r>
              <a:rPr lang="ja-JP" altLang="en-US" sz="2200" spc="-30"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　</a:t>
            </a:r>
            <a:r>
              <a:rPr spc="-30" dirty="0" err="1">
                <a:latin typeface="Meiryo UI" panose="020B0604030504040204" pitchFamily="50" charset="-128"/>
                <a:ea typeface="Meiryo UI" panose="020B0604030504040204" pitchFamily="50" charset="-128"/>
                <a:cs typeface="Yu Gothic UI"/>
              </a:rPr>
              <a:t>なりわい再建支援補助金を利用する事業者には</a:t>
            </a:r>
            <a:r>
              <a:rPr spc="-30" dirty="0">
                <a:latin typeface="Meiryo UI" panose="020B0604030504040204" pitchFamily="50" charset="-128"/>
                <a:ea typeface="Meiryo UI" panose="020B0604030504040204" pitchFamily="50" charset="-128"/>
                <a:cs typeface="Yu Gothic UI"/>
              </a:rPr>
              <a:t>、「</a:t>
            </a:r>
            <a:r>
              <a:rPr lang="ja-JP" altLang="en-US" spc="-30" dirty="0">
                <a:latin typeface="Meiryo UI" panose="020B0604030504040204" pitchFamily="50" charset="-128"/>
                <a:ea typeface="Meiryo UI" panose="020B0604030504040204" pitchFamily="50" charset="-128"/>
                <a:cs typeface="Yu Gothic UI"/>
              </a:rPr>
              <a:t>自然災害（風水害を含む）</a:t>
            </a:r>
            <a:r>
              <a:rPr lang="ja-JP" altLang="en-US" dirty="0">
                <a:latin typeface="Meiryo UI" panose="020B0604030504040204" pitchFamily="50" charset="-128"/>
                <a:ea typeface="Meiryo UI" panose="020B0604030504040204" pitchFamily="50" charset="-128"/>
                <a:cs typeface="Yu Gothic UI"/>
              </a:rPr>
              <a:t>による損害</a:t>
            </a:r>
            <a:r>
              <a:rPr lang="ja-JP" altLang="en-US" spc="-25" dirty="0">
                <a:latin typeface="Meiryo UI" panose="020B0604030504040204" pitchFamily="50" charset="-128"/>
                <a:ea typeface="Meiryo UI" panose="020B0604030504040204" pitchFamily="50" charset="-128"/>
                <a:cs typeface="Yu Gothic UI"/>
              </a:rPr>
              <a:t>を補償する</a:t>
            </a:r>
            <a:br>
              <a:rPr lang="en-US" altLang="ja-JP" spc="-25" dirty="0">
                <a:latin typeface="Meiryo UI" panose="020B0604030504040204" pitchFamily="50" charset="-128"/>
                <a:ea typeface="Meiryo UI" panose="020B0604030504040204" pitchFamily="50" charset="-128"/>
                <a:cs typeface="Yu Gothic UI"/>
              </a:rPr>
            </a:br>
            <a:r>
              <a:rPr lang="ja-JP" altLang="en-US" spc="-25" dirty="0">
                <a:latin typeface="Meiryo UI" panose="020B0604030504040204" pitchFamily="50" charset="-128"/>
                <a:ea typeface="Meiryo UI" panose="020B0604030504040204" pitchFamily="50" charset="-128"/>
                <a:cs typeface="Yu Gothic UI"/>
              </a:rPr>
              <a:t>保険・共済」に</a:t>
            </a:r>
            <a:r>
              <a:rPr lang="ja-JP" altLang="en-US" b="1" spc="-25" dirty="0">
                <a:solidFill>
                  <a:srgbClr val="C00000"/>
                </a:solidFill>
                <a:latin typeface="Meiryo UI" panose="020B0604030504040204" pitchFamily="50" charset="-128"/>
                <a:ea typeface="Meiryo UI" panose="020B0604030504040204" pitchFamily="50" charset="-128"/>
                <a:cs typeface="Yu Gothic UI"/>
              </a:rPr>
              <a:t>今回補助を受ける施設・設備の加入を義務付ける</a:t>
            </a:r>
            <a:r>
              <a:rPr lang="ja-JP" altLang="en-US" spc="-25" dirty="0">
                <a:latin typeface="Meiryo UI" panose="020B0604030504040204" pitchFamily="50" charset="-128"/>
                <a:ea typeface="Meiryo UI" panose="020B0604030504040204" pitchFamily="50" charset="-128"/>
                <a:cs typeface="Yu Gothic UI"/>
              </a:rPr>
              <a:t>ものとします。</a:t>
            </a:r>
            <a:br>
              <a:rPr lang="en-US" altLang="ja-JP" spc="-25" dirty="0">
                <a:latin typeface="Meiryo UI" panose="020B0604030504040204" pitchFamily="50" charset="-128"/>
                <a:ea typeface="Meiryo UI" panose="020B0604030504040204" pitchFamily="50" charset="-128"/>
                <a:cs typeface="Yu Gothic UI"/>
              </a:rPr>
            </a:br>
            <a:br>
              <a:rPr lang="ja-JP" altLang="en-US" spc="-25" dirty="0">
                <a:latin typeface="Meiryo UI" panose="020B0604030504040204" pitchFamily="50" charset="-128"/>
                <a:ea typeface="Meiryo UI" panose="020B0604030504040204" pitchFamily="50" charset="-128"/>
                <a:cs typeface="Yu Gothic UI"/>
              </a:rPr>
            </a:br>
            <a:r>
              <a:rPr lang="ja-JP" altLang="en-US" spc="-25" dirty="0">
                <a:latin typeface="Meiryo UI" panose="020B0604030504040204" pitchFamily="50" charset="-128"/>
                <a:ea typeface="Meiryo UI" panose="020B0604030504040204" pitchFamily="50" charset="-128"/>
                <a:cs typeface="Yu Gothic UI"/>
              </a:rPr>
              <a:t>　　な</a:t>
            </a:r>
            <a:r>
              <a:rPr lang="ja-JP" altLang="en-US" spc="-40" dirty="0">
                <a:latin typeface="Meiryo UI" panose="020B0604030504040204" pitchFamily="50" charset="-128"/>
                <a:ea typeface="Meiryo UI" panose="020B0604030504040204" pitchFamily="50" charset="-128"/>
                <a:cs typeface="Yu Gothic UI"/>
              </a:rPr>
              <a:t>お、小規模企業者にあっては、この限りではありませんが、令和</a:t>
            </a:r>
            <a:r>
              <a:rPr lang="en-US" altLang="ja-JP" spc="-40" dirty="0">
                <a:latin typeface="Meiryo UI" panose="020B0604030504040204" pitchFamily="50" charset="-128"/>
                <a:ea typeface="Meiryo UI" panose="020B0604030504040204" pitchFamily="50" charset="-128"/>
                <a:cs typeface="Yu Gothic UI"/>
              </a:rPr>
              <a:t>6</a:t>
            </a:r>
            <a:r>
              <a:rPr lang="ja-JP" altLang="en-US" spc="-40" dirty="0">
                <a:latin typeface="Meiryo UI" panose="020B0604030504040204" pitchFamily="50" charset="-128"/>
                <a:ea typeface="Meiryo UI" panose="020B0604030504040204" pitchFamily="50" charset="-128"/>
                <a:cs typeface="Yu Gothic UI"/>
              </a:rPr>
              <a:t>年能登半島地震で得られた</a:t>
            </a:r>
            <a:r>
              <a:rPr spc="-35" dirty="0" err="1">
                <a:latin typeface="Meiryo UI" panose="020B0604030504040204" pitchFamily="50" charset="-128"/>
                <a:ea typeface="Meiryo UI" panose="020B0604030504040204" pitchFamily="50" charset="-128"/>
                <a:cs typeface="Yu Gothic UI"/>
              </a:rPr>
              <a:t>教訓を</a:t>
            </a:r>
            <a:br>
              <a:rPr lang="en-US" spc="-35" dirty="0">
                <a:latin typeface="Meiryo UI" panose="020B0604030504040204" pitchFamily="50" charset="-128"/>
                <a:ea typeface="Meiryo UI" panose="020B0604030504040204" pitchFamily="50" charset="-128"/>
                <a:cs typeface="Yu Gothic UI"/>
              </a:rPr>
            </a:br>
            <a:r>
              <a:rPr lang="ja-JP" altLang="en-US" spc="-35" dirty="0">
                <a:latin typeface="Meiryo UI" panose="020B0604030504040204" pitchFamily="50" charset="-128"/>
                <a:ea typeface="Meiryo UI" panose="020B0604030504040204" pitchFamily="50" charset="-128"/>
                <a:cs typeface="Yu Gothic UI"/>
              </a:rPr>
              <a:t>　</a:t>
            </a:r>
            <a:r>
              <a:rPr spc="-35" dirty="0" err="1">
                <a:latin typeface="Meiryo UI" panose="020B0604030504040204" pitchFamily="50" charset="-128"/>
                <a:ea typeface="Meiryo UI" panose="020B0604030504040204" pitchFamily="50" charset="-128"/>
                <a:cs typeface="Yu Gothic UI"/>
              </a:rPr>
              <a:t>踏まえ、保険又は共済加入に</a:t>
            </a:r>
            <a:r>
              <a:rPr lang="ja-JP" altLang="en-US" spc="-35" dirty="0">
                <a:latin typeface="Meiryo UI" panose="020B0604030504040204" pitchFamily="50" charset="-128"/>
                <a:ea typeface="Meiryo UI" panose="020B0604030504040204" pitchFamily="50" charset="-128"/>
                <a:cs typeface="Yu Gothic UI"/>
              </a:rPr>
              <a:t>代</a:t>
            </a:r>
            <a:r>
              <a:rPr spc="-35" dirty="0" err="1">
                <a:latin typeface="Meiryo UI" panose="020B0604030504040204" pitchFamily="50" charset="-128"/>
                <a:ea typeface="Meiryo UI" panose="020B0604030504040204" pitchFamily="50" charset="-128"/>
                <a:cs typeface="Yu Gothic UI"/>
              </a:rPr>
              <a:t>わる取組を実施する必要があります</a:t>
            </a:r>
            <a:r>
              <a:rPr spc="-35" dirty="0">
                <a:latin typeface="Meiryo UI" panose="020B0604030504040204" pitchFamily="50" charset="-128"/>
                <a:ea typeface="Meiryo UI" panose="020B0604030504040204" pitchFamily="50" charset="-128"/>
                <a:cs typeface="Yu Gothic UI"/>
              </a:rPr>
              <a:t>。</a:t>
            </a:r>
            <a:br>
              <a:rPr lang="en-US" sz="2000" spc="-35" dirty="0">
                <a:latin typeface="Meiryo UI" panose="020B0604030504040204" pitchFamily="50" charset="-128"/>
                <a:ea typeface="Meiryo UI" panose="020B0604030504040204" pitchFamily="50" charset="-128"/>
                <a:cs typeface="Yu Gothic UI"/>
              </a:rPr>
            </a:br>
            <a:br>
              <a:rPr lang="en-US" sz="2000" spc="-35" dirty="0">
                <a:latin typeface="Meiryo UI" panose="020B0604030504040204" pitchFamily="50" charset="-128"/>
                <a:ea typeface="Meiryo UI" panose="020B0604030504040204" pitchFamily="50" charset="-128"/>
                <a:cs typeface="Yu Gothic UI"/>
              </a:rPr>
            </a:br>
            <a:br>
              <a:rPr lang="en-US" sz="2000" spc="-35" dirty="0">
                <a:latin typeface="Meiryo UI" panose="020B0604030504040204" pitchFamily="50" charset="-128"/>
                <a:ea typeface="Meiryo UI" panose="020B0604030504040204" pitchFamily="50" charset="-128"/>
                <a:cs typeface="Yu Gothic UI"/>
              </a:rPr>
            </a:br>
            <a:endParaRPr lang="ja-JP" altLang="en-US" sz="1800" dirty="0">
              <a:latin typeface="Meiryo UI" panose="020B0604030504040204" pitchFamily="50" charset="-128"/>
              <a:ea typeface="Meiryo UI" panose="020B0604030504040204" pitchFamily="50" charset="-128"/>
              <a:cs typeface="Yu Gothic UI"/>
            </a:endParaRPr>
          </a:p>
          <a:p>
            <a:pPr marL="291465" indent="-279400">
              <a:lnSpc>
                <a:spcPct val="100000"/>
              </a:lnSpc>
              <a:spcBef>
                <a:spcPts val="969"/>
              </a:spcBef>
              <a:buSzPct val="95454"/>
              <a:buChar char="●"/>
              <a:tabLst>
                <a:tab pos="291465" algn="l"/>
              </a:tabLst>
            </a:pPr>
            <a:r>
              <a:rPr lang="ja-JP" altLang="en-US" sz="2200" b="1" u="sng" spc="-35" dirty="0">
                <a:uFill>
                  <a:solidFill>
                    <a:srgbClr val="000000"/>
                  </a:solidFill>
                </a:uFill>
                <a:latin typeface="Meiryo UI" panose="020B0604030504040204" pitchFamily="50" charset="-128"/>
                <a:ea typeface="Meiryo UI" panose="020B0604030504040204" pitchFamily="50" charset="-128"/>
                <a:cs typeface="Yu Gothic UI"/>
              </a:rPr>
              <a:t>補助対象物への保険の必要付保割合</a:t>
            </a:r>
            <a:br>
              <a:rPr lang="ja-JP" altLang="en-US" sz="2200" b="1" u="sng" dirty="0">
                <a:uFill>
                  <a:solidFill>
                    <a:srgbClr val="000000"/>
                  </a:solidFill>
                </a:uFill>
                <a:latin typeface="Meiryo UI" panose="020B0604030504040204" pitchFamily="50" charset="-128"/>
                <a:ea typeface="Meiryo UI" panose="020B0604030504040204" pitchFamily="50" charset="-128"/>
                <a:cs typeface="Yu Gothic UI"/>
              </a:rPr>
            </a:br>
            <a:br>
              <a:rPr lang="ja-JP" altLang="en-US" sz="2200" b="1" u="sng" dirty="0">
                <a:uFill>
                  <a:solidFill>
                    <a:srgbClr val="000000"/>
                  </a:solidFill>
                </a:uFill>
                <a:latin typeface="Meiryo UI" panose="020B0604030504040204" pitchFamily="50" charset="-128"/>
                <a:ea typeface="Meiryo UI" panose="020B0604030504040204" pitchFamily="50" charset="-128"/>
                <a:cs typeface="Yu Gothic UI"/>
              </a:rPr>
            </a:br>
            <a:r>
              <a:rPr sz="1600" spc="-35" dirty="0" err="1">
                <a:latin typeface="Meiryo UI" panose="020B0604030504040204" pitchFamily="50" charset="-128"/>
                <a:ea typeface="Meiryo UI" panose="020B0604030504040204" pitchFamily="50" charset="-128"/>
                <a:cs typeface="Yu Gothic UI"/>
              </a:rPr>
              <a:t>事業規模に応じて、</a:t>
            </a:r>
            <a:r>
              <a:rPr sz="1600" b="1" spc="-35" dirty="0" err="1">
                <a:solidFill>
                  <a:srgbClr val="C00000"/>
                </a:solidFill>
                <a:latin typeface="Meiryo UI" panose="020B0604030504040204" pitchFamily="50" charset="-128"/>
                <a:ea typeface="Meiryo UI" panose="020B0604030504040204" pitchFamily="50" charset="-128"/>
                <a:cs typeface="Yu Gothic UI"/>
              </a:rPr>
              <a:t>下記の付保割合以上での保険加入が補助金受給の条件</a:t>
            </a:r>
            <a:br>
              <a:rPr lang="en-US" sz="1600" b="1" spc="-35" dirty="0">
                <a:solidFill>
                  <a:srgbClr val="C00000"/>
                </a:solidFill>
                <a:latin typeface="Meiryo UI" panose="020B0604030504040204" pitchFamily="50" charset="-128"/>
                <a:ea typeface="Meiryo UI" panose="020B0604030504040204" pitchFamily="50" charset="-128"/>
                <a:cs typeface="Yu Gothic UI"/>
              </a:rPr>
            </a:br>
            <a:r>
              <a:rPr sz="1600" dirty="0">
                <a:latin typeface="Meiryo UI" panose="020B0604030504040204" pitchFamily="50" charset="-128"/>
                <a:ea typeface="Meiryo UI" panose="020B0604030504040204" pitchFamily="50" charset="-128"/>
                <a:cs typeface="Yu Gothic UI"/>
              </a:rPr>
              <a:t>※</a:t>
            </a:r>
            <a:r>
              <a:rPr sz="1600" b="1" u="heavy" spc="10" dirty="0" err="1">
                <a:uFill>
                  <a:solidFill>
                    <a:srgbClr val="000000"/>
                  </a:solidFill>
                </a:uFill>
                <a:latin typeface="Meiryo UI" panose="020B0604030504040204" pitchFamily="50" charset="-128"/>
                <a:ea typeface="Meiryo UI" panose="020B0604030504040204" pitchFamily="50" charset="-128"/>
                <a:cs typeface="Yu Gothic UI"/>
              </a:rPr>
              <a:t>付保割合は、支払保険金額ベースでの割合</a:t>
            </a:r>
            <a:r>
              <a:rPr sz="1600" u="heavy" dirty="0" err="1">
                <a:uFill>
                  <a:solidFill>
                    <a:srgbClr val="000000"/>
                  </a:solidFill>
                </a:uFill>
                <a:latin typeface="Meiryo UI" panose="020B0604030504040204" pitchFamily="50" charset="-128"/>
                <a:ea typeface="Meiryo UI" panose="020B0604030504040204" pitchFamily="50" charset="-128"/>
                <a:cs typeface="Yu Gothic UI"/>
              </a:rPr>
              <a:t>で</a:t>
            </a:r>
            <a:r>
              <a:rPr sz="1600" spc="-15" dirty="0" err="1">
                <a:latin typeface="Meiryo UI" panose="020B0604030504040204" pitchFamily="50" charset="-128"/>
                <a:ea typeface="Meiryo UI" panose="020B0604030504040204" pitchFamily="50" charset="-128"/>
                <a:cs typeface="Yu Gothic UI"/>
              </a:rPr>
              <a:t>あり、施設・設備数ベースではない</a:t>
            </a:r>
            <a:br>
              <a:rPr lang="en-US" sz="1600" dirty="0">
                <a:latin typeface="Meiryo UI" panose="020B0604030504040204" pitchFamily="50" charset="-128"/>
                <a:ea typeface="Meiryo UI" panose="020B0604030504040204" pitchFamily="50" charset="-128"/>
                <a:cs typeface="Yu Gothic UI"/>
              </a:rPr>
            </a:br>
            <a:r>
              <a:rPr sz="1600" spc="-10" dirty="0">
                <a:latin typeface="Meiryo UI" panose="020B0604030504040204" pitchFamily="50" charset="-128"/>
                <a:ea typeface="Meiryo UI" panose="020B0604030504040204" pitchFamily="50" charset="-128"/>
                <a:cs typeface="Yu Gothic UI"/>
              </a:rPr>
              <a:t>※</a:t>
            </a:r>
            <a:r>
              <a:rPr sz="1600" spc="-10" dirty="0" err="1">
                <a:latin typeface="Meiryo UI" panose="020B0604030504040204" pitchFamily="50" charset="-128"/>
                <a:ea typeface="Meiryo UI" panose="020B0604030504040204" pitchFamily="50" charset="-128"/>
                <a:cs typeface="Yu Gothic UI"/>
              </a:rPr>
              <a:t>割合</a:t>
            </a:r>
            <a:r>
              <a:rPr sz="1600" spc="-15" dirty="0" err="1">
                <a:latin typeface="Meiryo UI" panose="020B0604030504040204" pitchFamily="50" charset="-128"/>
                <a:ea typeface="Meiryo UI" panose="020B0604030504040204" pitchFamily="50" charset="-128"/>
                <a:cs typeface="Yu Gothic UI"/>
              </a:rPr>
              <a:t>の</a:t>
            </a:r>
            <a:r>
              <a:rPr sz="1600" dirty="0" err="1">
                <a:latin typeface="Meiryo UI" panose="020B0604030504040204" pitchFamily="50" charset="-128"/>
                <a:ea typeface="Meiryo UI" panose="020B0604030504040204" pitchFamily="50" charset="-128"/>
                <a:cs typeface="Yu Gothic UI"/>
              </a:rPr>
              <a:t>基準は、</a:t>
            </a:r>
            <a:r>
              <a:rPr sz="1600" spc="-10" dirty="0" err="1">
                <a:latin typeface="Meiryo UI" panose="020B0604030504040204" pitchFamily="50" charset="-128"/>
                <a:ea typeface="Meiryo UI" panose="020B0604030504040204" pitchFamily="50" charset="-128"/>
                <a:cs typeface="Yu Gothic UI"/>
              </a:rPr>
              <a:t>補</a:t>
            </a:r>
            <a:r>
              <a:rPr sz="1600" dirty="0" err="1">
                <a:latin typeface="Meiryo UI" panose="020B0604030504040204" pitchFamily="50" charset="-128"/>
                <a:ea typeface="Meiryo UI" panose="020B0604030504040204" pitchFamily="50" charset="-128"/>
                <a:cs typeface="Yu Gothic UI"/>
              </a:rPr>
              <a:t>助対</a:t>
            </a:r>
            <a:r>
              <a:rPr sz="1600" spc="-25" dirty="0" err="1">
                <a:latin typeface="Meiryo UI" panose="020B0604030504040204" pitchFamily="50" charset="-128"/>
                <a:ea typeface="Meiryo UI" panose="020B0604030504040204" pitchFamily="50" charset="-128"/>
                <a:cs typeface="Yu Gothic UI"/>
              </a:rPr>
              <a:t>象</a:t>
            </a:r>
            <a:r>
              <a:rPr sz="1600" spc="-50" dirty="0" err="1">
                <a:latin typeface="Meiryo UI" panose="020B0604030504040204" pitchFamily="50" charset="-128"/>
                <a:ea typeface="Meiryo UI" panose="020B0604030504040204" pitchFamily="50" charset="-128"/>
                <a:cs typeface="Yu Gothic UI"/>
              </a:rPr>
              <a:t>経</a:t>
            </a:r>
            <a:r>
              <a:rPr lang="ja-JP" altLang="en-US" sz="1600" spc="-50" dirty="0">
                <a:latin typeface="Meiryo UI" panose="020B0604030504040204" pitchFamily="50" charset="-128"/>
                <a:ea typeface="Meiryo UI" panose="020B0604030504040204" pitchFamily="50" charset="-128"/>
                <a:cs typeface="Yu Gothic UI"/>
              </a:rPr>
              <a:t>費</a:t>
            </a:r>
            <a:r>
              <a:rPr sz="1600" spc="-25" dirty="0" err="1">
                <a:latin typeface="Meiryo UI" panose="020B0604030504040204" pitchFamily="50" charset="-128"/>
                <a:ea typeface="Meiryo UI" panose="020B0604030504040204" pitchFamily="50" charset="-128"/>
                <a:cs typeface="Yu Gothic UI"/>
              </a:rPr>
              <a:t>部</a:t>
            </a:r>
            <a:r>
              <a:rPr sz="1600" dirty="0" err="1">
                <a:latin typeface="Meiryo UI" panose="020B0604030504040204" pitchFamily="50" charset="-128"/>
                <a:ea typeface="Meiryo UI" panose="020B0604030504040204" pitchFamily="50" charset="-128"/>
                <a:cs typeface="Yu Gothic UI"/>
              </a:rPr>
              <a:t>分で</a:t>
            </a:r>
            <a:r>
              <a:rPr sz="1600" spc="-60" dirty="0" err="1">
                <a:latin typeface="Meiryo UI" panose="020B0604030504040204" pitchFamily="50" charset="-128"/>
                <a:ea typeface="Meiryo UI" panose="020B0604030504040204" pitchFamily="50" charset="-128"/>
                <a:cs typeface="Yu Gothic UI"/>
              </a:rPr>
              <a:t>はな</a:t>
            </a:r>
            <a:r>
              <a:rPr sz="1600" spc="-45" dirty="0" err="1">
                <a:latin typeface="Meiryo UI" panose="020B0604030504040204" pitchFamily="50" charset="-128"/>
                <a:ea typeface="Meiryo UI" panose="020B0604030504040204" pitchFamily="50" charset="-128"/>
                <a:cs typeface="Yu Gothic UI"/>
              </a:rPr>
              <a:t>く、</a:t>
            </a:r>
            <a:r>
              <a:rPr sz="1600" spc="-80" dirty="0" err="1">
                <a:latin typeface="Meiryo UI" panose="020B0604030504040204" pitchFamily="50" charset="-128"/>
                <a:ea typeface="Meiryo UI" panose="020B0604030504040204" pitchFamily="50" charset="-128"/>
                <a:cs typeface="Yu Gothic UI"/>
              </a:rPr>
              <a:t>補</a:t>
            </a:r>
            <a:r>
              <a:rPr sz="1600" dirty="0" err="1">
                <a:latin typeface="Meiryo UI" panose="020B0604030504040204" pitchFamily="50" charset="-128"/>
                <a:ea typeface="Meiryo UI" panose="020B0604030504040204" pitchFamily="50" charset="-128"/>
                <a:cs typeface="Yu Gothic UI"/>
              </a:rPr>
              <a:t>助対</a:t>
            </a:r>
            <a:r>
              <a:rPr sz="1600" spc="-25" dirty="0" err="1">
                <a:latin typeface="Meiryo UI" panose="020B0604030504040204" pitchFamily="50" charset="-128"/>
                <a:ea typeface="Meiryo UI" panose="020B0604030504040204" pitchFamily="50" charset="-128"/>
                <a:cs typeface="Yu Gothic UI"/>
              </a:rPr>
              <a:t>象</a:t>
            </a:r>
            <a:r>
              <a:rPr sz="1600" dirty="0" err="1">
                <a:latin typeface="Meiryo UI" panose="020B0604030504040204" pitchFamily="50" charset="-128"/>
                <a:ea typeface="Meiryo UI" panose="020B0604030504040204" pitchFamily="50" charset="-128"/>
                <a:cs typeface="Yu Gothic UI"/>
              </a:rPr>
              <a:t>物全</a:t>
            </a:r>
            <a:r>
              <a:rPr sz="1600" spc="-25" dirty="0" err="1">
                <a:latin typeface="Meiryo UI" panose="020B0604030504040204" pitchFamily="50" charset="-128"/>
                <a:ea typeface="Meiryo UI" panose="020B0604030504040204" pitchFamily="50" charset="-128"/>
                <a:cs typeface="Yu Gothic UI"/>
              </a:rPr>
              <a:t>体</a:t>
            </a:r>
            <a:r>
              <a:rPr sz="1600" dirty="0" err="1">
                <a:latin typeface="Meiryo UI" panose="020B0604030504040204" pitchFamily="50" charset="-128"/>
                <a:ea typeface="Meiryo UI" panose="020B0604030504040204" pitchFamily="50" charset="-128"/>
                <a:cs typeface="Yu Gothic UI"/>
              </a:rPr>
              <a:t>に対して</a:t>
            </a:r>
            <a:br>
              <a:rPr lang="en-US" sz="1600" dirty="0">
                <a:latin typeface="Meiryo UI" panose="020B0604030504040204" pitchFamily="50" charset="-128"/>
                <a:ea typeface="Meiryo UI" panose="020B0604030504040204" pitchFamily="50" charset="-128"/>
                <a:cs typeface="Yu Gothic UI"/>
              </a:rPr>
            </a:br>
            <a:endParaRPr sz="1600" dirty="0">
              <a:latin typeface="Meiryo UI" panose="020B0604030504040204" pitchFamily="50" charset="-128"/>
              <a:ea typeface="Meiryo UI" panose="020B0604030504040204" pitchFamily="50" charset="-128"/>
              <a:cs typeface="Yu Gothic UI"/>
            </a:endParaRPr>
          </a:p>
          <a:p>
            <a:pPr marL="349250">
              <a:lnSpc>
                <a:spcPct val="100000"/>
              </a:lnSpc>
              <a:spcBef>
                <a:spcPts val="5"/>
              </a:spcBef>
            </a:pPr>
            <a:r>
              <a:rPr lang="en-US" dirty="0">
                <a:latin typeface="Meiryo UI" panose="020B0604030504040204" pitchFamily="50" charset="-128"/>
                <a:ea typeface="Meiryo UI" panose="020B0604030504040204" pitchFamily="50" charset="-128"/>
                <a:cs typeface="Yu Gothic UI"/>
              </a:rPr>
              <a:t>	</a:t>
            </a:r>
            <a:r>
              <a:rPr lang="ja-JP" altLang="en-US" dirty="0">
                <a:latin typeface="Meiryo UI" panose="020B0604030504040204" pitchFamily="50" charset="-128"/>
                <a:ea typeface="Meiryo UI" panose="020B0604030504040204" pitchFamily="50" charset="-128"/>
                <a:cs typeface="Yu Gothic UI"/>
              </a:rPr>
              <a:t>  </a:t>
            </a:r>
            <a:r>
              <a:rPr lang="en-US" altLang="ja-JP" dirty="0">
                <a:latin typeface="Meiryo UI" panose="020B0604030504040204" pitchFamily="50" charset="-128"/>
                <a:ea typeface="Meiryo UI" panose="020B0604030504040204" pitchFamily="50" charset="-128"/>
                <a:cs typeface="Yu Gothic UI"/>
              </a:rPr>
              <a:t>&lt;</a:t>
            </a:r>
            <a:r>
              <a:rPr lang="ja-JP" altLang="en-US" dirty="0">
                <a:latin typeface="Meiryo UI" panose="020B0604030504040204" pitchFamily="50" charset="-128"/>
                <a:ea typeface="Meiryo UI" panose="020B0604030504040204" pitchFamily="50" charset="-128"/>
                <a:cs typeface="Yu Gothic UI"/>
              </a:rPr>
              <a:t>事業者区分ごとの付保割合</a:t>
            </a:r>
            <a:r>
              <a:rPr lang="en-US" altLang="ja-JP" dirty="0">
                <a:latin typeface="Meiryo UI" panose="020B0604030504040204" pitchFamily="50" charset="-128"/>
                <a:ea typeface="Meiryo UI" panose="020B0604030504040204" pitchFamily="50" charset="-128"/>
                <a:cs typeface="Yu Gothic UI"/>
              </a:rPr>
              <a:t>&gt;</a:t>
            </a:r>
            <a:br>
              <a:rPr lang="en-US" dirty="0">
                <a:latin typeface="Meiryo UI" panose="020B0604030504040204" pitchFamily="50" charset="-128"/>
                <a:ea typeface="Meiryo UI" panose="020B0604030504040204" pitchFamily="50" charset="-128"/>
                <a:cs typeface="Yu Gothic UI"/>
              </a:rPr>
            </a:br>
            <a:r>
              <a:rPr lang="en-US" dirty="0">
                <a:latin typeface="Meiryo UI" panose="020B0604030504040204" pitchFamily="50" charset="-128"/>
                <a:ea typeface="Meiryo UI" panose="020B0604030504040204" pitchFamily="50" charset="-128"/>
                <a:cs typeface="Yu Gothic UI"/>
              </a:rPr>
              <a:t>	</a:t>
            </a:r>
            <a:r>
              <a:rPr dirty="0">
                <a:latin typeface="Meiryo UI" panose="020B0604030504040204" pitchFamily="50" charset="-128"/>
                <a:ea typeface="Meiryo UI" panose="020B0604030504040204" pitchFamily="50" charset="-128"/>
                <a:cs typeface="Yu Gothic UI"/>
              </a:rPr>
              <a:t>（１）</a:t>
            </a:r>
            <a:r>
              <a:rPr spc="-15" dirty="0">
                <a:latin typeface="Meiryo UI" panose="020B0604030504040204" pitchFamily="50" charset="-128"/>
                <a:ea typeface="Meiryo UI" panose="020B0604030504040204" pitchFamily="50" charset="-128"/>
                <a:cs typeface="Yu Gothic UI"/>
              </a:rPr>
              <a:t>小規模企業者：３０％以上</a:t>
            </a:r>
            <a:r>
              <a:rPr dirty="0">
                <a:latin typeface="Meiryo UI" panose="020B0604030504040204" pitchFamily="50" charset="-128"/>
                <a:ea typeface="Meiryo UI" panose="020B0604030504040204" pitchFamily="50" charset="-128"/>
                <a:cs typeface="Yu Gothic UI"/>
              </a:rPr>
              <a:t>（</a:t>
            </a:r>
            <a:r>
              <a:rPr b="1" spc="-10" dirty="0">
                <a:solidFill>
                  <a:srgbClr val="00B050"/>
                </a:solidFill>
                <a:latin typeface="Meiryo UI" panose="020B0604030504040204" pitchFamily="50" charset="-128"/>
                <a:ea typeface="Meiryo UI" panose="020B0604030504040204" pitchFamily="50" charset="-128"/>
                <a:cs typeface="Yu Gothic UI"/>
              </a:rPr>
              <a:t>推奨</a:t>
            </a:r>
            <a:r>
              <a:rPr spc="-50" dirty="0">
                <a:latin typeface="Meiryo UI" panose="020B0604030504040204" pitchFamily="50" charset="-128"/>
                <a:ea typeface="Meiryo UI" panose="020B0604030504040204" pitchFamily="50" charset="-128"/>
                <a:cs typeface="Yu Gothic UI"/>
              </a:rPr>
              <a:t>）</a:t>
            </a:r>
            <a:endParaRPr dirty="0">
              <a:latin typeface="Meiryo UI" panose="020B0604030504040204" pitchFamily="50" charset="-128"/>
              <a:ea typeface="Meiryo UI" panose="020B0604030504040204" pitchFamily="50" charset="-128"/>
              <a:cs typeface="Yu Gothic UI"/>
            </a:endParaRPr>
          </a:p>
          <a:p>
            <a:pPr marL="349250">
              <a:lnSpc>
                <a:spcPct val="100000"/>
              </a:lnSpc>
            </a:pPr>
            <a:r>
              <a:rPr lang="en-US" dirty="0">
                <a:latin typeface="Meiryo UI" panose="020B0604030504040204" pitchFamily="50" charset="-128"/>
                <a:ea typeface="Meiryo UI" panose="020B0604030504040204" pitchFamily="50" charset="-128"/>
                <a:cs typeface="Yu Gothic UI"/>
              </a:rPr>
              <a:t>	</a:t>
            </a:r>
            <a:r>
              <a:rPr dirty="0">
                <a:latin typeface="Meiryo UI" panose="020B0604030504040204" pitchFamily="50" charset="-128"/>
                <a:ea typeface="Meiryo UI" panose="020B0604030504040204" pitchFamily="50" charset="-128"/>
                <a:cs typeface="Yu Gothic UI"/>
              </a:rPr>
              <a:t>（２）</a:t>
            </a:r>
            <a:r>
              <a:rPr spc="-15" dirty="0">
                <a:latin typeface="Meiryo UI" panose="020B0604030504040204" pitchFamily="50" charset="-128"/>
                <a:ea typeface="Meiryo UI" panose="020B0604030504040204" pitchFamily="50" charset="-128"/>
                <a:cs typeface="Yu Gothic UI"/>
              </a:rPr>
              <a:t>中小企業者等：３０％以上</a:t>
            </a:r>
            <a:r>
              <a:rPr dirty="0">
                <a:latin typeface="Meiryo UI" panose="020B0604030504040204" pitchFamily="50" charset="-128"/>
                <a:ea typeface="Meiryo UI" panose="020B0604030504040204" pitchFamily="50" charset="-128"/>
                <a:cs typeface="Yu Gothic UI"/>
              </a:rPr>
              <a:t>（</a:t>
            </a:r>
            <a:r>
              <a:rPr b="1" spc="-10" dirty="0">
                <a:solidFill>
                  <a:srgbClr val="C00000"/>
                </a:solidFill>
                <a:latin typeface="Meiryo UI" panose="020B0604030504040204" pitchFamily="50" charset="-128"/>
                <a:ea typeface="Meiryo UI" panose="020B0604030504040204" pitchFamily="50" charset="-128"/>
                <a:cs typeface="Yu Gothic UI"/>
              </a:rPr>
              <a:t>必須</a:t>
            </a:r>
            <a:r>
              <a:rPr spc="-50" dirty="0">
                <a:latin typeface="Meiryo UI" panose="020B0604030504040204" pitchFamily="50" charset="-128"/>
                <a:ea typeface="Meiryo UI" panose="020B0604030504040204" pitchFamily="50" charset="-128"/>
                <a:cs typeface="Yu Gothic UI"/>
              </a:rPr>
              <a:t>）</a:t>
            </a:r>
            <a:endParaRPr dirty="0">
              <a:latin typeface="Meiryo UI" panose="020B0604030504040204" pitchFamily="50" charset="-128"/>
              <a:ea typeface="Meiryo UI" panose="020B0604030504040204" pitchFamily="50" charset="-128"/>
              <a:cs typeface="Yu Gothic UI"/>
            </a:endParaRPr>
          </a:p>
          <a:p>
            <a:pPr marL="349250">
              <a:lnSpc>
                <a:spcPct val="100000"/>
              </a:lnSpc>
            </a:pPr>
            <a:r>
              <a:rPr lang="en-US" dirty="0">
                <a:latin typeface="Meiryo UI" panose="020B0604030504040204" pitchFamily="50" charset="-128"/>
                <a:ea typeface="Meiryo UI" panose="020B0604030504040204" pitchFamily="50" charset="-128"/>
                <a:cs typeface="Yu Gothic UI"/>
              </a:rPr>
              <a:t>	</a:t>
            </a:r>
            <a:r>
              <a:rPr dirty="0">
                <a:latin typeface="Meiryo UI" panose="020B0604030504040204" pitchFamily="50" charset="-128"/>
                <a:ea typeface="Meiryo UI" panose="020B0604030504040204" pitchFamily="50" charset="-128"/>
                <a:cs typeface="Yu Gothic UI"/>
              </a:rPr>
              <a:t>（３）</a:t>
            </a:r>
            <a:r>
              <a:rPr spc="-15" dirty="0">
                <a:latin typeface="Meiryo UI" panose="020B0604030504040204" pitchFamily="50" charset="-128"/>
                <a:ea typeface="Meiryo UI" panose="020B0604030504040204" pitchFamily="50" charset="-128"/>
                <a:cs typeface="Yu Gothic UI"/>
              </a:rPr>
              <a:t>中堅企業</a:t>
            </a:r>
            <a:r>
              <a:rPr lang="ja-JP" altLang="en-US" spc="-15" dirty="0">
                <a:latin typeface="Meiryo UI" panose="020B0604030504040204" pitchFamily="50" charset="-128"/>
                <a:ea typeface="Meiryo UI" panose="020B0604030504040204" pitchFamily="50" charset="-128"/>
                <a:cs typeface="Yu Gothic UI"/>
              </a:rPr>
              <a:t>　　　</a:t>
            </a:r>
            <a:r>
              <a:rPr spc="-15" dirty="0">
                <a:latin typeface="Meiryo UI" panose="020B0604030504040204" pitchFamily="50" charset="-128"/>
                <a:ea typeface="Meiryo UI" panose="020B0604030504040204" pitchFamily="50" charset="-128"/>
                <a:cs typeface="Yu Gothic UI"/>
              </a:rPr>
              <a:t>：４０％以上</a:t>
            </a:r>
            <a:r>
              <a:rPr dirty="0">
                <a:latin typeface="Meiryo UI" panose="020B0604030504040204" pitchFamily="50" charset="-128"/>
                <a:ea typeface="Meiryo UI" panose="020B0604030504040204" pitchFamily="50" charset="-128"/>
                <a:cs typeface="Yu Gothic UI"/>
              </a:rPr>
              <a:t>（</a:t>
            </a:r>
            <a:r>
              <a:rPr lang="ja-JP" altLang="en-US" b="1" spc="-10" dirty="0">
                <a:solidFill>
                  <a:srgbClr val="C00000"/>
                </a:solidFill>
                <a:latin typeface="Meiryo UI" panose="020B0604030504040204" pitchFamily="50" charset="-128"/>
                <a:ea typeface="Meiryo UI" panose="020B0604030504040204" pitchFamily="50" charset="-128"/>
                <a:cs typeface="Yu Gothic UI"/>
              </a:rPr>
              <a:t>必須</a:t>
            </a:r>
            <a:r>
              <a:rPr spc="-50" dirty="0">
                <a:latin typeface="Meiryo UI" panose="020B0604030504040204" pitchFamily="50" charset="-128"/>
                <a:ea typeface="Meiryo UI" panose="020B0604030504040204" pitchFamily="50" charset="-128"/>
                <a:cs typeface="Yu Gothic UI"/>
              </a:rPr>
              <a:t>）</a:t>
            </a:r>
            <a:endParaRPr dirty="0">
              <a:latin typeface="Meiryo UI" panose="020B0604030504040204" pitchFamily="50" charset="-128"/>
              <a:ea typeface="Meiryo UI" panose="020B0604030504040204" pitchFamily="50" charset="-128"/>
              <a:cs typeface="Yu Gothic UI"/>
            </a:endParaRPr>
          </a:p>
          <a:p>
            <a:pPr marL="913130" marR="292735" indent="-59690">
              <a:lnSpc>
                <a:spcPct val="101800"/>
              </a:lnSpc>
              <a:spcBef>
                <a:spcPts val="760"/>
              </a:spcBef>
            </a:pPr>
            <a:r>
              <a:rPr lang="en-US" sz="1400" spc="-50" dirty="0">
                <a:latin typeface="Meiryo UI" panose="020B0604030504040204" pitchFamily="50" charset="-128"/>
                <a:ea typeface="Meiryo UI" panose="020B0604030504040204" pitchFamily="50" charset="-128"/>
                <a:cs typeface="Yu Gothic UI"/>
              </a:rPr>
              <a:t>		</a:t>
            </a:r>
            <a:r>
              <a:rPr lang="ja-JP" altLang="en-US" sz="1400" spc="-50" dirty="0">
                <a:latin typeface="Meiryo UI" panose="020B0604030504040204" pitchFamily="50" charset="-128"/>
                <a:ea typeface="Meiryo UI" panose="020B0604030504040204" pitchFamily="50" charset="-128"/>
                <a:cs typeface="Yu Gothic UI"/>
              </a:rPr>
              <a:t>  </a:t>
            </a:r>
            <a:r>
              <a:rPr sz="1400" spc="-50" dirty="0">
                <a:latin typeface="Meiryo UI" panose="020B0604030504040204" pitchFamily="50" charset="-128"/>
                <a:ea typeface="Meiryo UI" panose="020B0604030504040204" pitchFamily="50" charset="-128"/>
                <a:cs typeface="Yu Gothic UI"/>
              </a:rPr>
              <a:t>※小規模企業者とは、中小企業基本法第</a:t>
            </a:r>
            <a:r>
              <a:rPr sz="1400" spc="130" dirty="0">
                <a:latin typeface="Meiryo UI" panose="020B0604030504040204" pitchFamily="50" charset="-128"/>
                <a:ea typeface="Meiryo UI" panose="020B0604030504040204" pitchFamily="50" charset="-128"/>
                <a:cs typeface="Yu Gothic UI"/>
              </a:rPr>
              <a:t>2</a:t>
            </a:r>
            <a:r>
              <a:rPr sz="1400" dirty="0">
                <a:latin typeface="Meiryo UI" panose="020B0604030504040204" pitchFamily="50" charset="-128"/>
                <a:ea typeface="Meiryo UI" panose="020B0604030504040204" pitchFamily="50" charset="-128"/>
                <a:cs typeface="Yu Gothic UI"/>
              </a:rPr>
              <a:t>条第</a:t>
            </a:r>
            <a:r>
              <a:rPr sz="1400" spc="130" dirty="0">
                <a:latin typeface="Meiryo UI" panose="020B0604030504040204" pitchFamily="50" charset="-128"/>
                <a:ea typeface="Meiryo UI" panose="020B0604030504040204" pitchFamily="50" charset="-128"/>
                <a:cs typeface="Yu Gothic UI"/>
              </a:rPr>
              <a:t>5</a:t>
            </a:r>
            <a:r>
              <a:rPr sz="1400" dirty="0">
                <a:latin typeface="Meiryo UI" panose="020B0604030504040204" pitchFamily="50" charset="-128"/>
                <a:ea typeface="Meiryo UI" panose="020B0604030504040204" pitchFamily="50" charset="-128"/>
                <a:cs typeface="Yu Gothic UI"/>
              </a:rPr>
              <a:t>項に規定する従業員</a:t>
            </a:r>
            <a:r>
              <a:rPr sz="1400" spc="130" dirty="0">
                <a:latin typeface="Meiryo UI" panose="020B0604030504040204" pitchFamily="50" charset="-128"/>
                <a:ea typeface="Meiryo UI" panose="020B0604030504040204" pitchFamily="50" charset="-128"/>
                <a:cs typeface="Yu Gothic UI"/>
              </a:rPr>
              <a:t>20</a:t>
            </a:r>
            <a:r>
              <a:rPr sz="1400" spc="25" dirty="0">
                <a:latin typeface="Meiryo UI" panose="020B0604030504040204" pitchFamily="50" charset="-128"/>
                <a:ea typeface="Meiryo UI" panose="020B0604030504040204" pitchFamily="50" charset="-128"/>
                <a:cs typeface="Yu Gothic UI"/>
              </a:rPr>
              <a:t>人以下</a:t>
            </a:r>
            <a:r>
              <a:rPr lang="en-US" altLang="ja-JP" sz="1400" spc="25" dirty="0">
                <a:latin typeface="Meiryo UI" panose="020B0604030504040204" pitchFamily="50" charset="-128"/>
                <a:ea typeface="Meiryo UI" panose="020B0604030504040204" pitchFamily="50" charset="-128"/>
                <a:cs typeface="Yu Gothic UI"/>
              </a:rPr>
              <a:t>(</a:t>
            </a:r>
            <a:r>
              <a:rPr sz="1400" spc="25" dirty="0">
                <a:latin typeface="Meiryo UI" panose="020B0604030504040204" pitchFamily="50" charset="-128"/>
                <a:ea typeface="Meiryo UI" panose="020B0604030504040204" pitchFamily="50" charset="-128"/>
                <a:cs typeface="Yu Gothic UI"/>
              </a:rPr>
              <a:t>商業</a:t>
            </a:r>
            <a:r>
              <a:rPr sz="1400" spc="35" dirty="0">
                <a:latin typeface="Meiryo UI" panose="020B0604030504040204" pitchFamily="50" charset="-128"/>
                <a:ea typeface="Meiryo UI" panose="020B0604030504040204" pitchFamily="50" charset="-128"/>
                <a:cs typeface="Yu Gothic UI"/>
              </a:rPr>
              <a:t>・サービス業は</a:t>
            </a:r>
            <a:r>
              <a:rPr sz="1400" spc="130" dirty="0">
                <a:latin typeface="Meiryo UI" panose="020B0604030504040204" pitchFamily="50" charset="-128"/>
                <a:ea typeface="Meiryo UI" panose="020B0604030504040204" pitchFamily="50" charset="-128"/>
                <a:cs typeface="Yu Gothic UI"/>
              </a:rPr>
              <a:t>5</a:t>
            </a:r>
            <a:r>
              <a:rPr sz="1400" dirty="0">
                <a:latin typeface="Meiryo UI" panose="020B0604030504040204" pitchFamily="50" charset="-128"/>
                <a:ea typeface="Meiryo UI" panose="020B0604030504040204" pitchFamily="50" charset="-128"/>
                <a:cs typeface="Yu Gothic UI"/>
              </a:rPr>
              <a:t>人以下</a:t>
            </a:r>
            <a:r>
              <a:rPr lang="en-US" sz="1400" dirty="0">
                <a:latin typeface="Meiryo UI" panose="020B0604030504040204" pitchFamily="50" charset="-128"/>
                <a:ea typeface="Meiryo UI" panose="020B0604030504040204" pitchFamily="50" charset="-128"/>
                <a:cs typeface="Yu Gothic UI"/>
              </a:rPr>
              <a:t>)</a:t>
            </a:r>
          </a:p>
        </p:txBody>
      </p:sp>
      <p:sp>
        <p:nvSpPr>
          <p:cNvPr id="10" name="object 2">
            <a:extLst>
              <a:ext uri="{FF2B5EF4-FFF2-40B4-BE49-F238E27FC236}">
                <a16:creationId xmlns:a16="http://schemas.microsoft.com/office/drawing/2014/main" id="{2A6C4255-F08E-41FB-D3CD-BA1800576FE4}"/>
              </a:ext>
            </a:extLst>
          </p:cNvPr>
          <p:cNvSpPr txBox="1">
            <a:spLocks/>
          </p:cNvSpPr>
          <p:nvPr/>
        </p:nvSpPr>
        <p:spPr>
          <a:xfrm>
            <a:off x="351230" y="86614"/>
            <a:ext cx="81831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５	</a:t>
            </a:r>
            <a:r>
              <a:rPr lang="ja-JP" altLang="en-US" spc="-5">
                <a:latin typeface="Meiryo UI" panose="020B0604030504040204" pitchFamily="50" charset="-128"/>
                <a:ea typeface="Meiryo UI" panose="020B0604030504040204" pitchFamily="50" charset="-128"/>
              </a:rPr>
              <a:t>保険加入義務➀</a:t>
            </a:r>
          </a:p>
        </p:txBody>
      </p:sp>
      <p:sp>
        <p:nvSpPr>
          <p:cNvPr id="13" name="大かっこ 12">
            <a:extLst>
              <a:ext uri="{FF2B5EF4-FFF2-40B4-BE49-F238E27FC236}">
                <a16:creationId xmlns:a16="http://schemas.microsoft.com/office/drawing/2014/main" id="{13EACCB3-19DC-A2EB-B2F9-0BBAD24D1C58}"/>
              </a:ext>
            </a:extLst>
          </p:cNvPr>
          <p:cNvSpPr/>
          <p:nvPr/>
        </p:nvSpPr>
        <p:spPr>
          <a:xfrm>
            <a:off x="1138750" y="2552065"/>
            <a:ext cx="7395649" cy="785423"/>
          </a:xfrm>
          <a:prstGeom prst="bracketPair">
            <a:avLst>
              <a:gd name="adj" fmla="val 8889"/>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l"/>
            <a:r>
              <a:rPr lang="ja-JP" altLang="en-US" sz="1600" spc="-65">
                <a:latin typeface="Meiryo UI" panose="020B0604030504040204" pitchFamily="50" charset="-128"/>
                <a:ea typeface="Meiryo UI" panose="020B0604030504040204" pitchFamily="50" charset="-128"/>
                <a:cs typeface="Yu Gothic UI"/>
              </a:rPr>
              <a:t>ＢＣＰ計画策定、事業継続力強化計画策定、ハザードマップ確認等リスク把握、</a:t>
            </a:r>
            <a:br>
              <a:rPr lang="en-US" altLang="ja-JP" sz="1600" spc="-65">
                <a:latin typeface="Meiryo UI" panose="020B0604030504040204" pitchFamily="50" charset="-128"/>
                <a:ea typeface="Meiryo UI" panose="020B0604030504040204" pitchFamily="50" charset="-128"/>
                <a:cs typeface="Yu Gothic UI"/>
              </a:rPr>
            </a:br>
            <a:r>
              <a:rPr lang="ja-JP" altLang="en-US" sz="1600" spc="-65">
                <a:latin typeface="Meiryo UI" panose="020B0604030504040204" pitchFamily="50" charset="-128"/>
                <a:ea typeface="Meiryo UI" panose="020B0604030504040204" pitchFamily="50" charset="-128"/>
                <a:cs typeface="Yu Gothic UI"/>
              </a:rPr>
              <a:t>契約書・</a:t>
            </a:r>
            <a:r>
              <a:rPr lang="ja-JP" altLang="en-US" sz="1600" spc="-60">
                <a:latin typeface="Meiryo UI" panose="020B0604030504040204" pitchFamily="50" charset="-128"/>
                <a:ea typeface="Meiryo UI" panose="020B0604030504040204" pitchFamily="50" charset="-128"/>
                <a:cs typeface="Yu Gothic UI"/>
              </a:rPr>
              <a:t>顧客情報等バックアップ</a:t>
            </a:r>
            <a:r>
              <a:rPr lang="ja-JP" altLang="en-US" sz="1600" spc="-65">
                <a:latin typeface="Meiryo UI" panose="020B0604030504040204" pitchFamily="50" charset="-128"/>
                <a:ea typeface="Meiryo UI" panose="020B0604030504040204" pitchFamily="50" charset="-128"/>
                <a:cs typeface="Yu Gothic UI"/>
              </a:rPr>
              <a:t>（</a:t>
            </a:r>
            <a:r>
              <a:rPr lang="ja-JP" altLang="en-US" sz="1600" spc="-25">
                <a:latin typeface="Meiryo UI" panose="020B0604030504040204" pitchFamily="50" charset="-128"/>
                <a:ea typeface="Meiryo UI" panose="020B0604030504040204" pitchFamily="50" charset="-128"/>
                <a:cs typeface="Yu Gothic UI"/>
              </a:rPr>
              <a:t>クラウド化）</a:t>
            </a:r>
            <a:r>
              <a:rPr lang="ja-JP" altLang="en-US" sz="1600" spc="-30">
                <a:latin typeface="Meiryo UI" panose="020B0604030504040204" pitchFamily="50" charset="-128"/>
                <a:ea typeface="Meiryo UI" panose="020B0604030504040204" pitchFamily="50" charset="-128"/>
                <a:cs typeface="Yu Gothic UI"/>
              </a:rPr>
              <a:t>、非常時連絡先作成・周知、</a:t>
            </a:r>
            <a:br>
              <a:rPr lang="en-US" altLang="ja-JP" sz="1600" spc="-30">
                <a:latin typeface="Meiryo UI" panose="020B0604030504040204" pitchFamily="50" charset="-128"/>
                <a:ea typeface="Meiryo UI" panose="020B0604030504040204" pitchFamily="50" charset="-128"/>
                <a:cs typeface="Yu Gothic UI"/>
              </a:rPr>
            </a:br>
            <a:r>
              <a:rPr lang="ja-JP" altLang="en-US" sz="1600" spc="-30">
                <a:latin typeface="Meiryo UI" panose="020B0604030504040204" pitchFamily="50" charset="-128"/>
                <a:ea typeface="Meiryo UI" panose="020B0604030504040204" pitchFamily="50" charset="-128"/>
                <a:cs typeface="Yu Gothic UI"/>
              </a:rPr>
              <a:t>非常時備品等リスト化及び配置、災害訓練・教育など</a:t>
            </a:r>
            <a:endParaRPr kumimoji="1" lang="ja-JP" altLang="en-US" sz="1600">
              <a:latin typeface="Meiryo UI" panose="020B0604030504040204" pitchFamily="50" charset="-128"/>
              <a:ea typeface="Meiryo UI" panose="020B0604030504040204" pitchFamily="50" charset="-128"/>
            </a:endParaRPr>
          </a:p>
        </p:txBody>
      </p:sp>
      <p:sp>
        <p:nvSpPr>
          <p:cNvPr id="14" name="大かっこ 13">
            <a:extLst>
              <a:ext uri="{FF2B5EF4-FFF2-40B4-BE49-F238E27FC236}">
                <a16:creationId xmlns:a16="http://schemas.microsoft.com/office/drawing/2014/main" id="{ADB6B27C-155C-E138-AFD7-0BAB003FE238}"/>
              </a:ext>
            </a:extLst>
          </p:cNvPr>
          <p:cNvSpPr/>
          <p:nvPr/>
        </p:nvSpPr>
        <p:spPr>
          <a:xfrm>
            <a:off x="5715000" y="5212978"/>
            <a:ext cx="3581400" cy="1111622"/>
          </a:xfrm>
          <a:prstGeom prst="bracketPair">
            <a:avLst>
              <a:gd name="adj" fmla="val 8889"/>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l"/>
            <a:r>
              <a:rPr kumimoji="1" lang="ja-JP" altLang="en-US" sz="1600" spc="-65">
                <a:latin typeface="Meiryo UI" panose="020B0604030504040204" pitchFamily="50" charset="-128"/>
                <a:ea typeface="Meiryo UI" panose="020B0604030504040204" pitchFamily="50" charset="-128"/>
              </a:rPr>
              <a:t>付保割合とは、施設等の再調達価額に対する保険金の設定割合のこと</a:t>
            </a:r>
            <a:endParaRPr kumimoji="1" lang="ja-JP" altLang="en-US" sz="160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C4AAA72-2A7B-2B9C-CB20-E8BBA084C68D}"/>
              </a:ext>
            </a:extLst>
          </p:cNvPr>
          <p:cNvSpPr>
            <a:spLocks noGrp="1"/>
          </p:cNvSpPr>
          <p:nvPr>
            <p:ph type="sldNum" sz="quarter" idx="7"/>
          </p:nvPr>
        </p:nvSpPr>
        <p:spPr>
          <a:xfrm>
            <a:off x="9565258" y="6565316"/>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20</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0405" y="3751581"/>
            <a:ext cx="9507220" cy="1771764"/>
          </a:xfrm>
          <a:custGeom>
            <a:avLst/>
            <a:gdLst/>
            <a:ahLst/>
            <a:cxnLst/>
            <a:rect l="l" t="t" r="r" b="b"/>
            <a:pathLst>
              <a:path w="9507220" h="2345690">
                <a:moveTo>
                  <a:pt x="0" y="2345436"/>
                </a:moveTo>
                <a:lnTo>
                  <a:pt x="9506712" y="2345436"/>
                </a:lnTo>
                <a:lnTo>
                  <a:pt x="9506712" y="0"/>
                </a:lnTo>
                <a:lnTo>
                  <a:pt x="0" y="0"/>
                </a:lnTo>
                <a:lnTo>
                  <a:pt x="0" y="2345436"/>
                </a:lnTo>
                <a:close/>
              </a:path>
            </a:pathLst>
          </a:custGeom>
          <a:ln w="25908">
            <a:solidFill>
              <a:schemeClr val="tx1"/>
            </a:solidFill>
          </a:ln>
        </p:spPr>
        <p:txBody>
          <a:bodyPr wrap="square" lIns="0" tIns="0" rIns="0" bIns="0" rtlCol="0"/>
          <a:lstStyle/>
          <a:p>
            <a:endParaRPr lang="ja-JP" altLang="en-US">
              <a:solidFill>
                <a:schemeClr val="tx1"/>
              </a:solidFill>
              <a:latin typeface="Meiryo UI" panose="020B0604030504040204" pitchFamily="50" charset="-128"/>
              <a:ea typeface="Meiryo UI" panose="020B0604030504040204" pitchFamily="50" charset="-128"/>
            </a:endParaRPr>
          </a:p>
        </p:txBody>
      </p:sp>
      <p:sp>
        <p:nvSpPr>
          <p:cNvPr id="3" name="object 3"/>
          <p:cNvSpPr txBox="1"/>
          <p:nvPr/>
        </p:nvSpPr>
        <p:spPr>
          <a:xfrm>
            <a:off x="278688" y="4278397"/>
            <a:ext cx="9302115" cy="628377"/>
          </a:xfrm>
          <a:prstGeom prst="rect">
            <a:avLst/>
          </a:prstGeom>
        </p:spPr>
        <p:txBody>
          <a:bodyPr vert="horz" wrap="square" lIns="0" tIns="12700" rIns="0" bIns="0" rtlCol="0">
            <a:spAutoFit/>
          </a:bodyPr>
          <a:lstStyle/>
          <a:p>
            <a:pPr marL="282575" marR="5080" indent="-270510">
              <a:lnSpc>
                <a:spcPct val="100000"/>
              </a:lnSpc>
              <a:spcBef>
                <a:spcPts val="100"/>
              </a:spcBef>
              <a:tabLst>
                <a:tab pos="434975" algn="l"/>
              </a:tabLst>
            </a:pPr>
            <a:r>
              <a:rPr lang="en-US" altLang="ja-JP" sz="2000" spc="-50" dirty="0">
                <a:solidFill>
                  <a:schemeClr val="tx1"/>
                </a:solidFill>
                <a:latin typeface="Meiryo UI" panose="020B0604030504040204" pitchFamily="50" charset="-128"/>
                <a:ea typeface="Meiryo UI" panose="020B0604030504040204" pitchFamily="50" charset="-128"/>
                <a:cs typeface="Yu Gothic UI"/>
              </a:rPr>
              <a:t>※</a:t>
            </a:r>
            <a:r>
              <a:rPr lang="ja-JP" altLang="en-US" sz="2000" spc="-15" dirty="0">
                <a:solidFill>
                  <a:schemeClr val="tx1"/>
                </a:solidFill>
                <a:latin typeface="Meiryo UI" panose="020B0604030504040204" pitchFamily="50" charset="-128"/>
                <a:ea typeface="Meiryo UI" panose="020B0604030504040204" pitchFamily="50" charset="-128"/>
                <a:cs typeface="Yu Gothic UI"/>
              </a:rPr>
              <a:t>なりわい再建支援補助金は、全ての災害に必ず措置をされるものではありません。</a:t>
            </a:r>
            <a:br>
              <a:rPr lang="ja-JP" altLang="en-US" sz="2000" spc="-15" dirty="0">
                <a:solidFill>
                  <a:schemeClr val="tx1"/>
                </a:solidFill>
                <a:latin typeface="Meiryo UI" panose="020B0604030504040204" pitchFamily="50" charset="-128"/>
                <a:ea typeface="Meiryo UI" panose="020B0604030504040204" pitchFamily="50" charset="-128"/>
                <a:cs typeface="Yu Gothic UI"/>
              </a:rPr>
            </a:br>
            <a:r>
              <a:rPr lang="ja-JP" altLang="en-US" sz="2000" spc="-15" dirty="0">
                <a:solidFill>
                  <a:schemeClr val="tx1"/>
                </a:solidFill>
                <a:latin typeface="Meiryo UI" panose="020B0604030504040204" pitchFamily="50" charset="-128"/>
                <a:ea typeface="Meiryo UI" panose="020B0604030504040204" pitchFamily="50" charset="-128"/>
                <a:cs typeface="Yu Gothic UI"/>
              </a:rPr>
              <a:t>平時</a:t>
            </a:r>
            <a:r>
              <a:rPr lang="ja-JP" altLang="en-US" sz="2000" spc="-5" dirty="0">
                <a:solidFill>
                  <a:schemeClr val="tx1"/>
                </a:solidFill>
                <a:latin typeface="Meiryo UI" panose="020B0604030504040204" pitchFamily="50" charset="-128"/>
                <a:ea typeface="Meiryo UI" panose="020B0604030504040204" pitchFamily="50" charset="-128"/>
                <a:cs typeface="Yu Gothic UI"/>
              </a:rPr>
              <a:t>から自助による事業継続・災害への備えを、お願いいたします。</a:t>
            </a:r>
            <a:endParaRPr lang="ja-JP" altLang="en-US" sz="2000" dirty="0">
              <a:solidFill>
                <a:schemeClr val="tx1"/>
              </a:solidFill>
              <a:latin typeface="Meiryo UI" panose="020B0604030504040204" pitchFamily="50" charset="-128"/>
              <a:ea typeface="Meiryo UI" panose="020B0604030504040204" pitchFamily="50" charset="-128"/>
              <a:cs typeface="Yu Gothic UI"/>
            </a:endParaRPr>
          </a:p>
        </p:txBody>
      </p:sp>
      <p:sp>
        <p:nvSpPr>
          <p:cNvPr id="6" name="object 6"/>
          <p:cNvSpPr/>
          <p:nvPr/>
        </p:nvSpPr>
        <p:spPr>
          <a:xfrm>
            <a:off x="199644" y="548640"/>
            <a:ext cx="9507220" cy="2880360"/>
          </a:xfrm>
          <a:custGeom>
            <a:avLst/>
            <a:gdLst/>
            <a:ahLst/>
            <a:cxnLst/>
            <a:rect l="l" t="t" r="r" b="b"/>
            <a:pathLst>
              <a:path w="9507220" h="2557780">
                <a:moveTo>
                  <a:pt x="9506712" y="0"/>
                </a:moveTo>
                <a:lnTo>
                  <a:pt x="0" y="0"/>
                </a:lnTo>
                <a:lnTo>
                  <a:pt x="0" y="2557272"/>
                </a:lnTo>
                <a:lnTo>
                  <a:pt x="9506712" y="2557272"/>
                </a:lnTo>
                <a:lnTo>
                  <a:pt x="9506712" y="0"/>
                </a:lnTo>
                <a:close/>
              </a:path>
            </a:pathLst>
          </a:custGeom>
          <a:solidFill>
            <a:srgbClr val="99D6EC"/>
          </a:solidFill>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8" name="object 8"/>
          <p:cNvSpPr txBox="1"/>
          <p:nvPr/>
        </p:nvSpPr>
        <p:spPr>
          <a:xfrm>
            <a:off x="278688" y="471042"/>
            <a:ext cx="9107359" cy="2812308"/>
          </a:xfrm>
          <a:prstGeom prst="rect">
            <a:avLst/>
          </a:prstGeom>
        </p:spPr>
        <p:txBody>
          <a:bodyPr vert="horz" wrap="square" lIns="0" tIns="158750" rIns="0" bIns="0" rtlCol="0">
            <a:spAutoFit/>
          </a:bodyPr>
          <a:lstStyle/>
          <a:p>
            <a:pPr marL="12700">
              <a:lnSpc>
                <a:spcPct val="100000"/>
              </a:lnSpc>
              <a:spcBef>
                <a:spcPts val="1250"/>
              </a:spcBef>
            </a:pPr>
            <a:r>
              <a:rPr lang="ja-JP" altLang="en-US" sz="2400" b="1" u="sng" spc="-5">
                <a:uFill>
                  <a:solidFill>
                    <a:srgbClr val="000000"/>
                  </a:solidFill>
                </a:uFill>
                <a:latin typeface="Meiryo UI" panose="020B0604030504040204" pitchFamily="50" charset="-128"/>
                <a:ea typeface="Meiryo UI" panose="020B0604030504040204" pitchFamily="50" charset="-128"/>
                <a:cs typeface="Yu Gothic UI"/>
              </a:rPr>
              <a:t>●必要書類、及び、提出のタイミング</a:t>
            </a:r>
            <a:endParaRPr lang="ja-JP" altLang="en-US" sz="2400">
              <a:latin typeface="Meiryo UI" panose="020B0604030504040204" pitchFamily="50" charset="-128"/>
              <a:ea typeface="Meiryo UI" panose="020B0604030504040204" pitchFamily="50" charset="-128"/>
              <a:cs typeface="Yu Gothic UI"/>
            </a:endParaRPr>
          </a:p>
          <a:p>
            <a:pPr marL="1454150" marR="5080" indent="-1105535">
              <a:lnSpc>
                <a:spcPct val="100000"/>
              </a:lnSpc>
              <a:spcBef>
                <a:spcPts val="965"/>
              </a:spcBef>
              <a:tabLst>
                <a:tab pos="1788160" algn="l"/>
                <a:tab pos="2472055" algn="l"/>
              </a:tabLst>
            </a:pPr>
            <a:r>
              <a:rPr sz="2000" err="1">
                <a:latin typeface="Meiryo UI" panose="020B0604030504040204" pitchFamily="50" charset="-128"/>
                <a:ea typeface="Meiryo UI" panose="020B0604030504040204" pitchFamily="50" charset="-128"/>
                <a:cs typeface="Yu Gothic UI"/>
              </a:rPr>
              <a:t>必要書類</a:t>
            </a:r>
            <a:r>
              <a:rPr sz="2000" spc="-50">
                <a:latin typeface="Meiryo UI" panose="020B0604030504040204" pitchFamily="50" charset="-128"/>
                <a:ea typeface="Meiryo UI" panose="020B0604030504040204" pitchFamily="50" charset="-128"/>
                <a:cs typeface="Yu Gothic UI"/>
              </a:rPr>
              <a:t>：</a:t>
            </a:r>
            <a:r>
              <a:rPr sz="2000" spc="-10">
                <a:latin typeface="Meiryo UI" panose="020B0604030504040204" pitchFamily="50" charset="-128"/>
                <a:ea typeface="Meiryo UI" panose="020B0604030504040204" pitchFamily="50" charset="-128"/>
                <a:cs typeface="Yu Gothic UI"/>
              </a:rPr>
              <a:t>「</a:t>
            </a:r>
            <a:r>
              <a:rPr lang="ja-JP" altLang="en-US" sz="2000" spc="-10">
                <a:latin typeface="Meiryo UI" panose="020B0604030504040204" pitchFamily="50" charset="-128"/>
                <a:ea typeface="Meiryo UI" panose="020B0604030504040204" pitchFamily="50" charset="-128"/>
                <a:cs typeface="Yu Gothic UI"/>
              </a:rPr>
              <a:t>自然災害（風水害を含む）</a:t>
            </a:r>
            <a:r>
              <a:rPr lang="ja-JP" altLang="en-US" sz="2000">
                <a:latin typeface="Meiryo UI" panose="020B0604030504040204" pitchFamily="50" charset="-128"/>
                <a:ea typeface="Meiryo UI" panose="020B0604030504040204" pitchFamily="50" charset="-128"/>
                <a:cs typeface="Yu Gothic UI"/>
              </a:rPr>
              <a:t>による損害を補</a:t>
            </a:r>
            <a:r>
              <a:rPr lang="ja-JP" altLang="en-US" sz="2000" spc="-15">
                <a:latin typeface="Meiryo UI" panose="020B0604030504040204" pitchFamily="50" charset="-128"/>
                <a:ea typeface="Meiryo UI" panose="020B0604030504040204" pitchFamily="50" charset="-128"/>
                <a:cs typeface="Yu Gothic UI"/>
              </a:rPr>
              <a:t>償</a:t>
            </a:r>
            <a:r>
              <a:rPr lang="ja-JP" altLang="en-US" sz="2000">
                <a:latin typeface="Meiryo UI" panose="020B0604030504040204" pitchFamily="50" charset="-128"/>
                <a:ea typeface="Meiryo UI" panose="020B0604030504040204" pitchFamily="50" charset="-128"/>
                <a:cs typeface="Yu Gothic UI"/>
              </a:rPr>
              <a:t>する保険・共済</a:t>
            </a:r>
            <a:r>
              <a:rPr lang="ja-JP" altLang="en-US" sz="2000" spc="-15">
                <a:latin typeface="Meiryo UI" panose="020B0604030504040204" pitchFamily="50" charset="-128"/>
                <a:ea typeface="Meiryo UI" panose="020B0604030504040204" pitchFamily="50" charset="-128"/>
                <a:cs typeface="Yu Gothic UI"/>
              </a:rPr>
              <a:t>」</a:t>
            </a:r>
            <a:r>
              <a:rPr lang="ja-JP" altLang="en-US" sz="2000">
                <a:latin typeface="Meiryo UI" panose="020B0604030504040204" pitchFamily="50" charset="-128"/>
                <a:ea typeface="Meiryo UI" panose="020B0604030504040204" pitchFamily="50" charset="-128"/>
                <a:cs typeface="Yu Gothic UI"/>
              </a:rPr>
              <a:t>に今</a:t>
            </a:r>
            <a:r>
              <a:rPr lang="ja-JP" altLang="en-US" sz="2000" spc="-50">
                <a:latin typeface="Meiryo UI" panose="020B0604030504040204" pitchFamily="50" charset="-128"/>
                <a:ea typeface="Meiryo UI" panose="020B0604030504040204" pitchFamily="50" charset="-128"/>
                <a:cs typeface="Yu Gothic UI"/>
              </a:rPr>
              <a:t>回</a:t>
            </a:r>
            <a:r>
              <a:rPr lang="ja-JP" altLang="en-US" sz="2000" spc="-10">
                <a:latin typeface="Meiryo UI" panose="020B0604030504040204" pitchFamily="50" charset="-128"/>
                <a:ea typeface="Meiryo UI" panose="020B0604030504040204" pitchFamily="50" charset="-128"/>
                <a:cs typeface="Yu Gothic UI"/>
              </a:rPr>
              <a:t>補</a:t>
            </a:r>
            <a:br>
              <a:rPr lang="en-US" altLang="ja-JP" sz="2000" spc="-10">
                <a:latin typeface="Meiryo UI" panose="020B0604030504040204" pitchFamily="50" charset="-128"/>
                <a:ea typeface="Meiryo UI" panose="020B0604030504040204" pitchFamily="50" charset="-128"/>
                <a:cs typeface="Yu Gothic UI"/>
              </a:rPr>
            </a:br>
            <a:r>
              <a:rPr lang="ja-JP" altLang="en-US" sz="2000" spc="-10">
                <a:latin typeface="Meiryo UI" panose="020B0604030504040204" pitchFamily="50" charset="-128"/>
                <a:ea typeface="Meiryo UI" panose="020B0604030504040204" pitchFamily="50" charset="-128"/>
                <a:cs typeface="Yu Gothic UI"/>
              </a:rPr>
              <a:t> 助を受ける施設・設備の加入したことを示す契約書</a:t>
            </a:r>
            <a:r>
              <a:rPr lang="ja-JP" altLang="en-US" sz="2000" spc="-15">
                <a:latin typeface="Meiryo UI" panose="020B0604030504040204" pitchFamily="50" charset="-128"/>
                <a:ea typeface="Meiryo UI" panose="020B0604030504040204" pitchFamily="50" charset="-128"/>
                <a:cs typeface="Yu Gothic UI"/>
              </a:rPr>
              <a:t>、</a:t>
            </a:r>
            <a:r>
              <a:rPr lang="ja-JP" altLang="en-US" sz="2000">
                <a:latin typeface="Meiryo UI" panose="020B0604030504040204" pitchFamily="50" charset="-128"/>
                <a:ea typeface="Meiryo UI" panose="020B0604030504040204" pitchFamily="50" charset="-128"/>
                <a:cs typeface="Yu Gothic UI"/>
              </a:rPr>
              <a:t>保</a:t>
            </a:r>
            <a:r>
              <a:rPr lang="ja-JP" altLang="en-US" sz="2000" spc="-15">
                <a:latin typeface="Meiryo UI" panose="020B0604030504040204" pitchFamily="50" charset="-128"/>
                <a:ea typeface="Meiryo UI" panose="020B0604030504040204" pitchFamily="50" charset="-128"/>
                <a:cs typeface="Yu Gothic UI"/>
              </a:rPr>
              <a:t>険</a:t>
            </a:r>
            <a:r>
              <a:rPr lang="ja-JP" altLang="en-US" sz="2000">
                <a:latin typeface="Meiryo UI" panose="020B0604030504040204" pitchFamily="50" charset="-128"/>
                <a:ea typeface="Meiryo UI" panose="020B0604030504040204" pitchFamily="50" charset="-128"/>
                <a:cs typeface="Yu Gothic UI"/>
              </a:rPr>
              <a:t>証書</a:t>
            </a:r>
            <a:r>
              <a:rPr lang="ja-JP" altLang="en-US" sz="2000" spc="-15">
                <a:latin typeface="Meiryo UI" panose="020B0604030504040204" pitchFamily="50" charset="-128"/>
                <a:ea typeface="Meiryo UI" panose="020B0604030504040204" pitchFamily="50" charset="-128"/>
                <a:cs typeface="Yu Gothic UI"/>
              </a:rPr>
              <a:t>等</a:t>
            </a:r>
            <a:br>
              <a:rPr lang="en-US" altLang="ja-JP" sz="2000" spc="-15">
                <a:latin typeface="Meiryo UI" panose="020B0604030504040204" pitchFamily="50" charset="-128"/>
                <a:ea typeface="Meiryo UI" panose="020B0604030504040204" pitchFamily="50" charset="-128"/>
                <a:cs typeface="Yu Gothic UI"/>
              </a:rPr>
            </a:br>
            <a:br>
              <a:rPr lang="en-US" altLang="ja-JP" sz="2000" spc="-15">
                <a:latin typeface="Meiryo UI" panose="020B0604030504040204" pitchFamily="50" charset="-128"/>
                <a:ea typeface="Meiryo UI" panose="020B0604030504040204" pitchFamily="50" charset="-128"/>
                <a:cs typeface="Yu Gothic UI"/>
              </a:rPr>
            </a:br>
            <a:r>
              <a:rPr lang="ja-JP" altLang="en-US" sz="2000" spc="-15">
                <a:latin typeface="Meiryo UI" panose="020B0604030504040204" pitchFamily="50" charset="-128"/>
                <a:ea typeface="Meiryo UI" panose="020B0604030504040204" pitchFamily="50" charset="-128"/>
                <a:cs typeface="Yu Gothic UI"/>
              </a:rPr>
              <a:t>　 </a:t>
            </a:r>
            <a:r>
              <a:rPr lang="ja-JP" altLang="en-US" sz="2000">
                <a:latin typeface="Meiryo UI" panose="020B0604030504040204" pitchFamily="50" charset="-128"/>
                <a:ea typeface="Meiryo UI" panose="020B0604030504040204" pitchFamily="50" charset="-128"/>
                <a:cs typeface="Yu Gothic UI"/>
              </a:rPr>
              <a:t>補</a:t>
            </a:r>
            <a:r>
              <a:rPr lang="ja-JP" altLang="en-US" sz="2000" spc="-50">
                <a:latin typeface="Meiryo UI" panose="020B0604030504040204" pitchFamily="50" charset="-128"/>
                <a:ea typeface="Meiryo UI" panose="020B0604030504040204" pitchFamily="50" charset="-128"/>
                <a:cs typeface="Yu Gothic UI"/>
              </a:rPr>
              <a:t>助</a:t>
            </a:r>
            <a:r>
              <a:rPr lang="ja-JP" altLang="en-US" sz="2000">
                <a:latin typeface="Meiryo UI" panose="020B0604030504040204" pitchFamily="50" charset="-128"/>
                <a:ea typeface="Meiryo UI" panose="020B0604030504040204" pitchFamily="50" charset="-128"/>
                <a:cs typeface="Yu Gothic UI"/>
              </a:rPr>
              <a:t>対象</a:t>
            </a:r>
            <a:r>
              <a:rPr lang="ja-JP" altLang="en-US" sz="2000" spc="-50">
                <a:latin typeface="Meiryo UI" panose="020B0604030504040204" pitchFamily="50" charset="-128"/>
                <a:ea typeface="Meiryo UI" panose="020B0604030504040204" pitchFamily="50" charset="-128"/>
                <a:cs typeface="Yu Gothic UI"/>
              </a:rPr>
              <a:t>経費</a:t>
            </a:r>
            <a:r>
              <a:rPr sz="2000" spc="-20" err="1">
                <a:latin typeface="Meiryo UI" panose="020B0604030504040204" pitchFamily="50" charset="-128"/>
                <a:ea typeface="Meiryo UI" panose="020B0604030504040204" pitchFamily="50" charset="-128"/>
                <a:cs typeface="Yu Gothic UI"/>
              </a:rPr>
              <a:t>外</a:t>
            </a:r>
            <a:r>
              <a:rPr sz="2000" spc="-25" err="1">
                <a:latin typeface="Meiryo UI" panose="020B0604030504040204" pitchFamily="50" charset="-128"/>
                <a:ea typeface="Meiryo UI" panose="020B0604030504040204" pitchFamily="50" charset="-128"/>
                <a:cs typeface="Yu Gothic UI"/>
              </a:rPr>
              <a:t>の</a:t>
            </a:r>
            <a:r>
              <a:rPr sz="2000" spc="-20" err="1">
                <a:latin typeface="Meiryo UI" panose="020B0604030504040204" pitchFamily="50" charset="-128"/>
                <a:ea typeface="Meiryo UI" panose="020B0604030504040204" pitchFamily="50" charset="-128"/>
                <a:cs typeface="Yu Gothic UI"/>
              </a:rPr>
              <a:t>施設</a:t>
            </a:r>
            <a:r>
              <a:rPr sz="2000" spc="-10" err="1">
                <a:latin typeface="Meiryo UI" panose="020B0604030504040204" pitchFamily="50" charset="-128"/>
                <a:ea typeface="Meiryo UI" panose="020B0604030504040204" pitchFamily="50" charset="-128"/>
                <a:cs typeface="Yu Gothic UI"/>
              </a:rPr>
              <a:t>・</a:t>
            </a:r>
            <a:r>
              <a:rPr sz="2000" spc="-20" err="1">
                <a:latin typeface="Meiryo UI" panose="020B0604030504040204" pitchFamily="50" charset="-128"/>
                <a:ea typeface="Meiryo UI" panose="020B0604030504040204" pitchFamily="50" charset="-128"/>
                <a:cs typeface="Yu Gothic UI"/>
              </a:rPr>
              <a:t>設備と</a:t>
            </a:r>
            <a:r>
              <a:rPr sz="2000" spc="-25" err="1">
                <a:latin typeface="Meiryo UI" panose="020B0604030504040204" pitchFamily="50" charset="-128"/>
                <a:ea typeface="Meiryo UI" panose="020B0604030504040204" pitchFamily="50" charset="-128"/>
                <a:cs typeface="Yu Gothic UI"/>
              </a:rPr>
              <a:t>の</a:t>
            </a:r>
            <a:r>
              <a:rPr sz="2000" spc="-20" err="1">
                <a:latin typeface="Meiryo UI" panose="020B0604030504040204" pitchFamily="50" charset="-128"/>
                <a:ea typeface="Meiryo UI" panose="020B0604030504040204" pitchFamily="50" charset="-128"/>
                <a:cs typeface="Yu Gothic UI"/>
              </a:rPr>
              <a:t>一体</a:t>
            </a:r>
            <a:r>
              <a:rPr sz="2000" spc="-35" err="1">
                <a:latin typeface="Meiryo UI" panose="020B0604030504040204" pitchFamily="50" charset="-128"/>
                <a:ea typeface="Meiryo UI" panose="020B0604030504040204" pitchFamily="50" charset="-128"/>
                <a:cs typeface="Yu Gothic UI"/>
              </a:rPr>
              <a:t>契</a:t>
            </a:r>
            <a:r>
              <a:rPr sz="2000" spc="-10" err="1">
                <a:latin typeface="Meiryo UI" panose="020B0604030504040204" pitchFamily="50" charset="-128"/>
                <a:ea typeface="Meiryo UI" panose="020B0604030504040204" pitchFamily="50" charset="-128"/>
                <a:cs typeface="Yu Gothic UI"/>
              </a:rPr>
              <a:t>約の場合は</a:t>
            </a:r>
            <a:r>
              <a:rPr sz="2000" spc="-15" err="1">
                <a:latin typeface="Meiryo UI" panose="020B0604030504040204" pitchFamily="50" charset="-128"/>
                <a:ea typeface="Meiryo UI" panose="020B0604030504040204" pitchFamily="50" charset="-128"/>
                <a:cs typeface="Yu Gothic UI"/>
              </a:rPr>
              <a:t>、</a:t>
            </a:r>
            <a:r>
              <a:rPr sz="2000" err="1">
                <a:latin typeface="Meiryo UI" panose="020B0604030504040204" pitchFamily="50" charset="-128"/>
                <a:ea typeface="Meiryo UI" panose="020B0604030504040204" pitchFamily="50" charset="-128"/>
                <a:cs typeface="Yu Gothic UI"/>
              </a:rPr>
              <a:t>必</a:t>
            </a:r>
            <a:r>
              <a:rPr sz="2000" spc="-15" err="1">
                <a:latin typeface="Meiryo UI" panose="020B0604030504040204" pitchFamily="50" charset="-128"/>
                <a:ea typeface="Meiryo UI" panose="020B0604030504040204" pitchFamily="50" charset="-128"/>
                <a:cs typeface="Yu Gothic UI"/>
              </a:rPr>
              <a:t>要</a:t>
            </a:r>
            <a:r>
              <a:rPr sz="2000" err="1">
                <a:latin typeface="Meiryo UI" panose="020B0604030504040204" pitchFamily="50" charset="-128"/>
                <a:ea typeface="Meiryo UI" panose="020B0604030504040204" pitchFamily="50" charset="-128"/>
                <a:cs typeface="Yu Gothic UI"/>
              </a:rPr>
              <a:t>カバー</a:t>
            </a:r>
            <a:r>
              <a:rPr sz="2000" spc="60" err="1">
                <a:latin typeface="Meiryo UI" panose="020B0604030504040204" pitchFamily="50" charset="-128"/>
                <a:ea typeface="Meiryo UI" panose="020B0604030504040204" pitchFamily="50" charset="-128"/>
                <a:cs typeface="Yu Gothic UI"/>
              </a:rPr>
              <a:t>率</a:t>
            </a:r>
            <a:r>
              <a:rPr sz="2000" err="1">
                <a:latin typeface="Meiryo UI" panose="020B0604030504040204" pitchFamily="50" charset="-128"/>
                <a:ea typeface="Meiryo UI" panose="020B0604030504040204" pitchFamily="50" charset="-128"/>
                <a:cs typeface="Yu Gothic UI"/>
              </a:rPr>
              <a:t>を</a:t>
            </a:r>
            <a:br>
              <a:rPr lang="en-US" sz="2000">
                <a:latin typeface="Meiryo UI" panose="020B0604030504040204" pitchFamily="50" charset="-128"/>
                <a:ea typeface="Meiryo UI" panose="020B0604030504040204" pitchFamily="50" charset="-128"/>
                <a:cs typeface="Yu Gothic UI"/>
              </a:rPr>
            </a:br>
            <a:r>
              <a:rPr lang="ja-JP" altLang="en-US" sz="2000">
                <a:latin typeface="Meiryo UI" panose="020B0604030504040204" pitchFamily="50" charset="-128"/>
                <a:ea typeface="Meiryo UI" panose="020B0604030504040204" pitchFamily="50" charset="-128"/>
                <a:cs typeface="Yu Gothic UI"/>
              </a:rPr>
              <a:t>   </a:t>
            </a:r>
            <a:r>
              <a:rPr sz="2000" spc="60" err="1">
                <a:latin typeface="Meiryo UI" panose="020B0604030504040204" pitchFamily="50" charset="-128"/>
                <a:ea typeface="Meiryo UI" panose="020B0604030504040204" pitchFamily="50" charset="-128"/>
                <a:cs typeface="Yu Gothic UI"/>
              </a:rPr>
              <a:t>満</a:t>
            </a:r>
            <a:r>
              <a:rPr sz="2000" err="1">
                <a:latin typeface="Meiryo UI" panose="020B0604030504040204" pitchFamily="50" charset="-128"/>
                <a:ea typeface="Meiryo UI" panose="020B0604030504040204" pitchFamily="50" charset="-128"/>
                <a:cs typeface="Yu Gothic UI"/>
              </a:rPr>
              <a:t>たす</a:t>
            </a:r>
            <a:r>
              <a:rPr sz="2000" spc="10" err="1">
                <a:latin typeface="Meiryo UI" panose="020B0604030504040204" pitchFamily="50" charset="-128"/>
                <a:ea typeface="Meiryo UI" panose="020B0604030504040204" pitchFamily="50" charset="-128"/>
                <a:cs typeface="Yu Gothic UI"/>
              </a:rPr>
              <a:t>事</a:t>
            </a:r>
            <a:r>
              <a:rPr sz="2000" err="1">
                <a:latin typeface="Meiryo UI" panose="020B0604030504040204" pitchFamily="50" charset="-128"/>
                <a:ea typeface="Meiryo UI" panose="020B0604030504040204" pitchFamily="50" charset="-128"/>
                <a:cs typeface="Yu Gothic UI"/>
              </a:rPr>
              <a:t>を示す内訳等も併せて提出するこ</a:t>
            </a:r>
            <a:r>
              <a:rPr sz="2000" spc="-10" err="1">
                <a:latin typeface="Meiryo UI" panose="020B0604030504040204" pitchFamily="50" charset="-128"/>
                <a:ea typeface="Meiryo UI" panose="020B0604030504040204" pitchFamily="50" charset="-128"/>
                <a:cs typeface="Yu Gothic UI"/>
              </a:rPr>
              <a:t>と</a:t>
            </a:r>
            <a:r>
              <a:rPr lang="ja-JP" altLang="en-US" sz="2000" spc="-50">
                <a:latin typeface="Meiryo UI" panose="020B0604030504040204" pitchFamily="50" charset="-128"/>
                <a:ea typeface="Meiryo UI" panose="020B0604030504040204" pitchFamily="50" charset="-128"/>
                <a:cs typeface="Yu Gothic UI"/>
              </a:rPr>
              <a:t>。</a:t>
            </a:r>
            <a:endParaRPr lang="en-US" sz="2000">
              <a:latin typeface="Meiryo UI" panose="020B0604030504040204" pitchFamily="50" charset="-128"/>
              <a:ea typeface="Meiryo UI" panose="020B0604030504040204" pitchFamily="50" charset="-128"/>
              <a:cs typeface="Yu Gothic UI"/>
            </a:endParaRPr>
          </a:p>
          <a:p>
            <a:pPr marL="372110">
              <a:lnSpc>
                <a:spcPct val="100000"/>
              </a:lnSpc>
              <a:spcBef>
                <a:spcPts val="2405"/>
              </a:spcBef>
            </a:pPr>
            <a:r>
              <a:rPr sz="2000" spc="-35" err="1">
                <a:latin typeface="Meiryo UI" panose="020B0604030504040204" pitchFamily="50" charset="-128"/>
                <a:ea typeface="Meiryo UI" panose="020B0604030504040204" pitchFamily="50" charset="-128"/>
                <a:cs typeface="Yu Gothic UI"/>
              </a:rPr>
              <a:t>タイミング：実績報告書の提出時</a:t>
            </a:r>
            <a:endParaRPr sz="2000">
              <a:latin typeface="Meiryo UI" panose="020B0604030504040204" pitchFamily="50" charset="-128"/>
              <a:ea typeface="Meiryo UI" panose="020B0604030504040204" pitchFamily="50" charset="-128"/>
              <a:cs typeface="Yu Gothic UI"/>
            </a:endParaRPr>
          </a:p>
        </p:txBody>
      </p:sp>
      <p:sp>
        <p:nvSpPr>
          <p:cNvPr id="11" name="object 2">
            <a:extLst>
              <a:ext uri="{FF2B5EF4-FFF2-40B4-BE49-F238E27FC236}">
                <a16:creationId xmlns:a16="http://schemas.microsoft.com/office/drawing/2014/main" id="{7ECFDF14-DFF3-2373-80D3-34A7A26A9D35}"/>
              </a:ext>
            </a:extLst>
          </p:cNvPr>
          <p:cNvSpPr txBox="1">
            <a:spLocks/>
          </p:cNvSpPr>
          <p:nvPr/>
        </p:nvSpPr>
        <p:spPr>
          <a:xfrm>
            <a:off x="351230" y="86614"/>
            <a:ext cx="81831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５	</a:t>
            </a:r>
            <a:r>
              <a:rPr lang="ja-JP" altLang="en-US" spc="-5">
                <a:latin typeface="Meiryo UI" panose="020B0604030504040204" pitchFamily="50" charset="-128"/>
                <a:ea typeface="Meiryo UI" panose="020B0604030504040204" pitchFamily="50" charset="-128"/>
              </a:rPr>
              <a:t>保険加入義務②</a:t>
            </a:r>
          </a:p>
        </p:txBody>
      </p:sp>
      <p:sp>
        <p:nvSpPr>
          <p:cNvPr id="4" name="スライド番号プレースホルダー 3">
            <a:extLst>
              <a:ext uri="{FF2B5EF4-FFF2-40B4-BE49-F238E27FC236}">
                <a16:creationId xmlns:a16="http://schemas.microsoft.com/office/drawing/2014/main" id="{2790DD94-E72D-AF1D-F875-B3B965143FA9}"/>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21</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5296" y="542774"/>
            <a:ext cx="9650095" cy="6237986"/>
          </a:xfrm>
          <a:custGeom>
            <a:avLst/>
            <a:gdLst/>
            <a:ahLst/>
            <a:cxnLst/>
            <a:rect l="l" t="t" r="r" b="b"/>
            <a:pathLst>
              <a:path w="9650095" h="6126480">
                <a:moveTo>
                  <a:pt x="9649968" y="0"/>
                </a:moveTo>
                <a:lnTo>
                  <a:pt x="0" y="0"/>
                </a:lnTo>
                <a:lnTo>
                  <a:pt x="0" y="6126480"/>
                </a:lnTo>
                <a:lnTo>
                  <a:pt x="9649968" y="6126480"/>
                </a:lnTo>
                <a:lnTo>
                  <a:pt x="9649968"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lang="ja-JP" altLang="en-US" dirty="0">
              <a:latin typeface="Meiryo UI" panose="020B0604030504040204" pitchFamily="50" charset="-128"/>
              <a:ea typeface="Meiryo UI" panose="020B0604030504040204" pitchFamily="50" charset="-128"/>
            </a:endParaRPr>
          </a:p>
        </p:txBody>
      </p:sp>
      <p:sp>
        <p:nvSpPr>
          <p:cNvPr id="10" name="object 2">
            <a:extLst>
              <a:ext uri="{FF2B5EF4-FFF2-40B4-BE49-F238E27FC236}">
                <a16:creationId xmlns:a16="http://schemas.microsoft.com/office/drawing/2014/main" id="{2A6C4255-F08E-41FB-D3CD-BA1800576FE4}"/>
              </a:ext>
            </a:extLst>
          </p:cNvPr>
          <p:cNvSpPr txBox="1">
            <a:spLocks/>
          </p:cNvSpPr>
          <p:nvPr/>
        </p:nvSpPr>
        <p:spPr>
          <a:xfrm>
            <a:off x="351230" y="86614"/>
            <a:ext cx="8386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６	</a:t>
            </a:r>
            <a:r>
              <a:rPr lang="ja-JP" altLang="en-US" spc="-5">
                <a:latin typeface="Meiryo UI" panose="020B0604030504040204" pitchFamily="50" charset="-128"/>
                <a:ea typeface="Meiryo UI" panose="020B0604030504040204" pitchFamily="50" charset="-128"/>
              </a:rPr>
              <a:t>事業継続力強化計画等の策定又は策定予定であること</a:t>
            </a:r>
          </a:p>
        </p:txBody>
      </p:sp>
      <p:sp>
        <p:nvSpPr>
          <p:cNvPr id="3" name="スライド番号プレースホルダー 2">
            <a:extLst>
              <a:ext uri="{FF2B5EF4-FFF2-40B4-BE49-F238E27FC236}">
                <a16:creationId xmlns:a16="http://schemas.microsoft.com/office/drawing/2014/main" id="{4C4AAA72-2A7B-2B9C-CB20-E8BBA084C68D}"/>
              </a:ext>
            </a:extLst>
          </p:cNvPr>
          <p:cNvSpPr>
            <a:spLocks noGrp="1"/>
          </p:cNvSpPr>
          <p:nvPr>
            <p:ph type="sldNum" sz="quarter" idx="7"/>
          </p:nvPr>
        </p:nvSpPr>
        <p:spPr>
          <a:xfrm>
            <a:off x="9565258" y="6565316"/>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22</a:t>
            </a:fld>
            <a:endParaRPr lang="ja-JP" altLang="en-US" spc="95">
              <a:latin typeface="Meiryo UI" panose="020B0604030504040204" pitchFamily="50" charset="-128"/>
              <a:ea typeface="Meiryo UI" panose="020B0604030504040204" pitchFamily="50" charset="-128"/>
            </a:endParaRPr>
          </a:p>
        </p:txBody>
      </p:sp>
      <p:sp>
        <p:nvSpPr>
          <p:cNvPr id="6" name="object 7">
            <a:extLst>
              <a:ext uri="{FF2B5EF4-FFF2-40B4-BE49-F238E27FC236}">
                <a16:creationId xmlns:a16="http://schemas.microsoft.com/office/drawing/2014/main" id="{CEEE810E-2E01-22D6-6BEF-399EF09B891D}"/>
              </a:ext>
            </a:extLst>
          </p:cNvPr>
          <p:cNvSpPr txBox="1"/>
          <p:nvPr/>
        </p:nvSpPr>
        <p:spPr>
          <a:xfrm>
            <a:off x="170609" y="544256"/>
            <a:ext cx="9550541" cy="1594667"/>
          </a:xfrm>
          <a:prstGeom prst="rect">
            <a:avLst/>
          </a:prstGeom>
          <a:noFill/>
        </p:spPr>
        <p:txBody>
          <a:bodyPr vert="horz" wrap="square" lIns="0" tIns="12065" rIns="0" bIns="0" rtlCol="0">
            <a:spAutoFit/>
          </a:bodyPr>
          <a:lstStyle/>
          <a:p>
            <a:pPr marL="12700">
              <a:lnSpc>
                <a:spcPct val="100000"/>
              </a:lnSpc>
              <a:spcBef>
                <a:spcPts val="95"/>
              </a:spcBef>
            </a:pPr>
            <a:r>
              <a:rPr lang="ja-JP" altLang="en-US" sz="2200" b="1" u="sng" spc="-40" dirty="0">
                <a:uFill>
                  <a:solidFill>
                    <a:srgbClr val="000000"/>
                  </a:solidFill>
                </a:uFill>
                <a:latin typeface="Meiryo UI" panose="020B0604030504040204" pitchFamily="50" charset="-128"/>
                <a:ea typeface="Meiryo UI" panose="020B0604030504040204" pitchFamily="50" charset="-128"/>
                <a:cs typeface="Yu Gothic UI"/>
              </a:rPr>
              <a:t>●なりわい再建支援補助金の利用には、</a:t>
            </a:r>
            <a:r>
              <a:rPr lang="ja-JP" altLang="en-US" sz="2200" b="1" u="sng" spc="-40"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事業完了時点で事業継続力強化計画等の策定又は策定予定であることを確認いたします</a:t>
            </a:r>
            <a:endParaRPr lang="en-US" altLang="ja-JP" sz="2200" b="1" u="sng" spc="-40"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endParaRPr>
          </a:p>
          <a:p>
            <a:pPr marL="12700">
              <a:lnSpc>
                <a:spcPct val="100000"/>
              </a:lnSpc>
              <a:spcBef>
                <a:spcPts val="95"/>
              </a:spcBef>
            </a:pPr>
            <a:r>
              <a:rPr lang="ja-JP" altLang="en-US" sz="2200" spc="-30" dirty="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　</a:t>
            </a:r>
            <a:br>
              <a:rPr lang="ja-JP" altLang="en-US" spc="-25" dirty="0">
                <a:latin typeface="Meiryo UI" panose="020B0604030504040204" pitchFamily="50" charset="-128"/>
                <a:ea typeface="Meiryo UI" panose="020B0604030504040204" pitchFamily="50" charset="-128"/>
                <a:cs typeface="Yu Gothic UI"/>
              </a:rPr>
            </a:br>
            <a:r>
              <a:rPr lang="ja-JP" altLang="en-US" spc="-25" dirty="0">
                <a:latin typeface="Meiryo UI" panose="020B0604030504040204" pitchFamily="50" charset="-128"/>
                <a:ea typeface="Meiryo UI" panose="020B0604030504040204" pitchFamily="50" charset="-128"/>
                <a:cs typeface="Yu Gothic UI"/>
              </a:rPr>
              <a:t>　　なお、中小企業強靭化法に基づく、事業継続力強化計画に限らず、福井県が定める</a:t>
            </a:r>
            <a:r>
              <a:rPr lang="en-US" altLang="ja-JP" spc="-25" dirty="0">
                <a:latin typeface="Meiryo UI" panose="020B0604030504040204" pitchFamily="50" charset="-128"/>
                <a:ea typeface="Meiryo UI" panose="020B0604030504040204" pitchFamily="50" charset="-128"/>
                <a:cs typeface="Yu Gothic UI"/>
              </a:rPr>
              <a:t>BCP</a:t>
            </a:r>
            <a:r>
              <a:rPr lang="ja-JP" altLang="en-US" spc="-25" dirty="0">
                <a:latin typeface="Meiryo UI" panose="020B0604030504040204" pitchFamily="50" charset="-128"/>
                <a:ea typeface="Meiryo UI" panose="020B0604030504040204" pitchFamily="50" charset="-128"/>
                <a:cs typeface="Yu Gothic UI"/>
              </a:rPr>
              <a:t>計画や企業独自で策定する</a:t>
            </a:r>
            <a:r>
              <a:rPr lang="en-US" altLang="ja-JP" spc="-25" dirty="0">
                <a:latin typeface="Meiryo UI" panose="020B0604030504040204" pitchFamily="50" charset="-128"/>
                <a:ea typeface="Meiryo UI" panose="020B0604030504040204" pitchFamily="50" charset="-128"/>
                <a:cs typeface="Yu Gothic UI"/>
              </a:rPr>
              <a:t>BCP</a:t>
            </a:r>
            <a:r>
              <a:rPr lang="ja-JP" altLang="en-US" spc="-25" dirty="0">
                <a:latin typeface="Meiryo UI" panose="020B0604030504040204" pitchFamily="50" charset="-128"/>
                <a:ea typeface="Meiryo UI" panose="020B0604030504040204" pitchFamily="50" charset="-128"/>
                <a:cs typeface="Yu Gothic UI"/>
              </a:rPr>
              <a:t>計画でも可とします。</a:t>
            </a:r>
            <a:endParaRPr lang="ja-JP" altLang="en-US" sz="1800" dirty="0">
              <a:latin typeface="Meiryo UI" panose="020B0604030504040204" pitchFamily="50" charset="-128"/>
              <a:ea typeface="Meiryo UI" panose="020B0604030504040204" pitchFamily="50" charset="-128"/>
              <a:cs typeface="Yu Gothic UI"/>
            </a:endParaRPr>
          </a:p>
        </p:txBody>
      </p:sp>
      <p:sp>
        <p:nvSpPr>
          <p:cNvPr id="2" name="object 2">
            <a:extLst>
              <a:ext uri="{FF2B5EF4-FFF2-40B4-BE49-F238E27FC236}">
                <a16:creationId xmlns:a16="http://schemas.microsoft.com/office/drawing/2014/main" id="{51061811-E251-C795-37BC-4811200791BB}"/>
              </a:ext>
            </a:extLst>
          </p:cNvPr>
          <p:cNvSpPr txBox="1">
            <a:spLocks noGrp="1"/>
          </p:cNvSpPr>
          <p:nvPr>
            <p:ph type="title"/>
          </p:nvPr>
        </p:nvSpPr>
        <p:spPr>
          <a:xfrm>
            <a:off x="73888" y="2379724"/>
            <a:ext cx="9832112" cy="382156"/>
          </a:xfrm>
          <a:prstGeom prst="rect">
            <a:avLst/>
          </a:prstGeom>
        </p:spPr>
        <p:txBody>
          <a:bodyPr vert="horz" wrap="square" lIns="0" tIns="12700" rIns="0" bIns="0" rtlCol="0">
            <a:spAutoFit/>
          </a:bodyPr>
          <a:lstStyle/>
          <a:p>
            <a:pPr marL="12700">
              <a:lnSpc>
                <a:spcPct val="100000"/>
              </a:lnSpc>
              <a:spcBef>
                <a:spcPts val="100"/>
              </a:spcBef>
            </a:pPr>
            <a:r>
              <a:rPr lang="en-US" altLang="ja-JP" dirty="0">
                <a:solidFill>
                  <a:srgbClr val="000000"/>
                </a:solidFill>
                <a:latin typeface="Meiryo UI" panose="020B0604030504040204" pitchFamily="50" charset="-128"/>
                <a:ea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参考</a:t>
            </a:r>
            <a:r>
              <a:rPr lang="en-US" altLang="ja-JP" dirty="0">
                <a:solidFill>
                  <a:srgbClr val="000000"/>
                </a:solidFill>
                <a:latin typeface="Meiryo UI" panose="020B0604030504040204" pitchFamily="50" charset="-128"/>
                <a:ea typeface="Meiryo UI" panose="020B0604030504040204" pitchFamily="50" charset="-128"/>
              </a:rPr>
              <a:t>】</a:t>
            </a:r>
            <a:r>
              <a:rPr dirty="0" err="1">
                <a:solidFill>
                  <a:srgbClr val="000000"/>
                </a:solidFill>
                <a:latin typeface="Meiryo UI" panose="020B0604030504040204" pitchFamily="50" charset="-128"/>
                <a:ea typeface="Meiryo UI" panose="020B0604030504040204" pitchFamily="50" charset="-128"/>
              </a:rPr>
              <a:t>事業継続力強化計画認定制度の概要</a:t>
            </a:r>
            <a:r>
              <a:rPr lang="en-US" altLang="ja-JP" sz="2400" b="0" dirty="0">
                <a:solidFill>
                  <a:srgbClr val="000000"/>
                </a:solidFill>
                <a:latin typeface="Meiryo UI" panose="020B0604030504040204" pitchFamily="50" charset="-128"/>
                <a:ea typeface="Meiryo UI" panose="020B0604030504040204" pitchFamily="50" charset="-128"/>
              </a:rPr>
              <a:t> </a:t>
            </a:r>
            <a:r>
              <a:rPr lang="ja-JP" altLang="en-US" sz="2400" b="0" dirty="0">
                <a:solidFill>
                  <a:srgbClr val="000000"/>
                </a:solidFill>
                <a:latin typeface="Meiryo UI" panose="020B0604030504040204" pitchFamily="50" charset="-128"/>
                <a:ea typeface="Meiryo UI" panose="020B0604030504040204" pitchFamily="50" charset="-128"/>
              </a:rPr>
              <a:t>　　　　</a:t>
            </a:r>
            <a:r>
              <a:rPr lang="en-US" altLang="ja-JP" sz="2000" b="0" dirty="0">
                <a:solidFill>
                  <a:srgbClr val="000000"/>
                </a:solidFill>
                <a:latin typeface="Meiryo UI" panose="020B0604030504040204" pitchFamily="50" charset="-128"/>
                <a:ea typeface="Meiryo UI" panose="020B0604030504040204" pitchFamily="50" charset="-128"/>
              </a:rPr>
              <a:t>※</a:t>
            </a:r>
            <a:r>
              <a:rPr lang="ja-JP" altLang="en-US" sz="2000" b="0" dirty="0">
                <a:solidFill>
                  <a:srgbClr val="000000"/>
                </a:solidFill>
                <a:latin typeface="Meiryo UI" panose="020B0604030504040204" pitchFamily="50" charset="-128"/>
                <a:ea typeface="Meiryo UI" panose="020B0604030504040204" pitchFamily="50" charset="-128"/>
              </a:rPr>
              <a:t>認定は要件ではありません</a:t>
            </a:r>
            <a:endParaRPr sz="2000" dirty="0">
              <a:solidFill>
                <a:srgbClr val="000000"/>
              </a:solidFill>
              <a:latin typeface="Meiryo UI" panose="020B0604030504040204" pitchFamily="50" charset="-128"/>
              <a:ea typeface="Meiryo UI" panose="020B0604030504040204" pitchFamily="50" charset="-128"/>
            </a:endParaRPr>
          </a:p>
        </p:txBody>
      </p:sp>
      <p:sp>
        <p:nvSpPr>
          <p:cNvPr id="8" name="object 7">
            <a:extLst>
              <a:ext uri="{FF2B5EF4-FFF2-40B4-BE49-F238E27FC236}">
                <a16:creationId xmlns:a16="http://schemas.microsoft.com/office/drawing/2014/main" id="{AFA092C3-8C24-8611-C497-D97BF1BBC44D}"/>
              </a:ext>
            </a:extLst>
          </p:cNvPr>
          <p:cNvSpPr txBox="1"/>
          <p:nvPr/>
        </p:nvSpPr>
        <p:spPr>
          <a:xfrm>
            <a:off x="129047" y="2925911"/>
            <a:ext cx="9550541" cy="640560"/>
          </a:xfrm>
          <a:prstGeom prst="rect">
            <a:avLst/>
          </a:prstGeom>
          <a:noFill/>
        </p:spPr>
        <p:txBody>
          <a:bodyPr vert="horz" wrap="square" lIns="0" tIns="12065" rIns="0" bIns="0" rtlCol="0">
            <a:spAutoFit/>
          </a:bodyPr>
          <a:lstStyle/>
          <a:p>
            <a:pPr marL="12700">
              <a:lnSpc>
                <a:spcPct val="100000"/>
              </a:lnSpc>
              <a:spcBef>
                <a:spcPts val="95"/>
              </a:spcBef>
            </a:pPr>
            <a:r>
              <a:rPr lang="ja-JP" altLang="en-US" sz="2000" b="1" u="sng" spc="-40">
                <a:uFill>
                  <a:solidFill>
                    <a:srgbClr val="000000"/>
                  </a:solidFill>
                </a:uFill>
                <a:latin typeface="Meiryo UI" panose="020B0604030504040204" pitchFamily="50" charset="-128"/>
                <a:ea typeface="Meiryo UI" panose="020B0604030504040204" pitchFamily="50" charset="-128"/>
                <a:cs typeface="Yu Gothic UI"/>
              </a:rPr>
              <a:t>●自社の災害リスク等を認識し、防災・減災の事前対策に取り組むための計画です。</a:t>
            </a:r>
          </a:p>
          <a:p>
            <a:pPr marL="12700">
              <a:lnSpc>
                <a:spcPct val="100000"/>
              </a:lnSpc>
              <a:spcBef>
                <a:spcPts val="95"/>
              </a:spcBef>
            </a:pPr>
            <a:r>
              <a:rPr lang="ja-JP" altLang="en-US" sz="2000" spc="-3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　</a:t>
            </a:r>
            <a:r>
              <a:rPr lang="ja-JP" altLang="en-US" spc="-30">
                <a:solidFill>
                  <a:srgbClr val="C00000"/>
                </a:solidFill>
                <a:uFill>
                  <a:solidFill>
                    <a:srgbClr val="000000"/>
                  </a:solidFill>
                </a:uFill>
                <a:latin typeface="Meiryo UI" panose="020B0604030504040204" pitchFamily="50" charset="-128"/>
                <a:ea typeface="Meiryo UI" panose="020B0604030504040204" pitchFamily="50" charset="-128"/>
                <a:cs typeface="Yu Gothic UI"/>
              </a:rPr>
              <a:t>また、認定を受けた事業者は、税制措置や金融支援等の支援策の活用が可能となります。</a:t>
            </a:r>
            <a:endParaRPr lang="ja-JP" altLang="en-US" sz="1600">
              <a:solidFill>
                <a:srgbClr val="C00000"/>
              </a:solidFill>
              <a:latin typeface="Meiryo UI" panose="020B0604030504040204" pitchFamily="50" charset="-128"/>
              <a:ea typeface="Meiryo UI" panose="020B0604030504040204" pitchFamily="50" charset="-128"/>
              <a:cs typeface="Yu Gothic UI"/>
            </a:endParaRPr>
          </a:p>
        </p:txBody>
      </p:sp>
      <p:sp>
        <p:nvSpPr>
          <p:cNvPr id="12" name="object 10">
            <a:extLst>
              <a:ext uri="{FF2B5EF4-FFF2-40B4-BE49-F238E27FC236}">
                <a16:creationId xmlns:a16="http://schemas.microsoft.com/office/drawing/2014/main" id="{449AA2DD-FC69-753B-1000-4E84E25C35CF}"/>
              </a:ext>
            </a:extLst>
          </p:cNvPr>
          <p:cNvSpPr txBox="1"/>
          <p:nvPr/>
        </p:nvSpPr>
        <p:spPr>
          <a:xfrm>
            <a:off x="415882" y="4391762"/>
            <a:ext cx="1102287" cy="199414"/>
          </a:xfrm>
          <a:prstGeom prst="rect">
            <a:avLst/>
          </a:prstGeom>
        </p:spPr>
        <p:txBody>
          <a:bodyPr vert="horz" wrap="square" lIns="0" tIns="19685" rIns="0" bIns="0" rtlCol="0">
            <a:spAutoFit/>
          </a:bodyPr>
          <a:lstStyle/>
          <a:p>
            <a:pPr marL="190500" marR="5080" lvl="0" indent="-178435" algn="ctr" defTabSz="914400" rtl="0" eaLnBrk="1" fontAlgn="auto" latinLnBrk="0" hangingPunct="1">
              <a:lnSpc>
                <a:spcPts val="1430"/>
              </a:lnSpc>
              <a:spcBef>
                <a:spcPts val="155"/>
              </a:spcBef>
              <a:spcAft>
                <a:spcPts val="0"/>
              </a:spcAft>
              <a:buClrTx/>
              <a:buSzTx/>
              <a:buFontTx/>
              <a:buNone/>
              <a:tabLst/>
              <a:defRPr/>
            </a:pPr>
            <a:r>
              <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①</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申請</a:t>
            </a:r>
            <a:endPar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
        <p:nvSpPr>
          <p:cNvPr id="13" name="object 11">
            <a:extLst>
              <a:ext uri="{FF2B5EF4-FFF2-40B4-BE49-F238E27FC236}">
                <a16:creationId xmlns:a16="http://schemas.microsoft.com/office/drawing/2014/main" id="{D8BB2C68-24DC-B551-7496-5B9EA8C099B8}"/>
              </a:ext>
            </a:extLst>
          </p:cNvPr>
          <p:cNvSpPr txBox="1"/>
          <p:nvPr/>
        </p:nvSpPr>
        <p:spPr>
          <a:xfrm>
            <a:off x="509754" y="4695658"/>
            <a:ext cx="2447925" cy="503984"/>
          </a:xfrm>
          <a:prstGeom prst="rect">
            <a:avLst/>
          </a:prstGeom>
          <a:solidFill>
            <a:schemeClr val="bg1">
              <a:lumMod val="85000"/>
            </a:schemeClr>
          </a:solidFill>
          <a:ln w="12191">
            <a:solidFill>
              <a:schemeClr val="tx1"/>
            </a:solidFill>
          </a:ln>
        </p:spPr>
        <p:txBody>
          <a:bodyPr vert="horz" wrap="square" lIns="0" tIns="102870" rIns="0" bIns="0" rtlCol="0">
            <a:spAutoFit/>
          </a:bodyPr>
          <a:lstStyle/>
          <a:p>
            <a:pPr marL="1905" marR="0" lvl="0" indent="0" algn="ctr" defTabSz="914400" rtl="0" eaLnBrk="1" fontAlgn="auto" latinLnBrk="0" hangingPunct="1">
              <a:lnSpc>
                <a:spcPct val="100000"/>
              </a:lnSpc>
              <a:spcBef>
                <a:spcPts val="810"/>
              </a:spcBef>
              <a:spcAft>
                <a:spcPts val="0"/>
              </a:spcAft>
              <a:buClrTx/>
              <a:buSzTx/>
              <a:buFontTx/>
              <a:buNone/>
              <a:tabLst/>
              <a:defRPr/>
            </a:pPr>
            <a:r>
              <a:rPr kumimoji="1" sz="1200" b="1"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経済産業</a:t>
            </a:r>
            <a:r>
              <a:rPr kumimoji="1" sz="1200" b="1"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大</a:t>
            </a:r>
            <a:r>
              <a:rPr kumimoji="1" sz="1200" b="1"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臣</a:t>
            </a:r>
            <a:endPar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r>
              <a:rPr kumimoji="1" sz="1200" b="1"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地方経</a:t>
            </a:r>
            <a:r>
              <a:rPr kumimoji="1" sz="1200" b="1"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済産</a:t>
            </a:r>
            <a:r>
              <a:rPr kumimoji="1" sz="1200" b="1"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業</a:t>
            </a:r>
            <a:r>
              <a:rPr kumimoji="1" sz="1200" b="1"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局</a:t>
            </a:r>
            <a:r>
              <a:rPr kumimoji="1"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endParaRPr kumimoji="1" 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
        <p:nvSpPr>
          <p:cNvPr id="14" name="object 18">
            <a:extLst>
              <a:ext uri="{FF2B5EF4-FFF2-40B4-BE49-F238E27FC236}">
                <a16:creationId xmlns:a16="http://schemas.microsoft.com/office/drawing/2014/main" id="{685476C7-34B3-F913-8ACF-9B5957677C66}"/>
              </a:ext>
            </a:extLst>
          </p:cNvPr>
          <p:cNvSpPr txBox="1"/>
          <p:nvPr/>
        </p:nvSpPr>
        <p:spPr>
          <a:xfrm>
            <a:off x="2261924" y="4385865"/>
            <a:ext cx="602660" cy="199414"/>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Ｐゴシック"/>
              </a:rPr>
              <a:t>②</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Ｐゴシック"/>
              </a:rPr>
              <a:t>認定</a:t>
            </a:r>
            <a:endPar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15" name="object 20">
            <a:extLst>
              <a:ext uri="{FF2B5EF4-FFF2-40B4-BE49-F238E27FC236}">
                <a16:creationId xmlns:a16="http://schemas.microsoft.com/office/drawing/2014/main" id="{81DA78A0-CD77-507B-7C4B-705ABEC161AD}"/>
              </a:ext>
            </a:extLst>
          </p:cNvPr>
          <p:cNvSpPr txBox="1"/>
          <p:nvPr/>
        </p:nvSpPr>
        <p:spPr>
          <a:xfrm>
            <a:off x="3659828" y="4002247"/>
            <a:ext cx="2951361" cy="1502976"/>
          </a:xfrm>
          <a:prstGeom prst="rect">
            <a:avLst/>
          </a:prstGeom>
          <a:ln>
            <a:solidFill>
              <a:schemeClr val="tx1"/>
            </a:solidFill>
          </a:ln>
        </p:spPr>
        <p:txBody>
          <a:bodyPr vert="horz" wrap="square" lIns="0" tIns="12700" rIns="0" bIns="0" rtlCol="0">
            <a:spAutoFit/>
          </a:bodyPr>
          <a:lstStyle/>
          <a:p>
            <a:pPr marL="12700" marR="0" lvl="0" algn="l" defTabSz="914400" rtl="0" eaLnBrk="1" fontAlgn="auto" latinLnBrk="0" hangingPunct="1">
              <a:lnSpc>
                <a:spcPct val="100000"/>
              </a:lnSpc>
              <a:spcBef>
                <a:spcPts val="100"/>
              </a:spcBef>
              <a:spcAft>
                <a:spcPts val="0"/>
              </a:spcAft>
              <a:buClrTx/>
              <a:buSzPct val="91666"/>
              <a:tabLst>
                <a:tab pos="165735" algn="l"/>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発</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災</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時の</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初</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動対</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応手順</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（安</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否</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確認</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被害の</a:t>
            </a:r>
            <a:br>
              <a:rPr kumimoji="1" 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br>
            <a:r>
              <a:rPr kumimoji="1" lang="ja-JP" altLang="en-US" sz="1200" kern="1200">
                <a:solidFill>
                  <a:prstClr val="black"/>
                </a:solidFill>
                <a:latin typeface="Meiryo UI" panose="020B0604030504040204" pitchFamily="50" charset="-128"/>
                <a:ea typeface="Meiryo UI" panose="020B0604030504040204" pitchFamily="50" charset="-128"/>
                <a:cs typeface="ＭＳ ゴシック"/>
              </a:rPr>
              <a:t> </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確認・発信手順等</a:t>
            </a:r>
            <a:r>
              <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endParaRPr kumimoji="1" 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84150" marR="0" lvl="0" indent="-171450" algn="l" defTabSz="914400" rtl="0" eaLnBrk="1" fontAlgn="auto" latinLnBrk="0" hangingPunct="1">
              <a:lnSpc>
                <a:spcPct val="100000"/>
              </a:lnSpc>
              <a:spcBef>
                <a:spcPts val="100"/>
              </a:spcBef>
              <a:spcAft>
                <a:spcPts val="0"/>
              </a:spcAft>
              <a:buClrTx/>
              <a:buSzPct val="91666"/>
              <a:buFont typeface="Wingdings" panose="05000000000000000000" pitchFamily="2" charset="2"/>
              <a:buChar char="n"/>
              <a:tabLst>
                <a:tab pos="165735" algn="l"/>
              </a:tabLst>
              <a:defRPr/>
            </a:pPr>
            <a:endParaRPr kumimoji="1" sz="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2700"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ヒ</a:t>
            </a:r>
            <a:r>
              <a:rPr kumimoji="1" sz="1200" b="0" i="0" u="none"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ト、モ</a:t>
            </a:r>
            <a:r>
              <a:rPr kumimoji="1" sz="1200" b="0" i="0" u="none"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ノ</a:t>
            </a:r>
            <a:r>
              <a:rPr kumimoji="1" sz="1200" b="0" i="0" u="none"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、カ</a:t>
            </a:r>
            <a:r>
              <a:rPr kumimoji="1" sz="1200" b="0" i="0" u="none" strike="noStrike" kern="1200" cap="none" spc="1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ネ</a:t>
            </a:r>
            <a:r>
              <a:rPr kumimoji="1" sz="1200" b="0" i="0" u="none"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情報</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を</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災害</a:t>
            </a:r>
            <a:r>
              <a:rPr kumimoji="1" sz="1200" b="0" i="0" u="none" strike="noStrike" kern="1200" cap="none" spc="1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か</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ら守る</a:t>
            </a:r>
            <a:r>
              <a:rPr kumimoji="1" sz="1200" b="0" i="0" u="none" strike="noStrike" kern="1200" cap="none" spc="1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た</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めの具体</a:t>
            </a:r>
            <a:br>
              <a:rPr kumimoji="1" 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b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 </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的な対策</a:t>
            </a:r>
            <a:endParaRPr kumimoji="1" 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841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endParaRPr kumimoji="1" sz="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2700"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計画</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の</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推</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進</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体制</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経</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営層のコ</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ミ</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ットメント</a:t>
            </a:r>
            <a:r>
              <a:rPr kumimoji="1"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endParaRPr kumimoji="1" 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841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endParaRPr kumimoji="1" sz="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2700" marR="0" lvl="0" algn="l" defTabSz="914400" rtl="0" eaLnBrk="1" fontAlgn="auto" latinLnBrk="0" hangingPunct="1">
              <a:lnSpc>
                <a:spcPct val="100000"/>
              </a:lnSpc>
              <a:spcBef>
                <a:spcPts val="0"/>
              </a:spcBef>
              <a:spcAft>
                <a:spcPts val="0"/>
              </a:spcAft>
              <a:buClrTx/>
              <a:buSzPct val="91666"/>
              <a:tabLst>
                <a:tab pos="165735" algn="l"/>
              </a:tabLst>
              <a:defRPr/>
            </a:pPr>
            <a:r>
              <a:rPr kumimoji="1" lang="ja-JP" altLang="en-US" sz="1200" b="0" i="0" strike="noStrike" kern="1200" cap="none" spc="0" normalizeH="0" baseline="0" noProof="0">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訓</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練</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実施</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計</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画の</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見</a:t>
            </a:r>
            <a:r>
              <a:rPr kumimoji="1" sz="1200" b="0" i="0" u="sng" strike="noStrike" kern="1200" cap="none" spc="0"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直</a:t>
            </a:r>
            <a:r>
              <a:rPr kumimoji="1" sz="1200" b="0" i="0" u="sng" strike="noStrike" kern="1200" cap="none" spc="-15" normalizeH="0" baseline="0" noProof="0" err="1">
                <a:ln>
                  <a:noFill/>
                </a:ln>
                <a:solidFill>
                  <a:prstClr val="black"/>
                </a:solidFill>
                <a:effectLst/>
                <a:uLnTx/>
                <a:uFill>
                  <a:solidFill>
                    <a:srgbClr val="000000"/>
                  </a:solidFill>
                </a:uFill>
                <a:latin typeface="Meiryo UI" panose="020B0604030504040204" pitchFamily="50" charset="-128"/>
                <a:ea typeface="Meiryo UI" panose="020B0604030504040204" pitchFamily="50" charset="-128"/>
                <a:cs typeface="ＭＳ ゴシック"/>
              </a:rPr>
              <a:t>し</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等</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取組の実効</a:t>
            </a:r>
            <a:r>
              <a:rPr kumimoji="1" sz="1200" b="0" i="0" u="none" strike="noStrike" kern="1200" cap="none" spc="1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性</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を</a:t>
            </a:r>
            <a:br>
              <a:rPr kumimoji="1" lang="en-US" sz="12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br>
            <a:r>
              <a:rPr kumimoji="1" lang="ja-JP" altLang="en-US" sz="12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 </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確保</a:t>
            </a:r>
            <a:r>
              <a:rPr kumimoji="1" sz="1200" b="0" i="0" u="none" strike="noStrike" kern="1200" cap="none" spc="1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す</a:t>
            </a:r>
            <a:r>
              <a:rPr kumimoji="1" sz="12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る</a:t>
            </a:r>
            <a:r>
              <a:rPr kumimoji="1" sz="12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取組</a:t>
            </a:r>
            <a:endParaRPr kumimoji="1"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p:txBody>
      </p:sp>
      <p:sp>
        <p:nvSpPr>
          <p:cNvPr id="16" name="object 25">
            <a:extLst>
              <a:ext uri="{FF2B5EF4-FFF2-40B4-BE49-F238E27FC236}">
                <a16:creationId xmlns:a16="http://schemas.microsoft.com/office/drawing/2014/main" id="{82D7E533-FB8E-49AC-3600-5808D123E167}"/>
              </a:ext>
            </a:extLst>
          </p:cNvPr>
          <p:cNvSpPr txBox="1"/>
          <p:nvPr/>
        </p:nvSpPr>
        <p:spPr>
          <a:xfrm>
            <a:off x="6767245" y="4004984"/>
            <a:ext cx="2940438" cy="1281761"/>
          </a:xfrm>
          <a:prstGeom prst="rect">
            <a:avLst/>
          </a:prstGeom>
          <a:ln>
            <a:solidFill>
              <a:schemeClr val="tx1"/>
            </a:solidFill>
          </a:ln>
        </p:spPr>
        <p:txBody>
          <a:bodyPr vert="horz" wrap="square" lIns="0" tIns="24765" rIns="0" bIns="0" rtlCol="0" anchor="t">
            <a:spAutoFit/>
          </a:bodyPr>
          <a:lstStyle/>
          <a:p>
            <a:pPr marL="12700" marR="0" lvl="0" algn="l" defTabSz="914400" rtl="0" eaLnBrk="1" fontAlgn="auto" latinLnBrk="0" hangingPunct="1">
              <a:lnSpc>
                <a:spcPct val="100000"/>
              </a:lnSpc>
              <a:spcBef>
                <a:spcPts val="195"/>
              </a:spcBef>
              <a:spcAft>
                <a:spcPts val="0"/>
              </a:spcAft>
              <a:buClrTx/>
              <a:buSzTx/>
              <a:tabLst/>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・認</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定</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事</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業</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者に</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よ</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る</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ロ</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ゴマ</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ー</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ク</a:t>
            </a:r>
            <a:r>
              <a:rPr kumimoji="1" lang="ja-JP" altLang="en-US" sz="14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使用</a:t>
            </a:r>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2700" marR="0" lvl="0" indent="0" algn="l" defTabSz="914400" rtl="0" eaLnBrk="1" fontAlgn="auto" latinLnBrk="0" hangingPunct="1">
              <a:lnSpc>
                <a:spcPct val="100000"/>
              </a:lnSpc>
              <a:spcBef>
                <a:spcPts val="195"/>
              </a:spcBef>
              <a:spcAft>
                <a:spcPts val="0"/>
              </a:spcAft>
              <a:buClrTx/>
              <a:buSzTx/>
              <a:buFontTx/>
              <a:buNone/>
              <a:tabLst/>
              <a:defRPr/>
            </a:pPr>
            <a:endParaRPr kumimoji="1" lang="en-US" sz="400" b="0" i="0" u="none" strike="noStrike" kern="1200" cap="none" spc="0" normalizeH="0" baseline="0" noProof="0">
              <a:ln>
                <a:noFill/>
              </a:ln>
              <a:solidFill>
                <a:prstClr val="black"/>
              </a:solidFill>
              <a:effectLst/>
              <a:uLnTx/>
              <a:uFillTx/>
              <a:latin typeface="Meiryo UI"/>
              <a:ea typeface="Meiryo UI"/>
              <a:cs typeface="ＭＳ ゴシック"/>
            </a:endParaRPr>
          </a:p>
          <a:p>
            <a:pPr marL="12700" marR="0" lvl="0" algn="l" defTabSz="914400" rtl="0" eaLnBrk="1" fontAlgn="auto" latinLnBrk="0" hangingPunct="1">
              <a:lnSpc>
                <a:spcPct val="100000"/>
              </a:lnSpc>
              <a:spcBef>
                <a:spcPts val="195"/>
              </a:spcBef>
              <a:spcAft>
                <a:spcPts val="0"/>
              </a:spcAft>
              <a:buClrTx/>
              <a:buSzTx/>
              <a:tabLst/>
              <a:defRPr/>
            </a:pPr>
            <a:r>
              <a:rPr kumimoji="1" lang="ja-JP" altLang="en-US" sz="1400" b="0" i="0" u="none" strike="noStrike" kern="1200" cap="none" spc="0" normalizeH="0" baseline="0" noProof="0">
                <a:ln>
                  <a:noFill/>
                </a:ln>
                <a:solidFill>
                  <a:prstClr val="black"/>
                </a:solidFill>
                <a:effectLst/>
                <a:uLnTx/>
                <a:uFillTx/>
                <a:latin typeface="Meiryo UI"/>
                <a:ea typeface="Meiryo UI"/>
                <a:cs typeface="ＭＳ ゴシック"/>
              </a:rPr>
              <a:t>・</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防</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災</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減</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災設</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備</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導</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入</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に対</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す</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る</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税</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制</a:t>
            </a:r>
            <a:r>
              <a:rPr kumimoji="1" lang="ja-JP" altLang="en-US" sz="1400" b="0" i="0" u="none" strike="noStrike" kern="1200" cap="none" spc="0" normalizeH="0" baseline="0" noProof="0">
                <a:ln>
                  <a:noFill/>
                </a:ln>
                <a:solidFill>
                  <a:prstClr val="black"/>
                </a:solidFill>
                <a:effectLst/>
                <a:uLnTx/>
                <a:uFillTx/>
                <a:latin typeface="Meiryo UI"/>
                <a:ea typeface="Meiryo UI"/>
                <a:cs typeface="ＭＳ ゴシック"/>
              </a:rPr>
              <a:t>措置</a:t>
            </a:r>
            <a:endParaRPr kumimoji="1" lang="en-US" altLang="ja-JP" sz="1400" b="0" i="0" u="none" strike="noStrike" kern="1200" cap="none" spc="0" normalizeH="0" baseline="0" noProof="0">
              <a:ln>
                <a:noFill/>
              </a:ln>
              <a:solidFill>
                <a:prstClr val="black"/>
              </a:solidFill>
              <a:effectLst/>
              <a:uLnTx/>
              <a:uFillTx/>
              <a:latin typeface="Meiryo UI"/>
              <a:ea typeface="Meiryo UI"/>
              <a:cs typeface="ＭＳ ゴシック"/>
            </a:endParaRPr>
          </a:p>
          <a:p>
            <a:pPr marL="298450" marR="0" lvl="0" indent="-285750" algn="l" defTabSz="914400" rtl="0" eaLnBrk="1" fontAlgn="auto" latinLnBrk="0" hangingPunct="1">
              <a:lnSpc>
                <a:spcPct val="100000"/>
              </a:lnSpc>
              <a:spcBef>
                <a:spcPts val="195"/>
              </a:spcBef>
              <a:spcAft>
                <a:spcPts val="0"/>
              </a:spcAft>
              <a:buClrTx/>
              <a:buSzTx/>
              <a:buFont typeface="Wingdings" panose="05000000000000000000" pitchFamily="2" charset="2"/>
              <a:buChar char="n"/>
              <a:tabLst/>
              <a:defRPr/>
            </a:pPr>
            <a:endParaRPr kumimoji="1" sz="500" b="0" i="0" u="none" strike="noStrike" kern="1200" cap="none" spc="0" normalizeH="0" baseline="0" noProof="0">
              <a:ln>
                <a:noFill/>
              </a:ln>
              <a:solidFill>
                <a:prstClr val="black"/>
              </a:solidFill>
              <a:effectLst/>
              <a:uLnTx/>
              <a:uFillTx/>
              <a:latin typeface="Meiryo UI"/>
              <a:ea typeface="Meiryo UI"/>
              <a:cs typeface="ＭＳ ゴシック"/>
            </a:endParaRPr>
          </a:p>
          <a:p>
            <a:pPr marL="12700" marR="0" lvl="0" algn="l" defTabSz="914400" rtl="0" eaLnBrk="1" fontAlgn="auto" latinLnBrk="0" hangingPunct="1">
              <a:lnSpc>
                <a:spcPct val="100000"/>
              </a:lnSpc>
              <a:spcBef>
                <a:spcPts val="95"/>
              </a:spcBef>
              <a:spcAft>
                <a:spcPts val="0"/>
              </a:spcAft>
              <a:buClrTx/>
              <a:buSzTx/>
              <a:tabLst/>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rPr>
              <a:t>・</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低</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利</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融</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資</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、信</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用</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枠</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拡</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大等</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の</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金</a:t>
            </a:r>
            <a:r>
              <a:rPr kumimoji="1" sz="14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融</a:t>
            </a:r>
            <a:r>
              <a:rPr kumimoji="1" sz="14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ＭＳ ゴシック"/>
              </a:rPr>
              <a:t>支援</a:t>
            </a:r>
            <a:endParaRPr kumimoji="1" 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298450" marR="0" lvl="0" indent="-285750" algn="l" defTabSz="914400" rtl="0" eaLnBrk="1" fontAlgn="auto" latinLnBrk="0" hangingPunct="1">
              <a:lnSpc>
                <a:spcPct val="100000"/>
              </a:lnSpc>
              <a:spcBef>
                <a:spcPts val="95"/>
              </a:spcBef>
              <a:spcAft>
                <a:spcPts val="0"/>
              </a:spcAft>
              <a:buClrTx/>
              <a:buSzTx/>
              <a:buFont typeface="Wingdings" panose="05000000000000000000" pitchFamily="2" charset="2"/>
              <a:buChar char="n"/>
              <a:tabLst/>
              <a:defRPr/>
            </a:pPr>
            <a:endParaRPr kumimoji="1" sz="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ＭＳ ゴシック"/>
            </a:endParaRPr>
          </a:p>
          <a:p>
            <a:pPr marL="12700" marR="0" lvl="0" algn="l" defTabSz="914400" rtl="0" eaLnBrk="1" fontAlgn="auto" latinLnBrk="0" hangingPunct="1">
              <a:lnSpc>
                <a:spcPct val="100000"/>
              </a:lnSpc>
              <a:spcBef>
                <a:spcPts val="0"/>
              </a:spcBef>
              <a:spcAft>
                <a:spcPts val="0"/>
              </a:spcAft>
              <a:buClr>
                <a:srgbClr val="000000"/>
              </a:buClr>
              <a:buSzPct val="91666"/>
              <a:tabLst>
                <a:tab pos="165735" algn="l"/>
              </a:tabLst>
              <a:defRPr/>
            </a:pPr>
            <a:r>
              <a:rPr kumimoji="1" lang="ja-JP" altLang="en-US" sz="1400" b="0" i="0" u="none" strike="noStrike" kern="1200" cap="none" spc="0" normalizeH="0" baseline="0" noProof="0">
                <a:ln>
                  <a:noFill/>
                </a:ln>
                <a:solidFill>
                  <a:prstClr val="black"/>
                </a:solidFill>
                <a:effectLst/>
                <a:uLnTx/>
                <a:uFillTx/>
                <a:latin typeface="Meiryo UI"/>
                <a:ea typeface="Meiryo UI"/>
                <a:cs typeface="ＭＳ ゴシック"/>
              </a:rPr>
              <a:t>・</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補</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助</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金採択</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時</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の</a:t>
            </a:r>
            <a:r>
              <a:rPr kumimoji="1" sz="1400" b="0" i="0" u="none" strike="noStrike" kern="1200" cap="none" spc="-15" normalizeH="0" baseline="0" noProof="0" err="1">
                <a:ln>
                  <a:noFill/>
                </a:ln>
                <a:solidFill>
                  <a:prstClr val="black"/>
                </a:solidFill>
                <a:effectLst/>
                <a:uLnTx/>
                <a:uFillTx/>
                <a:latin typeface="Meiryo UI"/>
                <a:ea typeface="Meiryo UI"/>
                <a:cs typeface="ＭＳ ゴシック"/>
              </a:rPr>
              <a:t>加</a:t>
            </a:r>
            <a:r>
              <a:rPr kumimoji="1" sz="1400" b="0" i="0" u="none" strike="noStrike" kern="1200" cap="none" spc="0" normalizeH="0" baseline="0" noProof="0" err="1">
                <a:ln>
                  <a:noFill/>
                </a:ln>
                <a:solidFill>
                  <a:prstClr val="black"/>
                </a:solidFill>
                <a:effectLst/>
                <a:uLnTx/>
                <a:uFillTx/>
                <a:latin typeface="Meiryo UI"/>
                <a:ea typeface="Meiryo UI"/>
                <a:cs typeface="ＭＳ ゴシック"/>
              </a:rPr>
              <a:t>点措置</a:t>
            </a:r>
            <a:endParaRPr kumimoji="1" lang="en-US" sz="1400" b="0" i="0" u="none" strike="noStrike" kern="1200" cap="none" spc="0" normalizeH="0" baseline="0" noProof="0">
              <a:ln>
                <a:noFill/>
              </a:ln>
              <a:solidFill>
                <a:prstClr val="black"/>
              </a:solidFill>
              <a:effectLst/>
              <a:uLnTx/>
              <a:uFillTx/>
              <a:latin typeface="Meiryo UI"/>
              <a:ea typeface="Meiryo UI"/>
              <a:cs typeface="ＭＳ ゴシック"/>
            </a:endParaRPr>
          </a:p>
          <a:p>
            <a:pPr marL="298450" marR="0" lvl="0" indent="-285750" algn="l" defTabSz="914400" rtl="0" eaLnBrk="1" fontAlgn="auto" latinLnBrk="0" hangingPunct="1">
              <a:lnSpc>
                <a:spcPct val="100000"/>
              </a:lnSpc>
              <a:spcBef>
                <a:spcPts val="0"/>
              </a:spcBef>
              <a:spcAft>
                <a:spcPts val="0"/>
              </a:spcAft>
              <a:buClr>
                <a:srgbClr val="000000"/>
              </a:buClr>
              <a:buSzPct val="91666"/>
              <a:buFont typeface="Wingdings" panose="05000000000000000000" pitchFamily="2" charset="2"/>
              <a:buChar char="n"/>
              <a:tabLst>
                <a:tab pos="165735" algn="l"/>
              </a:tabLst>
              <a:defRPr/>
            </a:pPr>
            <a:endParaRPr kumimoji="1" sz="500" b="0" i="0" u="none" strike="noStrike" kern="1200" cap="none" spc="0" normalizeH="0" baseline="0" noProof="0">
              <a:ln>
                <a:noFill/>
              </a:ln>
              <a:solidFill>
                <a:prstClr val="black"/>
              </a:solidFill>
              <a:effectLst/>
              <a:uLnTx/>
              <a:uFillTx/>
              <a:latin typeface="Meiryo UI"/>
              <a:ea typeface="Meiryo UI"/>
              <a:cs typeface="ＭＳ ゴシック"/>
            </a:endParaRPr>
          </a:p>
        </p:txBody>
      </p:sp>
      <p:pic>
        <p:nvPicPr>
          <p:cNvPr id="18" name="図 17" descr="図形&#10;&#10;自動的に生成された説明">
            <a:extLst>
              <a:ext uri="{FF2B5EF4-FFF2-40B4-BE49-F238E27FC236}">
                <a16:creationId xmlns:a16="http://schemas.microsoft.com/office/drawing/2014/main" id="{6E3B7159-2326-FAB6-9C43-EFA2B42465D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891696" y="5352131"/>
            <a:ext cx="1084055" cy="1116722"/>
          </a:xfrm>
          <a:prstGeom prst="rect">
            <a:avLst/>
          </a:prstGeom>
        </p:spPr>
      </p:pic>
      <p:sp>
        <p:nvSpPr>
          <p:cNvPr id="19" name="テキスト ボックス 18">
            <a:extLst>
              <a:ext uri="{FF2B5EF4-FFF2-40B4-BE49-F238E27FC236}">
                <a16:creationId xmlns:a16="http://schemas.microsoft.com/office/drawing/2014/main" id="{F4080326-78B4-3429-6F21-24A574505955}"/>
              </a:ext>
            </a:extLst>
          </p:cNvPr>
          <p:cNvSpPr txBox="1"/>
          <p:nvPr/>
        </p:nvSpPr>
        <p:spPr>
          <a:xfrm>
            <a:off x="3659828" y="3645787"/>
            <a:ext cx="2951296" cy="307777"/>
          </a:xfrm>
          <a:prstGeom prst="rect">
            <a:avLst/>
          </a:prstGeom>
          <a:solidFill>
            <a:schemeClr val="tx2"/>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事業継続力強化計画の記載項目</a:t>
            </a:r>
          </a:p>
        </p:txBody>
      </p:sp>
      <p:sp>
        <p:nvSpPr>
          <p:cNvPr id="20" name="テキスト ボックス 19">
            <a:extLst>
              <a:ext uri="{FF2B5EF4-FFF2-40B4-BE49-F238E27FC236}">
                <a16:creationId xmlns:a16="http://schemas.microsoft.com/office/drawing/2014/main" id="{E59479EB-1084-45D5-8570-19913E7DF854}"/>
              </a:ext>
            </a:extLst>
          </p:cNvPr>
          <p:cNvSpPr txBox="1"/>
          <p:nvPr/>
        </p:nvSpPr>
        <p:spPr>
          <a:xfrm>
            <a:off x="6761816" y="3645786"/>
            <a:ext cx="2951296" cy="307777"/>
          </a:xfrm>
          <a:prstGeom prst="rect">
            <a:avLst/>
          </a:prstGeom>
          <a:solidFill>
            <a:schemeClr val="tx2"/>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認定を受けた事業者に対する支援</a:t>
            </a:r>
          </a:p>
        </p:txBody>
      </p:sp>
      <p:sp>
        <p:nvSpPr>
          <p:cNvPr id="23" name="object 5">
            <a:extLst>
              <a:ext uri="{FF2B5EF4-FFF2-40B4-BE49-F238E27FC236}">
                <a16:creationId xmlns:a16="http://schemas.microsoft.com/office/drawing/2014/main" id="{4FAB8334-5734-53CF-F57C-90360F4747EA}"/>
              </a:ext>
            </a:extLst>
          </p:cNvPr>
          <p:cNvSpPr txBox="1"/>
          <p:nvPr/>
        </p:nvSpPr>
        <p:spPr>
          <a:xfrm>
            <a:off x="170609" y="5598940"/>
            <a:ext cx="6755911" cy="913712"/>
          </a:xfrm>
          <a:prstGeom prst="rect">
            <a:avLst/>
          </a:prstGeom>
          <a:ln>
            <a:solidFill>
              <a:schemeClr val="tx1"/>
            </a:solidFill>
          </a:ln>
        </p:spPr>
        <p:txBody>
          <a:bodyPr vert="horz" wrap="square" lIns="0" tIns="13335" rIns="0" bIns="0" rtlCol="0">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1" sz="1400" b="1" i="0" u="none" strike="noStrike" kern="1200" cap="none" spc="5"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r>
              <a:rPr kumimoji="1" sz="1400" b="1"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計画</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の種類</a:t>
            </a:r>
            <a:r>
              <a:rPr kumimoji="1"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endParaRPr kumimoji="1" 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12700" marR="0" lvl="0" indent="0" algn="l" defTabSz="914400" rtl="0" eaLnBrk="1" fontAlgn="auto" latinLnBrk="0" hangingPunct="1">
              <a:lnSpc>
                <a:spcPct val="100000"/>
              </a:lnSpc>
              <a:spcBef>
                <a:spcPts val="105"/>
              </a:spcBef>
              <a:spcAft>
                <a:spcPts val="0"/>
              </a:spcAft>
              <a:buClrTx/>
              <a:buSzTx/>
              <a:buFontTx/>
              <a:buNone/>
              <a:tabLst/>
              <a:defRPr/>
            </a:pPr>
            <a:endParaRPr kumimoji="1" lang="en-US" sz="1400" b="1" kern="1200">
              <a:solidFill>
                <a:prstClr val="black"/>
              </a:solidFill>
              <a:latin typeface="Meiryo UI" panose="020B0604030504040204" pitchFamily="50" charset="-128"/>
              <a:ea typeface="Meiryo UI" panose="020B0604030504040204" pitchFamily="50" charset="-128"/>
              <a:cs typeface="Meiryo UI"/>
            </a:endParaRPr>
          </a:p>
          <a:p>
            <a:pPr marL="12700" marR="0" lvl="0" indent="0" algn="l" defTabSz="914400" rtl="0" eaLnBrk="1" fontAlgn="auto" latinLnBrk="0" hangingPunct="1">
              <a:lnSpc>
                <a:spcPct val="100000"/>
              </a:lnSpc>
              <a:spcBef>
                <a:spcPts val="105"/>
              </a:spcBef>
              <a:spcAft>
                <a:spcPts val="0"/>
              </a:spcAft>
              <a:buClrTx/>
              <a:buSzTx/>
              <a:buFontTx/>
              <a:buNone/>
              <a:tabLst/>
              <a:defRPr/>
            </a:pPr>
            <a:endParaRPr kumimoji="1" 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12700" marR="0" lvl="0" indent="0" algn="l" defTabSz="914400" rtl="0" eaLnBrk="1" fontAlgn="auto" latinLnBrk="0" hangingPunct="1">
              <a:lnSpc>
                <a:spcPct val="100000"/>
              </a:lnSpc>
              <a:spcBef>
                <a:spcPts val="105"/>
              </a:spcBef>
              <a:spcAft>
                <a:spcPts val="0"/>
              </a:spcAft>
              <a:buClrTx/>
              <a:buSzTx/>
              <a:buFontTx/>
              <a:buNone/>
              <a:tabLst/>
              <a:defRPr/>
            </a:pPr>
            <a:endParaRPr kumimoji="1"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
        <p:nvSpPr>
          <p:cNvPr id="24" name="object 23">
            <a:extLst>
              <a:ext uri="{FF2B5EF4-FFF2-40B4-BE49-F238E27FC236}">
                <a16:creationId xmlns:a16="http://schemas.microsoft.com/office/drawing/2014/main" id="{D764F6AD-CAA7-E6EF-B3CB-093E6D4EAF9B}"/>
              </a:ext>
            </a:extLst>
          </p:cNvPr>
          <p:cNvSpPr txBox="1"/>
          <p:nvPr/>
        </p:nvSpPr>
        <p:spPr>
          <a:xfrm>
            <a:off x="189490" y="5888773"/>
            <a:ext cx="3274817" cy="564898"/>
          </a:xfrm>
          <a:prstGeom prst="rect">
            <a:avLst/>
          </a:prstGeom>
        </p:spPr>
        <p:txBody>
          <a:bodyPr vert="horz" wrap="square" lIns="0" tIns="13335" rIns="0" bIns="0" rtlCol="0">
            <a:spAutoFit/>
          </a:bodyPr>
          <a:lstStyle/>
          <a:p>
            <a:pPr marL="111760" marR="5080" lvl="0" indent="-99695" algn="l" defTabSz="914400" rtl="0" eaLnBrk="1" fontAlgn="auto" latinLnBrk="0" hangingPunct="1">
              <a:lnSpc>
                <a:spcPct val="100000"/>
              </a:lnSpc>
              <a:spcBef>
                <a:spcPts val="105"/>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r>
              <a:rPr kumimoji="1" lang="ja-JP" altLang="en-US" sz="12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事業継続力強化計画</a:t>
            </a:r>
            <a:endParaRPr kumimoji="1" lang="en-US" altLang="ja-JP" sz="12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111760" marR="5080" lvl="0" indent="-99695" algn="l" defTabSz="914400" rtl="0" eaLnBrk="1" fontAlgn="auto" latinLnBrk="0" hangingPunct="1">
              <a:lnSpc>
                <a:spcPct val="100000"/>
              </a:lnSpc>
              <a:spcBef>
                <a:spcPts val="105"/>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　</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中小企業・小規模事業者が単独、または、協力者の協力の下で実施する計画</a:t>
            </a:r>
            <a:endParaRPr kumimoji="1"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
        <p:nvSpPr>
          <p:cNvPr id="26" name="矢印: 下 25">
            <a:extLst>
              <a:ext uri="{FF2B5EF4-FFF2-40B4-BE49-F238E27FC236}">
                <a16:creationId xmlns:a16="http://schemas.microsoft.com/office/drawing/2014/main" id="{9347A9B3-D048-98A5-DF9D-E2EEF98DCF12}"/>
              </a:ext>
            </a:extLst>
          </p:cNvPr>
          <p:cNvSpPr/>
          <p:nvPr/>
        </p:nvSpPr>
        <p:spPr bwMode="auto">
          <a:xfrm>
            <a:off x="1403731" y="4324940"/>
            <a:ext cx="228745" cy="339134"/>
          </a:xfrm>
          <a:prstGeom prst="downArrow">
            <a:avLst/>
          </a:prstGeom>
          <a:solidFill>
            <a:schemeClr val="tx2">
              <a:lumMod val="40000"/>
              <a:lumOff val="60000"/>
            </a:schemeClr>
          </a:solidFill>
          <a:ln w="9525">
            <a:solidFill>
              <a:srgbClr val="B2B2B2"/>
            </a:solidFill>
            <a:miter lim="800000"/>
            <a:headEnd/>
            <a:tailEnd/>
          </a:ln>
          <a:effec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7" name="矢印: 下 26">
            <a:extLst>
              <a:ext uri="{FF2B5EF4-FFF2-40B4-BE49-F238E27FC236}">
                <a16:creationId xmlns:a16="http://schemas.microsoft.com/office/drawing/2014/main" id="{86522E43-6DBA-47DC-0661-4F2E3979F03E}"/>
              </a:ext>
            </a:extLst>
          </p:cNvPr>
          <p:cNvSpPr/>
          <p:nvPr/>
        </p:nvSpPr>
        <p:spPr bwMode="auto">
          <a:xfrm rot="10800000">
            <a:off x="1864978" y="4324940"/>
            <a:ext cx="228745" cy="339134"/>
          </a:xfrm>
          <a:prstGeom prst="downArrow">
            <a:avLst/>
          </a:prstGeom>
          <a:solidFill>
            <a:schemeClr val="tx2">
              <a:lumMod val="40000"/>
              <a:lumOff val="60000"/>
            </a:schemeClr>
          </a:solidFill>
          <a:ln w="9525">
            <a:solidFill>
              <a:srgbClr val="B2B2B2"/>
            </a:solidFill>
            <a:miter lim="800000"/>
            <a:headEnd/>
            <a:tailEnd/>
          </a:ln>
          <a:effec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8" name="object 6">
            <a:extLst>
              <a:ext uri="{FF2B5EF4-FFF2-40B4-BE49-F238E27FC236}">
                <a16:creationId xmlns:a16="http://schemas.microsoft.com/office/drawing/2014/main" id="{870CD920-8659-3C45-C362-ED8D96A0BB47}"/>
              </a:ext>
            </a:extLst>
          </p:cNvPr>
          <p:cNvSpPr/>
          <p:nvPr/>
        </p:nvSpPr>
        <p:spPr>
          <a:xfrm>
            <a:off x="509755" y="3891702"/>
            <a:ext cx="2447924" cy="386186"/>
          </a:xfrm>
          <a:custGeom>
            <a:avLst/>
            <a:gdLst/>
            <a:ahLst/>
            <a:cxnLst/>
            <a:rect l="l" t="t" r="r" b="b"/>
            <a:pathLst>
              <a:path w="2447925" h="338455">
                <a:moveTo>
                  <a:pt x="0" y="0"/>
                </a:moveTo>
                <a:lnTo>
                  <a:pt x="2447544" y="0"/>
                </a:lnTo>
                <a:lnTo>
                  <a:pt x="2447544" y="338327"/>
                </a:lnTo>
                <a:lnTo>
                  <a:pt x="0" y="338327"/>
                </a:lnTo>
                <a:lnTo>
                  <a:pt x="0" y="0"/>
                </a:lnTo>
                <a:close/>
              </a:path>
            </a:pathLst>
          </a:custGeom>
          <a:solidFill>
            <a:srgbClr val="FFFFFF"/>
          </a:solidFill>
          <a:ln>
            <a:solidFill>
              <a:schemeClr val="tx1"/>
            </a:solidFill>
          </a:ln>
        </p:spPr>
        <p:txBody>
          <a:bodyPr wrap="square" lIns="0" tIns="0" rIns="0" bIns="0" rtlCol="0" anchor="ct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1" lang="ja-JP" altLang="en-US" sz="1200" b="1" i="0" u="none" strike="noStrike" kern="1200" cap="none" spc="-5"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中小企業</a:t>
            </a:r>
            <a:endParaRPr kumimoji="1" lang="en-US" altLang="ja-JP" sz="1200" b="1" i="0" u="none" strike="noStrike" kern="1200" cap="none" spc="-1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12700" marR="0" lvl="0" indent="0" algn="ctr" defTabSz="914400" rtl="0" eaLnBrk="1" fontAlgn="auto" latinLnBrk="0" hangingPunct="1">
              <a:lnSpc>
                <a:spcPct val="100000"/>
              </a:lnSpc>
              <a:spcBef>
                <a:spcPts val="95"/>
              </a:spcBef>
              <a:spcAft>
                <a:spcPts val="0"/>
              </a:spcAft>
              <a:buClrTx/>
              <a:buSzTx/>
              <a:buFontTx/>
              <a:buNone/>
              <a:tabLst/>
              <a:defRPr/>
            </a:pPr>
            <a:r>
              <a:rPr kumimoji="1" lang="ja-JP" altLang="en-US" sz="1200" b="1" i="0" u="none" strike="noStrike" kern="1200" cap="none" spc="-5"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小規模事業者</a:t>
            </a:r>
            <a:endParaRPr kumimoji="1" lang="en-US" altLang="ja-JP" sz="1200" b="1" i="0" u="none" strike="noStrike" kern="1200" cap="none" spc="-5"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
        <p:nvSpPr>
          <p:cNvPr id="34" name="object 23">
            <a:extLst>
              <a:ext uri="{FF2B5EF4-FFF2-40B4-BE49-F238E27FC236}">
                <a16:creationId xmlns:a16="http://schemas.microsoft.com/office/drawing/2014/main" id="{F3DC16A8-AF46-8FDD-3682-C1038725C726}"/>
              </a:ext>
            </a:extLst>
          </p:cNvPr>
          <p:cNvSpPr txBox="1"/>
          <p:nvPr/>
        </p:nvSpPr>
        <p:spPr>
          <a:xfrm>
            <a:off x="3464307" y="5860306"/>
            <a:ext cx="3274817" cy="564898"/>
          </a:xfrm>
          <a:prstGeom prst="rect">
            <a:avLst/>
          </a:prstGeom>
        </p:spPr>
        <p:txBody>
          <a:bodyPr vert="horz" wrap="square" lIns="0" tIns="13335" rIns="0" bIns="0" rtlCol="0">
            <a:spAutoFit/>
          </a:bodyPr>
          <a:lstStyle/>
          <a:p>
            <a:pPr marL="111760" marR="5080" lvl="0" indent="-99695" algn="l" defTabSz="914400" rtl="0" eaLnBrk="1" fontAlgn="auto" latinLnBrk="0" hangingPunct="1">
              <a:lnSpc>
                <a:spcPct val="100000"/>
              </a:lnSpc>
              <a:spcBef>
                <a:spcPts val="105"/>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a:t>
            </a:r>
            <a:r>
              <a:rPr kumimoji="1" lang="ja-JP" altLang="en-US" sz="12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連携事業継続力強化計画</a:t>
            </a:r>
            <a:endParaRPr kumimoji="1" lang="en-US" sz="1200" b="1" i="0" u="sng"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a:p>
            <a:pPr marL="111760" marR="5080" lvl="0" indent="-99695" algn="l" defTabSz="914400" rtl="0" eaLnBrk="1" fontAlgn="auto" latinLnBrk="0" hangingPunct="1">
              <a:lnSpc>
                <a:spcPct val="100000"/>
              </a:lnSpc>
              <a:spcBef>
                <a:spcPts val="105"/>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　</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２者以上の中小企業者・小規模事業者が</a:t>
            </a:r>
            <a:r>
              <a:rPr kumimoji="1" lang="ja-JP" altLang="en-US" sz="1100" b="0" i="0" u="none" strike="noStrike" kern="1200" cap="none" spc="-15"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他の中小企業等や</a:t>
            </a:r>
            <a:r>
              <a:rPr kumimoji="1" sz="11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大企業</a:t>
            </a:r>
            <a:r>
              <a:rPr kumimoji="1" sz="1100" b="0" i="0" u="none" strike="noStrike" kern="1200" cap="none" spc="-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や</a:t>
            </a:r>
            <a:r>
              <a:rPr kumimoji="1" sz="11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経済団体等</a:t>
            </a:r>
            <a:r>
              <a:rPr kumimoji="1" lang="ja-JP" altLang="en-US" sz="1100" b="0" i="0" u="none" strike="noStrike" kern="1200" cap="none" spc="-1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と</a:t>
            </a:r>
            <a:r>
              <a:rPr kumimoji="1" sz="1100" b="0" i="0" u="none" strike="noStrike" kern="1200" cap="none" spc="0"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連</a:t>
            </a:r>
            <a:r>
              <a:rPr kumimoji="1" sz="1100" b="0" i="0" u="none" strike="noStrike" kern="1200" cap="none" spc="-15" normalizeH="0" baseline="0" noProof="0" err="1">
                <a:ln>
                  <a:noFill/>
                </a:ln>
                <a:solidFill>
                  <a:prstClr val="black"/>
                </a:solidFill>
                <a:effectLst/>
                <a:uLnTx/>
                <a:uFillTx/>
                <a:latin typeface="Meiryo UI" panose="020B0604030504040204" pitchFamily="50" charset="-128"/>
                <a:ea typeface="Meiryo UI" panose="020B0604030504040204" pitchFamily="50" charset="-128"/>
                <a:cs typeface="Meiryo UI"/>
              </a:rPr>
              <a:t>携</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rPr>
              <a:t>の下で実施する計画</a:t>
            </a:r>
            <a:endParaRPr kumimoji="1"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a:endParaRPr>
          </a:p>
        </p:txBody>
      </p:sp>
    </p:spTree>
    <p:extLst>
      <p:ext uri="{BB962C8B-B14F-4D97-AF65-F5344CB8AC3E}">
        <p14:creationId xmlns:p14="http://schemas.microsoft.com/office/powerpoint/2010/main" val="3407447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92363" y="483988"/>
            <a:ext cx="9707419" cy="1987825"/>
          </a:xfrm>
          <a:prstGeom prst="rect">
            <a:avLst/>
          </a:prstGeom>
          <a:solidFill>
            <a:srgbClr val="99D6EC"/>
          </a:solidFill>
          <a:ln>
            <a:noFill/>
          </a:ln>
        </p:spPr>
        <p:txBody>
          <a:bodyPr vert="horz" wrap="square" lIns="216000" tIns="108000" rIns="216000" bIns="108000" rtlCol="0" anchor="t" anchorCtr="0">
            <a:spAutoFit/>
          </a:bodyPr>
          <a:lstStyle>
            <a:defPPr>
              <a:defRPr lang="ja-JP"/>
            </a:defPPr>
            <a:lvl1pPr marL="342900" indent="-342900">
              <a:lnSpc>
                <a:spcPts val="2800"/>
              </a:lnSpc>
              <a:spcBef>
                <a:spcPts val="600"/>
              </a:spcBef>
              <a:spcAft>
                <a:spcPts val="600"/>
              </a:spcAft>
              <a:buClr>
                <a:srgbClr val="002060"/>
              </a:buClr>
              <a:buFont typeface="Wingdings" panose="05000000000000000000" pitchFamily="2" charset="2"/>
              <a:buChar char="l"/>
              <a:defRPr sz="2000">
                <a:effectLst/>
                <a:latin typeface="Meiryo UI" panose="020B0604030504040204" pitchFamily="50" charset="-128"/>
                <a:ea typeface="Meiryo UI" panose="020B0604030504040204" pitchFamily="50" charset="-128"/>
                <a:cs typeface="ＭＳ Ｐゴシック" panose="020B0600070205080204" pitchFamily="50" charset="-128"/>
              </a:defRPr>
            </a:lvl1pPr>
            <a:lvl2pPr marL="742950" indent="-285750">
              <a:spcBef>
                <a:spcPts val="600"/>
              </a:spcBef>
              <a:spcAft>
                <a:spcPts val="600"/>
              </a:spcAft>
              <a:buFont typeface="Arial" pitchFamily="34" charset="0"/>
              <a:buChar char="–"/>
              <a:defRPr sz="1400">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ts val="600"/>
              </a:spcBef>
              <a:spcAft>
                <a:spcPts val="600"/>
              </a:spcAft>
              <a:buFont typeface="Arial" pitchFamily="34" charset="0"/>
              <a:buChar char="•"/>
              <a:defRPr sz="1050">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spcAft>
                <a:spcPts val="0"/>
              </a:spcAft>
              <a:buNone/>
            </a:pPr>
            <a:r>
              <a:rPr lang="ja-JP" altLang="en-US" b="1"/>
              <a:t>①施設・設備の復旧における修繕と入替えの取扱い</a:t>
            </a:r>
            <a:endParaRPr lang="en-US" altLang="ja-JP" b="1"/>
          </a:p>
          <a:p>
            <a:pPr marL="297815" marR="187960" lvl="1" indent="-285750">
              <a:lnSpc>
                <a:spcPts val="2000"/>
              </a:lnSpc>
              <a:spcBef>
                <a:spcPts val="960"/>
              </a:spcBef>
              <a:spcAft>
                <a:spcPts val="0"/>
              </a:spcAft>
              <a:buFont typeface="Wingdings" panose="05000000000000000000" pitchFamily="2" charset="2"/>
              <a:buChar char="l"/>
              <a:tabLst>
                <a:tab pos="355600" algn="l"/>
              </a:tabLst>
            </a:pPr>
            <a:r>
              <a:rPr lang="ja-JP" altLang="en-US" sz="2000" spc="-25">
                <a:latin typeface="Meiryo UI" panose="020B0604030504040204" pitchFamily="50" charset="-128"/>
                <a:ea typeface="Meiryo UI" panose="020B0604030504040204" pitchFamily="50" charset="-128"/>
                <a:cs typeface="Yu Gothic UI"/>
              </a:rPr>
              <a:t>原状回復を原則としていますので、修繕による復旧が前提となります。</a:t>
            </a:r>
            <a:endParaRPr lang="en-US" altLang="ja-JP" sz="2000" spc="-25">
              <a:latin typeface="Meiryo UI" panose="020B0604030504040204" pitchFamily="50" charset="-128"/>
              <a:ea typeface="Meiryo UI" panose="020B0604030504040204" pitchFamily="50" charset="-128"/>
              <a:cs typeface="Yu Gothic UI"/>
            </a:endParaRPr>
          </a:p>
          <a:p>
            <a:pPr marL="297815" marR="187960" lvl="1" indent="-285750">
              <a:lnSpc>
                <a:spcPts val="2000"/>
              </a:lnSpc>
              <a:spcBef>
                <a:spcPts val="960"/>
              </a:spcBef>
              <a:spcAft>
                <a:spcPts val="0"/>
              </a:spcAft>
              <a:buFont typeface="Wingdings" panose="05000000000000000000" pitchFamily="2" charset="2"/>
              <a:buChar char="l"/>
              <a:tabLst>
                <a:tab pos="355600" algn="l"/>
              </a:tabLst>
            </a:pPr>
            <a:r>
              <a:rPr lang="ja-JP" altLang="en-US" sz="2000" spc="-25">
                <a:latin typeface="Meiryo UI" panose="020B0604030504040204" pitchFamily="50" charset="-128"/>
                <a:ea typeface="Meiryo UI" panose="020B0604030504040204" pitchFamily="50" charset="-128"/>
                <a:cs typeface="Yu Gothic UI"/>
              </a:rPr>
              <a:t>ただし、修繕が困難な場合等に限り、建て替え又は入替え</a:t>
            </a:r>
            <a:r>
              <a:rPr lang="ja-JP" altLang="en-US" sz="2000" spc="-25">
                <a:solidFill>
                  <a:srgbClr val="FF0000"/>
                </a:solidFill>
                <a:latin typeface="Meiryo UI" panose="020B0604030504040204" pitchFamily="50" charset="-128"/>
                <a:ea typeface="Meiryo UI" panose="020B0604030504040204" pitchFamily="50" charset="-128"/>
                <a:cs typeface="Yu Gothic UI"/>
              </a:rPr>
              <a:t>による原状回復</a:t>
            </a:r>
            <a:r>
              <a:rPr lang="ja-JP" altLang="en-US" sz="2000" spc="-25">
                <a:latin typeface="Meiryo UI" panose="020B0604030504040204" pitchFamily="50" charset="-128"/>
                <a:ea typeface="Meiryo UI" panose="020B0604030504040204" pitchFamily="50" charset="-128"/>
                <a:cs typeface="Yu Gothic UI"/>
              </a:rPr>
              <a:t>が認められます。</a:t>
            </a:r>
            <a:endParaRPr lang="en-US" altLang="ja-JP" sz="2000" spc="-25">
              <a:latin typeface="Meiryo UI" panose="020B0604030504040204" pitchFamily="50" charset="-128"/>
              <a:ea typeface="Meiryo UI" panose="020B0604030504040204" pitchFamily="50" charset="-128"/>
              <a:cs typeface="Yu Gothic UI"/>
            </a:endParaRPr>
          </a:p>
          <a:p>
            <a:pPr marL="297815" marR="187960" lvl="1" indent="-285750">
              <a:lnSpc>
                <a:spcPts val="2000"/>
              </a:lnSpc>
              <a:spcBef>
                <a:spcPts val="960"/>
              </a:spcBef>
              <a:spcAft>
                <a:spcPts val="0"/>
              </a:spcAft>
              <a:buFont typeface="Wingdings" panose="05000000000000000000" pitchFamily="2" charset="2"/>
              <a:buChar char="l"/>
              <a:tabLst>
                <a:tab pos="355600" algn="l"/>
              </a:tabLst>
            </a:pPr>
            <a:r>
              <a:rPr lang="ja-JP" altLang="en-US" sz="2000" spc="-25">
                <a:solidFill>
                  <a:srgbClr val="FF0000"/>
                </a:solidFill>
                <a:cs typeface="Yu Gothic UI"/>
              </a:rPr>
              <a:t>なお、建て替え又は入替えによる原状回復が認められない場合でも、修繕による原状回復費用を上限として、建て替え又は入れ替えを行うことは可能です。</a:t>
            </a:r>
            <a:endParaRPr lang="en-US" altLang="ja-JP" sz="2000" spc="-25">
              <a:solidFill>
                <a:srgbClr val="FF0000"/>
              </a:solidFill>
              <a:latin typeface="Meiryo UI" panose="020B0604030504040204" pitchFamily="50" charset="-128"/>
              <a:ea typeface="Meiryo UI" panose="020B0604030504040204" pitchFamily="50" charset="-128"/>
              <a:cs typeface="Yu Gothic UI"/>
            </a:endParaRPr>
          </a:p>
        </p:txBody>
      </p:sp>
      <p:sp>
        <p:nvSpPr>
          <p:cNvPr id="9" name="object 9"/>
          <p:cNvSpPr txBox="1"/>
          <p:nvPr/>
        </p:nvSpPr>
        <p:spPr>
          <a:xfrm>
            <a:off x="164754" y="2393311"/>
            <a:ext cx="9507220" cy="4343177"/>
          </a:xfrm>
          <a:prstGeom prst="rect">
            <a:avLst/>
          </a:prstGeom>
        </p:spPr>
        <p:txBody>
          <a:bodyPr vert="horz" wrap="square" lIns="0" tIns="158750" rIns="0" bIns="0" rtlCol="0">
            <a:spAutoFit/>
          </a:bodyPr>
          <a:lstStyle/>
          <a:p>
            <a:pPr marL="621665" indent="-608965">
              <a:lnSpc>
                <a:spcPct val="100000"/>
              </a:lnSpc>
              <a:spcBef>
                <a:spcPts val="1250"/>
              </a:spcBef>
              <a:buSzPct val="95833"/>
              <a:buAutoNum type="romanLcPeriod"/>
              <a:tabLst>
                <a:tab pos="621665" algn="l"/>
              </a:tabLst>
            </a:pPr>
            <a:r>
              <a:rPr lang="ja-JP" altLang="en-US" sz="2000" b="1" u="sng" spc="-10">
                <a:uFill>
                  <a:solidFill>
                    <a:srgbClr val="000000"/>
                  </a:solidFill>
                </a:uFill>
                <a:latin typeface="Meiryo UI" panose="020B0604030504040204" pitchFamily="50" charset="-128"/>
                <a:ea typeface="Meiryo UI" panose="020B0604030504040204" pitchFamily="50" charset="-128"/>
                <a:cs typeface="Yu Gothic UI"/>
              </a:rPr>
              <a:t>施設（建物）</a:t>
            </a:r>
            <a:r>
              <a:rPr lang="ja-JP" altLang="en-US" sz="2000" b="1" u="sng" spc="20">
                <a:uFill>
                  <a:solidFill>
                    <a:srgbClr val="000000"/>
                  </a:solidFill>
                </a:uFill>
                <a:latin typeface="Meiryo UI" panose="020B0604030504040204" pitchFamily="50" charset="-128"/>
                <a:ea typeface="Meiryo UI" panose="020B0604030504040204" pitchFamily="50" charset="-128"/>
                <a:cs typeface="Yu Gothic UI"/>
              </a:rPr>
              <a:t>について</a:t>
            </a:r>
            <a:endParaRPr lang="ja-JP" altLang="en-US" sz="2000">
              <a:latin typeface="Meiryo UI" panose="020B0604030504040204" pitchFamily="50" charset="-128"/>
              <a:ea typeface="Meiryo UI" panose="020B0604030504040204" pitchFamily="50" charset="-128"/>
              <a:cs typeface="Yu Gothic UI"/>
            </a:endParaRPr>
          </a:p>
          <a:p>
            <a:pPr marL="355600" marR="187960" lvl="1" indent="-343535">
              <a:lnSpc>
                <a:spcPts val="2000"/>
              </a:lnSpc>
              <a:spcBef>
                <a:spcPts val="960"/>
              </a:spcBef>
              <a:buFont typeface="Arial MT"/>
              <a:buChar char="•"/>
              <a:tabLst>
                <a:tab pos="355600" algn="l"/>
              </a:tabLst>
            </a:pPr>
            <a:r>
              <a:rPr lang="ja-JP" altLang="en-US" sz="1600" spc="-25">
                <a:latin typeface="Meiryo UI" panose="020B0604030504040204" pitchFamily="50" charset="-128"/>
                <a:ea typeface="Meiryo UI" panose="020B0604030504040204" pitchFamily="50" charset="-128"/>
                <a:cs typeface="Yu Gothic UI"/>
              </a:rPr>
              <a:t>原則、建て替えが</a:t>
            </a:r>
            <a:r>
              <a:rPr lang="ja-JP" altLang="en-US" sz="1600" spc="-25">
                <a:solidFill>
                  <a:srgbClr val="FF0000"/>
                </a:solidFill>
                <a:latin typeface="Meiryo UI" panose="020B0604030504040204" pitchFamily="50" charset="-128"/>
                <a:ea typeface="Meiryo UI" panose="020B0604030504040204" pitchFamily="50" charset="-128"/>
                <a:cs typeface="Yu Gothic UI"/>
              </a:rPr>
              <a:t>原状回復費用</a:t>
            </a:r>
            <a:r>
              <a:rPr lang="ja-JP" altLang="en-US" sz="1600" spc="-25">
                <a:latin typeface="Meiryo UI" panose="020B0604030504040204" pitchFamily="50" charset="-128"/>
                <a:ea typeface="Meiryo UI" panose="020B0604030504040204" pitchFamily="50" charset="-128"/>
                <a:cs typeface="Yu Gothic UI"/>
              </a:rPr>
              <a:t>として認められるには、</a:t>
            </a:r>
            <a:r>
              <a:rPr sz="1600" spc="-25">
                <a:latin typeface="Meiryo UI" panose="020B0604030504040204" pitchFamily="50" charset="-128"/>
                <a:ea typeface="Meiryo UI" panose="020B0604030504040204" pitchFamily="50" charset="-128"/>
                <a:cs typeface="Yu Gothic UI"/>
              </a:rPr>
              <a:t>「</a:t>
            </a:r>
            <a:r>
              <a:rPr sz="1600" spc="-25" err="1">
                <a:latin typeface="Meiryo UI" panose="020B0604030504040204" pitchFamily="50" charset="-128"/>
                <a:ea typeface="Meiryo UI" panose="020B0604030504040204" pitchFamily="50" charset="-128"/>
                <a:cs typeface="Yu Gothic UI"/>
              </a:rPr>
              <a:t>罹災</a:t>
            </a:r>
            <a:r>
              <a:rPr lang="ja-JP" altLang="en-US" sz="1600" spc="-25">
                <a:latin typeface="Meiryo UI" panose="020B0604030504040204" pitchFamily="50" charset="-128"/>
                <a:ea typeface="Meiryo UI" panose="020B0604030504040204" pitchFamily="50" charset="-128"/>
                <a:cs typeface="Yu Gothic UI"/>
              </a:rPr>
              <a:t>（被災）</a:t>
            </a:r>
            <a:r>
              <a:rPr sz="1600" spc="-25" err="1">
                <a:latin typeface="Meiryo UI" panose="020B0604030504040204" pitchFamily="50" charset="-128"/>
                <a:ea typeface="Meiryo UI" panose="020B0604030504040204" pitchFamily="50" charset="-128"/>
                <a:cs typeface="Yu Gothic UI"/>
              </a:rPr>
              <a:t>証明書」や「建築士による証明」で『全壊』又は『大規模</a:t>
            </a:r>
            <a:r>
              <a:rPr sz="1600" spc="-40" err="1">
                <a:latin typeface="Meiryo UI" panose="020B0604030504040204" pitchFamily="50" charset="-128"/>
                <a:ea typeface="Meiryo UI" panose="020B0604030504040204" pitchFamily="50" charset="-128"/>
                <a:cs typeface="Yu Gothic UI"/>
              </a:rPr>
              <a:t>半壊』相当であること</a:t>
            </a:r>
            <a:r>
              <a:rPr lang="ja-JP" altLang="en-US" sz="1600" spc="-40">
                <a:latin typeface="Meiryo UI" panose="020B0604030504040204" pitchFamily="50" charset="-128"/>
                <a:ea typeface="Meiryo UI" panose="020B0604030504040204" pitchFamily="50" charset="-128"/>
                <a:cs typeface="Yu Gothic UI"/>
              </a:rPr>
              <a:t>が必要です</a:t>
            </a:r>
            <a:r>
              <a:rPr sz="1600" spc="-40">
                <a:latin typeface="Meiryo UI" panose="020B0604030504040204" pitchFamily="50" charset="-128"/>
                <a:ea typeface="Meiryo UI" panose="020B0604030504040204" pitchFamily="50" charset="-128"/>
                <a:cs typeface="Yu Gothic UI"/>
              </a:rPr>
              <a:t>。</a:t>
            </a:r>
            <a:endParaRPr lang="en-US" sz="1600">
              <a:latin typeface="Meiryo UI" panose="020B0604030504040204" pitchFamily="50" charset="-128"/>
              <a:ea typeface="Meiryo UI" panose="020B0604030504040204" pitchFamily="50" charset="-128"/>
              <a:cs typeface="Yu Gothic UI"/>
            </a:endParaRPr>
          </a:p>
          <a:p>
            <a:pPr marL="355600" marR="187960" lvl="1" indent="-343535">
              <a:lnSpc>
                <a:spcPts val="2000"/>
              </a:lnSpc>
              <a:spcBef>
                <a:spcPts val="960"/>
              </a:spcBef>
              <a:buFont typeface="Arial MT"/>
              <a:buChar char="•"/>
              <a:tabLst>
                <a:tab pos="355600" algn="l"/>
              </a:tabLst>
            </a:pPr>
            <a:r>
              <a:rPr lang="ja-JP" altLang="en-US" sz="1600" spc="-10">
                <a:latin typeface="Meiryo UI" panose="020B0604030504040204" pitchFamily="50" charset="-128"/>
                <a:ea typeface="Meiryo UI" panose="020B0604030504040204" pitchFamily="50" charset="-128"/>
                <a:cs typeface="Yu Gothic UI"/>
              </a:rPr>
              <a:t>なお、</a:t>
            </a:r>
            <a:r>
              <a:rPr sz="1600" spc="-10" err="1">
                <a:latin typeface="Meiryo UI" panose="020B0604030504040204" pitchFamily="50" charset="-128"/>
                <a:ea typeface="Meiryo UI" panose="020B0604030504040204" pitchFamily="50" charset="-128"/>
                <a:cs typeface="Yu Gothic UI"/>
              </a:rPr>
              <a:t>正当な理由があって被災物件の</a:t>
            </a:r>
            <a:r>
              <a:rPr sz="1600" err="1">
                <a:latin typeface="Meiryo UI" panose="020B0604030504040204" pitchFamily="50" charset="-128"/>
                <a:ea typeface="Meiryo UI" panose="020B0604030504040204" pitchFamily="50" charset="-128"/>
                <a:cs typeface="Yu Gothic UI"/>
              </a:rPr>
              <a:t>修</a:t>
            </a:r>
            <a:r>
              <a:rPr sz="1600" spc="-50" err="1">
                <a:latin typeface="Meiryo UI" panose="020B0604030504040204" pitchFamily="50" charset="-128"/>
                <a:ea typeface="Meiryo UI" panose="020B0604030504040204" pitchFamily="50" charset="-128"/>
                <a:cs typeface="Yu Gothic UI"/>
              </a:rPr>
              <a:t>繕</a:t>
            </a:r>
            <a:r>
              <a:rPr lang="ja-JP" altLang="en-US" sz="1600" spc="-50">
                <a:latin typeface="Meiryo UI" panose="020B0604030504040204" pitchFamily="50" charset="-128"/>
                <a:ea typeface="Meiryo UI" panose="020B0604030504040204" pitchFamily="50" charset="-128"/>
                <a:cs typeface="Yu Gothic UI"/>
              </a:rPr>
              <a:t>費</a:t>
            </a:r>
            <a:r>
              <a:rPr lang="ja-JP" altLang="en-US" sz="1600" spc="-40">
                <a:latin typeface="Meiryo UI" panose="020B0604030504040204" pitchFamily="50" charset="-128"/>
                <a:ea typeface="Meiryo UI" panose="020B0604030504040204" pitchFamily="50" charset="-128"/>
                <a:cs typeface="Yu Gothic UI"/>
              </a:rPr>
              <a:t>よ</a:t>
            </a:r>
            <a:r>
              <a:rPr lang="ja-JP" altLang="en-US" sz="1600" spc="-35">
                <a:latin typeface="Meiryo UI" panose="020B0604030504040204" pitchFamily="50" charset="-128"/>
                <a:ea typeface="Meiryo UI" panose="020B0604030504040204" pitchFamily="50" charset="-128"/>
                <a:cs typeface="Yu Gothic UI"/>
              </a:rPr>
              <a:t>り</a:t>
            </a:r>
            <a:r>
              <a:rPr lang="ja-JP" altLang="en-US" sz="1600" spc="-40">
                <a:latin typeface="Meiryo UI" panose="020B0604030504040204" pitchFamily="50" charset="-128"/>
                <a:ea typeface="Meiryo UI" panose="020B0604030504040204" pitchFamily="50" charset="-128"/>
                <a:cs typeface="Yu Gothic UI"/>
              </a:rPr>
              <a:t>も</a:t>
            </a:r>
            <a:r>
              <a:rPr lang="ja-JP" altLang="en-US" sz="1600" spc="-30">
                <a:latin typeface="Meiryo UI" panose="020B0604030504040204" pitchFamily="50" charset="-128"/>
                <a:ea typeface="Meiryo UI" panose="020B0604030504040204" pitchFamily="50" charset="-128"/>
                <a:cs typeface="Yu Gothic UI"/>
              </a:rPr>
              <a:t>建て</a:t>
            </a:r>
            <a:r>
              <a:rPr lang="ja-JP" altLang="en-US" sz="1600" spc="-50">
                <a:latin typeface="Meiryo UI" panose="020B0604030504040204" pitchFamily="50" charset="-128"/>
                <a:ea typeface="Meiryo UI" panose="020B0604030504040204" pitchFamily="50" charset="-128"/>
                <a:cs typeface="Yu Gothic UI"/>
              </a:rPr>
              <a:t>替え費</a:t>
            </a:r>
            <a:r>
              <a:rPr sz="1600" spc="-25" err="1">
                <a:latin typeface="Meiryo UI" panose="020B0604030504040204" pitchFamily="50" charset="-128"/>
                <a:ea typeface="Meiryo UI" panose="020B0604030504040204" pitchFamily="50" charset="-128"/>
                <a:cs typeface="Yu Gothic UI"/>
              </a:rPr>
              <a:t>用</a:t>
            </a:r>
            <a:r>
              <a:rPr sz="1600" spc="-30" err="1">
                <a:latin typeface="Meiryo UI" panose="020B0604030504040204" pitchFamily="50" charset="-128"/>
                <a:ea typeface="Meiryo UI" panose="020B0604030504040204" pitchFamily="50" charset="-128"/>
                <a:cs typeface="Yu Gothic UI"/>
              </a:rPr>
              <a:t>が</a:t>
            </a:r>
            <a:r>
              <a:rPr sz="1600" spc="-25" err="1">
                <a:latin typeface="Meiryo UI" panose="020B0604030504040204" pitchFamily="50" charset="-128"/>
                <a:ea typeface="Meiryo UI" panose="020B0604030504040204" pitchFamily="50" charset="-128"/>
                <a:cs typeface="Yu Gothic UI"/>
              </a:rPr>
              <a:t>安価</a:t>
            </a:r>
            <a:r>
              <a:rPr sz="1600" spc="-40" err="1">
                <a:latin typeface="Meiryo UI" panose="020B0604030504040204" pitchFamily="50" charset="-128"/>
                <a:ea typeface="Meiryo UI" panose="020B0604030504040204" pitchFamily="50" charset="-128"/>
                <a:cs typeface="Yu Gothic UI"/>
              </a:rPr>
              <a:t>な</a:t>
            </a:r>
            <a:r>
              <a:rPr sz="1600" err="1">
                <a:latin typeface="Meiryo UI" panose="020B0604030504040204" pitchFamily="50" charset="-128"/>
                <a:ea typeface="Meiryo UI" panose="020B0604030504040204" pitchFamily="50" charset="-128"/>
                <a:cs typeface="Yu Gothic UI"/>
              </a:rPr>
              <a:t>場合</a:t>
            </a:r>
            <a:r>
              <a:rPr sz="1600" spc="-10" err="1">
                <a:latin typeface="Meiryo UI" panose="020B0604030504040204" pitchFamily="50" charset="-128"/>
                <a:ea typeface="Meiryo UI" panose="020B0604030504040204" pitchFamily="50" charset="-128"/>
                <a:cs typeface="Yu Gothic UI"/>
              </a:rPr>
              <a:t>は</a:t>
            </a:r>
            <a:r>
              <a:rPr sz="1600">
                <a:latin typeface="Meiryo UI" panose="020B0604030504040204" pitchFamily="50" charset="-128"/>
                <a:ea typeface="Meiryo UI" panose="020B0604030504040204" pitchFamily="50" charset="-128"/>
                <a:cs typeface="Yu Gothic UI"/>
              </a:rPr>
              <a:t>、</a:t>
            </a:r>
            <a:br>
              <a:rPr lang="en-US" sz="1600">
                <a:latin typeface="Meiryo UI" panose="020B0604030504040204" pitchFamily="50" charset="-128"/>
                <a:ea typeface="Meiryo UI" panose="020B0604030504040204" pitchFamily="50" charset="-128"/>
                <a:cs typeface="Yu Gothic UI"/>
              </a:rPr>
            </a:br>
            <a:r>
              <a:rPr sz="1600" spc="-10">
                <a:latin typeface="Meiryo UI" panose="020B0604030504040204" pitchFamily="50" charset="-128"/>
                <a:ea typeface="Meiryo UI" panose="020B0604030504040204" pitchFamily="50" charset="-128"/>
                <a:cs typeface="Yu Gothic UI"/>
              </a:rPr>
              <a:t>『</a:t>
            </a:r>
            <a:r>
              <a:rPr sz="1600" err="1">
                <a:latin typeface="Meiryo UI" panose="020B0604030504040204" pitchFamily="50" charset="-128"/>
                <a:ea typeface="Meiryo UI" panose="020B0604030504040204" pitchFamily="50" charset="-128"/>
                <a:cs typeface="Yu Gothic UI"/>
              </a:rPr>
              <a:t>全壊</a:t>
            </a:r>
            <a:r>
              <a:rPr sz="1600" spc="-10" err="1">
                <a:latin typeface="Meiryo UI" panose="020B0604030504040204" pitchFamily="50" charset="-128"/>
                <a:ea typeface="Meiryo UI" panose="020B0604030504040204" pitchFamily="50" charset="-128"/>
                <a:cs typeface="Yu Gothic UI"/>
              </a:rPr>
              <a:t>』又</a:t>
            </a:r>
            <a:r>
              <a:rPr sz="1600" spc="-50" err="1">
                <a:latin typeface="Meiryo UI" panose="020B0604030504040204" pitchFamily="50" charset="-128"/>
                <a:ea typeface="Meiryo UI" panose="020B0604030504040204" pitchFamily="50" charset="-128"/>
                <a:cs typeface="Yu Gothic UI"/>
              </a:rPr>
              <a:t>は</a:t>
            </a:r>
            <a:r>
              <a:rPr sz="1600" spc="-35" err="1">
                <a:latin typeface="Meiryo UI" panose="020B0604030504040204" pitchFamily="50" charset="-128"/>
                <a:ea typeface="Meiryo UI" panose="020B0604030504040204" pitchFamily="50" charset="-128"/>
                <a:cs typeface="Yu Gothic UI"/>
              </a:rPr>
              <a:t>『大規模半壊</a:t>
            </a:r>
            <a:r>
              <a:rPr sz="1600" spc="-35">
                <a:latin typeface="Meiryo UI" panose="020B0604030504040204" pitchFamily="50" charset="-128"/>
                <a:ea typeface="Meiryo UI" panose="020B0604030504040204" pitchFamily="50" charset="-128"/>
                <a:cs typeface="Yu Gothic UI"/>
              </a:rPr>
              <a:t>』</a:t>
            </a:r>
            <a:r>
              <a:rPr lang="ja-JP" altLang="en-US" sz="1600" spc="-35">
                <a:latin typeface="Meiryo UI" panose="020B0604030504040204" pitchFamily="50" charset="-128"/>
                <a:ea typeface="Meiryo UI" panose="020B0604030504040204" pitchFamily="50" charset="-128"/>
                <a:cs typeface="Yu Gothic UI"/>
              </a:rPr>
              <a:t>の判定が無い場合にも建て替えによる</a:t>
            </a:r>
            <a:r>
              <a:rPr lang="ja-JP" altLang="en-US" sz="1600" spc="-35">
                <a:solidFill>
                  <a:srgbClr val="FF0000"/>
                </a:solidFill>
                <a:latin typeface="Meiryo UI" panose="020B0604030504040204" pitchFamily="50" charset="-128"/>
                <a:ea typeface="Meiryo UI" panose="020B0604030504040204" pitchFamily="50" charset="-128"/>
                <a:cs typeface="Yu Gothic UI"/>
              </a:rPr>
              <a:t>原状回復が</a:t>
            </a:r>
            <a:r>
              <a:rPr lang="ja-JP" altLang="en-US" sz="1600" spc="-35">
                <a:latin typeface="Meiryo UI" panose="020B0604030504040204" pitchFamily="50" charset="-128"/>
                <a:ea typeface="Meiryo UI" panose="020B0604030504040204" pitchFamily="50" charset="-128"/>
                <a:cs typeface="Yu Gothic UI"/>
              </a:rPr>
              <a:t>可能です</a:t>
            </a:r>
            <a:r>
              <a:rPr sz="1600" spc="-35">
                <a:latin typeface="Meiryo UI" panose="020B0604030504040204" pitchFamily="50" charset="-128"/>
                <a:ea typeface="Meiryo UI" panose="020B0604030504040204" pitchFamily="50" charset="-128"/>
                <a:cs typeface="Yu Gothic UI"/>
              </a:rPr>
              <a:t>。</a:t>
            </a:r>
            <a:br>
              <a:rPr lang="en-US" sz="1600">
                <a:latin typeface="Meiryo UI" panose="020B0604030504040204" pitchFamily="50" charset="-128"/>
                <a:ea typeface="Meiryo UI" panose="020B0604030504040204" pitchFamily="50" charset="-128"/>
                <a:cs typeface="Yu Gothic UI"/>
              </a:rPr>
            </a:br>
            <a:r>
              <a:rPr sz="1600" spc="-25">
                <a:latin typeface="Meiryo UI" panose="020B0604030504040204" pitchFamily="50" charset="-128"/>
                <a:ea typeface="Meiryo UI" panose="020B0604030504040204" pitchFamily="50" charset="-128"/>
                <a:cs typeface="Yu Gothic UI"/>
              </a:rPr>
              <a:t>※</a:t>
            </a:r>
            <a:r>
              <a:rPr lang="ja-JP" altLang="en-US" sz="1600" spc="-25">
                <a:latin typeface="Meiryo UI" panose="020B0604030504040204" pitchFamily="50" charset="-128"/>
                <a:ea typeface="Meiryo UI" panose="020B0604030504040204" pitchFamily="50" charset="-128"/>
                <a:cs typeface="Yu Gothic UI"/>
              </a:rPr>
              <a:t>建築士等による修繕よりも建て替えが安価になる理由書の提出</a:t>
            </a:r>
            <a:r>
              <a:rPr sz="1600" spc="-20">
                <a:latin typeface="Meiryo UI" panose="020B0604030504040204" pitchFamily="50" charset="-128"/>
                <a:ea typeface="Meiryo UI" panose="020B0604030504040204" pitchFamily="50" charset="-128"/>
                <a:cs typeface="Yu Gothic UI"/>
              </a:rPr>
              <a:t>（</a:t>
            </a:r>
            <a:r>
              <a:rPr sz="1600" spc="-25" err="1">
                <a:latin typeface="Meiryo UI" panose="020B0604030504040204" pitchFamily="50" charset="-128"/>
                <a:ea typeface="Meiryo UI" panose="020B0604030504040204" pitchFamily="50" charset="-128"/>
                <a:cs typeface="Yu Gothic UI"/>
              </a:rPr>
              <a:t>様式自由）</a:t>
            </a:r>
            <a:r>
              <a:rPr sz="1600" spc="-55" err="1">
                <a:latin typeface="Meiryo UI" panose="020B0604030504040204" pitchFamily="50" charset="-128"/>
                <a:ea typeface="Meiryo UI" panose="020B0604030504040204" pitchFamily="50" charset="-128"/>
                <a:cs typeface="Yu Gothic UI"/>
              </a:rPr>
              <a:t>が必要となります</a:t>
            </a:r>
            <a:r>
              <a:rPr sz="1600" spc="-55">
                <a:latin typeface="Meiryo UI" panose="020B0604030504040204" pitchFamily="50" charset="-128"/>
                <a:ea typeface="Meiryo UI" panose="020B0604030504040204" pitchFamily="50" charset="-128"/>
                <a:cs typeface="Yu Gothic UI"/>
              </a:rPr>
              <a:t>。</a:t>
            </a:r>
            <a:br>
              <a:rPr lang="en-US" sz="1600" spc="-55">
                <a:latin typeface="Meiryo UI" panose="020B0604030504040204" pitchFamily="50" charset="-128"/>
                <a:ea typeface="Meiryo UI" panose="020B0604030504040204" pitchFamily="50" charset="-128"/>
                <a:cs typeface="Yu Gothic UI"/>
              </a:rPr>
            </a:br>
            <a:endParaRPr lang="ja-JP" altLang="en-US" sz="1600">
              <a:latin typeface="Meiryo UI" panose="020B0604030504040204" pitchFamily="50" charset="-128"/>
              <a:ea typeface="Meiryo UI" panose="020B0604030504040204" pitchFamily="50" charset="-128"/>
              <a:cs typeface="Yu Gothic UI"/>
            </a:endParaRPr>
          </a:p>
          <a:p>
            <a:pPr marL="622300" indent="-609600">
              <a:lnSpc>
                <a:spcPct val="100000"/>
              </a:lnSpc>
              <a:spcBef>
                <a:spcPts val="5"/>
              </a:spcBef>
              <a:buSzPct val="95833"/>
              <a:buAutoNum type="romanLcPeriod" startAt="2"/>
              <a:tabLst>
                <a:tab pos="622300" algn="l"/>
              </a:tabLst>
            </a:pPr>
            <a:r>
              <a:rPr lang="ja-JP" altLang="en-US" sz="2000" b="1" u="sng" spc="15">
                <a:uFill>
                  <a:solidFill>
                    <a:srgbClr val="000000"/>
                  </a:solidFill>
                </a:uFill>
                <a:latin typeface="Meiryo UI" panose="020B0604030504040204" pitchFamily="50" charset="-128"/>
                <a:ea typeface="Meiryo UI" panose="020B0604030504040204" pitchFamily="50" charset="-128"/>
                <a:cs typeface="Yu Gothic UI"/>
              </a:rPr>
              <a:t>設備について</a:t>
            </a:r>
            <a:endParaRPr lang="ja-JP" altLang="en-US" sz="2000">
              <a:latin typeface="Meiryo UI" panose="020B0604030504040204" pitchFamily="50" charset="-128"/>
              <a:ea typeface="Meiryo UI" panose="020B0604030504040204" pitchFamily="50" charset="-128"/>
              <a:cs typeface="Yu Gothic UI"/>
            </a:endParaRPr>
          </a:p>
          <a:p>
            <a:pPr marL="355600" marR="5080" lvl="1" indent="-343535">
              <a:lnSpc>
                <a:spcPts val="2000"/>
              </a:lnSpc>
              <a:spcBef>
                <a:spcPts val="960"/>
              </a:spcBef>
              <a:buFont typeface="Arial MT"/>
              <a:buChar char="•"/>
              <a:tabLst>
                <a:tab pos="355600" algn="l"/>
                <a:tab pos="4356735" algn="l"/>
                <a:tab pos="5666105" algn="l"/>
              </a:tabLst>
            </a:pPr>
            <a:r>
              <a:rPr lang="ja-JP" altLang="en-US" sz="1600">
                <a:solidFill>
                  <a:srgbClr val="FF0000"/>
                </a:solidFill>
                <a:latin typeface="Meiryo UI" panose="020B0604030504040204" pitchFamily="50" charset="-128"/>
                <a:ea typeface="Meiryo UI" panose="020B0604030504040204" pitchFamily="50" charset="-128"/>
                <a:cs typeface="Yu Gothic UI"/>
              </a:rPr>
              <a:t>原則、</a:t>
            </a:r>
            <a:r>
              <a:rPr lang="ja-JP" altLang="en-US" sz="1600">
                <a:latin typeface="Meiryo UI" panose="020B0604030504040204" pitchFamily="50" charset="-128"/>
                <a:ea typeface="Meiryo UI" panose="020B0604030504040204" pitchFamily="50" charset="-128"/>
                <a:cs typeface="Yu Gothic UI"/>
              </a:rPr>
              <a:t>入替え</a:t>
            </a:r>
            <a:r>
              <a:rPr lang="ja-JP" altLang="en-US" sz="1600" spc="-30">
                <a:latin typeface="Meiryo UI" panose="020B0604030504040204" pitchFamily="50" charset="-128"/>
                <a:ea typeface="Meiryo UI" panose="020B0604030504040204" pitchFamily="50" charset="-128"/>
                <a:cs typeface="Yu Gothic UI"/>
              </a:rPr>
              <a:t>が</a:t>
            </a:r>
            <a:r>
              <a:rPr lang="ja-JP" altLang="en-US" sz="1600" spc="-30">
                <a:solidFill>
                  <a:srgbClr val="FF0000"/>
                </a:solidFill>
                <a:latin typeface="Meiryo UI" panose="020B0604030504040204" pitchFamily="50" charset="-128"/>
                <a:ea typeface="Meiryo UI" panose="020B0604030504040204" pitchFamily="50" charset="-128"/>
                <a:cs typeface="Yu Gothic UI"/>
              </a:rPr>
              <a:t>原状回復費用として認められる</a:t>
            </a:r>
            <a:r>
              <a:rPr lang="ja-JP" altLang="en-US" sz="1600" spc="-20">
                <a:latin typeface="Meiryo UI" panose="020B0604030504040204" pitchFamily="50" charset="-128"/>
                <a:ea typeface="Meiryo UI" panose="020B0604030504040204" pitchFamily="50" charset="-128"/>
                <a:cs typeface="Yu Gothic UI"/>
              </a:rPr>
              <a:t>に</a:t>
            </a:r>
            <a:r>
              <a:rPr lang="ja-JP" altLang="en-US" sz="1600">
                <a:latin typeface="Meiryo UI" panose="020B0604030504040204" pitchFamily="50" charset="-128"/>
                <a:ea typeface="Meiryo UI" panose="020B0604030504040204" pitchFamily="50" charset="-128"/>
                <a:cs typeface="Yu Gothic UI"/>
              </a:rPr>
              <a:t>は</a:t>
            </a:r>
            <a:r>
              <a:rPr sz="1600">
                <a:latin typeface="Meiryo UI" panose="020B0604030504040204" pitchFamily="50" charset="-128"/>
                <a:ea typeface="Meiryo UI" panose="020B0604030504040204" pitchFamily="50" charset="-128"/>
                <a:cs typeface="Yu Gothic UI"/>
              </a:rPr>
              <a:t>、</a:t>
            </a:r>
            <a:r>
              <a:rPr sz="1600" spc="-10" err="1">
                <a:latin typeface="Meiryo UI" panose="020B0604030504040204" pitchFamily="50" charset="-128"/>
                <a:ea typeface="Meiryo UI" panose="020B0604030504040204" pitchFamily="50" charset="-128"/>
                <a:cs typeface="Yu Gothic UI"/>
              </a:rPr>
              <a:t>設備</a:t>
            </a:r>
            <a:r>
              <a:rPr sz="1600" spc="150" err="1">
                <a:latin typeface="Meiryo UI" panose="020B0604030504040204" pitchFamily="50" charset="-128"/>
                <a:ea typeface="Meiryo UI" panose="020B0604030504040204" pitchFamily="50" charset="-128"/>
                <a:cs typeface="Yu Gothic UI"/>
              </a:rPr>
              <a:t>メ</a:t>
            </a:r>
            <a:r>
              <a:rPr sz="1600" spc="135" err="1">
                <a:latin typeface="Meiryo UI" panose="020B0604030504040204" pitchFamily="50" charset="-128"/>
                <a:ea typeface="Meiryo UI" panose="020B0604030504040204" pitchFamily="50" charset="-128"/>
                <a:cs typeface="Yu Gothic UI"/>
              </a:rPr>
              <a:t>ー</a:t>
            </a:r>
            <a:r>
              <a:rPr sz="1600" spc="155" err="1">
                <a:latin typeface="Meiryo UI" panose="020B0604030504040204" pitchFamily="50" charset="-128"/>
                <a:ea typeface="Meiryo UI" panose="020B0604030504040204" pitchFamily="50" charset="-128"/>
                <a:cs typeface="Yu Gothic UI"/>
              </a:rPr>
              <a:t>カ</a:t>
            </a:r>
            <a:r>
              <a:rPr sz="1600" spc="130" err="1">
                <a:latin typeface="Meiryo UI" panose="020B0604030504040204" pitchFamily="50" charset="-128"/>
                <a:ea typeface="Meiryo UI" panose="020B0604030504040204" pitchFamily="50" charset="-128"/>
                <a:cs typeface="Yu Gothic UI"/>
              </a:rPr>
              <a:t>ー</a:t>
            </a:r>
            <a:r>
              <a:rPr sz="1600" err="1">
                <a:latin typeface="Meiryo UI" panose="020B0604030504040204" pitchFamily="50" charset="-128"/>
                <a:ea typeface="Meiryo UI" panose="020B0604030504040204" pitchFamily="50" charset="-128"/>
                <a:cs typeface="Yu Gothic UI"/>
              </a:rPr>
              <a:t>等によ</a:t>
            </a:r>
            <a:r>
              <a:rPr sz="1600" spc="-35" err="1">
                <a:latin typeface="Meiryo UI" panose="020B0604030504040204" pitchFamily="50" charset="-128"/>
                <a:ea typeface="Meiryo UI" panose="020B0604030504040204" pitchFamily="50" charset="-128"/>
                <a:cs typeface="Yu Gothic UI"/>
              </a:rPr>
              <a:t>り</a:t>
            </a:r>
            <a:r>
              <a:rPr sz="1600" spc="-40" err="1">
                <a:latin typeface="Meiryo UI" panose="020B0604030504040204" pitchFamily="50" charset="-128"/>
                <a:ea typeface="Meiryo UI" panose="020B0604030504040204" pitchFamily="50" charset="-128"/>
                <a:cs typeface="Yu Gothic UI"/>
              </a:rPr>
              <a:t>修復</a:t>
            </a:r>
            <a:r>
              <a:rPr sz="1600" err="1">
                <a:latin typeface="Meiryo UI" panose="020B0604030504040204" pitchFamily="50" charset="-128"/>
                <a:ea typeface="Meiryo UI" panose="020B0604030504040204" pitchFamily="50" charset="-128"/>
                <a:cs typeface="Yu Gothic UI"/>
              </a:rPr>
              <a:t>不能である証明が必要で</a:t>
            </a:r>
            <a:r>
              <a:rPr sz="1600" spc="-40" err="1">
                <a:latin typeface="Meiryo UI" panose="020B0604030504040204" pitchFamily="50" charset="-128"/>
                <a:ea typeface="Meiryo UI" panose="020B0604030504040204" pitchFamily="50" charset="-128"/>
                <a:cs typeface="Yu Gothic UI"/>
              </a:rPr>
              <a:t>す</a:t>
            </a:r>
            <a:r>
              <a:rPr lang="ja-JP" altLang="en-US" sz="1600" spc="-40">
                <a:latin typeface="Meiryo UI" panose="020B0604030504040204" pitchFamily="50" charset="-128"/>
                <a:ea typeface="Meiryo UI" panose="020B0604030504040204" pitchFamily="50" charset="-128"/>
                <a:cs typeface="Yu Gothic UI"/>
              </a:rPr>
              <a:t>。</a:t>
            </a:r>
            <a:endParaRPr lang="en-US" altLang="ja-JP" sz="1600" spc="-40">
              <a:latin typeface="Meiryo UI" panose="020B0604030504040204" pitchFamily="50" charset="-128"/>
              <a:ea typeface="Meiryo UI" panose="020B0604030504040204" pitchFamily="50" charset="-128"/>
              <a:cs typeface="Yu Gothic UI"/>
            </a:endParaRPr>
          </a:p>
          <a:p>
            <a:pPr marL="355600" marR="5080" lvl="1" indent="-343535">
              <a:lnSpc>
                <a:spcPts val="2000"/>
              </a:lnSpc>
              <a:spcBef>
                <a:spcPts val="960"/>
              </a:spcBef>
              <a:buFont typeface="Arial MT"/>
              <a:buChar char="•"/>
              <a:tabLst>
                <a:tab pos="355600" algn="l"/>
                <a:tab pos="4356735" algn="l"/>
                <a:tab pos="5666105" algn="l"/>
              </a:tabLst>
            </a:pPr>
            <a:r>
              <a:rPr lang="ja-JP" altLang="en-US" sz="1600" spc="-40">
                <a:latin typeface="Meiryo UI" panose="020B0604030504040204" pitchFamily="50" charset="-128"/>
                <a:ea typeface="Meiryo UI" panose="020B0604030504040204" pitchFamily="50" charset="-128"/>
                <a:cs typeface="Yu Gothic UI"/>
              </a:rPr>
              <a:t>なお、</a:t>
            </a:r>
            <a:r>
              <a:rPr sz="1600" spc="-10" err="1">
                <a:latin typeface="Meiryo UI" panose="020B0604030504040204" pitchFamily="50" charset="-128"/>
                <a:ea typeface="Meiryo UI" panose="020B0604030504040204" pitchFamily="50" charset="-128"/>
                <a:cs typeface="Yu Gothic UI"/>
              </a:rPr>
              <a:t>正当な</a:t>
            </a:r>
            <a:r>
              <a:rPr sz="1600" spc="-25" err="1">
                <a:latin typeface="Meiryo UI" panose="020B0604030504040204" pitchFamily="50" charset="-128"/>
                <a:ea typeface="Meiryo UI" panose="020B0604030504040204" pitchFamily="50" charset="-128"/>
                <a:cs typeface="Yu Gothic UI"/>
              </a:rPr>
              <a:t>理由</a:t>
            </a:r>
            <a:r>
              <a:rPr sz="1600" spc="-30" err="1">
                <a:latin typeface="Meiryo UI" panose="020B0604030504040204" pitchFamily="50" charset="-128"/>
                <a:ea typeface="Meiryo UI" panose="020B0604030504040204" pitchFamily="50" charset="-128"/>
                <a:cs typeface="Yu Gothic UI"/>
              </a:rPr>
              <a:t>が</a:t>
            </a:r>
            <a:r>
              <a:rPr sz="1600" spc="-25" err="1">
                <a:latin typeface="Meiryo UI" panose="020B0604030504040204" pitchFamily="50" charset="-128"/>
                <a:ea typeface="Meiryo UI" panose="020B0604030504040204" pitchFamily="50" charset="-128"/>
                <a:cs typeface="Yu Gothic UI"/>
              </a:rPr>
              <a:t>あ</a:t>
            </a:r>
            <a:r>
              <a:rPr sz="1600" spc="-30" err="1">
                <a:latin typeface="Meiryo UI" panose="020B0604030504040204" pitchFamily="50" charset="-128"/>
                <a:ea typeface="Meiryo UI" panose="020B0604030504040204" pitchFamily="50" charset="-128"/>
                <a:cs typeface="Yu Gothic UI"/>
              </a:rPr>
              <a:t>っ</a:t>
            </a:r>
            <a:r>
              <a:rPr sz="1600" spc="-10" err="1">
                <a:latin typeface="Meiryo UI" panose="020B0604030504040204" pitchFamily="50" charset="-128"/>
                <a:ea typeface="Meiryo UI" panose="020B0604030504040204" pitchFamily="50" charset="-128"/>
                <a:cs typeface="Yu Gothic UI"/>
              </a:rPr>
              <a:t>て被災設備の</a:t>
            </a:r>
            <a:r>
              <a:rPr sz="1600" err="1">
                <a:latin typeface="Meiryo UI" panose="020B0604030504040204" pitchFamily="50" charset="-128"/>
                <a:ea typeface="Meiryo UI" panose="020B0604030504040204" pitchFamily="50" charset="-128"/>
                <a:cs typeface="Yu Gothic UI"/>
              </a:rPr>
              <a:t>修</a:t>
            </a:r>
            <a:r>
              <a:rPr sz="1600" spc="-50" err="1">
                <a:latin typeface="Meiryo UI" panose="020B0604030504040204" pitchFamily="50" charset="-128"/>
                <a:ea typeface="Meiryo UI" panose="020B0604030504040204" pitchFamily="50" charset="-128"/>
                <a:cs typeface="Yu Gothic UI"/>
              </a:rPr>
              <a:t>理</a:t>
            </a:r>
            <a:r>
              <a:rPr sz="1600" spc="-55" err="1">
                <a:latin typeface="Meiryo UI" panose="020B0604030504040204" pitchFamily="50" charset="-128"/>
                <a:ea typeface="Meiryo UI" panose="020B0604030504040204" pitchFamily="50" charset="-128"/>
                <a:cs typeface="Yu Gothic UI"/>
              </a:rPr>
              <a:t>よ</a:t>
            </a:r>
            <a:r>
              <a:rPr sz="1600" spc="-50" err="1">
                <a:latin typeface="Meiryo UI" panose="020B0604030504040204" pitchFamily="50" charset="-128"/>
                <a:ea typeface="Meiryo UI" panose="020B0604030504040204" pitchFamily="50" charset="-128"/>
                <a:cs typeface="Yu Gothic UI"/>
              </a:rPr>
              <a:t>り</a:t>
            </a:r>
            <a:r>
              <a:rPr sz="1600" spc="-65" err="1">
                <a:latin typeface="Meiryo UI" panose="020B0604030504040204" pitchFamily="50" charset="-128"/>
                <a:ea typeface="Meiryo UI" panose="020B0604030504040204" pitchFamily="50" charset="-128"/>
                <a:cs typeface="Yu Gothic UI"/>
              </a:rPr>
              <a:t>も</a:t>
            </a:r>
            <a:r>
              <a:rPr sz="1600" spc="-10" err="1">
                <a:latin typeface="Meiryo UI" panose="020B0604030504040204" pitchFamily="50" charset="-128"/>
                <a:ea typeface="Meiryo UI" panose="020B0604030504040204" pitchFamily="50" charset="-128"/>
                <a:cs typeface="Yu Gothic UI"/>
              </a:rPr>
              <a:t>入</a:t>
            </a:r>
            <a:r>
              <a:rPr sz="1600" spc="-50" err="1">
                <a:latin typeface="Meiryo UI" panose="020B0604030504040204" pitchFamily="50" charset="-128"/>
                <a:ea typeface="Meiryo UI" panose="020B0604030504040204" pitchFamily="50" charset="-128"/>
                <a:cs typeface="Yu Gothic UI"/>
              </a:rPr>
              <a:t>替</a:t>
            </a:r>
            <a:r>
              <a:rPr lang="ja-JP" altLang="en-US" sz="1600" spc="-50">
                <a:latin typeface="Meiryo UI" panose="020B0604030504040204" pitchFamily="50" charset="-128"/>
                <a:ea typeface="Meiryo UI" panose="020B0604030504040204" pitchFamily="50" charset="-128"/>
                <a:cs typeface="Yu Gothic UI"/>
              </a:rPr>
              <a:t>え費</a:t>
            </a:r>
            <a:r>
              <a:rPr sz="1600" spc="-25" err="1">
                <a:latin typeface="Meiryo UI" panose="020B0604030504040204" pitchFamily="50" charset="-128"/>
                <a:ea typeface="Meiryo UI" panose="020B0604030504040204" pitchFamily="50" charset="-128"/>
                <a:cs typeface="Yu Gothic UI"/>
              </a:rPr>
              <a:t>用</a:t>
            </a:r>
            <a:r>
              <a:rPr sz="1600" spc="-30" err="1">
                <a:latin typeface="Meiryo UI" panose="020B0604030504040204" pitchFamily="50" charset="-128"/>
                <a:ea typeface="Meiryo UI" panose="020B0604030504040204" pitchFamily="50" charset="-128"/>
                <a:cs typeface="Yu Gothic UI"/>
              </a:rPr>
              <a:t>が</a:t>
            </a:r>
            <a:r>
              <a:rPr sz="1600" spc="-25" err="1">
                <a:latin typeface="Meiryo UI" panose="020B0604030504040204" pitchFamily="50" charset="-128"/>
                <a:ea typeface="Meiryo UI" panose="020B0604030504040204" pitchFamily="50" charset="-128"/>
                <a:cs typeface="Yu Gothic UI"/>
              </a:rPr>
              <a:t>安価</a:t>
            </a:r>
            <a:r>
              <a:rPr sz="1600" spc="-45" err="1">
                <a:latin typeface="Meiryo UI" panose="020B0604030504040204" pitchFamily="50" charset="-128"/>
                <a:ea typeface="Meiryo UI" panose="020B0604030504040204" pitchFamily="50" charset="-128"/>
                <a:cs typeface="Yu Gothic UI"/>
              </a:rPr>
              <a:t>な</a:t>
            </a:r>
            <a:r>
              <a:rPr sz="1600" spc="-10" err="1">
                <a:latin typeface="Meiryo UI" panose="020B0604030504040204" pitchFamily="50" charset="-128"/>
                <a:ea typeface="Meiryo UI" panose="020B0604030504040204" pitchFamily="50" charset="-128"/>
                <a:cs typeface="Yu Gothic UI"/>
              </a:rPr>
              <a:t>場合</a:t>
            </a:r>
            <a:r>
              <a:rPr sz="1600" spc="-25" err="1">
                <a:latin typeface="Meiryo UI" panose="020B0604030504040204" pitchFamily="50" charset="-128"/>
                <a:ea typeface="Meiryo UI" panose="020B0604030504040204" pitchFamily="50" charset="-128"/>
                <a:cs typeface="Yu Gothic UI"/>
              </a:rPr>
              <a:t>に</a:t>
            </a:r>
            <a:r>
              <a:rPr sz="1600" spc="-10" err="1">
                <a:latin typeface="Meiryo UI" panose="020B0604030504040204" pitchFamily="50" charset="-128"/>
                <a:ea typeface="Meiryo UI" panose="020B0604030504040204" pitchFamily="50" charset="-128"/>
                <a:cs typeface="Yu Gothic UI"/>
              </a:rPr>
              <a:t>は</a:t>
            </a:r>
            <a:r>
              <a:rPr sz="1600" spc="-15">
                <a:latin typeface="Meiryo UI" panose="020B0604030504040204" pitchFamily="50" charset="-128"/>
                <a:ea typeface="Meiryo UI" panose="020B0604030504040204" pitchFamily="50" charset="-128"/>
                <a:cs typeface="Yu Gothic UI"/>
              </a:rPr>
              <a:t>、</a:t>
            </a:r>
            <a:br>
              <a:rPr lang="en-US" sz="1600" spc="-15">
                <a:latin typeface="Meiryo UI" panose="020B0604030504040204" pitchFamily="50" charset="-128"/>
                <a:ea typeface="Meiryo UI" panose="020B0604030504040204" pitchFamily="50" charset="-128"/>
                <a:cs typeface="Yu Gothic UI"/>
              </a:rPr>
            </a:br>
            <a:r>
              <a:rPr lang="ja-JP" altLang="en-US" sz="1600">
                <a:latin typeface="Meiryo UI" panose="020B0604030504040204" pitchFamily="50" charset="-128"/>
                <a:ea typeface="Meiryo UI" panose="020B0604030504040204" pitchFamily="50" charset="-128"/>
                <a:cs typeface="Yu Gothic UI"/>
              </a:rPr>
              <a:t>修</a:t>
            </a:r>
            <a:r>
              <a:rPr lang="ja-JP" altLang="en-US" sz="1600" spc="-20">
                <a:latin typeface="Meiryo UI" panose="020B0604030504040204" pitchFamily="50" charset="-128"/>
                <a:ea typeface="Meiryo UI" panose="020B0604030504040204" pitchFamily="50" charset="-128"/>
                <a:cs typeface="Yu Gothic UI"/>
              </a:rPr>
              <a:t>理</a:t>
            </a:r>
            <a:r>
              <a:rPr lang="ja-JP" altLang="en-US" sz="1600" spc="-10">
                <a:latin typeface="Meiryo UI" panose="020B0604030504040204" pitchFamily="50" charset="-128"/>
                <a:ea typeface="Meiryo UI" panose="020B0604030504040204" pitchFamily="50" charset="-128"/>
                <a:cs typeface="Yu Gothic UI"/>
              </a:rPr>
              <a:t>不能</a:t>
            </a:r>
            <a:r>
              <a:rPr lang="ja-JP" altLang="en-US" sz="1600" spc="-50">
                <a:latin typeface="Meiryo UI" panose="020B0604030504040204" pitchFamily="50" charset="-128"/>
                <a:ea typeface="Meiryo UI" panose="020B0604030504040204" pitchFamily="50" charset="-128"/>
                <a:cs typeface="Yu Gothic UI"/>
              </a:rPr>
              <a:t>で</a:t>
            </a:r>
            <a:r>
              <a:rPr lang="ja-JP" altLang="en-US" sz="1600">
                <a:latin typeface="Meiryo UI" panose="020B0604030504040204" pitchFamily="50" charset="-128"/>
                <a:ea typeface="Meiryo UI" panose="020B0604030504040204" pitchFamily="50" charset="-128"/>
                <a:cs typeface="Yu Gothic UI"/>
              </a:rPr>
              <a:t>あ</a:t>
            </a:r>
            <a:r>
              <a:rPr lang="ja-JP" altLang="en-US" sz="1600" spc="-10">
                <a:latin typeface="Meiryo UI" panose="020B0604030504040204" pitchFamily="50" charset="-128"/>
                <a:ea typeface="Meiryo UI" panose="020B0604030504040204" pitchFamily="50" charset="-128"/>
                <a:cs typeface="Yu Gothic UI"/>
              </a:rPr>
              <a:t>る</a:t>
            </a:r>
            <a:r>
              <a:rPr lang="ja-JP" altLang="en-US" sz="1600" spc="-40">
                <a:latin typeface="Meiryo UI" panose="020B0604030504040204" pitchFamily="50" charset="-128"/>
                <a:ea typeface="Meiryo UI" panose="020B0604030504040204" pitchFamily="50" charset="-128"/>
                <a:cs typeface="Yu Gothic UI"/>
              </a:rPr>
              <a:t>こと</a:t>
            </a:r>
            <a:r>
              <a:rPr lang="ja-JP" altLang="en-US" sz="1600" spc="-50">
                <a:latin typeface="Meiryo UI" panose="020B0604030504040204" pitchFamily="50" charset="-128"/>
                <a:ea typeface="Meiryo UI" panose="020B0604030504040204" pitchFamily="50" charset="-128"/>
                <a:cs typeface="Yu Gothic UI"/>
              </a:rPr>
              <a:t>の</a:t>
            </a:r>
            <a:r>
              <a:rPr lang="ja-JP" altLang="en-US" sz="1600" spc="-10">
                <a:latin typeface="Meiryo UI" panose="020B0604030504040204" pitchFamily="50" charset="-128"/>
                <a:ea typeface="Meiryo UI" panose="020B0604030504040204" pitchFamily="50" charset="-128"/>
                <a:cs typeface="Yu Gothic UI"/>
              </a:rPr>
              <a:t>証明がない場合で</a:t>
            </a:r>
            <a:r>
              <a:rPr lang="ja-JP" altLang="en-US" sz="1600">
                <a:latin typeface="Meiryo UI" panose="020B0604030504040204" pitchFamily="50" charset="-128"/>
                <a:ea typeface="Meiryo UI" panose="020B0604030504040204" pitchFamily="50" charset="-128"/>
                <a:cs typeface="Yu Gothic UI"/>
              </a:rPr>
              <a:t>も入替えによ</a:t>
            </a:r>
            <a:r>
              <a:rPr lang="ja-JP" altLang="en-US" sz="1600" spc="-10">
                <a:latin typeface="Meiryo UI" panose="020B0604030504040204" pitchFamily="50" charset="-128"/>
                <a:ea typeface="Meiryo UI" panose="020B0604030504040204" pitchFamily="50" charset="-128"/>
                <a:cs typeface="Yu Gothic UI"/>
              </a:rPr>
              <a:t>る</a:t>
            </a:r>
            <a:r>
              <a:rPr lang="ja-JP" altLang="en-US" sz="1600" spc="-10">
                <a:solidFill>
                  <a:srgbClr val="FF0000"/>
                </a:solidFill>
                <a:latin typeface="Meiryo UI" panose="020B0604030504040204" pitchFamily="50" charset="-128"/>
                <a:ea typeface="Meiryo UI" panose="020B0604030504040204" pitchFamily="50" charset="-128"/>
                <a:cs typeface="Yu Gothic UI"/>
              </a:rPr>
              <a:t>原状回復</a:t>
            </a:r>
            <a:r>
              <a:rPr lang="ja-JP" altLang="en-US" sz="1600">
                <a:solidFill>
                  <a:srgbClr val="FF0000"/>
                </a:solidFill>
                <a:latin typeface="Meiryo UI" panose="020B0604030504040204" pitchFamily="50" charset="-128"/>
                <a:ea typeface="Meiryo UI" panose="020B0604030504040204" pitchFamily="50" charset="-128"/>
                <a:cs typeface="Yu Gothic UI"/>
              </a:rPr>
              <a:t>が</a:t>
            </a:r>
            <a:r>
              <a:rPr sz="1600" err="1">
                <a:latin typeface="Meiryo UI" panose="020B0604030504040204" pitchFamily="50" charset="-128"/>
                <a:ea typeface="Meiryo UI" panose="020B0604030504040204" pitchFamily="50" charset="-128"/>
                <a:cs typeface="Yu Gothic UI"/>
              </a:rPr>
              <a:t>可能です</a:t>
            </a:r>
            <a:r>
              <a:rPr sz="1600" spc="-50">
                <a:latin typeface="Meiryo UI" panose="020B0604030504040204" pitchFamily="50" charset="-128"/>
                <a:ea typeface="Meiryo UI" panose="020B0604030504040204" pitchFamily="50" charset="-128"/>
                <a:cs typeface="Yu Gothic UI"/>
              </a:rPr>
              <a:t>。</a:t>
            </a:r>
            <a:br>
              <a:rPr lang="en-US" sz="1600" spc="-50">
                <a:latin typeface="Meiryo UI" panose="020B0604030504040204" pitchFamily="50" charset="-128"/>
                <a:ea typeface="Meiryo UI" panose="020B0604030504040204" pitchFamily="50" charset="-128"/>
                <a:cs typeface="Yu Gothic UI"/>
              </a:rPr>
            </a:br>
            <a:br>
              <a:rPr lang="en-US" sz="1600" spc="-50">
                <a:latin typeface="Meiryo UI" panose="020B0604030504040204" pitchFamily="50" charset="-128"/>
                <a:ea typeface="Meiryo UI" panose="020B0604030504040204" pitchFamily="50" charset="-128"/>
                <a:cs typeface="Yu Gothic UI"/>
              </a:rPr>
            </a:br>
            <a:r>
              <a:rPr lang="ja-JP" altLang="en-US" sz="1600" spc="-50">
                <a:latin typeface="Meiryo UI" panose="020B0604030504040204" pitchFamily="50" charset="-128"/>
                <a:ea typeface="Meiryo UI" panose="020B0604030504040204" pitchFamily="50" charset="-128"/>
                <a:cs typeface="Yu Gothic UI"/>
              </a:rPr>
              <a:t>　</a:t>
            </a:r>
            <a:r>
              <a:rPr sz="1600">
                <a:latin typeface="Meiryo UI" panose="020B0604030504040204" pitchFamily="50" charset="-128"/>
                <a:ea typeface="Meiryo UI" panose="020B0604030504040204" pitchFamily="50" charset="-128"/>
                <a:cs typeface="Yu Gothic UI"/>
              </a:rPr>
              <a:t>「</a:t>
            </a:r>
            <a:r>
              <a:rPr lang="ja-JP" altLang="en-US" sz="1600">
                <a:latin typeface="Meiryo UI" panose="020B0604030504040204" pitchFamily="50" charset="-128"/>
                <a:ea typeface="Meiryo UI" panose="020B0604030504040204" pitchFamily="50" charset="-128"/>
                <a:cs typeface="Yu Gothic UI"/>
              </a:rPr>
              <a:t>入替え後の設備が従前設備と同等である旨の比較表</a:t>
            </a:r>
            <a:r>
              <a:rPr sz="1600">
                <a:latin typeface="Meiryo UI" panose="020B0604030504040204" pitchFamily="50" charset="-128"/>
                <a:ea typeface="Meiryo UI" panose="020B0604030504040204" pitchFamily="50" charset="-128"/>
                <a:cs typeface="Yu Gothic UI"/>
              </a:rPr>
              <a:t>」 </a:t>
            </a:r>
            <a:r>
              <a:rPr lang="ja-JP" altLang="en-US" sz="1600">
                <a:latin typeface="Meiryo UI" panose="020B0604030504040204" pitchFamily="50" charset="-128"/>
                <a:ea typeface="Meiryo UI" panose="020B0604030504040204" pitchFamily="50" charset="-128"/>
                <a:cs typeface="Yu Gothic UI"/>
              </a:rPr>
              <a:t>、 </a:t>
            </a:r>
            <a:r>
              <a:rPr sz="1600">
                <a:latin typeface="Meiryo UI" panose="020B0604030504040204" pitchFamily="50" charset="-128"/>
                <a:ea typeface="Meiryo UI" panose="020B0604030504040204" pitchFamily="50" charset="-128"/>
                <a:cs typeface="Yu Gothic UI"/>
              </a:rPr>
              <a:t>「</a:t>
            </a:r>
            <a:r>
              <a:rPr sz="1600" err="1">
                <a:latin typeface="Meiryo UI" panose="020B0604030504040204" pitchFamily="50" charset="-128"/>
                <a:ea typeface="Meiryo UI" panose="020B0604030504040204" pitchFamily="50" charset="-128"/>
                <a:cs typeface="Yu Gothic UI"/>
              </a:rPr>
              <a:t>見積書による</a:t>
            </a:r>
            <a:r>
              <a:rPr lang="ja-JP" altLang="en-US" sz="1600">
                <a:latin typeface="Meiryo UI" panose="020B0604030504040204" pitchFamily="50" charset="-128"/>
                <a:ea typeface="Meiryo UI" panose="020B0604030504040204" pitchFamily="50" charset="-128"/>
                <a:cs typeface="Yu Gothic UI"/>
              </a:rPr>
              <a:t>費用</a:t>
            </a:r>
            <a:r>
              <a:rPr sz="1600" err="1">
                <a:latin typeface="Meiryo UI" panose="020B0604030504040204" pitchFamily="50" charset="-128"/>
                <a:ea typeface="Meiryo UI" panose="020B0604030504040204" pitchFamily="50" charset="-128"/>
                <a:cs typeface="Yu Gothic UI"/>
              </a:rPr>
              <a:t>比</a:t>
            </a:r>
            <a:r>
              <a:rPr sz="1600" spc="-55" err="1">
                <a:latin typeface="Meiryo UI" panose="020B0604030504040204" pitchFamily="50" charset="-128"/>
                <a:ea typeface="Meiryo UI" panose="020B0604030504040204" pitchFamily="50" charset="-128"/>
                <a:cs typeface="Yu Gothic UI"/>
              </a:rPr>
              <a:t>較」の</a:t>
            </a:r>
            <a:r>
              <a:rPr lang="ja-JP" altLang="en-US" sz="1600" spc="-55">
                <a:latin typeface="Meiryo UI" panose="020B0604030504040204" pitchFamily="50" charset="-128"/>
                <a:ea typeface="Meiryo UI" panose="020B0604030504040204" pitchFamily="50" charset="-128"/>
                <a:cs typeface="Yu Gothic UI"/>
              </a:rPr>
              <a:t>ほか</a:t>
            </a:r>
            <a:r>
              <a:rPr sz="1600" spc="-55">
                <a:latin typeface="Meiryo UI" panose="020B0604030504040204" pitchFamily="50" charset="-128"/>
                <a:ea typeface="Meiryo UI" panose="020B0604030504040204" pitchFamily="50" charset="-128"/>
                <a:cs typeface="Yu Gothic UI"/>
              </a:rPr>
              <a:t>、 </a:t>
            </a:r>
            <a:br>
              <a:rPr lang="en-US" sz="1600" spc="-55">
                <a:latin typeface="Meiryo UI" panose="020B0604030504040204" pitchFamily="50" charset="-128"/>
                <a:ea typeface="Meiryo UI" panose="020B0604030504040204" pitchFamily="50" charset="-128"/>
                <a:cs typeface="Yu Gothic UI"/>
              </a:rPr>
            </a:br>
            <a:r>
              <a:rPr lang="ja-JP" altLang="en-US" sz="1600" spc="-55">
                <a:latin typeface="Meiryo UI" panose="020B0604030504040204" pitchFamily="50" charset="-128"/>
                <a:ea typeface="Meiryo UI" panose="020B0604030504040204" pitchFamily="50" charset="-128"/>
                <a:cs typeface="Yu Gothic UI"/>
              </a:rPr>
              <a:t>　</a:t>
            </a:r>
            <a:r>
              <a:rPr sz="1600" spc="-55">
                <a:latin typeface="Meiryo UI" panose="020B0604030504040204" pitchFamily="50" charset="-128"/>
                <a:ea typeface="Meiryo UI" panose="020B0604030504040204" pitchFamily="50" charset="-128"/>
                <a:cs typeface="Yu Gothic UI"/>
              </a:rPr>
              <a:t>「</a:t>
            </a:r>
            <a:r>
              <a:rPr lang="ja-JP" altLang="en-US" sz="1600" spc="-55">
                <a:latin typeface="Meiryo UI" panose="020B0604030504040204" pitchFamily="50" charset="-128"/>
                <a:ea typeface="Meiryo UI" panose="020B0604030504040204" pitchFamily="50" charset="-128"/>
                <a:cs typeface="Yu Gothic UI"/>
              </a:rPr>
              <a:t>修理よりも入替えが安価となる合理的な理由を専門事業者が説明した</a:t>
            </a:r>
            <a:r>
              <a:rPr lang="ja-JP" altLang="en-US" sz="1600" spc="-10">
                <a:latin typeface="Meiryo UI" panose="020B0604030504040204" pitchFamily="50" charset="-128"/>
                <a:ea typeface="Meiryo UI" panose="020B0604030504040204" pitchFamily="50" charset="-128"/>
                <a:cs typeface="Yu Gothic UI"/>
              </a:rPr>
              <a:t>書類</a:t>
            </a:r>
            <a:r>
              <a:rPr sz="1600" spc="-10">
                <a:latin typeface="Meiryo UI" panose="020B0604030504040204" pitchFamily="50" charset="-128"/>
                <a:ea typeface="Meiryo UI" panose="020B0604030504040204" pitchFamily="50" charset="-128"/>
                <a:cs typeface="Yu Gothic UI"/>
              </a:rPr>
              <a:t>（</a:t>
            </a:r>
            <a:r>
              <a:rPr sz="1600" spc="-10" err="1">
                <a:latin typeface="Meiryo UI" panose="020B0604030504040204" pitchFamily="50" charset="-128"/>
                <a:ea typeface="Meiryo UI" panose="020B0604030504040204" pitchFamily="50" charset="-128"/>
                <a:cs typeface="Yu Gothic UI"/>
              </a:rPr>
              <a:t>任意様式</a:t>
            </a:r>
            <a:r>
              <a:rPr sz="1600" spc="-20">
                <a:latin typeface="Meiryo UI" panose="020B0604030504040204" pitchFamily="50" charset="-128"/>
                <a:ea typeface="Meiryo UI" panose="020B0604030504040204" pitchFamily="50" charset="-128"/>
                <a:cs typeface="Yu Gothic UI"/>
              </a:rPr>
              <a:t>）</a:t>
            </a:r>
            <a:r>
              <a:rPr sz="1600" spc="-30">
                <a:latin typeface="Meiryo UI" panose="020B0604030504040204" pitchFamily="50" charset="-128"/>
                <a:ea typeface="Meiryo UI" panose="020B0604030504040204" pitchFamily="50" charset="-128"/>
                <a:cs typeface="Yu Gothic UI"/>
              </a:rPr>
              <a:t>」</a:t>
            </a:r>
            <a:r>
              <a:rPr sz="1600" spc="-30" err="1">
                <a:latin typeface="Meiryo UI" panose="020B0604030504040204" pitchFamily="50" charset="-128"/>
                <a:ea typeface="Meiryo UI" panose="020B0604030504040204" pitchFamily="50" charset="-128"/>
                <a:cs typeface="Yu Gothic UI"/>
              </a:rPr>
              <a:t>が必要です</a:t>
            </a:r>
            <a:r>
              <a:rPr sz="1600" spc="-3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p:txBody>
      </p:sp>
      <p:sp>
        <p:nvSpPr>
          <p:cNvPr id="14" name="object 2">
            <a:extLst>
              <a:ext uri="{FF2B5EF4-FFF2-40B4-BE49-F238E27FC236}">
                <a16:creationId xmlns:a16="http://schemas.microsoft.com/office/drawing/2014/main" id="{F3236C98-2357-27F6-7C7B-04640940F079}"/>
              </a:ext>
            </a:extLst>
          </p:cNvPr>
          <p:cNvSpPr txBox="1">
            <a:spLocks/>
          </p:cNvSpPr>
          <p:nvPr/>
        </p:nvSpPr>
        <p:spPr>
          <a:xfrm>
            <a:off x="0" y="19307"/>
            <a:ext cx="4449370" cy="430887"/>
          </a:xfrm>
          <a:prstGeom prst="rect">
            <a:avLst/>
          </a:prstGeom>
        </p:spPr>
        <p:txBody>
          <a:bodyPr vert="horz" wrap="square" lIns="91440" tIns="45720" rIns="91440" bIns="45720" rtlCol="0" anchor="ctr">
            <a:spAutoFit/>
          </a:bodyPr>
          <a:lstStyle>
            <a:defPPr>
              <a:defRPr lang="ja-JP"/>
            </a:defPPr>
            <a:lvl1pPr>
              <a:spcBef>
                <a:spcPct val="0"/>
              </a:spcBef>
              <a:buNone/>
              <a:defRPr sz="2200" b="1">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a:t>補助対象経費の留意点➀</a:t>
            </a:r>
          </a:p>
        </p:txBody>
      </p:sp>
      <p:sp>
        <p:nvSpPr>
          <p:cNvPr id="3" name="スライド番号プレースホルダー 3">
            <a:extLst>
              <a:ext uri="{FF2B5EF4-FFF2-40B4-BE49-F238E27FC236}">
                <a16:creationId xmlns:a16="http://schemas.microsoft.com/office/drawing/2014/main" id="{53D9A44B-9C09-D1EA-6ADF-BF0C9D7E71D3}"/>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23</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8688" y="1302257"/>
            <a:ext cx="9100820" cy="3411831"/>
          </a:xfrm>
          <a:prstGeom prst="rect">
            <a:avLst/>
          </a:prstGeom>
        </p:spPr>
        <p:txBody>
          <a:bodyPr vert="horz" wrap="square" lIns="0" tIns="13335" rIns="0" bIns="0" rtlCol="0">
            <a:spAutoFit/>
          </a:bodyPr>
          <a:lstStyle/>
          <a:p>
            <a:pPr marL="355600" indent="-342900">
              <a:lnSpc>
                <a:spcPct val="100000"/>
              </a:lnSpc>
              <a:spcBef>
                <a:spcPts val="105"/>
              </a:spcBef>
              <a:buFont typeface="Arial MT"/>
              <a:buChar char="•"/>
              <a:tabLst>
                <a:tab pos="355600" algn="l"/>
              </a:tabLst>
            </a:pPr>
            <a:r>
              <a:rPr sz="2000" spc="-20" dirty="0" err="1">
                <a:solidFill>
                  <a:schemeClr val="tx1"/>
                </a:solidFill>
                <a:latin typeface="Meiryo UI" panose="020B0604030504040204" pitchFamily="50" charset="-128"/>
                <a:ea typeface="Meiryo UI" panose="020B0604030504040204" pitchFamily="50" charset="-128"/>
                <a:cs typeface="Yu Gothic UI"/>
              </a:rPr>
              <a:t>使用者自身が所有者ではないため、使用者自身で補助金交付申請はできません</a:t>
            </a:r>
            <a:r>
              <a:rPr lang="ja-JP" altLang="en-US" sz="2000" spc="-20" dirty="0">
                <a:solidFill>
                  <a:schemeClr val="tx1"/>
                </a:solidFill>
                <a:latin typeface="Meiryo UI" panose="020B0604030504040204" pitchFamily="50" charset="-128"/>
                <a:ea typeface="Meiryo UI" panose="020B0604030504040204" pitchFamily="50" charset="-128"/>
                <a:cs typeface="Yu Gothic UI"/>
              </a:rPr>
              <a:t>。</a:t>
            </a:r>
            <a:br>
              <a:rPr lang="en-US" altLang="ja-JP" sz="2000" spc="-20" dirty="0">
                <a:solidFill>
                  <a:schemeClr val="tx1"/>
                </a:solidFill>
                <a:latin typeface="Meiryo UI" panose="020B0604030504040204" pitchFamily="50" charset="-128"/>
                <a:ea typeface="Meiryo UI" panose="020B0604030504040204" pitchFamily="50" charset="-128"/>
                <a:cs typeface="Yu Gothic UI"/>
              </a:rPr>
            </a:br>
            <a:endParaRPr lang="en-US" altLang="ja-JP" sz="2000" dirty="0">
              <a:solidFill>
                <a:schemeClr val="tx1"/>
              </a:solidFill>
              <a:latin typeface="Meiryo UI" panose="020B0604030504040204" pitchFamily="50" charset="-128"/>
              <a:ea typeface="Meiryo UI" panose="020B0604030504040204" pitchFamily="50" charset="-128"/>
              <a:cs typeface="Yu Gothic UI"/>
            </a:endParaRPr>
          </a:p>
          <a:p>
            <a:pPr marL="355600" indent="-342900">
              <a:lnSpc>
                <a:spcPct val="100000"/>
              </a:lnSpc>
              <a:spcBef>
                <a:spcPts val="105"/>
              </a:spcBef>
              <a:buFont typeface="Arial MT"/>
              <a:buChar char="•"/>
              <a:tabLst>
                <a:tab pos="355600" algn="l"/>
              </a:tabLst>
            </a:pPr>
            <a:r>
              <a:rPr lang="ja-JP" altLang="en-US" sz="2000" spc="-45" dirty="0">
                <a:solidFill>
                  <a:schemeClr val="tx1"/>
                </a:solidFill>
                <a:latin typeface="Meiryo UI" panose="020B0604030504040204" pitchFamily="50" charset="-128"/>
                <a:ea typeface="Meiryo UI" panose="020B0604030504040204" pitchFamily="50" charset="-128"/>
                <a:cs typeface="Yu Gothic UI"/>
              </a:rPr>
              <a:t>しかし、当該リース物件が使用者の事業継続に必要不可欠と判断される場合には、対</a:t>
            </a:r>
            <a:r>
              <a:rPr lang="ja-JP" altLang="en-US" sz="2000" spc="-40" dirty="0">
                <a:solidFill>
                  <a:schemeClr val="tx1"/>
                </a:solidFill>
                <a:latin typeface="Meiryo UI" panose="020B0604030504040204" pitchFamily="50" charset="-128"/>
                <a:ea typeface="Meiryo UI" panose="020B0604030504040204" pitchFamily="50" charset="-128"/>
                <a:cs typeface="Yu Gothic UI"/>
              </a:rPr>
              <a:t>象とすることができます。この場合、</a:t>
            </a:r>
            <a:r>
              <a:rPr lang="ja-JP" altLang="en-US" sz="2000" spc="-35" dirty="0">
                <a:solidFill>
                  <a:schemeClr val="tx1"/>
                </a:solidFill>
                <a:latin typeface="Meiryo UI" panose="020B0604030504040204" pitchFamily="50" charset="-128"/>
                <a:ea typeface="Meiryo UI" panose="020B0604030504040204" pitchFamily="50" charset="-128"/>
                <a:cs typeface="Yu Gothic UI"/>
              </a:rPr>
              <a:t>使用者がなりわい補助金の補助対象として要件を満たしている</a:t>
            </a:r>
            <a:r>
              <a:rPr lang="ja-JP" altLang="en-US" sz="2000" spc="-50" dirty="0">
                <a:solidFill>
                  <a:schemeClr val="tx1"/>
                </a:solidFill>
                <a:latin typeface="Meiryo UI" panose="020B0604030504040204" pitchFamily="50" charset="-128"/>
                <a:ea typeface="Meiryo UI" panose="020B0604030504040204" pitchFamily="50" charset="-128"/>
                <a:cs typeface="Yu Gothic UI"/>
              </a:rPr>
              <a:t>必要があり、補助金交付申請も所有者であるリース事業者が行うことになります。</a:t>
            </a:r>
            <a:endParaRPr lang="ja-JP" altLang="en-US" sz="2000" spc="-40" dirty="0">
              <a:solidFill>
                <a:schemeClr val="tx1"/>
              </a:solidFill>
              <a:latin typeface="Meiryo UI" panose="020B0604030504040204" pitchFamily="50" charset="-128"/>
              <a:ea typeface="Meiryo UI" panose="020B0604030504040204" pitchFamily="50" charset="-128"/>
              <a:cs typeface="Yu Gothic UI"/>
            </a:endParaRPr>
          </a:p>
          <a:p>
            <a:pPr marL="355600" indent="-342900">
              <a:spcBef>
                <a:spcPts val="2400"/>
              </a:spcBef>
              <a:buFont typeface="Arial MT"/>
              <a:buChar char="•"/>
              <a:tabLst>
                <a:tab pos="355600" algn="l"/>
              </a:tabLst>
            </a:pPr>
            <a:r>
              <a:rPr lang="ja-JP" altLang="en-US" sz="2000" spc="-35" dirty="0">
                <a:solidFill>
                  <a:schemeClr val="tx1"/>
                </a:solidFill>
                <a:latin typeface="Meiryo UI" panose="020B0604030504040204" pitchFamily="50" charset="-128"/>
                <a:ea typeface="Meiryo UI" panose="020B0604030504040204" pitchFamily="50" charset="-128"/>
                <a:cs typeface="Yu Gothic UI"/>
              </a:rPr>
              <a:t>なお、所有者（補助金申請者）に対して、財産処分の制限が課せられますので、当該リース物件の使用者の変更や譲渡、目的外使用を行う場合は、事前の手続きが必要となります。</a:t>
            </a:r>
            <a:br>
              <a:rPr lang="ja-JP" altLang="en-US" sz="2000" spc="-10" dirty="0">
                <a:solidFill>
                  <a:schemeClr val="tx1"/>
                </a:solidFill>
                <a:highlight>
                  <a:srgbClr val="FFFF00"/>
                </a:highlight>
                <a:latin typeface="Meiryo UI" panose="020B0604030504040204" pitchFamily="50" charset="-128"/>
                <a:ea typeface="Meiryo UI" panose="020B0604030504040204" pitchFamily="50" charset="-128"/>
                <a:cs typeface="Yu Gothic UI"/>
              </a:rPr>
            </a:br>
            <a:r>
              <a:rPr lang="ja-JP" altLang="en-US" sz="2000" spc="-10" dirty="0">
                <a:solidFill>
                  <a:schemeClr val="tx1"/>
                </a:solidFill>
                <a:latin typeface="Meiryo UI" panose="020B0604030504040204" pitchFamily="50" charset="-128"/>
                <a:ea typeface="Meiryo UI" panose="020B0604030504040204" pitchFamily="50" charset="-128"/>
                <a:cs typeface="Yu Gothic UI"/>
              </a:rPr>
              <a:t>この場合、原則として</a:t>
            </a:r>
            <a:r>
              <a:rPr lang="ja-JP" altLang="en-US" sz="2000" spc="-40" dirty="0">
                <a:solidFill>
                  <a:schemeClr val="tx1"/>
                </a:solidFill>
                <a:latin typeface="Meiryo UI" panose="020B0604030504040204" pitchFamily="50" charset="-128"/>
                <a:ea typeface="Meiryo UI" panose="020B0604030504040204" pitchFamily="50" charset="-128"/>
                <a:cs typeface="Yu Gothic UI"/>
              </a:rPr>
              <a:t>補助金相当分の返納が生じ</a:t>
            </a:r>
            <a:r>
              <a:rPr lang="ja-JP" altLang="en-US" sz="2000" spc="-35" dirty="0">
                <a:solidFill>
                  <a:schemeClr val="tx1"/>
                </a:solidFill>
                <a:latin typeface="Meiryo UI" panose="020B0604030504040204" pitchFamily="50" charset="-128"/>
                <a:ea typeface="Meiryo UI" panose="020B0604030504040204" pitchFamily="50" charset="-128"/>
                <a:cs typeface="Yu Gothic UI"/>
              </a:rPr>
              <a:t>ることとなります。</a:t>
            </a:r>
            <a:endParaRPr lang="ja-JP" altLang="en-US" sz="2000" dirty="0">
              <a:solidFill>
                <a:schemeClr val="tx1"/>
              </a:solidFill>
              <a:latin typeface="Meiryo UI" panose="020B0604030504040204" pitchFamily="50" charset="-128"/>
              <a:ea typeface="Meiryo UI" panose="020B0604030504040204" pitchFamily="50" charset="-128"/>
              <a:cs typeface="Yu Gothic UI"/>
            </a:endParaRPr>
          </a:p>
          <a:p>
            <a:pPr marL="12700">
              <a:lnSpc>
                <a:spcPct val="100000"/>
              </a:lnSpc>
            </a:pPr>
            <a:endParaRPr lang="ja-JP" altLang="en-US" sz="2000" dirty="0">
              <a:solidFill>
                <a:schemeClr val="tx1"/>
              </a:solidFill>
              <a:latin typeface="Meiryo UI" panose="020B0604030504040204" pitchFamily="50" charset="-128"/>
              <a:ea typeface="Meiryo UI" panose="020B0604030504040204" pitchFamily="50" charset="-128"/>
              <a:cs typeface="Yu Gothic UI"/>
            </a:endParaRPr>
          </a:p>
        </p:txBody>
      </p:sp>
      <p:sp>
        <p:nvSpPr>
          <p:cNvPr id="3" name="object 3"/>
          <p:cNvSpPr txBox="1"/>
          <p:nvPr/>
        </p:nvSpPr>
        <p:spPr>
          <a:xfrm>
            <a:off x="199644" y="548640"/>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②</a:t>
            </a:r>
            <a:r>
              <a:rPr lang="ja-JP" altLang="en-US" sz="2000" b="1" spc="-15" err="1">
                <a:latin typeface="Meiryo UI" panose="020B0604030504040204" pitchFamily="50" charset="-128"/>
                <a:ea typeface="Meiryo UI" panose="020B0604030504040204" pitchFamily="50" charset="-128"/>
                <a:cs typeface="Yu Gothic UI"/>
              </a:rPr>
              <a:t>リース物件の取扱い</a:t>
            </a:r>
            <a:endParaRPr lang="ja-JP" altLang="en-US" sz="2000" b="1">
              <a:latin typeface="Meiryo UI" panose="020B0604030504040204" pitchFamily="50" charset="-128"/>
              <a:ea typeface="Meiryo UI" panose="020B0604030504040204" pitchFamily="50" charset="-128"/>
              <a:cs typeface="Yu Gothic UI"/>
            </a:endParaRPr>
          </a:p>
        </p:txBody>
      </p:sp>
      <p:sp>
        <p:nvSpPr>
          <p:cNvPr id="9" name="object 2">
            <a:extLst>
              <a:ext uri="{FF2B5EF4-FFF2-40B4-BE49-F238E27FC236}">
                <a16:creationId xmlns:a16="http://schemas.microsoft.com/office/drawing/2014/main" id="{299B26CB-AE04-A833-E252-B7E21F51CC3E}"/>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７	</a:t>
            </a:r>
            <a:r>
              <a:rPr lang="ja-JP" altLang="en-US" spc="-5">
                <a:latin typeface="Meiryo UI" panose="020B0604030504040204" pitchFamily="50" charset="-128"/>
                <a:ea typeface="Meiryo UI" panose="020B0604030504040204" pitchFamily="50" charset="-128"/>
              </a:rPr>
              <a:t>補助対象経費の留意点②</a:t>
            </a:r>
          </a:p>
        </p:txBody>
      </p:sp>
      <p:sp>
        <p:nvSpPr>
          <p:cNvPr id="4" name="スライド番号プレースホルダー 3">
            <a:extLst>
              <a:ext uri="{FF2B5EF4-FFF2-40B4-BE49-F238E27FC236}">
                <a16:creationId xmlns:a16="http://schemas.microsoft.com/office/drawing/2014/main" id="{897E5FF4-147D-E3CC-AC0F-D31A1EFD76A4}"/>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24</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8688" y="1261419"/>
            <a:ext cx="8955405" cy="4642938"/>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wrap="square" lIns="0" tIns="13335" rIns="0" bIns="0" rtlCol="0">
            <a:spAutoFit/>
          </a:bodyPr>
          <a:lstStyle/>
          <a:p>
            <a:pPr marL="352425" indent="-339725" algn="just">
              <a:lnSpc>
                <a:spcPct val="100000"/>
              </a:lnSpc>
              <a:spcBef>
                <a:spcPts val="105"/>
              </a:spcBef>
              <a:buFont typeface="Arial MT"/>
              <a:buChar char="•"/>
              <a:tabLst>
                <a:tab pos="352425" algn="l"/>
              </a:tabLst>
            </a:pPr>
            <a:r>
              <a:rPr lang="ja-JP" altLang="en-US" sz="2000" spc="-25" dirty="0">
                <a:uFill>
                  <a:solidFill>
                    <a:srgbClr val="000000"/>
                  </a:solidFill>
                </a:uFill>
                <a:latin typeface="Meiryo UI" panose="020B0604030504040204" pitchFamily="50" charset="-128"/>
                <a:ea typeface="Meiryo UI" panose="020B0604030504040204" pitchFamily="50" charset="-128"/>
                <a:cs typeface="Yu Gothic UI"/>
              </a:rPr>
              <a:t>貸付物件はなりわい再建支援補助金が適用されない販売目的の商品等と同視され、</a:t>
            </a:r>
            <a:r>
              <a:rPr lang="ja-JP" altLang="en-US" sz="2000" u="sng" spc="-25" dirty="0">
                <a:uFill>
                  <a:solidFill>
                    <a:srgbClr val="000000"/>
                  </a:solidFill>
                </a:uFill>
                <a:latin typeface="Meiryo UI" panose="020B0604030504040204" pitchFamily="50" charset="-128"/>
                <a:ea typeface="Meiryo UI" panose="020B0604030504040204" pitchFamily="50" charset="-128"/>
                <a:cs typeface="Yu Gothic UI"/>
              </a:rPr>
              <a:t>原則として補助対象</a:t>
            </a:r>
            <a:r>
              <a:rPr lang="ja-JP" altLang="en-US" sz="2000" b="1" u="sng" spc="-50" dirty="0">
                <a:solidFill>
                  <a:srgbClr val="C00000"/>
                </a:solidFill>
                <a:latin typeface="Meiryo UI" panose="020B0604030504040204" pitchFamily="50" charset="-128"/>
                <a:ea typeface="Meiryo UI" panose="020B0604030504040204" pitchFamily="50" charset="-128"/>
                <a:cs typeface="Yu Gothic UI"/>
              </a:rPr>
              <a:t>となりません</a:t>
            </a:r>
            <a:r>
              <a:rPr lang="ja-JP" altLang="en-US" sz="2000" b="1" spc="-50" dirty="0">
                <a:solidFill>
                  <a:schemeClr val="tx1"/>
                </a:solidFill>
                <a:latin typeface="Meiryo UI" panose="020B0604030504040204" pitchFamily="50" charset="-128"/>
                <a:ea typeface="Meiryo UI" panose="020B0604030504040204" pitchFamily="50" charset="-128"/>
                <a:cs typeface="Yu Gothic UI"/>
              </a:rPr>
              <a:t>。</a:t>
            </a:r>
            <a:endParaRPr lang="en-US" altLang="ja-JP" sz="2000" b="1" spc="-50" dirty="0">
              <a:solidFill>
                <a:schemeClr val="tx1"/>
              </a:solidFill>
              <a:latin typeface="Meiryo UI" panose="020B0604030504040204" pitchFamily="50" charset="-128"/>
              <a:ea typeface="Meiryo UI" panose="020B0604030504040204" pitchFamily="50" charset="-128"/>
              <a:cs typeface="Yu Gothic UI"/>
            </a:endParaRPr>
          </a:p>
          <a:p>
            <a:pPr marL="12700" algn="just">
              <a:lnSpc>
                <a:spcPct val="100000"/>
              </a:lnSpc>
              <a:spcBef>
                <a:spcPts val="105"/>
              </a:spcBef>
              <a:tabLst>
                <a:tab pos="352425" algn="l"/>
              </a:tabLst>
            </a:pPr>
            <a:br>
              <a:rPr lang="ja-JP" altLang="en-US" sz="2000" b="1" spc="-50" dirty="0">
                <a:solidFill>
                  <a:srgbClr val="C00000"/>
                </a:solidFill>
                <a:latin typeface="Meiryo UI" panose="020B0604030504040204" pitchFamily="50" charset="-128"/>
                <a:ea typeface="Meiryo UI" panose="020B0604030504040204" pitchFamily="50" charset="-128"/>
                <a:cs typeface="Yu Gothic UI"/>
              </a:rPr>
            </a:br>
            <a:r>
              <a:rPr lang="en-US" altLang="ja-JP" sz="2000" b="1" spc="-50" dirty="0">
                <a:solidFill>
                  <a:srgbClr val="C00000"/>
                </a:solidFill>
                <a:latin typeface="Meiryo UI" panose="020B0604030504040204" pitchFamily="50" charset="-128"/>
                <a:ea typeface="Meiryo UI" panose="020B0604030504040204" pitchFamily="50" charset="-128"/>
                <a:cs typeface="Yu Gothic UI"/>
              </a:rPr>
              <a:t>	</a:t>
            </a:r>
            <a:r>
              <a:rPr lang="ja-JP" altLang="en-US" sz="2000" spc="-50" dirty="0">
                <a:latin typeface="Meiryo UI" panose="020B0604030504040204" pitchFamily="50" charset="-128"/>
                <a:ea typeface="Meiryo UI" panose="020B0604030504040204" pitchFamily="50" charset="-128"/>
                <a:cs typeface="Yu Gothic UI"/>
              </a:rPr>
              <a:t>ただし、</a:t>
            </a:r>
            <a:r>
              <a:rPr lang="ja-JP" altLang="en-US" sz="2000" u="sng" spc="-20" dirty="0">
                <a:uFill>
                  <a:solidFill>
                    <a:srgbClr val="000000"/>
                  </a:solidFill>
                </a:uFill>
                <a:latin typeface="Meiryo UI" panose="020B0604030504040204" pitchFamily="50" charset="-128"/>
                <a:ea typeface="Meiryo UI" panose="020B0604030504040204" pitchFamily="50" charset="-128"/>
                <a:cs typeface="Yu Gothic UI"/>
              </a:rPr>
              <a:t>被災時に「①中小企業者等」、「②中堅企業及びみなし中堅企業等」の</a:t>
            </a:r>
            <a:br>
              <a:rPr lang="ja-JP" altLang="en-US" sz="2000" u="sng" spc="-20" dirty="0">
                <a:uFill>
                  <a:solidFill>
                    <a:srgbClr val="000000"/>
                  </a:solidFill>
                </a:uFill>
                <a:latin typeface="Meiryo UI" panose="020B0604030504040204" pitchFamily="50" charset="-128"/>
                <a:ea typeface="Meiryo UI" panose="020B0604030504040204" pitchFamily="50" charset="-128"/>
                <a:cs typeface="Yu Gothic UI"/>
              </a:rPr>
            </a:br>
            <a:r>
              <a:rPr lang="en-US" altLang="ja-JP" sz="2000" spc="-20" dirty="0">
                <a:uFill>
                  <a:solidFill>
                    <a:srgbClr val="000000"/>
                  </a:solidFill>
                </a:uFill>
                <a:latin typeface="Meiryo UI" panose="020B0604030504040204" pitchFamily="50" charset="-128"/>
                <a:ea typeface="Meiryo UI" panose="020B0604030504040204" pitchFamily="50" charset="-128"/>
                <a:cs typeface="Yu Gothic UI"/>
              </a:rPr>
              <a:t>	</a:t>
            </a:r>
            <a:r>
              <a:rPr lang="ja-JP" altLang="en-US" sz="2000" u="sng" spc="-20" dirty="0">
                <a:uFill>
                  <a:solidFill>
                    <a:srgbClr val="000000"/>
                  </a:solidFill>
                </a:uFill>
                <a:latin typeface="Meiryo UI" panose="020B0604030504040204" pitchFamily="50" charset="-128"/>
                <a:ea typeface="Meiryo UI" panose="020B0604030504040204" pitchFamily="50" charset="-128"/>
                <a:cs typeface="Yu Gothic UI"/>
              </a:rPr>
              <a:t>事業用として貸付していた施設・設備で、①</a:t>
            </a:r>
            <a:r>
              <a:rPr lang="ja-JP" altLang="en-US" sz="2000" u="sng" spc="-35" dirty="0">
                <a:uFill>
                  <a:solidFill>
                    <a:srgbClr val="000000"/>
                  </a:solidFill>
                </a:uFill>
                <a:latin typeface="Meiryo UI" panose="020B0604030504040204" pitchFamily="50" charset="-128"/>
                <a:ea typeface="Meiryo UI" panose="020B0604030504040204" pitchFamily="50" charset="-128"/>
                <a:cs typeface="Yu Gothic UI"/>
              </a:rPr>
              <a:t>及び②の事業者が当該貸付物件を</a:t>
            </a:r>
            <a:br>
              <a:rPr lang="en-US" altLang="ja-JP" sz="2000" u="sng" spc="-35" dirty="0">
                <a:uFill>
                  <a:solidFill>
                    <a:srgbClr val="000000"/>
                  </a:solidFill>
                </a:uFill>
                <a:latin typeface="Meiryo UI" panose="020B0604030504040204" pitchFamily="50" charset="-128"/>
                <a:ea typeface="Meiryo UI" panose="020B0604030504040204" pitchFamily="50" charset="-128"/>
                <a:cs typeface="Yu Gothic UI"/>
              </a:rPr>
            </a:br>
            <a:r>
              <a:rPr lang="en-US" altLang="ja-JP" sz="2000" spc="-35" dirty="0">
                <a:uFill>
                  <a:solidFill>
                    <a:srgbClr val="000000"/>
                  </a:solidFill>
                </a:uFill>
                <a:latin typeface="Meiryo UI" panose="020B0604030504040204" pitchFamily="50" charset="-128"/>
                <a:ea typeface="Meiryo UI" panose="020B0604030504040204" pitchFamily="50" charset="-128"/>
                <a:cs typeface="Yu Gothic UI"/>
              </a:rPr>
              <a:t>	</a:t>
            </a:r>
            <a:r>
              <a:rPr lang="ja-JP" altLang="en-US" sz="2000" u="sng" spc="-35" dirty="0">
                <a:uFill>
                  <a:solidFill>
                    <a:srgbClr val="000000"/>
                  </a:solidFill>
                </a:uFill>
                <a:latin typeface="Meiryo UI" panose="020B0604030504040204" pitchFamily="50" charset="-128"/>
                <a:ea typeface="Meiryo UI" panose="020B0604030504040204" pitchFamily="50" charset="-128"/>
                <a:cs typeface="Yu Gothic UI"/>
              </a:rPr>
              <a:t>復旧後も継続して事業の用に供する場合</a:t>
            </a:r>
            <a:r>
              <a:rPr lang="ja-JP" altLang="en-US" sz="2000" spc="-5" dirty="0">
                <a:latin typeface="Meiryo UI" panose="020B0604030504040204" pitchFamily="50" charset="-128"/>
                <a:ea typeface="Meiryo UI" panose="020B0604030504040204" pitchFamily="50" charset="-128"/>
                <a:cs typeface="Yu Gothic UI"/>
              </a:rPr>
              <a:t>には</a:t>
            </a:r>
            <a:r>
              <a:rPr lang="ja-JP" altLang="en-US" sz="2000" u="sng" spc="-50" dirty="0">
                <a:uFill>
                  <a:solidFill>
                    <a:srgbClr val="000000"/>
                  </a:solidFill>
                </a:uFill>
                <a:latin typeface="Meiryo UI" panose="020B0604030504040204" pitchFamily="50" charset="-128"/>
                <a:ea typeface="Meiryo UI" panose="020B0604030504040204" pitchFamily="50" charset="-128"/>
                <a:cs typeface="Yu Gothic UI"/>
              </a:rPr>
              <a:t>例</a:t>
            </a:r>
            <a:r>
              <a:rPr lang="ja-JP" altLang="en-US" sz="2000" u="sng" dirty="0">
                <a:uFill>
                  <a:solidFill>
                    <a:srgbClr val="000000"/>
                  </a:solidFill>
                </a:uFill>
                <a:latin typeface="Meiryo UI" panose="020B0604030504040204" pitchFamily="50" charset="-128"/>
                <a:ea typeface="Meiryo UI" panose="020B0604030504040204" pitchFamily="50" charset="-128"/>
                <a:cs typeface="Yu Gothic UI"/>
              </a:rPr>
              <a:t>外的に補助対象</a:t>
            </a:r>
            <a:r>
              <a:rPr lang="ja-JP" altLang="en-US" sz="2000" spc="-55" dirty="0">
                <a:latin typeface="Meiryo UI" panose="020B0604030504040204" pitchFamily="50" charset="-128"/>
                <a:ea typeface="Meiryo UI" panose="020B0604030504040204" pitchFamily="50" charset="-128"/>
                <a:cs typeface="Yu Gothic UI"/>
              </a:rPr>
              <a:t>となります。</a:t>
            </a:r>
            <a:endParaRPr lang="ja-JP" altLang="en-US" sz="2000" dirty="0">
              <a:latin typeface="Meiryo UI" panose="020B0604030504040204" pitchFamily="50" charset="-128"/>
              <a:ea typeface="Meiryo UI" panose="020B0604030504040204" pitchFamily="50" charset="-128"/>
              <a:cs typeface="Yu Gothic UI"/>
            </a:endParaRPr>
          </a:p>
          <a:p>
            <a:pPr marL="355600" marR="41910" indent="-343535">
              <a:lnSpc>
                <a:spcPct val="100000"/>
              </a:lnSpc>
              <a:spcBef>
                <a:spcPts val="2400"/>
              </a:spcBef>
              <a:buFont typeface="Arial MT"/>
              <a:buChar char="•"/>
              <a:tabLst>
                <a:tab pos="355600" algn="l"/>
              </a:tabLst>
            </a:pPr>
            <a:r>
              <a:rPr sz="2000" spc="-40" dirty="0" err="1">
                <a:latin typeface="Meiryo UI" panose="020B0604030504040204" pitchFamily="50" charset="-128"/>
                <a:ea typeface="Meiryo UI" panose="020B0604030504040204" pitchFamily="50" charset="-128"/>
                <a:cs typeface="Yu Gothic UI"/>
              </a:rPr>
              <a:t>原則として、被災当時の大家が補助対象事業者となりますが</a:t>
            </a:r>
            <a:r>
              <a:rPr sz="2000" spc="-40" dirty="0">
                <a:latin typeface="Meiryo UI" panose="020B0604030504040204" pitchFamily="50" charset="-128"/>
                <a:ea typeface="Meiryo UI" panose="020B0604030504040204" pitchFamily="50" charset="-128"/>
                <a:cs typeface="Yu Gothic UI"/>
              </a:rPr>
              <a:t>、</a:t>
            </a:r>
            <a:r>
              <a:rPr lang="zh-TW" altLang="en-US" sz="2000" spc="-40" dirty="0">
                <a:latin typeface="Meiryo UI" panose="020B0604030504040204" pitchFamily="50" charset="-128"/>
                <a:ea typeface="Meiryo UI" panose="020B0604030504040204" pitchFamily="50" charset="-128"/>
                <a:cs typeface="Yu Gothic UI"/>
              </a:rPr>
              <a:t>令和</a:t>
            </a:r>
            <a:r>
              <a:rPr lang="en-US" altLang="zh-TW" sz="2000" spc="-40" dirty="0">
                <a:latin typeface="Meiryo UI" panose="020B0604030504040204" pitchFamily="50" charset="-128"/>
                <a:ea typeface="Meiryo UI" panose="020B0604030504040204" pitchFamily="50" charset="-128"/>
                <a:cs typeface="Yu Gothic UI"/>
              </a:rPr>
              <a:t>6</a:t>
            </a:r>
            <a:r>
              <a:rPr lang="zh-TW" altLang="en-US" sz="2000" spc="-40" dirty="0">
                <a:latin typeface="Meiryo UI" panose="020B0604030504040204" pitchFamily="50" charset="-128"/>
                <a:ea typeface="Meiryo UI" panose="020B0604030504040204" pitchFamily="50" charset="-128"/>
                <a:cs typeface="Yu Gothic UI"/>
              </a:rPr>
              <a:t>年能登半島地震</a:t>
            </a:r>
            <a:r>
              <a:rPr sz="2000" spc="-40" dirty="0">
                <a:latin typeface="Meiryo UI" panose="020B0604030504040204" pitchFamily="50" charset="-128"/>
                <a:ea typeface="Meiryo UI" panose="020B0604030504040204" pitchFamily="50" charset="-128"/>
                <a:cs typeface="Yu Gothic UI"/>
              </a:rPr>
              <a:t>災</a:t>
            </a:r>
            <a:r>
              <a:rPr sz="2000" spc="-30" dirty="0">
                <a:latin typeface="Meiryo UI" panose="020B0604030504040204" pitchFamily="50" charset="-128"/>
                <a:ea typeface="Meiryo UI" panose="020B0604030504040204" pitchFamily="50" charset="-128"/>
                <a:cs typeface="Yu Gothic UI"/>
              </a:rPr>
              <a:t>害後に大家が変わった賃貸物件についても、店子の事業再開に不可欠な場合には、</a:t>
            </a:r>
            <a:r>
              <a:rPr sz="2000" spc="-35" dirty="0">
                <a:latin typeface="Meiryo UI" panose="020B0604030504040204" pitchFamily="50" charset="-128"/>
                <a:ea typeface="Meiryo UI" panose="020B0604030504040204" pitchFamily="50" charset="-128"/>
                <a:cs typeface="Yu Gothic UI"/>
              </a:rPr>
              <a:t>その範囲内に限り、新たな大家の賃貸物件も補助対象となります。</a:t>
            </a:r>
            <a:endParaRPr sz="2000" dirty="0">
              <a:latin typeface="Meiryo UI" panose="020B0604030504040204" pitchFamily="50" charset="-128"/>
              <a:ea typeface="Meiryo UI" panose="020B0604030504040204" pitchFamily="50" charset="-128"/>
              <a:cs typeface="Yu Gothic UI"/>
            </a:endParaRPr>
          </a:p>
          <a:p>
            <a:pPr marL="355600" marR="289560" indent="-343535">
              <a:spcBef>
                <a:spcPts val="2405"/>
              </a:spcBef>
              <a:buFont typeface="Arial MT"/>
              <a:buChar char="•"/>
              <a:tabLst>
                <a:tab pos="355600" algn="l"/>
              </a:tabLst>
            </a:pPr>
            <a:r>
              <a:rPr lang="ja-JP" altLang="en-US" sz="2000" spc="-10" dirty="0">
                <a:solidFill>
                  <a:schemeClr val="tx1"/>
                </a:solidFill>
                <a:latin typeface="Meiryo UI" panose="020B0604030504040204" pitchFamily="50" charset="-128"/>
                <a:ea typeface="Meiryo UI" panose="020B0604030504040204" pitchFamily="50" charset="-128"/>
                <a:cs typeface="Yu Gothic UI"/>
              </a:rPr>
              <a:t>なお、</a:t>
            </a:r>
            <a:r>
              <a:rPr lang="ja-JP" altLang="en-US" sz="2000" spc="-35" dirty="0">
                <a:solidFill>
                  <a:schemeClr val="tx1"/>
                </a:solidFill>
                <a:latin typeface="Meiryo UI" panose="020B0604030504040204" pitchFamily="50" charset="-128"/>
                <a:ea typeface="Meiryo UI" panose="020B0604030504040204" pitchFamily="50" charset="-128"/>
                <a:cs typeface="Yu Gothic UI"/>
              </a:rPr>
              <a:t>大家（所有者）に対して、財産処分の制限が課せられますので、当該物件の使用者の変更や譲渡、目的外使用、抵当権の設定等を行う場合は、事前の手続きが必要となります</a:t>
            </a:r>
            <a:r>
              <a:rPr sz="2000" spc="-35" dirty="0">
                <a:solidFill>
                  <a:schemeClr val="tx1"/>
                </a:solidFill>
                <a:latin typeface="Meiryo UI" panose="020B0604030504040204" pitchFamily="50" charset="-128"/>
                <a:ea typeface="Meiryo UI" panose="020B0604030504040204" pitchFamily="50" charset="-128"/>
                <a:cs typeface="Yu Gothic UI"/>
              </a:rPr>
              <a:t>。</a:t>
            </a:r>
            <a:br>
              <a:rPr lang="en-US" sz="2000" spc="-35" dirty="0">
                <a:solidFill>
                  <a:schemeClr val="tx1"/>
                </a:solidFill>
                <a:latin typeface="Meiryo UI" panose="020B0604030504040204" pitchFamily="50" charset="-128"/>
                <a:ea typeface="Meiryo UI" panose="020B0604030504040204" pitchFamily="50" charset="-128"/>
                <a:cs typeface="Yu Gothic UI"/>
              </a:rPr>
            </a:br>
            <a:r>
              <a:rPr lang="ja-JP" altLang="en-US" sz="2000" spc="-10" dirty="0">
                <a:solidFill>
                  <a:schemeClr val="tx1"/>
                </a:solidFill>
                <a:latin typeface="Meiryo UI" panose="020B0604030504040204" pitchFamily="50" charset="-128"/>
                <a:ea typeface="Meiryo UI" panose="020B0604030504040204" pitchFamily="50" charset="-128"/>
                <a:cs typeface="Yu Gothic UI"/>
              </a:rPr>
              <a:t>この場合、原則として</a:t>
            </a:r>
            <a:r>
              <a:rPr lang="ja-JP" altLang="en-US" sz="2000" spc="-40" dirty="0">
                <a:solidFill>
                  <a:schemeClr val="tx1"/>
                </a:solidFill>
                <a:latin typeface="Meiryo UI" panose="020B0604030504040204" pitchFamily="50" charset="-128"/>
                <a:ea typeface="Meiryo UI" panose="020B0604030504040204" pitchFamily="50" charset="-128"/>
                <a:cs typeface="Yu Gothic UI"/>
              </a:rPr>
              <a:t>補助金相当分の返納が生じ</a:t>
            </a:r>
            <a:r>
              <a:rPr lang="ja-JP" altLang="en-US" sz="2000" spc="-35" dirty="0">
                <a:solidFill>
                  <a:schemeClr val="tx1"/>
                </a:solidFill>
                <a:latin typeface="Meiryo UI" panose="020B0604030504040204" pitchFamily="50" charset="-128"/>
                <a:ea typeface="Meiryo UI" panose="020B0604030504040204" pitchFamily="50" charset="-128"/>
                <a:cs typeface="Yu Gothic UI"/>
              </a:rPr>
              <a:t>ることとなります。</a:t>
            </a:r>
            <a:endParaRPr lang="ja-JP" altLang="en-US" sz="2000" dirty="0">
              <a:solidFill>
                <a:schemeClr val="tx1"/>
              </a:solidFill>
              <a:latin typeface="Meiryo UI" panose="020B0604030504040204" pitchFamily="50" charset="-128"/>
              <a:ea typeface="Meiryo UI" panose="020B0604030504040204" pitchFamily="50" charset="-128"/>
              <a:cs typeface="Yu Gothic UI"/>
            </a:endParaRPr>
          </a:p>
        </p:txBody>
      </p:sp>
      <p:sp>
        <p:nvSpPr>
          <p:cNvPr id="3" name="object 3"/>
          <p:cNvSpPr txBox="1"/>
          <p:nvPr/>
        </p:nvSpPr>
        <p:spPr>
          <a:xfrm>
            <a:off x="278688" y="548640"/>
            <a:ext cx="8955405"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③</a:t>
            </a:r>
            <a:r>
              <a:rPr lang="ja-JP" altLang="en-US" sz="2000" b="1" spc="-15" err="1">
                <a:latin typeface="Meiryo UI" panose="020B0604030504040204" pitchFamily="50" charset="-128"/>
                <a:ea typeface="Meiryo UI" panose="020B0604030504040204" pitchFamily="50" charset="-128"/>
                <a:cs typeface="Yu Gothic UI"/>
              </a:rPr>
              <a:t>賃貸物件の取扱い</a:t>
            </a:r>
            <a:endParaRPr lang="ja-JP" altLang="en-US" sz="2000" b="1">
              <a:latin typeface="Meiryo UI" panose="020B0604030504040204" pitchFamily="50" charset="-128"/>
              <a:ea typeface="Meiryo UI" panose="020B0604030504040204" pitchFamily="50" charset="-128"/>
              <a:cs typeface="Yu Gothic UI"/>
            </a:endParaRPr>
          </a:p>
        </p:txBody>
      </p:sp>
      <p:sp>
        <p:nvSpPr>
          <p:cNvPr id="9" name="object 2">
            <a:extLst>
              <a:ext uri="{FF2B5EF4-FFF2-40B4-BE49-F238E27FC236}">
                <a16:creationId xmlns:a16="http://schemas.microsoft.com/office/drawing/2014/main" id="{0B83C460-60CD-019F-738D-7FB9832B02EA}"/>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７	</a:t>
            </a:r>
            <a:r>
              <a:rPr lang="ja-JP" altLang="en-US" spc="-5">
                <a:latin typeface="Meiryo UI" panose="020B0604030504040204" pitchFamily="50" charset="-128"/>
                <a:ea typeface="Meiryo UI" panose="020B0604030504040204" pitchFamily="50" charset="-128"/>
              </a:rPr>
              <a:t>補助対象経費の留意点③</a:t>
            </a:r>
          </a:p>
        </p:txBody>
      </p:sp>
      <p:sp>
        <p:nvSpPr>
          <p:cNvPr id="4" name="スライド番号プレースホルダー 3">
            <a:extLst>
              <a:ext uri="{FF2B5EF4-FFF2-40B4-BE49-F238E27FC236}">
                <a16:creationId xmlns:a16="http://schemas.microsoft.com/office/drawing/2014/main" id="{D1A1FE41-7B0D-B462-BE6D-9F6B4B7304EA}"/>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25</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0405" y="3748012"/>
            <a:ext cx="9507220" cy="1780616"/>
          </a:xfrm>
          <a:prstGeom prst="rect">
            <a:avLst/>
          </a:prstGeom>
          <a:ln w="19811">
            <a:solidFill>
              <a:srgbClr val="006FC0"/>
            </a:solidFill>
          </a:ln>
        </p:spPr>
        <p:txBody>
          <a:bodyPr vert="horz" wrap="square" lIns="0" tIns="89535" rIns="0" bIns="0" rtlCol="0">
            <a:spAutoFit/>
          </a:bodyPr>
          <a:lstStyle/>
          <a:p>
            <a:pPr marL="699770" indent="-608965">
              <a:lnSpc>
                <a:spcPct val="100000"/>
              </a:lnSpc>
              <a:spcBef>
                <a:spcPts val="705"/>
              </a:spcBef>
              <a:buSzPct val="95833"/>
              <a:buAutoNum type="romanLcPeriod" startAt="2"/>
              <a:tabLst>
                <a:tab pos="699770" algn="l"/>
              </a:tabLst>
            </a:pPr>
            <a:r>
              <a:rPr lang="ja-JP" altLang="en-US" sz="2400" b="1" u="sng" spc="-10">
                <a:uFill>
                  <a:solidFill>
                    <a:srgbClr val="000000"/>
                  </a:solidFill>
                </a:uFill>
                <a:latin typeface="Meiryo UI" panose="020B0604030504040204" pitchFamily="50" charset="-128"/>
                <a:ea typeface="Meiryo UI" panose="020B0604030504040204" pitchFamily="50" charset="-128"/>
                <a:cs typeface="Yu Gothic UI"/>
              </a:rPr>
              <a:t>車両の取扱い</a:t>
            </a:r>
            <a:endParaRPr lang="ja-JP" altLang="en-US" sz="2400" b="1" u="sng">
              <a:uFill>
                <a:solidFill>
                  <a:srgbClr val="000000"/>
                </a:solidFill>
              </a:uFill>
              <a:latin typeface="Meiryo UI" panose="020B0604030504040204" pitchFamily="50" charset="-128"/>
              <a:ea typeface="Meiryo UI" panose="020B0604030504040204" pitchFamily="50" charset="-128"/>
              <a:cs typeface="Yu Gothic UI"/>
            </a:endParaRPr>
          </a:p>
          <a:p>
            <a:pPr marL="587375" marR="5080" lvl="1" indent="-287020" defTabSz="914400" eaLnBrk="1" fontAlgn="auto" latinLnBrk="0" hangingPunct="1">
              <a:lnSpc>
                <a:spcPct val="100000"/>
              </a:lnSpc>
              <a:spcBef>
                <a:spcPts val="685"/>
              </a:spcBef>
              <a:spcAft>
                <a:spcPts val="0"/>
              </a:spcAft>
              <a:buClrTx/>
              <a:buSzTx/>
              <a:buFont typeface="Arial MT"/>
              <a:buChar char="•"/>
              <a:tabLst>
                <a:tab pos="587375" algn="l"/>
              </a:tabLst>
              <a:defRPr/>
            </a:pPr>
            <a:r>
              <a:rPr lang="ja-JP" altLang="en-US" sz="2000" spc="-40">
                <a:latin typeface="Meiryo UI" panose="020B0604030504040204" pitchFamily="50" charset="-128"/>
                <a:ea typeface="Meiryo UI" panose="020B0604030504040204" pitchFamily="50" charset="-128"/>
                <a:cs typeface="Yu Gothic UI"/>
              </a:rPr>
              <a:t>資産計上されており、外形的に業務上使用されていることが明確なもの</a:t>
            </a:r>
            <a:br>
              <a:rPr lang="en-US" altLang="ja-JP" sz="2000" spc="-40">
                <a:latin typeface="Meiryo UI" panose="020B0604030504040204" pitchFamily="50" charset="-128"/>
                <a:ea typeface="Meiryo UI" panose="020B0604030504040204" pitchFamily="50" charset="-128"/>
                <a:cs typeface="Yu Gothic UI"/>
              </a:rPr>
            </a:br>
            <a:r>
              <a:rPr sz="2000">
                <a:latin typeface="Meiryo UI" panose="020B0604030504040204" pitchFamily="50" charset="-128"/>
                <a:ea typeface="Meiryo UI" panose="020B0604030504040204" pitchFamily="50" charset="-128"/>
                <a:cs typeface="Yu Gothic UI"/>
              </a:rPr>
              <a:t>（</a:t>
            </a:r>
            <a:r>
              <a:rPr sz="2000" spc="-20" err="1">
                <a:latin typeface="Meiryo UI" panose="020B0604030504040204" pitchFamily="50" charset="-128"/>
                <a:ea typeface="Meiryo UI" panose="020B0604030504040204" pitchFamily="50" charset="-128"/>
                <a:cs typeface="Yu Gothic UI"/>
              </a:rPr>
              <a:t>企業名が車体に印刷されている等</a:t>
            </a:r>
            <a:r>
              <a:rPr sz="2000" spc="-10" err="1">
                <a:latin typeface="Meiryo UI" panose="020B0604030504040204" pitchFamily="50" charset="-128"/>
                <a:ea typeface="Meiryo UI" panose="020B0604030504040204" pitchFamily="50" charset="-128"/>
                <a:cs typeface="Yu Gothic UI"/>
              </a:rPr>
              <a:t>）</a:t>
            </a:r>
            <a:r>
              <a:rPr sz="2000" spc="-60" err="1">
                <a:latin typeface="Meiryo UI" panose="020B0604030504040204" pitchFamily="50" charset="-128"/>
                <a:ea typeface="Meiryo UI" panose="020B0604030504040204" pitchFamily="50" charset="-128"/>
                <a:cs typeface="Yu Gothic UI"/>
              </a:rPr>
              <a:t>については、補助対象となることがあります</a:t>
            </a:r>
            <a:r>
              <a:rPr sz="2000" spc="-60">
                <a:latin typeface="Meiryo UI" panose="020B0604030504040204" pitchFamily="50" charset="-128"/>
                <a:ea typeface="Meiryo UI" panose="020B0604030504040204" pitchFamily="50" charset="-128"/>
                <a:cs typeface="Yu Gothic UI"/>
              </a:rPr>
              <a:t>。</a:t>
            </a:r>
            <a:endParaRPr sz="2000">
              <a:latin typeface="Meiryo UI" panose="020B0604030504040204" pitchFamily="50" charset="-128"/>
              <a:ea typeface="Meiryo UI" panose="020B0604030504040204" pitchFamily="50" charset="-128"/>
              <a:cs typeface="Yu Gothic UI"/>
            </a:endParaRPr>
          </a:p>
          <a:p>
            <a:pPr marL="379095">
              <a:lnSpc>
                <a:spcPct val="100000"/>
              </a:lnSpc>
              <a:spcBef>
                <a:spcPts val="2405"/>
              </a:spcBef>
            </a:pPr>
            <a:r>
              <a:rPr sz="2000" spc="-30">
                <a:latin typeface="Meiryo UI" panose="020B0604030504040204" pitchFamily="50" charset="-128"/>
                <a:ea typeface="Meiryo UI" panose="020B0604030504040204" pitchFamily="50" charset="-128"/>
                <a:cs typeface="Yu Gothic UI"/>
              </a:rPr>
              <a:t>※</a:t>
            </a:r>
            <a:r>
              <a:rPr sz="2000" spc="-30" err="1">
                <a:latin typeface="Meiryo UI" panose="020B0604030504040204" pitchFamily="50" charset="-128"/>
                <a:ea typeface="Meiryo UI" panose="020B0604030504040204" pitchFamily="50" charset="-128"/>
                <a:cs typeface="Yu Gothic UI"/>
              </a:rPr>
              <a:t>ただし、業務外利用の可能性があるものについては、</a:t>
            </a:r>
            <a:r>
              <a:rPr sz="2000" u="sng" spc="-30" err="1">
                <a:latin typeface="Meiryo UI" panose="020B0604030504040204" pitchFamily="50" charset="-128"/>
                <a:ea typeface="Meiryo UI" panose="020B0604030504040204" pitchFamily="50" charset="-128"/>
                <a:cs typeface="Yu Gothic UI"/>
              </a:rPr>
              <a:t>補助対象</a:t>
            </a:r>
            <a:r>
              <a:rPr sz="2000" u="sng" spc="-30" err="1">
                <a:solidFill>
                  <a:srgbClr val="C00000"/>
                </a:solidFill>
                <a:latin typeface="Meiryo UI" panose="020B0604030504040204" pitchFamily="50" charset="-128"/>
                <a:ea typeface="Meiryo UI" panose="020B0604030504040204" pitchFamily="50" charset="-128"/>
                <a:cs typeface="Yu Gothic UI"/>
              </a:rPr>
              <a:t>となりま</a:t>
            </a:r>
            <a:r>
              <a:rPr lang="ja-JP" altLang="en-US" sz="2000" u="sng" spc="-30">
                <a:solidFill>
                  <a:srgbClr val="C00000"/>
                </a:solidFill>
                <a:latin typeface="Meiryo UI" panose="020B0604030504040204" pitchFamily="50" charset="-128"/>
                <a:ea typeface="Meiryo UI" panose="020B0604030504040204" pitchFamily="50" charset="-128"/>
                <a:cs typeface="Yu Gothic UI"/>
              </a:rPr>
              <a:t>せん</a:t>
            </a:r>
            <a:r>
              <a:rPr lang="ja-JP" altLang="en-US" sz="2000" spc="-30">
                <a:latin typeface="Meiryo UI" panose="020B0604030504040204" pitchFamily="50" charset="-128"/>
                <a:ea typeface="Meiryo UI" panose="020B0604030504040204" pitchFamily="50" charset="-128"/>
                <a:cs typeface="Yu Gothic UI"/>
              </a:rPr>
              <a:t>。</a:t>
            </a:r>
            <a:endParaRPr lang="ja-JP" altLang="en-US" sz="2000">
              <a:latin typeface="Meiryo UI" panose="020B0604030504040204" pitchFamily="50" charset="-128"/>
              <a:ea typeface="Meiryo UI" panose="020B0604030504040204" pitchFamily="50" charset="-128"/>
              <a:cs typeface="Yu Gothic UI"/>
            </a:endParaRPr>
          </a:p>
        </p:txBody>
      </p:sp>
      <p:sp>
        <p:nvSpPr>
          <p:cNvPr id="3" name="object 3"/>
          <p:cNvSpPr txBox="1"/>
          <p:nvPr/>
        </p:nvSpPr>
        <p:spPr>
          <a:xfrm>
            <a:off x="278688" y="1173205"/>
            <a:ext cx="9100820" cy="2106930"/>
          </a:xfrm>
          <a:prstGeom prst="rect">
            <a:avLst/>
          </a:prstGeom>
        </p:spPr>
        <p:txBody>
          <a:bodyPr vert="horz" wrap="square" lIns="0" tIns="116840" rIns="0" bIns="0" rtlCol="0">
            <a:spAutoFit/>
          </a:bodyPr>
          <a:lstStyle/>
          <a:p>
            <a:pPr marL="621665" indent="-608965">
              <a:lnSpc>
                <a:spcPct val="100000"/>
              </a:lnSpc>
              <a:spcBef>
                <a:spcPts val="920"/>
              </a:spcBef>
              <a:buSzPct val="95833"/>
              <a:buAutoNum type="romanLcPeriod"/>
              <a:tabLst>
                <a:tab pos="621665" algn="l"/>
              </a:tabLst>
            </a:pPr>
            <a:r>
              <a:rPr lang="ja-JP" altLang="en-US" sz="2400" b="1" u="sng" spc="-5">
                <a:uFill>
                  <a:solidFill>
                    <a:srgbClr val="000000"/>
                  </a:solidFill>
                </a:uFill>
                <a:latin typeface="Meiryo UI" panose="020B0604030504040204" pitchFamily="50" charset="-128"/>
                <a:ea typeface="Meiryo UI" panose="020B0604030504040204" pitchFamily="50" charset="-128"/>
                <a:cs typeface="Yu Gothic UI"/>
              </a:rPr>
              <a:t>パソコン機器の取扱い</a:t>
            </a:r>
            <a:endParaRPr lang="ja-JP" altLang="en-US" sz="2400">
              <a:latin typeface="Meiryo UI" panose="020B0604030504040204" pitchFamily="50" charset="-128"/>
              <a:ea typeface="Meiryo UI" panose="020B0604030504040204" pitchFamily="50" charset="-128"/>
              <a:cs typeface="Yu Gothic UI"/>
            </a:endParaRPr>
          </a:p>
          <a:p>
            <a:pPr marL="587375" marR="5080" lvl="1" indent="-287020">
              <a:lnSpc>
                <a:spcPct val="100000"/>
              </a:lnSpc>
              <a:spcBef>
                <a:spcPts val="685"/>
              </a:spcBef>
              <a:buFont typeface="Arial MT"/>
              <a:buChar char="•"/>
              <a:tabLst>
                <a:tab pos="587375" algn="l"/>
              </a:tabLst>
            </a:pPr>
            <a:r>
              <a:rPr lang="ja-JP" altLang="en-US" sz="2000" spc="-40">
                <a:latin typeface="Meiryo UI" panose="020B0604030504040204" pitchFamily="50" charset="-128"/>
                <a:ea typeface="Meiryo UI" panose="020B0604030504040204" pitchFamily="50" charset="-128"/>
                <a:cs typeface="Yu Gothic UI"/>
              </a:rPr>
              <a:t>資産計上されており、被災前に所有していたこと及び業務用のみに用いて</a:t>
            </a:r>
            <a:r>
              <a:rPr lang="ja-JP" altLang="en-US" sz="2000" spc="-65">
                <a:latin typeface="Meiryo UI" panose="020B0604030504040204" pitchFamily="50" charset="-128"/>
                <a:ea typeface="Meiryo UI" panose="020B0604030504040204" pitchFamily="50" charset="-128"/>
                <a:cs typeface="Yu Gothic UI"/>
              </a:rPr>
              <a:t>いたことなどが証明できれば、補助対象となることがあります</a:t>
            </a:r>
            <a:r>
              <a:rPr sz="2000" spc="-65">
                <a:latin typeface="Meiryo UI" panose="020B0604030504040204" pitchFamily="50" charset="-128"/>
                <a:ea typeface="Meiryo UI" panose="020B0604030504040204" pitchFamily="50" charset="-128"/>
                <a:cs typeface="Yu Gothic UI"/>
              </a:rPr>
              <a:t>。</a:t>
            </a:r>
            <a:endParaRPr sz="2000">
              <a:latin typeface="Meiryo UI" panose="020B0604030504040204" pitchFamily="50" charset="-128"/>
              <a:ea typeface="Meiryo UI" panose="020B0604030504040204" pitchFamily="50" charset="-128"/>
              <a:cs typeface="Yu Gothic UI"/>
            </a:endParaRPr>
          </a:p>
          <a:p>
            <a:pPr marL="300990">
              <a:lnSpc>
                <a:spcPct val="100000"/>
              </a:lnSpc>
              <a:spcBef>
                <a:spcPts val="2400"/>
              </a:spcBef>
            </a:pPr>
            <a:r>
              <a:rPr sz="2000" spc="-30">
                <a:latin typeface="Meiryo UI" panose="020B0604030504040204" pitchFamily="50" charset="-128"/>
                <a:ea typeface="Meiryo UI" panose="020B0604030504040204" pitchFamily="50" charset="-128"/>
                <a:cs typeface="Yu Gothic UI"/>
              </a:rPr>
              <a:t>※</a:t>
            </a:r>
            <a:r>
              <a:rPr sz="2000" spc="-30" err="1">
                <a:latin typeface="Meiryo UI" panose="020B0604030504040204" pitchFamily="50" charset="-128"/>
                <a:ea typeface="Meiryo UI" panose="020B0604030504040204" pitchFamily="50" charset="-128"/>
                <a:cs typeface="Yu Gothic UI"/>
              </a:rPr>
              <a:t>ただし、業務外利用の可能性があるものについては、</a:t>
            </a:r>
            <a:r>
              <a:rPr sz="2000" u="sng" spc="-30" err="1">
                <a:latin typeface="Meiryo UI" panose="020B0604030504040204" pitchFamily="50" charset="-128"/>
                <a:ea typeface="Meiryo UI" panose="020B0604030504040204" pitchFamily="50" charset="-128"/>
                <a:cs typeface="Yu Gothic UI"/>
              </a:rPr>
              <a:t>補助対象</a:t>
            </a:r>
            <a:r>
              <a:rPr lang="ja-JP" altLang="en-US" sz="2000" u="sng" spc="-30">
                <a:solidFill>
                  <a:srgbClr val="C00000"/>
                </a:solidFill>
                <a:latin typeface="Meiryo UI" panose="020B0604030504040204" pitchFamily="50" charset="-128"/>
                <a:ea typeface="Meiryo UI" panose="020B0604030504040204" pitchFamily="50" charset="-128"/>
                <a:cs typeface="Yu Gothic UI"/>
              </a:rPr>
              <a:t>となりません</a:t>
            </a:r>
            <a:r>
              <a:rPr sz="2000" spc="-30">
                <a:latin typeface="Meiryo UI" panose="020B0604030504040204" pitchFamily="50" charset="-128"/>
                <a:ea typeface="Meiryo UI" panose="020B0604030504040204" pitchFamily="50" charset="-128"/>
                <a:cs typeface="Yu Gothic UI"/>
              </a:rPr>
              <a:t>。</a:t>
            </a:r>
            <a:endParaRPr sz="2000">
              <a:latin typeface="Meiryo UI" panose="020B0604030504040204" pitchFamily="50" charset="-128"/>
              <a:ea typeface="Meiryo UI" panose="020B0604030504040204" pitchFamily="50" charset="-128"/>
              <a:cs typeface="Yu Gothic UI"/>
            </a:endParaRPr>
          </a:p>
          <a:p>
            <a:pPr marL="300990">
              <a:lnSpc>
                <a:spcPct val="100000"/>
              </a:lnSpc>
            </a:pPr>
            <a:r>
              <a:rPr sz="2000" spc="-50">
                <a:latin typeface="Meiryo UI" panose="020B0604030504040204" pitchFamily="50" charset="-128"/>
                <a:ea typeface="Meiryo UI" panose="020B0604030504040204" pitchFamily="50" charset="-128"/>
                <a:cs typeface="Yu Gothic UI"/>
              </a:rPr>
              <a:t>※</a:t>
            </a:r>
            <a:r>
              <a:rPr sz="2000" spc="-50" err="1">
                <a:latin typeface="Meiryo UI" panose="020B0604030504040204" pitchFamily="50" charset="-128"/>
                <a:ea typeface="Meiryo UI" panose="020B0604030504040204" pitchFamily="50" charset="-128"/>
                <a:cs typeface="Yu Gothic UI"/>
              </a:rPr>
              <a:t>ソフトウェア等は</a:t>
            </a:r>
            <a:r>
              <a:rPr sz="2000" u="sng" spc="-50" err="1">
                <a:latin typeface="Meiryo UI" panose="020B0604030504040204" pitchFamily="50" charset="-128"/>
                <a:ea typeface="Meiryo UI" panose="020B0604030504040204" pitchFamily="50" charset="-128"/>
                <a:cs typeface="Yu Gothic UI"/>
              </a:rPr>
              <a:t>対象</a:t>
            </a:r>
            <a:r>
              <a:rPr sz="2000" u="sng" spc="-50" err="1">
                <a:solidFill>
                  <a:srgbClr val="C00000"/>
                </a:solidFill>
                <a:latin typeface="Meiryo UI" panose="020B0604030504040204" pitchFamily="50" charset="-128"/>
                <a:ea typeface="Meiryo UI" panose="020B0604030504040204" pitchFamily="50" charset="-128"/>
                <a:cs typeface="Yu Gothic UI"/>
              </a:rPr>
              <a:t>となりません</a:t>
            </a:r>
            <a:r>
              <a:rPr sz="2000" spc="-50">
                <a:latin typeface="Meiryo UI" panose="020B0604030504040204" pitchFamily="50" charset="-128"/>
                <a:ea typeface="Meiryo UI" panose="020B0604030504040204" pitchFamily="50" charset="-128"/>
                <a:cs typeface="Yu Gothic UI"/>
              </a:rPr>
              <a:t>。</a:t>
            </a:r>
            <a:endParaRPr sz="2000">
              <a:latin typeface="Meiryo UI" panose="020B0604030504040204" pitchFamily="50" charset="-128"/>
              <a:ea typeface="Meiryo UI" panose="020B0604030504040204" pitchFamily="50" charset="-128"/>
              <a:cs typeface="Yu Gothic UI"/>
            </a:endParaRPr>
          </a:p>
        </p:txBody>
      </p:sp>
      <p:sp>
        <p:nvSpPr>
          <p:cNvPr id="4" name="object 4"/>
          <p:cNvSpPr/>
          <p:nvPr/>
        </p:nvSpPr>
        <p:spPr>
          <a:xfrm>
            <a:off x="200405" y="1197102"/>
            <a:ext cx="9507220" cy="2385060"/>
          </a:xfrm>
          <a:custGeom>
            <a:avLst/>
            <a:gdLst/>
            <a:ahLst/>
            <a:cxnLst/>
            <a:rect l="l" t="t" r="r" b="b"/>
            <a:pathLst>
              <a:path w="9507220" h="2385060">
                <a:moveTo>
                  <a:pt x="0" y="2385060"/>
                </a:moveTo>
                <a:lnTo>
                  <a:pt x="9506712" y="2385060"/>
                </a:lnTo>
                <a:lnTo>
                  <a:pt x="9506712" y="0"/>
                </a:lnTo>
                <a:lnTo>
                  <a:pt x="0" y="0"/>
                </a:lnTo>
                <a:lnTo>
                  <a:pt x="0" y="2385060"/>
                </a:lnTo>
                <a:close/>
              </a:path>
            </a:pathLst>
          </a:custGeom>
          <a:ln w="19812">
            <a:solidFill>
              <a:srgbClr val="006FC0"/>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5" name="object 5"/>
          <p:cNvSpPr txBox="1"/>
          <p:nvPr/>
        </p:nvSpPr>
        <p:spPr>
          <a:xfrm>
            <a:off x="573658" y="5832781"/>
            <a:ext cx="9029700" cy="258404"/>
          </a:xfrm>
          <a:prstGeom prst="rect">
            <a:avLst/>
          </a:prstGeom>
        </p:spPr>
        <p:txBody>
          <a:bodyPr vert="horz" wrap="square" lIns="0" tIns="12065" rIns="0" bIns="0" rtlCol="0">
            <a:spAutoFit/>
          </a:bodyPr>
          <a:lstStyle/>
          <a:p>
            <a:pPr marL="12700">
              <a:lnSpc>
                <a:spcPct val="100000"/>
              </a:lnSpc>
              <a:spcBef>
                <a:spcPts val="95"/>
              </a:spcBef>
            </a:pPr>
            <a:r>
              <a:rPr lang="en-US" altLang="ja-JP" sz="1600" b="1" u="sng" spc="-15">
                <a:solidFill>
                  <a:schemeClr val="tx1"/>
                </a:solidFill>
                <a:uFill>
                  <a:solidFill>
                    <a:srgbClr val="FF0000"/>
                  </a:solidFill>
                </a:uFill>
                <a:latin typeface="Meiryo UI" panose="020B0604030504040204" pitchFamily="50" charset="-128"/>
                <a:ea typeface="Meiryo UI" panose="020B0604030504040204" pitchFamily="50" charset="-128"/>
                <a:cs typeface="Microsoft YaHei"/>
              </a:rPr>
              <a:t>※</a:t>
            </a:r>
            <a:r>
              <a:rPr lang="ja-JP" altLang="en-US" sz="1600" b="1" u="sng" spc="-15">
                <a:solidFill>
                  <a:schemeClr val="tx1"/>
                </a:solidFill>
                <a:uFill>
                  <a:solidFill>
                    <a:srgbClr val="FF0000"/>
                  </a:solidFill>
                </a:uFill>
                <a:latin typeface="Meiryo UI" panose="020B0604030504040204" pitchFamily="50" charset="-128"/>
                <a:ea typeface="Meiryo UI" panose="020B0604030504040204" pitchFamily="50" charset="-128"/>
                <a:cs typeface="Microsoft YaHei"/>
              </a:rPr>
              <a:t>業務外での使用が確認された場合は、補助金交付後であっても補助金相当額の返納が求められます。</a:t>
            </a:r>
            <a:endParaRPr lang="ja-JP" altLang="en-US" sz="1600">
              <a:solidFill>
                <a:schemeClr val="tx1"/>
              </a:solidFill>
              <a:latin typeface="Meiryo UI" panose="020B0604030504040204" pitchFamily="50" charset="-128"/>
              <a:ea typeface="Meiryo UI" panose="020B0604030504040204" pitchFamily="50" charset="-128"/>
              <a:cs typeface="Microsoft YaHei"/>
            </a:endParaRPr>
          </a:p>
        </p:txBody>
      </p:sp>
      <p:sp>
        <p:nvSpPr>
          <p:cNvPr id="6" name="object 6"/>
          <p:cNvSpPr txBox="1"/>
          <p:nvPr/>
        </p:nvSpPr>
        <p:spPr>
          <a:xfrm>
            <a:off x="199644" y="548640"/>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➃</a:t>
            </a:r>
            <a:r>
              <a:rPr lang="ja-JP" altLang="en-US" sz="2000" b="1" spc="-25" dirty="0">
                <a:latin typeface="Meiryo UI" panose="020B0604030504040204" pitchFamily="50" charset="-128"/>
                <a:ea typeface="Meiryo UI" panose="020B0604030504040204" pitchFamily="50" charset="-128"/>
                <a:cs typeface="Yu Gothic UI"/>
              </a:rPr>
              <a:t>汎用性のある設備、機器の取扱い</a:t>
            </a:r>
            <a:endParaRPr lang="ja-JP" altLang="en-US" sz="2000" b="1">
              <a:latin typeface="Meiryo UI" panose="020B0604030504040204" pitchFamily="50" charset="-128"/>
              <a:ea typeface="Meiryo UI" panose="020B0604030504040204" pitchFamily="50" charset="-128"/>
              <a:cs typeface="Yu Gothic UI"/>
            </a:endParaRPr>
          </a:p>
        </p:txBody>
      </p:sp>
      <p:sp>
        <p:nvSpPr>
          <p:cNvPr id="12" name="object 2">
            <a:extLst>
              <a:ext uri="{FF2B5EF4-FFF2-40B4-BE49-F238E27FC236}">
                <a16:creationId xmlns:a16="http://schemas.microsoft.com/office/drawing/2014/main" id="{73F82451-4FEC-938F-83E3-A130EC2B9CA0}"/>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７	</a:t>
            </a:r>
            <a:r>
              <a:rPr lang="ja-JP" altLang="en-US" spc="-5">
                <a:latin typeface="Meiryo UI" panose="020B0604030504040204" pitchFamily="50" charset="-128"/>
                <a:ea typeface="Meiryo UI" panose="020B0604030504040204" pitchFamily="50" charset="-128"/>
              </a:rPr>
              <a:t>補助対象経費の留意点④</a:t>
            </a:r>
          </a:p>
        </p:txBody>
      </p:sp>
      <p:sp>
        <p:nvSpPr>
          <p:cNvPr id="7" name="スライド番号プレースホルダー 3">
            <a:extLst>
              <a:ext uri="{FF2B5EF4-FFF2-40B4-BE49-F238E27FC236}">
                <a16:creationId xmlns:a16="http://schemas.microsoft.com/office/drawing/2014/main" id="{CB3DC496-36E5-AEE4-EDA2-06A708997169}"/>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26</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348297" y="1073109"/>
            <a:ext cx="9209405" cy="2480166"/>
          </a:xfrm>
          <a:prstGeom prst="rect">
            <a:avLst/>
          </a:prstGeom>
        </p:spPr>
        <p:txBody>
          <a:bodyPr vert="horz" wrap="square" lIns="0" tIns="134620" rIns="0" bIns="0" rtlCol="0">
            <a:spAutoFit/>
          </a:bodyPr>
          <a:lstStyle/>
          <a:p>
            <a:pPr marL="12700">
              <a:lnSpc>
                <a:spcPct val="100000"/>
              </a:lnSpc>
              <a:spcBef>
                <a:spcPts val="1060"/>
              </a:spcBef>
              <a:tabLst>
                <a:tab pos="351155" algn="l"/>
              </a:tabLst>
            </a:pPr>
            <a:r>
              <a:rPr sz="1600" b="1" u="sng" spc="-15" err="1">
                <a:uFill>
                  <a:solidFill>
                    <a:srgbClr val="000000"/>
                  </a:solidFill>
                </a:uFill>
                <a:latin typeface="Meiryo UI" panose="020B0604030504040204" pitchFamily="50" charset="-128"/>
                <a:ea typeface="Meiryo UI" panose="020B0604030504040204" pitchFamily="50" charset="-128"/>
                <a:cs typeface="Yu Gothic UI"/>
              </a:rPr>
              <a:t>補助対象とすることができる車両</a:t>
            </a:r>
            <a:endParaRPr sz="1600">
              <a:latin typeface="Meiryo UI" panose="020B0604030504040204" pitchFamily="50" charset="-128"/>
              <a:ea typeface="Meiryo UI" panose="020B0604030504040204" pitchFamily="50" charset="-128"/>
              <a:cs typeface="Yu Gothic UI"/>
            </a:endParaRPr>
          </a:p>
          <a:p>
            <a:pPr marL="12700">
              <a:lnSpc>
                <a:spcPct val="100000"/>
              </a:lnSpc>
              <a:spcBef>
                <a:spcPts val="960"/>
              </a:spcBef>
            </a:pPr>
            <a:r>
              <a:rPr sz="1600" spc="-40">
                <a:latin typeface="Meiryo UI" panose="020B0604030504040204" pitchFamily="50" charset="-128"/>
                <a:ea typeface="Meiryo UI" panose="020B0604030504040204" pitchFamily="50" charset="-128"/>
                <a:cs typeface="Yu Gothic UI"/>
              </a:rPr>
              <a:t>○</a:t>
            </a:r>
            <a:r>
              <a:rPr sz="1600" b="1" spc="-40" err="1">
                <a:latin typeface="Meiryo UI" panose="020B0604030504040204" pitchFamily="50" charset="-128"/>
                <a:ea typeface="Meiryo UI" panose="020B0604030504040204" pitchFamily="50" charset="-128"/>
                <a:cs typeface="Yu Gothic UI"/>
              </a:rPr>
              <a:t>被災前に所有していたこと</a:t>
            </a:r>
            <a:r>
              <a:rPr sz="1600" spc="-40" err="1">
                <a:latin typeface="Meiryo UI" panose="020B0604030504040204" pitchFamily="50" charset="-128"/>
                <a:ea typeface="Meiryo UI" panose="020B0604030504040204" pitchFamily="50" charset="-128"/>
                <a:cs typeface="Yu Gothic UI"/>
              </a:rPr>
              <a:t>及び</a:t>
            </a:r>
            <a:r>
              <a:rPr lang="ja-JP" altLang="en-US" sz="1600" b="1" spc="-40">
                <a:latin typeface="Meiryo UI" panose="020B0604030504040204" pitchFamily="50" charset="-128"/>
                <a:ea typeface="Meiryo UI" panose="020B0604030504040204" pitchFamily="50" charset="-128"/>
                <a:cs typeface="Yu Gothic UI"/>
              </a:rPr>
              <a:t>事業</a:t>
            </a:r>
            <a:r>
              <a:rPr sz="1600" b="1" spc="-40" err="1">
                <a:latin typeface="Meiryo UI" panose="020B0604030504040204" pitchFamily="50" charset="-128"/>
                <a:ea typeface="Meiryo UI" panose="020B0604030504040204" pitchFamily="50" charset="-128"/>
                <a:cs typeface="Yu Gothic UI"/>
              </a:rPr>
              <a:t>のみに用いており</a:t>
            </a:r>
            <a:r>
              <a:rPr sz="1600" spc="-40" err="1">
                <a:latin typeface="Meiryo UI" panose="020B0604030504040204" pitchFamily="50" charset="-128"/>
                <a:ea typeface="Meiryo UI" panose="020B0604030504040204" pitchFamily="50" charset="-128"/>
                <a:cs typeface="Yu Gothic UI"/>
              </a:rPr>
              <a:t>、</a:t>
            </a:r>
            <a:r>
              <a:rPr sz="1600" u="sng" err="1">
                <a:uFill>
                  <a:solidFill>
                    <a:srgbClr val="000000"/>
                  </a:solidFill>
                </a:uFill>
                <a:latin typeface="Meiryo UI" panose="020B0604030504040204" pitchFamily="50" charset="-128"/>
                <a:ea typeface="Meiryo UI" panose="020B0604030504040204" pitchFamily="50" charset="-128"/>
                <a:cs typeface="Yu Gothic UI"/>
              </a:rPr>
              <a:t>事業内容に適した車種であること</a:t>
            </a:r>
            <a:r>
              <a:rPr sz="1600" spc="-5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12700" marR="27940">
              <a:lnSpc>
                <a:spcPct val="100000"/>
              </a:lnSpc>
            </a:pPr>
            <a:endParaRPr lang="en-US" sz="1600" spc="-40">
              <a:latin typeface="Meiryo UI" panose="020B0604030504040204" pitchFamily="50" charset="-128"/>
              <a:ea typeface="Meiryo UI" panose="020B0604030504040204" pitchFamily="50" charset="-128"/>
              <a:cs typeface="Yu Gothic UI"/>
            </a:endParaRPr>
          </a:p>
          <a:p>
            <a:pPr marL="12700" marR="27940" lvl="4"/>
            <a:r>
              <a:rPr lang="ja-JP" altLang="en-US" sz="1600" spc="-40">
                <a:latin typeface="Meiryo UI" panose="020B0604030504040204" pitchFamily="50" charset="-128"/>
                <a:ea typeface="Meiryo UI" panose="020B0604030504040204" pitchFamily="50" charset="-128"/>
                <a:cs typeface="Yu Gothic UI"/>
              </a:rPr>
              <a:t>　</a:t>
            </a:r>
            <a:r>
              <a:rPr sz="1600" spc="-40">
                <a:latin typeface="Meiryo UI" panose="020B0604030504040204" pitchFamily="50" charset="-128"/>
                <a:ea typeface="Meiryo UI" panose="020B0604030504040204" pitchFamily="50" charset="-128"/>
                <a:cs typeface="Yu Gothic UI"/>
              </a:rPr>
              <a:t>・「</a:t>
            </a:r>
            <a:r>
              <a:rPr sz="1600" spc="-40" err="1">
                <a:latin typeface="Meiryo UI" panose="020B0604030504040204" pitchFamily="50" charset="-128"/>
                <a:ea typeface="Meiryo UI" panose="020B0604030504040204" pitchFamily="50" charset="-128"/>
                <a:cs typeface="Yu Gothic UI"/>
              </a:rPr>
              <a:t>被災前に所有していたこと</a:t>
            </a:r>
            <a:r>
              <a:rPr sz="1600" spc="-40">
                <a:latin typeface="Meiryo UI" panose="020B0604030504040204" pitchFamily="50" charset="-128"/>
                <a:ea typeface="Meiryo UI" panose="020B0604030504040204" pitchFamily="50" charset="-128"/>
                <a:cs typeface="Yu Gothic UI"/>
              </a:rPr>
              <a:t>」</a:t>
            </a:r>
            <a:endParaRPr lang="en-US" sz="1600" spc="-40">
              <a:latin typeface="Meiryo UI" panose="020B0604030504040204" pitchFamily="50" charset="-128"/>
              <a:ea typeface="Meiryo UI" panose="020B0604030504040204" pitchFamily="50" charset="-128"/>
              <a:cs typeface="Yu Gothic UI"/>
            </a:endParaRPr>
          </a:p>
          <a:p>
            <a:pPr marL="12700" marR="27940" lvl="4"/>
            <a:r>
              <a:rPr lang="en-US" sz="1600" spc="-40">
                <a:latin typeface="Meiryo UI" panose="020B0604030504040204" pitchFamily="50" charset="-128"/>
                <a:ea typeface="Meiryo UI" panose="020B0604030504040204" pitchFamily="50" charset="-128"/>
                <a:cs typeface="Yu Gothic UI"/>
              </a:rPr>
              <a:t>	</a:t>
            </a:r>
            <a:r>
              <a:rPr sz="1600" spc="-40" err="1">
                <a:latin typeface="Meiryo UI" panose="020B0604030504040204" pitchFamily="50" charset="-128"/>
                <a:ea typeface="Meiryo UI" panose="020B0604030504040204" pitchFamily="50" charset="-128"/>
                <a:cs typeface="Yu Gothic UI"/>
              </a:rPr>
              <a:t>道路運送車両法による自動車登録に係る所有者</a:t>
            </a:r>
            <a:r>
              <a:rPr sz="1600" spc="-25" err="1">
                <a:latin typeface="Meiryo UI" panose="020B0604030504040204" pitchFamily="50" charset="-128"/>
                <a:ea typeface="Meiryo UI" panose="020B0604030504040204" pitchFamily="50" charset="-128"/>
                <a:cs typeface="Yu Gothic UI"/>
              </a:rPr>
              <a:t>（車検証の所有者</a:t>
            </a:r>
            <a:r>
              <a:rPr sz="1600" spc="-50" err="1">
                <a:latin typeface="Meiryo UI" panose="020B0604030504040204" pitchFamily="50" charset="-128"/>
                <a:ea typeface="Meiryo UI" panose="020B0604030504040204" pitchFamily="50" charset="-128"/>
                <a:cs typeface="Yu Gothic UI"/>
              </a:rPr>
              <a:t>）</a:t>
            </a:r>
            <a:r>
              <a:rPr sz="1600" spc="-30" err="1">
                <a:latin typeface="Meiryo UI" panose="020B0604030504040204" pitchFamily="50" charset="-128"/>
                <a:ea typeface="Meiryo UI" panose="020B0604030504040204" pitchFamily="50" charset="-128"/>
                <a:cs typeface="Yu Gothic UI"/>
              </a:rPr>
              <a:t>であること</a:t>
            </a:r>
            <a:r>
              <a:rPr lang="ja-JP" altLang="en-US" sz="1600" spc="-30">
                <a:latin typeface="Meiryo UI" panose="020B0604030504040204" pitchFamily="50" charset="-128"/>
                <a:ea typeface="Meiryo UI" panose="020B0604030504040204" pitchFamily="50" charset="-128"/>
                <a:cs typeface="Yu Gothic UI"/>
              </a:rPr>
              <a:t>。</a:t>
            </a:r>
            <a:br>
              <a:rPr lang="en-US" sz="1600" spc="-30">
                <a:latin typeface="Meiryo UI" panose="020B0604030504040204" pitchFamily="50" charset="-128"/>
                <a:ea typeface="Meiryo UI" panose="020B0604030504040204" pitchFamily="50" charset="-128"/>
                <a:cs typeface="Yu Gothic UI"/>
              </a:rPr>
            </a:br>
            <a:endParaRPr sz="1600">
              <a:latin typeface="Meiryo UI" panose="020B0604030504040204" pitchFamily="50" charset="-128"/>
              <a:ea typeface="Meiryo UI" panose="020B0604030504040204" pitchFamily="50" charset="-128"/>
              <a:cs typeface="Yu Gothic UI"/>
            </a:endParaRPr>
          </a:p>
          <a:p>
            <a:pPr marL="12700" marR="42545">
              <a:lnSpc>
                <a:spcPct val="100000"/>
              </a:lnSpc>
            </a:pPr>
            <a:r>
              <a:rPr lang="ja-JP" altLang="en-US" sz="1600" spc="-60">
                <a:latin typeface="Meiryo UI" panose="020B0604030504040204" pitchFamily="50" charset="-128"/>
                <a:ea typeface="Meiryo UI" panose="020B0604030504040204" pitchFamily="50" charset="-128"/>
                <a:cs typeface="Yu Gothic UI"/>
              </a:rPr>
              <a:t>　</a:t>
            </a:r>
            <a:r>
              <a:rPr sz="1600" spc="-60">
                <a:latin typeface="Meiryo UI" panose="020B0604030504040204" pitchFamily="50" charset="-128"/>
                <a:ea typeface="Meiryo UI" panose="020B0604030504040204" pitchFamily="50" charset="-128"/>
                <a:cs typeface="Yu Gothic UI"/>
              </a:rPr>
              <a:t>・「</a:t>
            </a:r>
            <a:r>
              <a:rPr lang="ja-JP" altLang="en-US" sz="1600" spc="-60">
                <a:latin typeface="Meiryo UI" panose="020B0604030504040204" pitchFamily="50" charset="-128"/>
                <a:ea typeface="Meiryo UI" panose="020B0604030504040204" pitchFamily="50" charset="-128"/>
                <a:cs typeface="Yu Gothic UI"/>
              </a:rPr>
              <a:t>事業</a:t>
            </a:r>
            <a:r>
              <a:rPr sz="1600" spc="-60" err="1">
                <a:latin typeface="Meiryo UI" panose="020B0604030504040204" pitchFamily="50" charset="-128"/>
                <a:ea typeface="Meiryo UI" panose="020B0604030504040204" pitchFamily="50" charset="-128"/>
                <a:cs typeface="Yu Gothic UI"/>
              </a:rPr>
              <a:t>のみに用いていたこと</a:t>
            </a:r>
            <a:r>
              <a:rPr sz="1600" spc="-60">
                <a:latin typeface="Meiryo UI" panose="020B0604030504040204" pitchFamily="50" charset="-128"/>
                <a:ea typeface="Meiryo UI" panose="020B0604030504040204" pitchFamily="50" charset="-128"/>
                <a:cs typeface="Yu Gothic UI"/>
              </a:rPr>
              <a:t>」</a:t>
            </a:r>
            <a:br>
              <a:rPr lang="en-US" sz="1600" spc="-60">
                <a:latin typeface="Meiryo UI" panose="020B0604030504040204" pitchFamily="50" charset="-128"/>
                <a:ea typeface="Meiryo UI" panose="020B0604030504040204" pitchFamily="50" charset="-128"/>
                <a:cs typeface="Yu Gothic UI"/>
              </a:rPr>
            </a:br>
            <a:r>
              <a:rPr lang="en-US" sz="1600" spc="-60">
                <a:latin typeface="Meiryo UI" panose="020B0604030504040204" pitchFamily="50" charset="-128"/>
                <a:ea typeface="Meiryo UI" panose="020B0604030504040204" pitchFamily="50" charset="-128"/>
                <a:cs typeface="Yu Gothic UI"/>
              </a:rPr>
              <a:t>	</a:t>
            </a:r>
            <a:r>
              <a:rPr sz="1600" spc="-60" err="1">
                <a:latin typeface="Meiryo UI" panose="020B0604030504040204" pitchFamily="50" charset="-128"/>
                <a:ea typeface="Meiryo UI" panose="020B0604030504040204" pitchFamily="50" charset="-128"/>
                <a:cs typeface="Yu Gothic UI"/>
              </a:rPr>
              <a:t>資産計上されており、外形的に業務上使用されていることが明確であることをいい</a:t>
            </a:r>
            <a:r>
              <a:rPr sz="1600" spc="-60">
                <a:latin typeface="Meiryo UI" panose="020B0604030504040204" pitchFamily="50" charset="-128"/>
                <a:ea typeface="Meiryo UI" panose="020B0604030504040204" pitchFamily="50" charset="-128"/>
                <a:cs typeface="Yu Gothic UI"/>
              </a:rPr>
              <a:t>、</a:t>
            </a:r>
            <a:br>
              <a:rPr lang="en-US" sz="1600" spc="-60">
                <a:latin typeface="Meiryo UI" panose="020B0604030504040204" pitchFamily="50" charset="-128"/>
                <a:ea typeface="Meiryo UI" panose="020B0604030504040204" pitchFamily="50" charset="-128"/>
                <a:cs typeface="Yu Gothic UI"/>
              </a:rPr>
            </a:br>
            <a:r>
              <a:rPr lang="en-US" sz="1600" spc="-60">
                <a:latin typeface="Meiryo UI" panose="020B0604030504040204" pitchFamily="50" charset="-128"/>
                <a:ea typeface="Meiryo UI" panose="020B0604030504040204" pitchFamily="50" charset="-128"/>
                <a:cs typeface="Yu Gothic UI"/>
              </a:rPr>
              <a:t>	</a:t>
            </a:r>
            <a:r>
              <a:rPr sz="1600" spc="-60" err="1">
                <a:latin typeface="Meiryo UI" panose="020B0604030504040204" pitchFamily="50" charset="-128"/>
                <a:ea typeface="Meiryo UI" panose="020B0604030504040204" pitchFamily="50" charset="-128"/>
                <a:cs typeface="Yu Gothic UI"/>
              </a:rPr>
              <a:t>次の条件により確認を行い、適当と認められること</a:t>
            </a:r>
            <a:r>
              <a:rPr sz="1600" spc="-6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p:txBody>
      </p:sp>
      <p:sp>
        <p:nvSpPr>
          <p:cNvPr id="5" name="object 5"/>
          <p:cNvSpPr/>
          <p:nvPr/>
        </p:nvSpPr>
        <p:spPr>
          <a:xfrm>
            <a:off x="200405" y="1178812"/>
            <a:ext cx="9507220" cy="5625465"/>
          </a:xfrm>
          <a:custGeom>
            <a:avLst/>
            <a:gdLst/>
            <a:ahLst/>
            <a:cxnLst/>
            <a:rect l="l" t="t" r="r" b="b"/>
            <a:pathLst>
              <a:path w="9507220" h="5625465">
                <a:moveTo>
                  <a:pt x="0" y="5625084"/>
                </a:moveTo>
                <a:lnTo>
                  <a:pt x="9506712" y="5625084"/>
                </a:lnTo>
                <a:lnTo>
                  <a:pt x="9506712" y="0"/>
                </a:lnTo>
                <a:lnTo>
                  <a:pt x="0" y="0"/>
                </a:lnTo>
                <a:lnTo>
                  <a:pt x="0" y="5625084"/>
                </a:lnTo>
                <a:close/>
              </a:path>
            </a:pathLst>
          </a:custGeom>
          <a:ln w="19811">
            <a:solidFill>
              <a:schemeClr val="bg1">
                <a:lumMod val="75000"/>
              </a:schemeClr>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6" name="object 6"/>
          <p:cNvSpPr txBox="1"/>
          <p:nvPr/>
        </p:nvSpPr>
        <p:spPr>
          <a:xfrm>
            <a:off x="199644" y="548640"/>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⑤</a:t>
            </a:r>
            <a:r>
              <a:rPr lang="ja-JP" altLang="en-US" sz="2000" b="1">
                <a:latin typeface="Meiryo UI" panose="020B0604030504040204" pitchFamily="50" charset="-128"/>
                <a:ea typeface="Meiryo UI" panose="020B0604030504040204" pitchFamily="50" charset="-128"/>
                <a:cs typeface="Yu Gothic UI"/>
              </a:rPr>
              <a:t>車両の</a:t>
            </a:r>
            <a:r>
              <a:rPr lang="ja-JP" altLang="en-US" sz="2000">
                <a:latin typeface="Meiryo UI" panose="020B0604030504040204" pitchFamily="50" charset="-128"/>
                <a:ea typeface="Meiryo UI" panose="020B0604030504040204" pitchFamily="50" charset="-128"/>
                <a:cs typeface="Yu Gothic UI"/>
              </a:rPr>
              <a:t>復旧について</a:t>
            </a: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７	</a:t>
            </a:r>
            <a:r>
              <a:rPr lang="ja-JP" altLang="en-US" spc="-5">
                <a:latin typeface="Meiryo UI" panose="020B0604030504040204" pitchFamily="50" charset="-128"/>
                <a:ea typeface="Meiryo UI" panose="020B0604030504040204" pitchFamily="50" charset="-128"/>
              </a:rPr>
              <a:t>補助対象経費の留意点⑤</a:t>
            </a:r>
          </a:p>
        </p:txBody>
      </p:sp>
      <p:sp>
        <p:nvSpPr>
          <p:cNvPr id="7" name="正方形/長方形 6">
            <a:extLst>
              <a:ext uri="{FF2B5EF4-FFF2-40B4-BE49-F238E27FC236}">
                <a16:creationId xmlns:a16="http://schemas.microsoft.com/office/drawing/2014/main" id="{A081602D-334D-DEC0-B6EC-74E66A2FAD79}"/>
              </a:ext>
            </a:extLst>
          </p:cNvPr>
          <p:cNvSpPr/>
          <p:nvPr/>
        </p:nvSpPr>
        <p:spPr>
          <a:xfrm>
            <a:off x="369175" y="3598880"/>
            <a:ext cx="4431426" cy="2931204"/>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l"/>
            <a:r>
              <a:rPr kumimoji="1" lang="en-US" altLang="ja-JP" sz="1200" b="1">
                <a:solidFill>
                  <a:schemeClr val="tx1"/>
                </a:solidFill>
                <a:latin typeface="Meiryo UI" panose="020B0604030504040204" pitchFamily="50" charset="-128"/>
                <a:ea typeface="Meiryo UI" panose="020B0604030504040204" pitchFamily="50" charset="-128"/>
              </a:rPr>
              <a:t>【</a:t>
            </a:r>
            <a:r>
              <a:rPr kumimoji="1" lang="ja-JP" altLang="en-US" sz="1200" b="1">
                <a:solidFill>
                  <a:schemeClr val="tx1"/>
                </a:solidFill>
                <a:latin typeface="Meiryo UI" panose="020B0604030504040204" pitchFamily="50" charset="-128"/>
                <a:ea typeface="Meiryo UI" panose="020B0604030504040204" pitchFamily="50" charset="-128"/>
              </a:rPr>
              <a:t>復旧前</a:t>
            </a:r>
            <a:r>
              <a:rPr kumimoji="1" lang="en-US" altLang="ja-JP" sz="1200" b="1">
                <a:solidFill>
                  <a:schemeClr val="tx1"/>
                </a:solidFill>
                <a:latin typeface="Meiryo UI" panose="020B0604030504040204" pitchFamily="50" charset="-128"/>
                <a:ea typeface="Meiryo UI" panose="020B0604030504040204" pitchFamily="50" charset="-128"/>
              </a:rPr>
              <a:t>】</a:t>
            </a:r>
          </a:p>
          <a:p>
            <a:pPr algn="l"/>
            <a:r>
              <a:rPr kumimoji="1" lang="ja-JP" altLang="en-US" sz="1200" b="1">
                <a:solidFill>
                  <a:schemeClr val="tx1"/>
                </a:solidFill>
                <a:latin typeface="Meiryo UI" panose="020B0604030504040204" pitchFamily="50" charset="-128"/>
                <a:ea typeface="Meiryo UI" panose="020B0604030504040204" pitchFamily="50" charset="-128"/>
              </a:rPr>
              <a:t>事業用のみで資産計上されており</a:t>
            </a:r>
            <a:r>
              <a:rPr kumimoji="1" lang="en-US" altLang="ja-JP" sz="1200" b="1">
                <a:solidFill>
                  <a:schemeClr val="tx1"/>
                </a:solidFill>
                <a:latin typeface="Meiryo UI" panose="020B0604030504040204" pitchFamily="50" charset="-128"/>
                <a:ea typeface="Meiryo UI" panose="020B0604030504040204" pitchFamily="50" charset="-128"/>
              </a:rPr>
              <a:t>､</a:t>
            </a:r>
            <a:r>
              <a:rPr kumimoji="1" lang="ja-JP" altLang="en-US" sz="1200" b="1">
                <a:solidFill>
                  <a:schemeClr val="tx1"/>
                </a:solidFill>
                <a:latin typeface="Meiryo UI" panose="020B0604030504040204" pitchFamily="50" charset="-128"/>
                <a:ea typeface="Meiryo UI" panose="020B0604030504040204" pitchFamily="50" charset="-128"/>
              </a:rPr>
              <a:t>かつ</a:t>
            </a:r>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次の要件を複合的に確認します。</a:t>
            </a:r>
          </a:p>
          <a:p>
            <a:pPr algn="l"/>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　①車体に企業名、屋号等が明示されていること</a:t>
            </a:r>
          </a:p>
          <a:p>
            <a:pPr algn="l"/>
            <a:r>
              <a:rPr kumimoji="1" lang="ja-JP" altLang="en-US" sz="1200" b="1">
                <a:solidFill>
                  <a:schemeClr val="tx1"/>
                </a:solidFill>
                <a:latin typeface="Meiryo UI" panose="020B0604030504040204" pitchFamily="50" charset="-128"/>
                <a:ea typeface="Meiryo UI" panose="020B0604030504040204" pitchFamily="50" charset="-128"/>
              </a:rPr>
              <a:t>　②運行記録、業務日報など事業の用に</a:t>
            </a:r>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　　供していたことを証する書類</a:t>
            </a:r>
          </a:p>
          <a:p>
            <a:pPr algn="l"/>
            <a:r>
              <a:rPr kumimoji="1" lang="ja-JP" altLang="en-US" sz="1200" b="1">
                <a:solidFill>
                  <a:schemeClr val="tx1"/>
                </a:solidFill>
                <a:latin typeface="Meiryo UI" panose="020B0604030504040204" pitchFamily="50" charset="-128"/>
                <a:ea typeface="Meiryo UI" panose="020B0604030504040204" pitchFamily="50" charset="-128"/>
              </a:rPr>
              <a:t>　③自動車保管場所が事業所（個人事業主の住宅等は除く）</a:t>
            </a:r>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　　となっていること</a:t>
            </a:r>
          </a:p>
          <a:p>
            <a:pPr algn="l"/>
            <a:r>
              <a:rPr kumimoji="1" lang="ja-JP" altLang="en-US" sz="1200" b="1">
                <a:solidFill>
                  <a:schemeClr val="tx1"/>
                </a:solidFill>
                <a:latin typeface="Meiryo UI" panose="020B0604030504040204" pitchFamily="50" charset="-128"/>
                <a:ea typeface="Meiryo UI" panose="020B0604030504040204" pitchFamily="50" charset="-128"/>
              </a:rPr>
              <a:t>　④当該車両に係る任意保険の使用目的設定を「事業使用」と</a:t>
            </a:r>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　　するなど、業務中の事故を保険金支払い対象とする自動車　　</a:t>
            </a:r>
            <a:br>
              <a:rPr kumimoji="1" lang="en-US" altLang="ja-JP" sz="1200" b="1">
                <a:solidFill>
                  <a:schemeClr val="tx1"/>
                </a:solidFill>
                <a:latin typeface="Meiryo UI" panose="020B0604030504040204" pitchFamily="50" charset="-128"/>
                <a:ea typeface="Meiryo UI" panose="020B0604030504040204" pitchFamily="50" charset="-128"/>
              </a:rPr>
            </a:br>
            <a:r>
              <a:rPr kumimoji="1" lang="ja-JP" altLang="en-US" sz="1200" b="1">
                <a:solidFill>
                  <a:schemeClr val="tx1"/>
                </a:solidFill>
                <a:latin typeface="Meiryo UI" panose="020B0604030504040204" pitchFamily="50" charset="-128"/>
                <a:ea typeface="Meiryo UI" panose="020B0604030504040204" pitchFamily="50" charset="-128"/>
              </a:rPr>
              <a:t>　　保険に加入していること</a:t>
            </a:r>
          </a:p>
          <a:p>
            <a:pPr algn="l"/>
            <a:r>
              <a:rPr kumimoji="1" lang="ja-JP" altLang="en-US" sz="1200" b="1">
                <a:solidFill>
                  <a:schemeClr val="tx1"/>
                </a:solidFill>
                <a:latin typeface="Meiryo UI" panose="020B0604030504040204" pitchFamily="50" charset="-128"/>
                <a:ea typeface="Meiryo UI" panose="020B0604030504040204" pitchFamily="50" charset="-128"/>
              </a:rPr>
              <a:t>　⑤その他、事業のみに使用されていたことを証する書類</a:t>
            </a:r>
          </a:p>
          <a:p>
            <a:pPr algn="l"/>
            <a:r>
              <a:rPr kumimoji="1" lang="en-US" altLang="ja-JP" sz="1200" b="1">
                <a:solidFill>
                  <a:schemeClr val="tx1"/>
                </a:solidFill>
                <a:latin typeface="Meiryo UI" panose="020B0604030504040204" pitchFamily="50" charset="-128"/>
                <a:ea typeface="Meiryo UI" panose="020B0604030504040204" pitchFamily="50" charset="-128"/>
              </a:rPr>
              <a:t>※②</a:t>
            </a:r>
            <a:r>
              <a:rPr kumimoji="1" lang="ja-JP" altLang="en-US" sz="1200" b="1">
                <a:solidFill>
                  <a:schemeClr val="tx1"/>
                </a:solidFill>
                <a:latin typeface="Meiryo UI" panose="020B0604030504040204" pitchFamily="50" charset="-128"/>
                <a:ea typeface="Meiryo UI" panose="020B0604030504040204" pitchFamily="50" charset="-128"/>
              </a:rPr>
              <a:t>～⑤の書類により事業以外の用途で使用されていることが確認された場合は、補助対象</a:t>
            </a:r>
            <a:r>
              <a:rPr kumimoji="1" lang="ja-JP" altLang="en-US" sz="1200" b="1">
                <a:solidFill>
                  <a:srgbClr val="C00000"/>
                </a:solidFill>
                <a:latin typeface="Meiryo UI" panose="020B0604030504040204" pitchFamily="50" charset="-128"/>
                <a:ea typeface="Meiryo UI" panose="020B0604030504040204" pitchFamily="50" charset="-128"/>
              </a:rPr>
              <a:t>となりません</a:t>
            </a:r>
            <a:r>
              <a:rPr kumimoji="1" lang="ja-JP" altLang="en-US" sz="1200" b="1">
                <a:solidFill>
                  <a:schemeClr val="tx1"/>
                </a:solidFill>
                <a:latin typeface="Meiryo UI" panose="020B0604030504040204" pitchFamily="50" charset="-128"/>
                <a:ea typeface="Meiryo UI" panose="020B0604030504040204" pitchFamily="50" charset="-128"/>
              </a:rPr>
              <a:t>。</a:t>
            </a:r>
          </a:p>
        </p:txBody>
      </p:sp>
      <p:sp>
        <p:nvSpPr>
          <p:cNvPr id="8" name="正方形/長方形 7">
            <a:extLst>
              <a:ext uri="{FF2B5EF4-FFF2-40B4-BE49-F238E27FC236}">
                <a16:creationId xmlns:a16="http://schemas.microsoft.com/office/drawing/2014/main" id="{2A51A3AE-D7E0-2CE9-C587-B10E304AC2E2}"/>
              </a:ext>
            </a:extLst>
          </p:cNvPr>
          <p:cNvSpPr/>
          <p:nvPr/>
        </p:nvSpPr>
        <p:spPr>
          <a:xfrm>
            <a:off x="5027914" y="3598880"/>
            <a:ext cx="4431426" cy="293120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altLang="ja-JP" sz="1200" b="1" i="0" u="none" strike="noStrike" baseline="0">
                <a:solidFill>
                  <a:schemeClr val="tx1"/>
                </a:solidFill>
                <a:latin typeface="Meiryo UI" panose="020B0604030504040204" pitchFamily="50" charset="-128"/>
                <a:ea typeface="Meiryo UI" panose="020B0604030504040204" pitchFamily="50" charset="-128"/>
              </a:rPr>
              <a:t>【</a:t>
            </a:r>
            <a:r>
              <a:rPr lang="ja-JP" altLang="en-US" sz="1200" b="1" i="0" u="none" strike="noStrike" baseline="0">
                <a:solidFill>
                  <a:schemeClr val="tx1"/>
                </a:solidFill>
                <a:latin typeface="Meiryo UI" panose="020B0604030504040204" pitchFamily="50" charset="-128"/>
                <a:ea typeface="Meiryo UI" panose="020B0604030504040204" pitchFamily="50" charset="-128"/>
              </a:rPr>
              <a:t>復旧後</a:t>
            </a:r>
            <a:r>
              <a:rPr lang="en-US" altLang="ja-JP" sz="1200" b="1" i="0" u="none" strike="noStrike" baseline="0">
                <a:solidFill>
                  <a:schemeClr val="tx1"/>
                </a:solidFill>
                <a:latin typeface="Meiryo UI" panose="020B0604030504040204" pitchFamily="50" charset="-128"/>
                <a:ea typeface="Meiryo UI" panose="020B0604030504040204" pitchFamily="50" charset="-128"/>
              </a:rPr>
              <a:t>】</a:t>
            </a: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ja-JP" altLang="en-US" sz="1200" b="1" i="0" u="none" strike="noStrike" baseline="0">
                <a:solidFill>
                  <a:schemeClr val="tx1"/>
                </a:solidFill>
                <a:latin typeface="Meiryo UI" panose="020B0604030504040204" pitchFamily="50" charset="-128"/>
                <a:ea typeface="Meiryo UI" panose="020B0604030504040204" pitchFamily="50" charset="-128"/>
              </a:rPr>
              <a:t>事業用のみで資産計上されていること　及び</a:t>
            </a:r>
            <a:br>
              <a:rPr lang="en-US" altLang="ja-JP" sz="1200" b="1" i="0" u="none" strike="noStrike" baseline="0">
                <a:solidFill>
                  <a:schemeClr val="tx1"/>
                </a:solidFill>
                <a:latin typeface="Meiryo UI" panose="020B0604030504040204" pitchFamily="50" charset="-128"/>
                <a:ea typeface="Meiryo UI" panose="020B0604030504040204" pitchFamily="50" charset="-128"/>
              </a:rPr>
            </a:br>
            <a:r>
              <a:rPr lang="ja-JP" altLang="en-US" sz="1200" b="1" i="0" u="none" strike="noStrike" baseline="0">
                <a:solidFill>
                  <a:schemeClr val="tx1"/>
                </a:solidFill>
                <a:latin typeface="Meiryo UI" panose="020B0604030504040204" pitchFamily="50" charset="-128"/>
                <a:ea typeface="Meiryo UI" panose="020B0604030504040204" pitchFamily="50" charset="-128"/>
              </a:rPr>
              <a:t>車体に企業名・屋号等　もしくは補助金名が印刷</a:t>
            </a:r>
            <a:r>
              <a:rPr lang="ja-JP" altLang="en-US" sz="1000" b="1" i="0" u="none" strike="noStrike" baseline="0">
                <a:solidFill>
                  <a:schemeClr val="tx1"/>
                </a:solidFill>
                <a:latin typeface="Meiryo UI" panose="020B0604030504040204" pitchFamily="50" charset="-128"/>
                <a:ea typeface="Meiryo UI" panose="020B0604030504040204" pitchFamily="50" charset="-128"/>
              </a:rPr>
              <a:t>（</a:t>
            </a:r>
            <a:r>
              <a:rPr lang="en-US" altLang="ja-JP" sz="1000" b="1" i="0" u="none" strike="noStrike" baseline="0">
                <a:solidFill>
                  <a:schemeClr val="tx1"/>
                </a:solidFill>
                <a:latin typeface="Meiryo UI" panose="020B0604030504040204" pitchFamily="50" charset="-128"/>
                <a:ea typeface="Meiryo UI" panose="020B0604030504040204" pitchFamily="50" charset="-128"/>
              </a:rPr>
              <a:t>※</a:t>
            </a:r>
            <a:r>
              <a:rPr lang="ja-JP" altLang="en-US" sz="1000" b="1" i="0" u="none" strike="noStrike" baseline="0">
                <a:solidFill>
                  <a:schemeClr val="tx1"/>
                </a:solidFill>
                <a:latin typeface="Meiryo UI" panose="020B0604030504040204" pitchFamily="50" charset="-128"/>
                <a:ea typeface="Meiryo UI" panose="020B0604030504040204" pitchFamily="50" charset="-128"/>
              </a:rPr>
              <a:t>１）</a:t>
            </a:r>
            <a:r>
              <a:rPr lang="ja-JP" altLang="en-US" sz="1200" b="1" i="0" u="none" strike="noStrike" baseline="0">
                <a:solidFill>
                  <a:schemeClr val="tx1"/>
                </a:solidFill>
                <a:latin typeface="Meiryo UI" panose="020B0604030504040204" pitchFamily="50" charset="-128"/>
                <a:ea typeface="Meiryo UI" panose="020B0604030504040204" pitchFamily="50" charset="-128"/>
              </a:rPr>
              <a:t>されており　　　</a:t>
            </a:r>
            <a:endParaRPr lang="en-US" altLang="ja-JP" sz="1200" b="1" i="0" u="none" strike="noStrike" baseline="0">
              <a:solidFill>
                <a:schemeClr val="tx1"/>
              </a:solidFill>
              <a:latin typeface="Meiryo UI" panose="020B0604030504040204" pitchFamily="50" charset="-128"/>
              <a:ea typeface="Meiryo UI" panose="020B0604030504040204" pitchFamily="50" charset="-128"/>
            </a:endParaRPr>
          </a:p>
          <a:p>
            <a:r>
              <a:rPr lang="ja-JP" altLang="en-US" sz="1200" b="1">
                <a:solidFill>
                  <a:schemeClr val="tx1"/>
                </a:solidFill>
                <a:latin typeface="Meiryo UI" panose="020B0604030504040204" pitchFamily="50" charset="-128"/>
                <a:ea typeface="Meiryo UI" panose="020B0604030504040204" pitchFamily="50" charset="-128"/>
              </a:rPr>
              <a:t>　</a:t>
            </a:r>
            <a:r>
              <a:rPr lang="ja-JP" altLang="en-US" sz="1200" b="1" i="0" u="none" strike="noStrike" baseline="0">
                <a:solidFill>
                  <a:schemeClr val="tx1"/>
                </a:solidFill>
                <a:latin typeface="Meiryo UI" panose="020B0604030504040204" pitchFamily="50" charset="-128"/>
                <a:ea typeface="Meiryo UI" panose="020B0604030504040204" pitchFamily="50" charset="-128"/>
              </a:rPr>
              <a:t>かつ次の要件を複合的に確認して判断します。</a:t>
            </a:r>
            <a:br>
              <a:rPr lang="en-US" altLang="ja-JP" sz="1200" b="1" i="0" u="none" strike="noStrike" baseline="0">
                <a:solidFill>
                  <a:schemeClr val="tx1"/>
                </a:solidFill>
                <a:latin typeface="Meiryo UI" panose="020B0604030504040204" pitchFamily="50" charset="-128"/>
                <a:ea typeface="Meiryo UI" panose="020B0604030504040204" pitchFamily="50" charset="-128"/>
              </a:rPr>
            </a:b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ja-JP" altLang="en-US" sz="1200" b="1" i="0" u="none" strike="noStrike" baseline="0">
                <a:solidFill>
                  <a:schemeClr val="tx1"/>
                </a:solidFill>
                <a:latin typeface="Meiryo UI" panose="020B0604030504040204" pitchFamily="50" charset="-128"/>
                <a:ea typeface="Meiryo UI" panose="020B0604030504040204" pitchFamily="50" charset="-128"/>
              </a:rPr>
              <a:t>　①自動車保管場所が事業所（</a:t>
            </a:r>
            <a:r>
              <a:rPr lang="en-US" altLang="ja-JP" sz="1050" b="1" i="0" u="none" strike="noStrike" baseline="0">
                <a:solidFill>
                  <a:schemeClr val="tx1"/>
                </a:solidFill>
                <a:latin typeface="Meiryo UI" panose="020B0604030504040204" pitchFamily="50" charset="-128"/>
                <a:ea typeface="Meiryo UI" panose="020B0604030504040204" pitchFamily="50" charset="-128"/>
              </a:rPr>
              <a:t>※</a:t>
            </a:r>
            <a:r>
              <a:rPr lang="ja-JP" altLang="en-US" sz="1050" b="1" i="0" u="none" strike="noStrike" baseline="0">
                <a:solidFill>
                  <a:schemeClr val="tx1"/>
                </a:solidFill>
                <a:latin typeface="Meiryo UI" panose="020B0604030504040204" pitchFamily="50" charset="-128"/>
                <a:ea typeface="Meiryo UI" panose="020B0604030504040204" pitchFamily="50" charset="-128"/>
              </a:rPr>
              <a:t>２</a:t>
            </a:r>
            <a:r>
              <a:rPr lang="ja-JP" altLang="en-US" sz="1200" b="1" i="0" u="none" strike="noStrike" baseline="0">
                <a:solidFill>
                  <a:schemeClr val="tx1"/>
                </a:solidFill>
                <a:latin typeface="Meiryo UI" panose="020B0604030504040204" pitchFamily="50" charset="-128"/>
                <a:ea typeface="Meiryo UI" panose="020B0604030504040204" pitchFamily="50" charset="-128"/>
              </a:rPr>
              <a:t>）となっていること</a:t>
            </a: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ja-JP" altLang="en-US" sz="1200" b="1" i="0" u="none" strike="noStrike" baseline="0">
                <a:solidFill>
                  <a:schemeClr val="tx1"/>
                </a:solidFill>
                <a:latin typeface="Meiryo UI" panose="020B0604030504040204" pitchFamily="50" charset="-128"/>
                <a:ea typeface="Meiryo UI" panose="020B0604030504040204" pitchFamily="50" charset="-128"/>
              </a:rPr>
              <a:t>　②運行記録、業務日報の記録が行われること</a:t>
            </a: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ja-JP" altLang="en-US" sz="1200" b="1" i="0" u="none" strike="noStrike" baseline="0">
                <a:solidFill>
                  <a:schemeClr val="tx1"/>
                </a:solidFill>
                <a:latin typeface="Meiryo UI" panose="020B0604030504040204" pitchFamily="50" charset="-128"/>
                <a:ea typeface="Meiryo UI" panose="020B0604030504040204" pitchFamily="50" charset="-128"/>
              </a:rPr>
              <a:t>　③当該車両に係る任意保険の使用目的設定を「事業使用」とする</a:t>
            </a:r>
            <a:br>
              <a:rPr lang="en-US" altLang="ja-JP" sz="1200" b="1" i="0" u="none" strike="noStrike" baseline="0">
                <a:solidFill>
                  <a:schemeClr val="tx1"/>
                </a:solidFill>
                <a:latin typeface="Meiryo UI" panose="020B0604030504040204" pitchFamily="50" charset="-128"/>
                <a:ea typeface="Meiryo UI" panose="020B0604030504040204" pitchFamily="50" charset="-128"/>
              </a:rPr>
            </a:br>
            <a:r>
              <a:rPr lang="ja-JP" altLang="en-US" sz="1200" b="1" i="0" u="none" strike="noStrike" baseline="0">
                <a:solidFill>
                  <a:schemeClr val="tx1"/>
                </a:solidFill>
                <a:latin typeface="Meiryo UI" panose="020B0604030504040204" pitchFamily="50" charset="-128"/>
                <a:ea typeface="Meiryo UI" panose="020B0604030504040204" pitchFamily="50" charset="-128"/>
              </a:rPr>
              <a:t>　　 など、業務中の事故を保険金支払い対象とする自動車保険に</a:t>
            </a:r>
            <a:br>
              <a:rPr lang="en-US" altLang="ja-JP" sz="1200" b="1" i="0" u="none" strike="noStrike" baseline="0">
                <a:solidFill>
                  <a:schemeClr val="tx1"/>
                </a:solidFill>
                <a:latin typeface="Meiryo UI" panose="020B0604030504040204" pitchFamily="50" charset="-128"/>
                <a:ea typeface="Meiryo UI" panose="020B0604030504040204" pitchFamily="50" charset="-128"/>
              </a:rPr>
            </a:br>
            <a:r>
              <a:rPr lang="ja-JP" altLang="en-US" sz="1200" b="1" i="0" u="none" strike="noStrike" baseline="0">
                <a:solidFill>
                  <a:schemeClr val="tx1"/>
                </a:solidFill>
                <a:latin typeface="Meiryo UI" panose="020B0604030504040204" pitchFamily="50" charset="-128"/>
                <a:ea typeface="Meiryo UI" panose="020B0604030504040204" pitchFamily="50" charset="-128"/>
              </a:rPr>
              <a:t>　　 加入していること</a:t>
            </a:r>
            <a:br>
              <a:rPr lang="en-US" altLang="ja-JP" sz="1200" b="1" i="0" u="none" strike="noStrike" baseline="0">
                <a:solidFill>
                  <a:schemeClr val="tx1"/>
                </a:solidFill>
                <a:latin typeface="Meiryo UI" panose="020B0604030504040204" pitchFamily="50" charset="-128"/>
                <a:ea typeface="Meiryo UI" panose="020B0604030504040204" pitchFamily="50" charset="-128"/>
              </a:rPr>
            </a:b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en-US" altLang="ja-JP" sz="1200" b="1" i="0" u="none" strike="noStrike" baseline="0">
                <a:solidFill>
                  <a:schemeClr val="tx1"/>
                </a:solidFill>
                <a:latin typeface="Meiryo UI" panose="020B0604030504040204" pitchFamily="50" charset="-128"/>
                <a:ea typeface="Meiryo UI" panose="020B0604030504040204" pitchFamily="50" charset="-128"/>
              </a:rPr>
              <a:t>※</a:t>
            </a:r>
            <a:r>
              <a:rPr lang="ja-JP" altLang="en-US" sz="1200" b="1" i="0" u="none" strike="noStrike" baseline="0">
                <a:solidFill>
                  <a:schemeClr val="tx1"/>
                </a:solidFill>
                <a:latin typeface="Meiryo UI" panose="020B0604030504040204" pitchFamily="50" charset="-128"/>
                <a:ea typeface="Meiryo UI" panose="020B0604030504040204" pitchFamily="50" charset="-128"/>
              </a:rPr>
              <a:t>１　見やすい箇所に判読可能な適正な大きさ（概ね１文字縦・横５</a:t>
            </a:r>
            <a:r>
              <a:rPr lang="en-US" altLang="ja-JP" sz="1200" b="1" i="0" u="none" strike="noStrike" baseline="0">
                <a:solidFill>
                  <a:schemeClr val="tx1"/>
                </a:solidFill>
                <a:latin typeface="Meiryo UI" panose="020B0604030504040204" pitchFamily="50" charset="-128"/>
                <a:ea typeface="Meiryo UI" panose="020B0604030504040204" pitchFamily="50" charset="-128"/>
              </a:rPr>
              <a:t>cm</a:t>
            </a:r>
            <a:r>
              <a:rPr lang="ja-JP" altLang="en-US" sz="1200" b="1" i="0" u="none" strike="noStrike" baseline="0">
                <a:solidFill>
                  <a:schemeClr val="tx1"/>
                </a:solidFill>
                <a:latin typeface="Meiryo UI" panose="020B0604030504040204" pitchFamily="50" charset="-128"/>
                <a:ea typeface="Meiryo UI" panose="020B0604030504040204" pitchFamily="50" charset="-128"/>
              </a:rPr>
              <a:t>以上）で容易にはずれないような方法で標示すること。</a:t>
            </a:r>
            <a:endParaRPr lang="ja-JP" altLang="en-US" sz="1200" b="0" i="0" u="none" strike="noStrike" baseline="0">
              <a:solidFill>
                <a:schemeClr val="tx1"/>
              </a:solidFill>
              <a:latin typeface="Meiryo UI" panose="020B0604030504040204" pitchFamily="50" charset="-128"/>
              <a:ea typeface="Meiryo UI" panose="020B0604030504040204" pitchFamily="50" charset="-128"/>
            </a:endParaRPr>
          </a:p>
          <a:p>
            <a:r>
              <a:rPr lang="en-US" altLang="ja-JP" sz="1200" b="1" i="0" u="none" strike="noStrike" baseline="0">
                <a:solidFill>
                  <a:schemeClr val="tx1"/>
                </a:solidFill>
                <a:latin typeface="Meiryo UI" panose="020B0604030504040204" pitchFamily="50" charset="-128"/>
                <a:ea typeface="Meiryo UI" panose="020B0604030504040204" pitchFamily="50" charset="-128"/>
              </a:rPr>
              <a:t>※</a:t>
            </a:r>
            <a:r>
              <a:rPr lang="ja-JP" altLang="en-US" sz="1200" b="1" i="0" u="none" strike="noStrike" baseline="0">
                <a:solidFill>
                  <a:schemeClr val="tx1"/>
                </a:solidFill>
                <a:latin typeface="Meiryo UI" panose="020B0604030504040204" pitchFamily="50" charset="-128"/>
                <a:ea typeface="Meiryo UI" panose="020B0604030504040204" pitchFamily="50" charset="-128"/>
              </a:rPr>
              <a:t>２　事業所が契約している隣接の駐車場も含む。事業所に駐車場が無い場合を除く。</a:t>
            </a: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6DFC8269-6605-2852-BC0E-8C563C4C9D2B}"/>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27</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5370" y="788802"/>
            <a:ext cx="6514465" cy="330835"/>
          </a:xfrm>
          <a:prstGeom prst="rect">
            <a:avLst/>
          </a:prstGeom>
        </p:spPr>
        <p:txBody>
          <a:bodyPr vert="horz" wrap="square" lIns="0" tIns="13335" rIns="0" bIns="0" rtlCol="0">
            <a:spAutoFit/>
          </a:bodyPr>
          <a:lstStyle/>
          <a:p>
            <a:pPr marL="12700">
              <a:lnSpc>
                <a:spcPct val="100000"/>
              </a:lnSpc>
              <a:spcBef>
                <a:spcPts val="105"/>
              </a:spcBef>
            </a:pPr>
            <a:r>
              <a:rPr sz="2000" spc="-25" err="1">
                <a:latin typeface="Meiryo UI" panose="020B0604030504040204" pitchFamily="50" charset="-128"/>
                <a:ea typeface="Meiryo UI" panose="020B0604030504040204" pitchFamily="50" charset="-128"/>
                <a:cs typeface="MS PGothic"/>
              </a:rPr>
              <a:t>補助金交付申請に必要な書類の主なものは次のとおりです</a:t>
            </a:r>
            <a:r>
              <a:rPr sz="2000" spc="-25">
                <a:latin typeface="Meiryo UI" panose="020B0604030504040204" pitchFamily="50" charset="-128"/>
                <a:ea typeface="Meiryo UI" panose="020B0604030504040204" pitchFamily="50" charset="-128"/>
                <a:cs typeface="MS PGothic"/>
              </a:rPr>
              <a:t>。</a:t>
            </a:r>
            <a:endParaRPr sz="2000">
              <a:latin typeface="Meiryo UI" panose="020B0604030504040204" pitchFamily="50" charset="-128"/>
              <a:ea typeface="Meiryo UI" panose="020B0604030504040204" pitchFamily="50" charset="-128"/>
              <a:cs typeface="MS PGothic"/>
            </a:endParaRPr>
          </a:p>
        </p:txBody>
      </p:sp>
      <p:graphicFrame>
        <p:nvGraphicFramePr>
          <p:cNvPr id="3" name="object 3"/>
          <p:cNvGraphicFramePr>
            <a:graphicFrameLocks noGrp="1"/>
          </p:cNvGraphicFramePr>
          <p:nvPr>
            <p:extLst>
              <p:ext uri="{D42A27DB-BD31-4B8C-83A1-F6EECF244321}">
                <p14:modId xmlns:p14="http://schemas.microsoft.com/office/powerpoint/2010/main" val="1098185150"/>
              </p:ext>
            </p:extLst>
          </p:nvPr>
        </p:nvGraphicFramePr>
        <p:xfrm>
          <a:off x="844537" y="1198880"/>
          <a:ext cx="8035925" cy="4732019"/>
        </p:xfrm>
        <a:graphic>
          <a:graphicData uri="http://schemas.openxmlformats.org/drawingml/2006/table">
            <a:tbl>
              <a:tblPr firstRow="1" bandRow="1">
                <a:tableStyleId>{2D5ABB26-0587-4C30-8999-92F81FD0307C}</a:tableStyleId>
              </a:tblPr>
              <a:tblGrid>
                <a:gridCol w="694690">
                  <a:extLst>
                    <a:ext uri="{9D8B030D-6E8A-4147-A177-3AD203B41FA5}">
                      <a16:colId xmlns:a16="http://schemas.microsoft.com/office/drawing/2014/main" val="20000"/>
                    </a:ext>
                  </a:extLst>
                </a:gridCol>
                <a:gridCol w="4296410">
                  <a:extLst>
                    <a:ext uri="{9D8B030D-6E8A-4147-A177-3AD203B41FA5}">
                      <a16:colId xmlns:a16="http://schemas.microsoft.com/office/drawing/2014/main" val="20001"/>
                    </a:ext>
                  </a:extLst>
                </a:gridCol>
                <a:gridCol w="3044825">
                  <a:extLst>
                    <a:ext uri="{9D8B030D-6E8A-4147-A177-3AD203B41FA5}">
                      <a16:colId xmlns:a16="http://schemas.microsoft.com/office/drawing/2014/main" val="20002"/>
                    </a:ext>
                  </a:extLst>
                </a:gridCol>
              </a:tblGrid>
              <a:tr h="594995">
                <a:tc>
                  <a:txBody>
                    <a:bodyPr/>
                    <a:lstStyle/>
                    <a:p>
                      <a:pPr>
                        <a:lnSpc>
                          <a:spcPct val="100000"/>
                        </a:lnSpc>
                      </a:pPr>
                      <a:endParaRPr sz="1600">
                        <a:latin typeface="Meiryo UI" panose="020B0604030504040204" pitchFamily="50" charset="-128"/>
                        <a:ea typeface="Meiryo UI" panose="020B0604030504040204" pitchFamily="50" charset="-128"/>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algn="ctr">
                        <a:lnSpc>
                          <a:spcPct val="100000"/>
                        </a:lnSpc>
                        <a:spcBef>
                          <a:spcPts val="1325"/>
                        </a:spcBef>
                        <a:tabLst>
                          <a:tab pos="382270" algn="l"/>
                          <a:tab pos="764540" algn="l"/>
                          <a:tab pos="1147445" algn="l"/>
                        </a:tabLst>
                      </a:pPr>
                      <a:r>
                        <a:rPr sz="1800" spc="-50">
                          <a:solidFill>
                            <a:srgbClr val="FFFFFF"/>
                          </a:solidFill>
                          <a:latin typeface="Meiryo UI" panose="020B0604030504040204" pitchFamily="50" charset="-128"/>
                          <a:ea typeface="Meiryo UI" panose="020B0604030504040204" pitchFamily="50" charset="-128"/>
                          <a:cs typeface="MS PGothic"/>
                        </a:rPr>
                        <a:t>提出</a:t>
                      </a:r>
                      <a:r>
                        <a:rPr sz="1800" spc="-60">
                          <a:solidFill>
                            <a:srgbClr val="FFFFFF"/>
                          </a:solidFill>
                          <a:latin typeface="Meiryo UI" panose="020B0604030504040204" pitchFamily="50" charset="-128"/>
                          <a:ea typeface="Meiryo UI" panose="020B0604030504040204" pitchFamily="50" charset="-128"/>
                          <a:cs typeface="MS PGothic"/>
                        </a:rPr>
                        <a:t>書</a:t>
                      </a:r>
                      <a:r>
                        <a:rPr sz="1800" spc="-50">
                          <a:solidFill>
                            <a:srgbClr val="FFFFFF"/>
                          </a:solidFill>
                          <a:latin typeface="Meiryo UI" panose="020B0604030504040204" pitchFamily="50" charset="-128"/>
                          <a:ea typeface="Meiryo UI" panose="020B0604030504040204" pitchFamily="50" charset="-128"/>
                          <a:cs typeface="MS PGothic"/>
                        </a:rPr>
                        <a:t>類</a:t>
                      </a:r>
                      <a:endParaRPr sz="1800">
                        <a:latin typeface="Meiryo UI" panose="020B0604030504040204" pitchFamily="50" charset="-128"/>
                        <a:ea typeface="Meiryo UI" panose="020B0604030504040204" pitchFamily="50" charset="-128"/>
                        <a:cs typeface="MS PGothic"/>
                      </a:endParaRPr>
                    </a:p>
                  </a:txBody>
                  <a:tcPr marL="0" marR="0" marT="168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635" algn="ctr">
                        <a:lnSpc>
                          <a:spcPct val="100000"/>
                        </a:lnSpc>
                        <a:spcBef>
                          <a:spcPts val="1325"/>
                        </a:spcBef>
                        <a:tabLst>
                          <a:tab pos="536575" algn="l"/>
                        </a:tabLst>
                      </a:pPr>
                      <a:r>
                        <a:rPr sz="1800" spc="-50">
                          <a:solidFill>
                            <a:srgbClr val="FFFFFF"/>
                          </a:solidFill>
                          <a:latin typeface="Meiryo UI" panose="020B0604030504040204" pitchFamily="50" charset="-128"/>
                          <a:ea typeface="Meiryo UI" panose="020B0604030504040204" pitchFamily="50" charset="-128"/>
                          <a:cs typeface="MS PGothic"/>
                        </a:rPr>
                        <a:t>備考</a:t>
                      </a:r>
                      <a:endParaRPr sz="1800">
                        <a:latin typeface="Meiryo UI" panose="020B0604030504040204" pitchFamily="50" charset="-128"/>
                        <a:ea typeface="Meiryo UI" panose="020B0604030504040204" pitchFamily="50" charset="-128"/>
                        <a:cs typeface="MS PGothic"/>
                      </a:endParaRPr>
                    </a:p>
                  </a:txBody>
                  <a:tcPr marL="0" marR="0" marT="1682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433705">
                <a:tc>
                  <a:txBody>
                    <a:bodyPr/>
                    <a:lstStyle/>
                    <a:p>
                      <a:pPr algn="ctr">
                        <a:lnSpc>
                          <a:spcPct val="100000"/>
                        </a:lnSpc>
                        <a:spcBef>
                          <a:spcPts val="695"/>
                        </a:spcBef>
                      </a:pPr>
                      <a:r>
                        <a:rPr sz="1800" spc="-50">
                          <a:latin typeface="Meiryo UI" panose="020B0604030504040204" pitchFamily="50" charset="-128"/>
                          <a:ea typeface="Meiryo UI" panose="020B0604030504040204" pitchFamily="50" charset="-128"/>
                          <a:cs typeface="MS PGothic"/>
                        </a:rPr>
                        <a:t>１</a:t>
                      </a:r>
                      <a:endParaRPr sz="1800">
                        <a:latin typeface="Meiryo UI" panose="020B0604030504040204" pitchFamily="50" charset="-128"/>
                        <a:ea typeface="Meiryo UI" panose="020B0604030504040204" pitchFamily="50" charset="-128"/>
                        <a:cs typeface="MS PGothic"/>
                      </a:endParaRPr>
                    </a:p>
                  </a:txBody>
                  <a:tcPr marL="0" marR="0" marT="882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91440">
                        <a:lnSpc>
                          <a:spcPct val="100000"/>
                        </a:lnSpc>
                        <a:spcBef>
                          <a:spcPts val="695"/>
                        </a:spcBef>
                      </a:pPr>
                      <a:r>
                        <a:rPr sz="1800" spc="-30">
                          <a:latin typeface="Meiryo UI" panose="020B0604030504040204" pitchFamily="50" charset="-128"/>
                          <a:ea typeface="Meiryo UI" panose="020B0604030504040204" pitchFamily="50" charset="-128"/>
                          <a:cs typeface="MS PGothic"/>
                        </a:rPr>
                        <a:t>補助金交付申請書、補助事業計画書</a:t>
                      </a:r>
                      <a:endParaRPr sz="1800">
                        <a:latin typeface="Meiryo UI" panose="020B0604030504040204" pitchFamily="50" charset="-128"/>
                        <a:ea typeface="Meiryo UI" panose="020B0604030504040204" pitchFamily="50" charset="-128"/>
                        <a:cs typeface="MS PGothic"/>
                      </a:endParaRPr>
                    </a:p>
                  </a:txBody>
                  <a:tcPr marL="0" marR="0" marT="8826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1600">
                        <a:latin typeface="Meiryo UI" panose="020B0604030504040204" pitchFamily="50" charset="-128"/>
                        <a:ea typeface="Meiryo UI" panose="020B0604030504040204" pitchFamily="50" charset="-128"/>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419100">
                <a:tc>
                  <a:txBody>
                    <a:bodyPr/>
                    <a:lstStyle/>
                    <a:p>
                      <a:pPr algn="ctr">
                        <a:lnSpc>
                          <a:spcPct val="100000"/>
                        </a:lnSpc>
                        <a:spcBef>
                          <a:spcPts val="635"/>
                        </a:spcBef>
                      </a:pPr>
                      <a:r>
                        <a:rPr lang="ja-JP" altLang="en-US" sz="1800">
                          <a:latin typeface="Meiryo UI" panose="020B0604030504040204" pitchFamily="50" charset="-128"/>
                          <a:ea typeface="Meiryo UI" panose="020B0604030504040204" pitchFamily="50" charset="-128"/>
                          <a:cs typeface="MS PGothic"/>
                        </a:rPr>
                        <a:t>２</a:t>
                      </a:r>
                      <a:endParaRPr sz="1800" dirty="0">
                        <a:latin typeface="Meiryo UI" panose="020B0604030504040204" pitchFamily="50" charset="-128"/>
                        <a:ea typeface="Meiryo UI" panose="020B0604030504040204" pitchFamily="50" charset="-128"/>
                        <a:cs typeface="MS PGothic"/>
                      </a:endParaRPr>
                    </a:p>
                  </a:txBody>
                  <a:tcPr marL="0" marR="0" marT="8064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a:lnSpc>
                          <a:spcPct val="100000"/>
                        </a:lnSpc>
                        <a:spcBef>
                          <a:spcPts val="635"/>
                        </a:spcBef>
                      </a:pPr>
                      <a:r>
                        <a:rPr sz="1800" spc="-5" dirty="0" err="1">
                          <a:latin typeface="Meiryo UI" panose="020B0604030504040204" pitchFamily="50" charset="-128"/>
                          <a:ea typeface="Meiryo UI" panose="020B0604030504040204" pitchFamily="50" charset="-128"/>
                          <a:cs typeface="MS PGothic"/>
                        </a:rPr>
                        <a:t>県税の未納がないことの証明</a:t>
                      </a:r>
                      <a:r>
                        <a:rPr lang="ja-JP" altLang="en-US" sz="1800" spc="-5" dirty="0">
                          <a:latin typeface="Meiryo UI" panose="020B0604030504040204" pitchFamily="50" charset="-128"/>
                          <a:ea typeface="Meiryo UI" panose="020B0604030504040204" pitchFamily="50" charset="-128"/>
                          <a:cs typeface="MS PGothic"/>
                        </a:rPr>
                        <a:t>書</a:t>
                      </a:r>
                      <a:endParaRPr lang="en-US" altLang="ja-JP" sz="1800" spc="-5" dirty="0">
                        <a:latin typeface="Meiryo UI" panose="020B0604030504040204" pitchFamily="50" charset="-128"/>
                        <a:ea typeface="Meiryo UI" panose="020B0604030504040204" pitchFamily="50" charset="-128"/>
                        <a:cs typeface="MS PGothic"/>
                      </a:endParaRPr>
                    </a:p>
                    <a:p>
                      <a:pPr marL="91440">
                        <a:lnSpc>
                          <a:spcPct val="100000"/>
                        </a:lnSpc>
                        <a:spcBef>
                          <a:spcPts val="635"/>
                        </a:spcBef>
                      </a:pPr>
                      <a:r>
                        <a:rPr lang="ja-JP" altLang="en-US" sz="1800" spc="-5" dirty="0">
                          <a:latin typeface="Meiryo UI" panose="020B0604030504040204" pitchFamily="50" charset="-128"/>
                          <a:ea typeface="Meiryo UI" panose="020B0604030504040204" pitchFamily="50" charset="-128"/>
                          <a:cs typeface="MS PGothic"/>
                        </a:rPr>
                        <a:t>地方消費税の未納がないことの証明</a:t>
                      </a:r>
                      <a:endParaRPr sz="1800" dirty="0">
                        <a:latin typeface="Meiryo UI" panose="020B0604030504040204" pitchFamily="50" charset="-128"/>
                        <a:ea typeface="Meiryo UI" panose="020B0604030504040204" pitchFamily="50" charset="-128"/>
                        <a:cs typeface="MS PGothic"/>
                      </a:endParaRPr>
                    </a:p>
                  </a:txBody>
                  <a:tcPr marL="0" marR="0" marT="806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2075">
                        <a:lnSpc>
                          <a:spcPct val="100000"/>
                        </a:lnSpc>
                        <a:spcBef>
                          <a:spcPts val="969"/>
                        </a:spcBef>
                      </a:pPr>
                      <a:r>
                        <a:rPr sz="1200" spc="-30" dirty="0">
                          <a:latin typeface="Meiryo UI" panose="020B0604030504040204" pitchFamily="50" charset="-128"/>
                          <a:ea typeface="Meiryo UI" panose="020B0604030504040204" pitchFamily="50" charset="-128"/>
                          <a:cs typeface="MS PGothic"/>
                        </a:rPr>
                        <a:t>各</a:t>
                      </a:r>
                      <a:r>
                        <a:rPr lang="ja-JP" altLang="en-US" sz="1200" spc="-30" dirty="0">
                          <a:latin typeface="Meiryo UI" panose="020B0604030504040204" pitchFamily="50" charset="-128"/>
                          <a:ea typeface="Meiryo UI" panose="020B0604030504040204" pitchFamily="50" charset="-128"/>
                          <a:cs typeface="MS PGothic"/>
                        </a:rPr>
                        <a:t>県税事務所および</a:t>
                      </a:r>
                      <a:r>
                        <a:rPr sz="1200" spc="-30" dirty="0" err="1">
                          <a:latin typeface="Meiryo UI" panose="020B0604030504040204" pitchFamily="50" charset="-128"/>
                          <a:ea typeface="Meiryo UI" panose="020B0604030504040204" pitchFamily="50" charset="-128"/>
                          <a:cs typeface="MS PGothic"/>
                        </a:rPr>
                        <a:t>の窓口で取得してください</a:t>
                      </a:r>
                      <a:endParaRPr lang="en-US" sz="1200" spc="-30" dirty="0">
                        <a:latin typeface="Meiryo UI" panose="020B0604030504040204" pitchFamily="50" charset="-128"/>
                        <a:ea typeface="Meiryo UI" panose="020B0604030504040204" pitchFamily="50" charset="-128"/>
                        <a:cs typeface="MS PGothic"/>
                      </a:endParaRPr>
                    </a:p>
                    <a:p>
                      <a:pPr marL="92075">
                        <a:lnSpc>
                          <a:spcPct val="100000"/>
                        </a:lnSpc>
                        <a:spcBef>
                          <a:spcPts val="969"/>
                        </a:spcBef>
                      </a:pPr>
                      <a:r>
                        <a:rPr lang="ja-JP" altLang="en-US" sz="1200" spc="-30" dirty="0">
                          <a:latin typeface="Meiryo UI" panose="020B0604030504040204" pitchFamily="50" charset="-128"/>
                          <a:ea typeface="Meiryo UI" panose="020B0604030504040204" pitchFamily="50" charset="-128"/>
                          <a:cs typeface="MS PGothic"/>
                        </a:rPr>
                        <a:t>税務署</a:t>
                      </a:r>
                      <a:endParaRPr sz="1200" dirty="0">
                        <a:latin typeface="Meiryo UI" panose="020B0604030504040204" pitchFamily="50" charset="-128"/>
                        <a:ea typeface="Meiryo UI" panose="020B0604030504040204" pitchFamily="50" charset="-128"/>
                        <a:cs typeface="MS PGothic"/>
                      </a:endParaRPr>
                    </a:p>
                  </a:txBody>
                  <a:tcPr marL="0" marR="0" marT="12318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457200">
                <a:tc>
                  <a:txBody>
                    <a:bodyPr/>
                    <a:lstStyle/>
                    <a:p>
                      <a:pPr algn="ctr">
                        <a:lnSpc>
                          <a:spcPct val="100000"/>
                        </a:lnSpc>
                        <a:spcBef>
                          <a:spcPts val="785"/>
                        </a:spcBef>
                      </a:pPr>
                      <a:r>
                        <a:rPr sz="1800" spc="-50" dirty="0">
                          <a:latin typeface="Meiryo UI" panose="020B0604030504040204" pitchFamily="50" charset="-128"/>
                          <a:ea typeface="Meiryo UI" panose="020B0604030504040204" pitchFamily="50" charset="-128"/>
                          <a:cs typeface="MS PGothic"/>
                        </a:rPr>
                        <a:t>３</a:t>
                      </a:r>
                      <a:endParaRPr sz="1800" dirty="0">
                        <a:latin typeface="Meiryo UI" panose="020B0604030504040204" pitchFamily="50" charset="-128"/>
                        <a:ea typeface="Meiryo UI" panose="020B0604030504040204" pitchFamily="50" charset="-128"/>
                        <a:cs typeface="MS PGothic"/>
                      </a:endParaRPr>
                    </a:p>
                  </a:txBody>
                  <a:tcPr marL="0" marR="0" marT="996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1440">
                        <a:lnSpc>
                          <a:spcPct val="100000"/>
                        </a:lnSpc>
                        <a:spcBef>
                          <a:spcPts val="785"/>
                        </a:spcBef>
                      </a:pPr>
                      <a:r>
                        <a:rPr sz="1800" spc="-10" dirty="0" err="1">
                          <a:latin typeface="Meiryo UI" panose="020B0604030504040204" pitchFamily="50" charset="-128"/>
                          <a:ea typeface="Meiryo UI" panose="020B0604030504040204" pitchFamily="50" charset="-128"/>
                          <a:cs typeface="MS PGothic"/>
                        </a:rPr>
                        <a:t>財務諸表</a:t>
                      </a:r>
                      <a:r>
                        <a:rPr sz="1800" spc="-10" dirty="0">
                          <a:latin typeface="Meiryo UI" panose="020B0604030504040204" pitchFamily="50" charset="-128"/>
                          <a:ea typeface="Meiryo UI" panose="020B0604030504040204" pitchFamily="50" charset="-128"/>
                          <a:cs typeface="MS PGothic"/>
                        </a:rPr>
                        <a:t>(直近１年分)</a:t>
                      </a:r>
                      <a:endParaRPr sz="1800" dirty="0">
                        <a:latin typeface="Meiryo UI" panose="020B0604030504040204" pitchFamily="50" charset="-128"/>
                        <a:ea typeface="Meiryo UI" panose="020B0604030504040204" pitchFamily="50" charset="-128"/>
                        <a:cs typeface="MS PGothic"/>
                      </a:endParaRPr>
                    </a:p>
                  </a:txBody>
                  <a:tcPr marL="0" marR="0" marT="996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2075">
                        <a:lnSpc>
                          <a:spcPct val="100000"/>
                        </a:lnSpc>
                        <a:spcBef>
                          <a:spcPts val="400"/>
                        </a:spcBef>
                      </a:pPr>
                      <a:r>
                        <a:rPr sz="1200" spc="-5">
                          <a:latin typeface="Meiryo UI" panose="020B0604030504040204" pitchFamily="50" charset="-128"/>
                          <a:ea typeface="Meiryo UI" panose="020B0604030504040204" pitchFamily="50" charset="-128"/>
                          <a:cs typeface="MS PGothic"/>
                        </a:rPr>
                        <a:t>貸借対照表及び損益計算書</a:t>
                      </a:r>
                      <a:endParaRPr sz="1200">
                        <a:latin typeface="Meiryo UI" panose="020B0604030504040204" pitchFamily="50" charset="-128"/>
                        <a:ea typeface="Meiryo UI" panose="020B0604030504040204" pitchFamily="50" charset="-128"/>
                        <a:cs typeface="MS PGothic"/>
                      </a:endParaRPr>
                    </a:p>
                    <a:p>
                      <a:pPr marL="92075">
                        <a:lnSpc>
                          <a:spcPct val="100000"/>
                        </a:lnSpc>
                      </a:pPr>
                      <a:r>
                        <a:rPr sz="1200" spc="-25">
                          <a:latin typeface="Meiryo UI" panose="020B0604030504040204" pitchFamily="50" charset="-128"/>
                          <a:ea typeface="Meiryo UI" panose="020B0604030504040204" pitchFamily="50" charset="-128"/>
                          <a:cs typeface="MS PGothic"/>
                        </a:rPr>
                        <a:t>確定申告書の写し収支計算書等</a:t>
                      </a:r>
                      <a:endParaRPr sz="1200">
                        <a:latin typeface="Meiryo UI" panose="020B0604030504040204" pitchFamily="50" charset="-128"/>
                        <a:ea typeface="Meiryo UI" panose="020B0604030504040204" pitchFamily="50" charset="-128"/>
                        <a:cs typeface="MS PGothic"/>
                      </a:endParaRPr>
                    </a:p>
                  </a:txBody>
                  <a:tcPr marL="0" marR="0" marT="508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413384">
                <a:tc>
                  <a:txBody>
                    <a:bodyPr/>
                    <a:lstStyle/>
                    <a:p>
                      <a:pPr algn="ctr">
                        <a:lnSpc>
                          <a:spcPct val="100000"/>
                        </a:lnSpc>
                        <a:spcBef>
                          <a:spcPts val="615"/>
                        </a:spcBef>
                      </a:pPr>
                      <a:r>
                        <a:rPr sz="1800" spc="-50">
                          <a:latin typeface="Meiryo UI" panose="020B0604030504040204" pitchFamily="50" charset="-128"/>
                          <a:ea typeface="Meiryo UI" panose="020B0604030504040204" pitchFamily="50" charset="-128"/>
                          <a:cs typeface="MS PGothic"/>
                        </a:rPr>
                        <a:t>４</a:t>
                      </a:r>
                      <a:endParaRPr sz="1800">
                        <a:latin typeface="Meiryo UI" panose="020B0604030504040204" pitchFamily="50" charset="-128"/>
                        <a:ea typeface="Meiryo UI" panose="020B0604030504040204" pitchFamily="50" charset="-128"/>
                        <a:cs typeface="MS PGothic"/>
                      </a:endParaRPr>
                    </a:p>
                  </a:txBody>
                  <a:tcPr marL="0" marR="0" marT="781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a:lnSpc>
                          <a:spcPct val="100000"/>
                        </a:lnSpc>
                        <a:spcBef>
                          <a:spcPts val="615"/>
                        </a:spcBef>
                      </a:pPr>
                      <a:r>
                        <a:rPr sz="1800" spc="-10">
                          <a:latin typeface="Meiryo UI" panose="020B0604030504040204" pitchFamily="50" charset="-128"/>
                          <a:ea typeface="Meiryo UI" panose="020B0604030504040204" pitchFamily="50" charset="-128"/>
                          <a:cs typeface="MS PGothic"/>
                        </a:rPr>
                        <a:t>見積書一覧表</a:t>
                      </a:r>
                      <a:endParaRPr sz="1800">
                        <a:latin typeface="Meiryo UI" panose="020B0604030504040204" pitchFamily="50" charset="-128"/>
                        <a:ea typeface="Meiryo UI" panose="020B0604030504040204" pitchFamily="50" charset="-128"/>
                        <a:cs typeface="MS PGothic"/>
                      </a:endParaRPr>
                    </a:p>
                  </a:txBody>
                  <a:tcPr marL="0" marR="0" marT="781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2075">
                        <a:lnSpc>
                          <a:spcPct val="100000"/>
                        </a:lnSpc>
                        <a:spcBef>
                          <a:spcPts val="865"/>
                        </a:spcBef>
                      </a:pPr>
                      <a:r>
                        <a:rPr sz="1200" spc="-10">
                          <a:latin typeface="Meiryo UI" panose="020B0604030504040204" pitchFamily="50" charset="-128"/>
                          <a:ea typeface="Meiryo UI" panose="020B0604030504040204" pitchFamily="50" charset="-128"/>
                          <a:cs typeface="MS PGothic"/>
                        </a:rPr>
                        <a:t>(施設・設備それぞれ別に作成</a:t>
                      </a:r>
                      <a:r>
                        <a:rPr sz="1200" spc="-50">
                          <a:latin typeface="Meiryo UI" panose="020B0604030504040204" pitchFamily="50" charset="-128"/>
                          <a:ea typeface="Meiryo UI" panose="020B0604030504040204" pitchFamily="50" charset="-128"/>
                          <a:cs typeface="Calibri"/>
                        </a:rPr>
                        <a:t>)</a:t>
                      </a:r>
                      <a:endParaRPr sz="1200">
                        <a:latin typeface="Meiryo UI" panose="020B0604030504040204" pitchFamily="50" charset="-128"/>
                        <a:ea typeface="Meiryo UI" panose="020B0604030504040204" pitchFamily="50" charset="-128"/>
                        <a:cs typeface="Calibri"/>
                      </a:endParaRPr>
                    </a:p>
                  </a:txBody>
                  <a:tcPr marL="0" marR="0" marT="1098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457200">
                <a:tc>
                  <a:txBody>
                    <a:bodyPr/>
                    <a:lstStyle/>
                    <a:p>
                      <a:pPr algn="ctr">
                        <a:lnSpc>
                          <a:spcPct val="100000"/>
                        </a:lnSpc>
                        <a:spcBef>
                          <a:spcPts val="785"/>
                        </a:spcBef>
                      </a:pPr>
                      <a:r>
                        <a:rPr sz="1800" spc="-50">
                          <a:latin typeface="Meiryo UI" panose="020B0604030504040204" pitchFamily="50" charset="-128"/>
                          <a:ea typeface="Meiryo UI" panose="020B0604030504040204" pitchFamily="50" charset="-128"/>
                          <a:cs typeface="MS PGothic"/>
                        </a:rPr>
                        <a:t>５</a:t>
                      </a:r>
                      <a:endParaRPr sz="1800">
                        <a:latin typeface="Meiryo UI" panose="020B0604030504040204" pitchFamily="50" charset="-128"/>
                        <a:ea typeface="Meiryo UI" panose="020B0604030504040204" pitchFamily="50" charset="-128"/>
                        <a:cs typeface="MS PGothic"/>
                      </a:endParaRPr>
                    </a:p>
                  </a:txBody>
                  <a:tcPr marL="0" marR="0" marT="996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1440">
                        <a:lnSpc>
                          <a:spcPct val="100000"/>
                        </a:lnSpc>
                        <a:spcBef>
                          <a:spcPts val="785"/>
                        </a:spcBef>
                      </a:pPr>
                      <a:r>
                        <a:rPr sz="1800" spc="-40">
                          <a:latin typeface="Meiryo UI" panose="020B0604030504040204" pitchFamily="50" charset="-128"/>
                          <a:ea typeface="Meiryo UI" panose="020B0604030504040204" pitchFamily="50" charset="-128"/>
                          <a:cs typeface="MS PGothic"/>
                        </a:rPr>
                        <a:t>施設・設備の復旧に係る見積書の写し</a:t>
                      </a:r>
                      <a:endParaRPr sz="1800">
                        <a:latin typeface="Meiryo UI" panose="020B0604030504040204" pitchFamily="50" charset="-128"/>
                        <a:ea typeface="Meiryo UI" panose="020B0604030504040204" pitchFamily="50" charset="-128"/>
                        <a:cs typeface="MS PGothic"/>
                      </a:endParaRPr>
                    </a:p>
                  </a:txBody>
                  <a:tcPr marL="0" marR="0" marT="996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2075">
                        <a:lnSpc>
                          <a:spcPct val="100000"/>
                        </a:lnSpc>
                        <a:spcBef>
                          <a:spcPts val="400"/>
                        </a:spcBef>
                      </a:pPr>
                      <a:r>
                        <a:rPr sz="1200" spc="-25">
                          <a:latin typeface="Meiryo UI" panose="020B0604030504040204" pitchFamily="50" charset="-128"/>
                          <a:ea typeface="Meiryo UI" panose="020B0604030504040204" pitchFamily="50" charset="-128"/>
                          <a:cs typeface="MS PGothic"/>
                        </a:rPr>
                        <a:t>原則２者以上</a:t>
                      </a:r>
                      <a:endParaRPr sz="1200">
                        <a:latin typeface="Meiryo UI" panose="020B0604030504040204" pitchFamily="50" charset="-128"/>
                        <a:ea typeface="Meiryo UI" panose="020B0604030504040204" pitchFamily="50" charset="-128"/>
                        <a:cs typeface="MS PGothic"/>
                      </a:endParaRPr>
                    </a:p>
                    <a:p>
                      <a:pPr marL="92075">
                        <a:lnSpc>
                          <a:spcPct val="100000"/>
                        </a:lnSpc>
                        <a:spcBef>
                          <a:spcPts val="5"/>
                        </a:spcBef>
                      </a:pPr>
                      <a:r>
                        <a:rPr sz="1200" strike="noStrike" spc="-5">
                          <a:latin typeface="Meiryo UI" panose="020B0604030504040204" pitchFamily="50" charset="-128"/>
                          <a:ea typeface="Meiryo UI" panose="020B0604030504040204" pitchFamily="50" charset="-128"/>
                          <a:cs typeface="MS PGothic"/>
                        </a:rPr>
                        <a:t>見積書不足理由申立書(</a:t>
                      </a:r>
                      <a:r>
                        <a:rPr sz="1200" strike="noStrike" spc="-10">
                          <a:latin typeface="Meiryo UI" panose="020B0604030504040204" pitchFamily="50" charset="-128"/>
                          <a:ea typeface="Meiryo UI" panose="020B0604030504040204" pitchFamily="50" charset="-128"/>
                          <a:cs typeface="MS PGothic"/>
                        </a:rPr>
                        <a:t>2</a:t>
                      </a:r>
                      <a:r>
                        <a:rPr sz="1200" strike="noStrike" spc="-25">
                          <a:latin typeface="Meiryo UI" panose="020B0604030504040204" pitchFamily="50" charset="-128"/>
                          <a:ea typeface="Meiryo UI" panose="020B0604030504040204" pitchFamily="50" charset="-128"/>
                          <a:cs typeface="MS PGothic"/>
                        </a:rPr>
                        <a:t>者以上ない場合)</a:t>
                      </a:r>
                      <a:endParaRPr sz="1200" strike="noStrike">
                        <a:latin typeface="Meiryo UI" panose="020B0604030504040204" pitchFamily="50" charset="-128"/>
                        <a:ea typeface="Meiryo UI" panose="020B0604030504040204" pitchFamily="50" charset="-128"/>
                        <a:cs typeface="MS PGothic"/>
                      </a:endParaRPr>
                    </a:p>
                  </a:txBody>
                  <a:tcPr marL="0" marR="0" marT="508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5"/>
                  </a:ext>
                </a:extLst>
              </a:tr>
              <a:tr h="390525">
                <a:tc>
                  <a:txBody>
                    <a:bodyPr/>
                    <a:lstStyle/>
                    <a:p>
                      <a:pPr algn="ctr">
                        <a:lnSpc>
                          <a:spcPct val="100000"/>
                        </a:lnSpc>
                        <a:spcBef>
                          <a:spcPts val="525"/>
                        </a:spcBef>
                      </a:pPr>
                      <a:r>
                        <a:rPr sz="1800" spc="-50">
                          <a:latin typeface="Meiryo UI" panose="020B0604030504040204" pitchFamily="50" charset="-128"/>
                          <a:ea typeface="Meiryo UI" panose="020B0604030504040204" pitchFamily="50" charset="-128"/>
                          <a:cs typeface="MS PGothic"/>
                        </a:rPr>
                        <a:t>６</a:t>
                      </a:r>
                      <a:endParaRPr sz="1800">
                        <a:latin typeface="Meiryo UI" panose="020B0604030504040204" pitchFamily="50" charset="-128"/>
                        <a:ea typeface="Meiryo UI" panose="020B0604030504040204" pitchFamily="50" charset="-128"/>
                        <a:cs typeface="MS PGothic"/>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a:lnSpc>
                          <a:spcPct val="100000"/>
                        </a:lnSpc>
                        <a:spcBef>
                          <a:spcPts val="525"/>
                        </a:spcBef>
                      </a:pPr>
                      <a:r>
                        <a:rPr sz="1800" spc="-15">
                          <a:latin typeface="Meiryo UI" panose="020B0604030504040204" pitchFamily="50" charset="-128"/>
                          <a:ea typeface="Meiryo UI" panose="020B0604030504040204" pitchFamily="50" charset="-128"/>
                          <a:cs typeface="MS PGothic"/>
                        </a:rPr>
                        <a:t>施設・設備の位置図及び敷地内配置図等</a:t>
                      </a:r>
                      <a:endParaRPr sz="1800">
                        <a:latin typeface="Meiryo UI" panose="020B0604030504040204" pitchFamily="50" charset="-128"/>
                        <a:ea typeface="Meiryo UI" panose="020B0604030504040204" pitchFamily="50" charset="-128"/>
                        <a:cs typeface="MS PGothic"/>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pPr>
                      <a:endParaRPr sz="1600">
                        <a:latin typeface="Meiryo UI" panose="020B0604030504040204" pitchFamily="50" charset="-128"/>
                        <a:ea typeface="Meiryo UI" panose="020B0604030504040204" pitchFamily="50" charset="-128"/>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6"/>
                  </a:ext>
                </a:extLst>
              </a:tr>
              <a:tr h="639445">
                <a:tc>
                  <a:txBody>
                    <a:bodyPr/>
                    <a:lstStyle/>
                    <a:p>
                      <a:pPr algn="ctr">
                        <a:lnSpc>
                          <a:spcPct val="100000"/>
                        </a:lnSpc>
                        <a:spcBef>
                          <a:spcPts val="1505"/>
                        </a:spcBef>
                      </a:pPr>
                      <a:r>
                        <a:rPr sz="1800" spc="-50">
                          <a:latin typeface="Meiryo UI" panose="020B0604030504040204" pitchFamily="50" charset="-128"/>
                          <a:ea typeface="Meiryo UI" panose="020B0604030504040204" pitchFamily="50" charset="-128"/>
                          <a:cs typeface="MS PGothic"/>
                        </a:rPr>
                        <a:t>７</a:t>
                      </a:r>
                      <a:endParaRPr sz="1800">
                        <a:latin typeface="Meiryo UI" panose="020B0604030504040204" pitchFamily="50" charset="-128"/>
                        <a:ea typeface="Meiryo UI" panose="020B0604030504040204" pitchFamily="50" charset="-128"/>
                        <a:cs typeface="MS PGothic"/>
                      </a:endParaRPr>
                    </a:p>
                  </a:txBody>
                  <a:tcPr marL="0" marR="0" marT="1911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91440" marR="311785">
                        <a:lnSpc>
                          <a:spcPct val="100000"/>
                        </a:lnSpc>
                        <a:spcBef>
                          <a:spcPts val="425"/>
                        </a:spcBef>
                      </a:pPr>
                      <a:r>
                        <a:rPr sz="1800" spc="-35">
                          <a:latin typeface="Meiryo UI" panose="020B0604030504040204" pitchFamily="50" charset="-128"/>
                          <a:ea typeface="Meiryo UI" panose="020B0604030504040204" pitchFamily="50" charset="-128"/>
                          <a:cs typeface="MS PGothic"/>
                        </a:rPr>
                        <a:t>新施設の位置図、敷地内配置図、用途、</a:t>
                      </a:r>
                      <a:r>
                        <a:rPr sz="1800" spc="-30">
                          <a:latin typeface="Meiryo UI" panose="020B0604030504040204" pitchFamily="50" charset="-128"/>
                          <a:ea typeface="Meiryo UI" panose="020B0604030504040204" pitchFamily="50" charset="-128"/>
                          <a:cs typeface="MS PGothic"/>
                        </a:rPr>
                        <a:t>構造、面積のわかる詳細図</a:t>
                      </a:r>
                      <a:endParaRPr sz="1800">
                        <a:latin typeface="Meiryo UI" panose="020B0604030504040204" pitchFamily="50" charset="-128"/>
                        <a:ea typeface="Meiryo UI" panose="020B0604030504040204" pitchFamily="50" charset="-128"/>
                        <a:cs typeface="MS PGothic"/>
                      </a:endParaRPr>
                    </a:p>
                  </a:txBody>
                  <a:tcPr marL="0" marR="0" marT="539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spcBef>
                          <a:spcPts val="465"/>
                        </a:spcBef>
                      </a:pPr>
                      <a:endParaRPr sz="1200">
                        <a:latin typeface="Meiryo UI" panose="020B0604030504040204" pitchFamily="50" charset="-128"/>
                        <a:ea typeface="Meiryo UI" panose="020B0604030504040204" pitchFamily="50" charset="-128"/>
                        <a:cs typeface="Times New Roman"/>
                      </a:endParaRPr>
                    </a:p>
                    <a:p>
                      <a:pPr marL="92075">
                        <a:lnSpc>
                          <a:spcPct val="100000"/>
                        </a:lnSpc>
                      </a:pPr>
                      <a:r>
                        <a:rPr sz="1200" spc="-30">
                          <a:latin typeface="Meiryo UI" panose="020B0604030504040204" pitchFamily="50" charset="-128"/>
                          <a:ea typeface="Meiryo UI" panose="020B0604030504040204" pitchFamily="50" charset="-128"/>
                          <a:cs typeface="MS PGothic"/>
                        </a:rPr>
                        <a:t>建替えを行う場合</a:t>
                      </a:r>
                      <a:endParaRPr sz="1200">
                        <a:latin typeface="Meiryo UI" panose="020B0604030504040204" pitchFamily="50" charset="-128"/>
                        <a:ea typeface="Meiryo UI" panose="020B0604030504040204" pitchFamily="50" charset="-128"/>
                        <a:cs typeface="MS PGothic"/>
                      </a:endParaRPr>
                    </a:p>
                  </a:txBody>
                  <a:tcPr marL="0" marR="0" marT="590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7"/>
                  </a:ext>
                </a:extLst>
              </a:tr>
              <a:tr h="640080">
                <a:tc>
                  <a:txBody>
                    <a:bodyPr/>
                    <a:lstStyle/>
                    <a:p>
                      <a:pPr algn="ctr">
                        <a:lnSpc>
                          <a:spcPct val="100000"/>
                        </a:lnSpc>
                        <a:spcBef>
                          <a:spcPts val="1510"/>
                        </a:spcBef>
                      </a:pPr>
                      <a:r>
                        <a:rPr sz="1800" spc="-50">
                          <a:latin typeface="Meiryo UI" panose="020B0604030504040204" pitchFamily="50" charset="-128"/>
                          <a:ea typeface="Meiryo UI" panose="020B0604030504040204" pitchFamily="50" charset="-128"/>
                          <a:cs typeface="MS PGothic"/>
                        </a:rPr>
                        <a:t>８</a:t>
                      </a:r>
                      <a:endParaRPr sz="1800">
                        <a:latin typeface="Meiryo UI" panose="020B0604030504040204" pitchFamily="50" charset="-128"/>
                        <a:ea typeface="Meiryo UI" panose="020B0604030504040204" pitchFamily="50" charset="-128"/>
                        <a:cs typeface="MS PGothic"/>
                      </a:endParaRPr>
                    </a:p>
                  </a:txBody>
                  <a:tcPr marL="0" marR="0" marT="1917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91440" marR="98425">
                        <a:lnSpc>
                          <a:spcPct val="100000"/>
                        </a:lnSpc>
                        <a:spcBef>
                          <a:spcPts val="430"/>
                        </a:spcBef>
                      </a:pPr>
                      <a:r>
                        <a:rPr sz="1800" spc="-35">
                          <a:latin typeface="Meiryo UI" panose="020B0604030504040204" pitchFamily="50" charset="-128"/>
                          <a:ea typeface="Meiryo UI" panose="020B0604030504040204" pitchFamily="50" charset="-128"/>
                          <a:cs typeface="MS PGothic"/>
                        </a:rPr>
                        <a:t>設備の入替を行う場合は、修理不能であることの証明書、設備比較証明書</a:t>
                      </a:r>
                      <a:endParaRPr sz="1800">
                        <a:latin typeface="Meiryo UI" panose="020B0604030504040204" pitchFamily="50" charset="-128"/>
                        <a:ea typeface="Meiryo UI" panose="020B0604030504040204" pitchFamily="50" charset="-128"/>
                        <a:cs typeface="MS PGothic"/>
                      </a:endParaRPr>
                    </a:p>
                  </a:txBody>
                  <a:tcPr marL="0" marR="0" marT="546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a:lnSpc>
                          <a:spcPct val="100000"/>
                        </a:lnSpc>
                        <a:spcBef>
                          <a:spcPts val="465"/>
                        </a:spcBef>
                      </a:pPr>
                      <a:endParaRPr sz="1200" dirty="0">
                        <a:latin typeface="Meiryo UI" panose="020B0604030504040204" pitchFamily="50" charset="-128"/>
                        <a:ea typeface="Meiryo UI" panose="020B0604030504040204" pitchFamily="50" charset="-128"/>
                        <a:cs typeface="Times New Roman"/>
                      </a:endParaRPr>
                    </a:p>
                    <a:p>
                      <a:pPr marL="92075">
                        <a:lnSpc>
                          <a:spcPct val="100000"/>
                        </a:lnSpc>
                      </a:pPr>
                      <a:r>
                        <a:rPr sz="1200" spc="-30" dirty="0" err="1">
                          <a:latin typeface="Meiryo UI" panose="020B0604030504040204" pitchFamily="50" charset="-128"/>
                          <a:ea typeface="Meiryo UI" panose="020B0604030504040204" pitchFamily="50" charset="-128"/>
                          <a:cs typeface="MS PGothic"/>
                        </a:rPr>
                        <a:t>県ホームページに様式等を掲載</a:t>
                      </a:r>
                      <a:endParaRPr sz="1200" dirty="0">
                        <a:latin typeface="Meiryo UI" panose="020B0604030504040204" pitchFamily="50" charset="-128"/>
                        <a:ea typeface="Meiryo UI" panose="020B0604030504040204" pitchFamily="50" charset="-128"/>
                        <a:cs typeface="MS PGothic"/>
                      </a:endParaRPr>
                    </a:p>
                  </a:txBody>
                  <a:tcPr marL="0" marR="0" marT="590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8"/>
                  </a:ext>
                </a:extLst>
              </a:tr>
            </a:tbl>
          </a:graphicData>
        </a:graphic>
      </p:graphicFrame>
      <p:sp>
        <p:nvSpPr>
          <p:cNvPr id="4" name="object 4"/>
          <p:cNvSpPr txBox="1"/>
          <p:nvPr/>
        </p:nvSpPr>
        <p:spPr>
          <a:xfrm>
            <a:off x="1237284" y="5974486"/>
            <a:ext cx="6649720" cy="452755"/>
          </a:xfrm>
          <a:prstGeom prst="rect">
            <a:avLst/>
          </a:prstGeom>
        </p:spPr>
        <p:txBody>
          <a:bodyPr vert="horz" wrap="square" lIns="0" tIns="12700" rIns="0" bIns="0" rtlCol="0">
            <a:spAutoFit/>
          </a:bodyPr>
          <a:lstStyle/>
          <a:p>
            <a:pPr marL="129539" marR="5080" indent="-117475">
              <a:lnSpc>
                <a:spcPct val="100000"/>
              </a:lnSpc>
              <a:spcBef>
                <a:spcPts val="100"/>
              </a:spcBef>
            </a:pPr>
            <a:r>
              <a:rPr sz="1400">
                <a:latin typeface="Meiryo UI" panose="020B0604030504040204" pitchFamily="50" charset="-128"/>
                <a:ea typeface="Meiryo UI" panose="020B0604030504040204" pitchFamily="50" charset="-128"/>
                <a:cs typeface="MS Gothic"/>
              </a:rPr>
              <a:t>※ </a:t>
            </a:r>
            <a:r>
              <a:rPr sz="1400" spc="-35">
                <a:latin typeface="Meiryo UI" panose="020B0604030504040204" pitchFamily="50" charset="-128"/>
                <a:ea typeface="Meiryo UI" panose="020B0604030504040204" pitchFamily="50" charset="-128"/>
                <a:cs typeface="MS PGothic"/>
              </a:rPr>
              <a:t>このほかにも、申請の内容によっては必要な書類があります。その他の必要な書類に</a:t>
            </a:r>
            <a:r>
              <a:rPr sz="1400" spc="-25">
                <a:latin typeface="Meiryo UI" panose="020B0604030504040204" pitchFamily="50" charset="-128"/>
                <a:ea typeface="Meiryo UI" panose="020B0604030504040204" pitchFamily="50" charset="-128"/>
                <a:cs typeface="MS PGothic"/>
              </a:rPr>
              <a:t>ついては、補助金交付申請用チェックリストを参考に、もれなく提出してください。</a:t>
            </a:r>
            <a:endParaRPr sz="1400">
              <a:latin typeface="Meiryo UI" panose="020B0604030504040204" pitchFamily="50" charset="-128"/>
              <a:ea typeface="Meiryo UI" panose="020B0604030504040204" pitchFamily="50" charset="-128"/>
              <a:cs typeface="MS PGothic"/>
            </a:endParaRPr>
          </a:p>
        </p:txBody>
      </p:sp>
      <p:sp>
        <p:nvSpPr>
          <p:cNvPr id="5" name="object 5"/>
          <p:cNvSpPr txBox="1">
            <a:spLocks noGrp="1"/>
          </p:cNvSpPr>
          <p:nvPr>
            <p:ph type="title"/>
          </p:nvPr>
        </p:nvSpPr>
        <p:spPr>
          <a:xfrm>
            <a:off x="855370" y="125729"/>
            <a:ext cx="4932680" cy="381515"/>
          </a:xfrm>
          <a:prstGeom prst="rect">
            <a:avLst/>
          </a:prstGeom>
        </p:spPr>
        <p:txBody>
          <a:bodyPr vert="horz" wrap="square" lIns="0" tIns="12065" rIns="0" bIns="0" rtlCol="0">
            <a:spAutoFit/>
          </a:bodyPr>
          <a:lstStyle/>
          <a:p>
            <a:pPr marL="12700">
              <a:lnSpc>
                <a:spcPct val="100000"/>
              </a:lnSpc>
              <a:spcBef>
                <a:spcPts val="95"/>
              </a:spcBef>
            </a:pPr>
            <a:r>
              <a:rPr lang="ja-JP" altLang="en-US" spc="-40">
                <a:latin typeface="Meiryo UI" panose="020B0604030504040204" pitchFamily="50" charset="-128"/>
                <a:ea typeface="Meiryo UI" panose="020B0604030504040204" pitchFamily="50" charset="-128"/>
              </a:rPr>
              <a:t>補助金交付申請の主な提出書類</a:t>
            </a:r>
            <a:endParaRPr lang="ja-JP" altLang="en-US">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F8138BBE-11BE-6F77-02BA-8786B2465BA3}"/>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28</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a:extLst>
              <a:ext uri="{FF2B5EF4-FFF2-40B4-BE49-F238E27FC236}">
                <a16:creationId xmlns:a16="http://schemas.microsoft.com/office/drawing/2014/main" id="{413B7BF2-A7D2-AFEE-F0B1-AF7C5DC0ED7C}"/>
              </a:ext>
            </a:extLst>
          </p:cNvPr>
          <p:cNvSpPr txBox="1">
            <a:spLocks noGrp="1"/>
          </p:cNvSpPr>
          <p:nvPr>
            <p:ph type="title"/>
          </p:nvPr>
        </p:nvSpPr>
        <p:spPr>
          <a:xfrm>
            <a:off x="199643" y="115608"/>
            <a:ext cx="2952000" cy="382156"/>
          </a:xfrm>
          <a:prstGeom prst="rect">
            <a:avLst/>
          </a:prstGeom>
        </p:spPr>
        <p:txBody>
          <a:bodyPr vert="horz" wrap="square" lIns="0" tIns="12700" rIns="0" bIns="0" rtlCol="0">
            <a:spAutoFit/>
          </a:bodyPr>
          <a:lstStyle/>
          <a:p>
            <a:pPr marL="12700">
              <a:lnSpc>
                <a:spcPct val="100000"/>
              </a:lnSpc>
              <a:spcBef>
                <a:spcPts val="100"/>
              </a:spcBef>
            </a:pPr>
            <a:r>
              <a:rPr lang="ja-JP" altLang="en-US" spc="-5">
                <a:latin typeface="Meiryo UI" panose="020B0604030504040204" pitchFamily="50" charset="-128"/>
                <a:ea typeface="Meiryo UI" panose="020B0604030504040204" pitchFamily="50" charset="-128"/>
              </a:rPr>
              <a:t>財産処分について</a:t>
            </a:r>
          </a:p>
        </p:txBody>
      </p:sp>
      <p:sp>
        <p:nvSpPr>
          <p:cNvPr id="15" name="object 9">
            <a:extLst>
              <a:ext uri="{FF2B5EF4-FFF2-40B4-BE49-F238E27FC236}">
                <a16:creationId xmlns:a16="http://schemas.microsoft.com/office/drawing/2014/main" id="{DECFFAD3-65B6-41C2-0F11-E0CBB0962D54}"/>
              </a:ext>
            </a:extLst>
          </p:cNvPr>
          <p:cNvSpPr txBox="1"/>
          <p:nvPr/>
        </p:nvSpPr>
        <p:spPr>
          <a:xfrm>
            <a:off x="199643" y="1261616"/>
            <a:ext cx="9378466" cy="2337756"/>
          </a:xfrm>
          <a:prstGeom prst="rect">
            <a:avLst/>
          </a:prstGeom>
          <a:solidFill>
            <a:srgbClr val="99D6EC"/>
          </a:solidFill>
        </p:spPr>
        <p:txBody>
          <a:bodyPr vert="horz" wrap="square" lIns="0" tIns="71120" rIns="0" bIns="0" rtlCol="0">
            <a:spAutoFit/>
          </a:bodyPr>
          <a:lstStyle/>
          <a:p>
            <a:pPr marL="558800" marR="91440" indent="-342900">
              <a:lnSpc>
                <a:spcPct val="120000"/>
              </a:lnSpc>
              <a:spcBef>
                <a:spcPts val="560"/>
              </a:spcBef>
              <a:buClr>
                <a:srgbClr val="001F5F"/>
              </a:buClr>
              <a:buFont typeface="Wingdings"/>
              <a:buChar char=""/>
              <a:tabLst>
                <a:tab pos="558800" algn="l"/>
                <a:tab pos="5132070" algn="l"/>
              </a:tabLst>
            </a:pPr>
            <a:r>
              <a:rPr lang="ja-JP" altLang="en-US" sz="1600" spc="-100">
                <a:latin typeface="Meiryo UI" panose="020B0604030504040204" pitchFamily="50" charset="-128"/>
                <a:ea typeface="Meiryo UI" panose="020B0604030504040204" pitchFamily="50" charset="-128"/>
              </a:rPr>
              <a:t>なりわい再建支援補助金をはじめとした補助金で整備した施設・設備は、一定の期間</a:t>
            </a:r>
            <a:r>
              <a:rPr lang="en-US" altLang="ja-JP" sz="1600" spc="-100">
                <a:latin typeface="Meiryo UI" panose="020B0604030504040204" pitchFamily="50" charset="-128"/>
                <a:ea typeface="Meiryo UI" panose="020B0604030504040204" pitchFamily="50" charset="-128"/>
              </a:rPr>
              <a:t>※</a:t>
            </a:r>
            <a:r>
              <a:rPr lang="ja-JP" altLang="en-US" sz="1600" spc="-100">
                <a:latin typeface="Meiryo UI" panose="020B0604030504040204" pitchFamily="50" charset="-128"/>
                <a:ea typeface="Meiryo UI" panose="020B0604030504040204" pitchFamily="50" charset="-128"/>
              </a:rPr>
              <a:t>、補助目的（補助金を申請したときの用途）のとおり使用しなくてはなりません。</a:t>
            </a:r>
            <a:endParaRPr lang="en-US" altLang="ja-JP" sz="1200" spc="-25">
              <a:latin typeface="Meiryo UI" panose="020B0604030504040204" pitchFamily="50" charset="-128"/>
              <a:ea typeface="Meiryo UI" panose="020B0604030504040204" pitchFamily="50" charset="-128"/>
              <a:cs typeface="Yu Gothic UI"/>
            </a:endParaRPr>
          </a:p>
          <a:p>
            <a:pPr marL="558800" marR="91440" indent="-342900">
              <a:lnSpc>
                <a:spcPct val="120000"/>
              </a:lnSpc>
              <a:spcBef>
                <a:spcPts val="560"/>
              </a:spcBef>
              <a:buClr>
                <a:srgbClr val="001F5F"/>
              </a:buClr>
              <a:buFont typeface="Wingdings"/>
              <a:buChar char=""/>
              <a:tabLst>
                <a:tab pos="558800" algn="l"/>
                <a:tab pos="5132070" algn="l"/>
              </a:tabLst>
            </a:pPr>
            <a:r>
              <a:rPr lang="ja-JP" altLang="en-US" sz="1600" b="1" u="sng" spc="-30">
                <a:uFill>
                  <a:solidFill>
                    <a:srgbClr val="000000"/>
                  </a:solidFill>
                </a:uFill>
                <a:latin typeface="Meiryo UI" panose="020B0604030504040204" pitchFamily="50" charset="-128"/>
                <a:ea typeface="Meiryo UI" panose="020B0604030504040204" pitchFamily="50" charset="-128"/>
                <a:cs typeface="Yu Gothic UI"/>
              </a:rPr>
              <a:t>本事業で復旧（取得や修繕）を行った施設や設備等の財産を別の目的で使用したり、譲渡、貸付、取壊し、廃棄、担保権の設定等の処分を行う場合は、事前に知事の承認が必要となります。</a:t>
            </a:r>
            <a:endParaRPr lang="en-US" altLang="ja-JP" sz="1600" b="1" u="sng" spc="-30">
              <a:uFill>
                <a:solidFill>
                  <a:srgbClr val="000000"/>
                </a:solidFill>
              </a:uFill>
              <a:latin typeface="Meiryo UI" panose="020B0604030504040204" pitchFamily="50" charset="-128"/>
              <a:ea typeface="Meiryo UI" panose="020B0604030504040204" pitchFamily="50" charset="-128"/>
              <a:cs typeface="Yu Gothic UI"/>
            </a:endParaRPr>
          </a:p>
          <a:p>
            <a:pPr marL="558800" marR="91440" indent="-342900">
              <a:lnSpc>
                <a:spcPct val="120000"/>
              </a:lnSpc>
              <a:spcBef>
                <a:spcPts val="560"/>
              </a:spcBef>
              <a:buClr>
                <a:srgbClr val="001F5F"/>
              </a:buClr>
              <a:buFont typeface="Wingdings"/>
              <a:buChar char=""/>
              <a:tabLst>
                <a:tab pos="558800" algn="l"/>
                <a:tab pos="5132070" algn="l"/>
              </a:tabLst>
            </a:pPr>
            <a:r>
              <a:rPr lang="ja-JP" altLang="en-US" sz="1600" b="1" u="sng" spc="-30">
                <a:uFill>
                  <a:solidFill>
                    <a:srgbClr val="000000"/>
                  </a:solidFill>
                </a:uFill>
                <a:latin typeface="Meiryo UI" panose="020B0604030504040204" pitchFamily="50" charset="-128"/>
                <a:ea typeface="Meiryo UI" panose="020B0604030504040204" pitchFamily="50" charset="-128"/>
                <a:cs typeface="Yu Gothic UI"/>
              </a:rPr>
              <a:t>これら財産の処分の承認の際には、原則、補助金相当分を返納いただくことになります。</a:t>
            </a:r>
            <a:endParaRPr lang="en-US" altLang="ja-JP" sz="1600" b="1" u="sng" spc="-30">
              <a:uFill>
                <a:solidFill>
                  <a:srgbClr val="000000"/>
                </a:solidFill>
              </a:uFill>
              <a:latin typeface="Meiryo UI" panose="020B0604030504040204" pitchFamily="50" charset="-128"/>
              <a:ea typeface="Meiryo UI" panose="020B0604030504040204" pitchFamily="50" charset="-128"/>
              <a:cs typeface="Yu Gothic UI"/>
            </a:endParaRPr>
          </a:p>
          <a:p>
            <a:pPr marL="558800" marR="91440" indent="-342900">
              <a:lnSpc>
                <a:spcPct val="120000"/>
              </a:lnSpc>
              <a:spcBef>
                <a:spcPts val="560"/>
              </a:spcBef>
              <a:buClr>
                <a:srgbClr val="001F5F"/>
              </a:buClr>
              <a:buFont typeface="Wingdings"/>
              <a:buChar char=""/>
              <a:tabLst>
                <a:tab pos="558800" algn="l"/>
                <a:tab pos="5132070" algn="l"/>
              </a:tabLst>
            </a:pPr>
            <a:r>
              <a:rPr lang="ja-JP" altLang="en-US" sz="1600" b="1" u="sng" spc="-30">
                <a:uFill>
                  <a:solidFill>
                    <a:srgbClr val="000000"/>
                  </a:solidFill>
                </a:uFill>
                <a:latin typeface="Meiryo UI" panose="020B0604030504040204" pitchFamily="50" charset="-128"/>
                <a:ea typeface="Meiryo UI" panose="020B0604030504040204" pitchFamily="50" charset="-128"/>
                <a:cs typeface="Yu Gothic UI"/>
              </a:rPr>
              <a:t>補助金相当分の返納がなされれば、上述の財産の処分制限が解除され、自由に使用や処分を行うことができます。</a:t>
            </a:r>
            <a:endParaRPr lang="en-US" altLang="ja-JP" sz="1600" spc="-50">
              <a:latin typeface="Meiryo UI" panose="020B0604030504040204" pitchFamily="50" charset="-128"/>
              <a:ea typeface="Meiryo UI" panose="020B0604030504040204" pitchFamily="50" charset="-128"/>
              <a:cs typeface="Yu Gothic UI"/>
            </a:endParaRPr>
          </a:p>
        </p:txBody>
      </p:sp>
      <p:sp>
        <p:nvSpPr>
          <p:cNvPr id="17" name="テキスト ボックス 16">
            <a:extLst>
              <a:ext uri="{FF2B5EF4-FFF2-40B4-BE49-F238E27FC236}">
                <a16:creationId xmlns:a16="http://schemas.microsoft.com/office/drawing/2014/main" id="{BC85599D-5DFC-0AA8-DEA4-EE773FA6A908}"/>
              </a:ext>
            </a:extLst>
          </p:cNvPr>
          <p:cNvSpPr txBox="1"/>
          <p:nvPr/>
        </p:nvSpPr>
        <p:spPr>
          <a:xfrm>
            <a:off x="199643" y="550482"/>
            <a:ext cx="937846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ja-JP" altLang="en-US">
                <a:latin typeface="Meiryo UI" panose="020B0604030504040204" pitchFamily="50" charset="-128"/>
                <a:ea typeface="Meiryo UI" panose="020B0604030504040204" pitchFamily="50" charset="-128"/>
              </a:rPr>
              <a:t>　補助金の財源は、税金による貴重な財源でまかなわれています。このため、補助事業で整備した施設・設備は、補助の目的に従い大切に使用していただく必要があり、処分に制限がかかります。</a:t>
            </a:r>
          </a:p>
        </p:txBody>
      </p:sp>
      <p:sp>
        <p:nvSpPr>
          <p:cNvPr id="2" name="テキスト ボックス 1">
            <a:extLst>
              <a:ext uri="{FF2B5EF4-FFF2-40B4-BE49-F238E27FC236}">
                <a16:creationId xmlns:a16="http://schemas.microsoft.com/office/drawing/2014/main" id="{44508070-7307-63FE-8444-4090F83CE3AA}"/>
              </a:ext>
            </a:extLst>
          </p:cNvPr>
          <p:cNvSpPr txBox="1"/>
          <p:nvPr/>
        </p:nvSpPr>
        <p:spPr>
          <a:xfrm>
            <a:off x="1178196" y="4447956"/>
            <a:ext cx="3573704" cy="1877437"/>
          </a:xfrm>
          <a:prstGeom prst="rect">
            <a:avLst/>
          </a:prstGeom>
          <a:noFill/>
          <a:ln w="19050">
            <a:solidFill>
              <a:schemeClr val="tx1"/>
            </a:solidFill>
          </a:ln>
        </p:spPr>
        <p:txBody>
          <a:bodyPr wrap="square" rtlCol="0">
            <a:spAutoFit/>
          </a:bodyPr>
          <a:lstStyle/>
          <a:p>
            <a:r>
              <a:rPr kumimoji="1" lang="ja-JP" altLang="en-US" u="sng">
                <a:latin typeface="Meiryo UI" panose="020B0604030504040204" pitchFamily="50" charset="-128"/>
                <a:ea typeface="Meiryo UI" panose="020B0604030504040204" pitchFamily="50" charset="-128"/>
              </a:rPr>
              <a:t>施設（主なもの）</a:t>
            </a:r>
            <a:endParaRPr kumimoji="1" lang="en-US" altLang="ja-JP" u="sng">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〇鉄筋コンクリート造</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事務所</a:t>
            </a:r>
            <a:r>
              <a:rPr kumimoji="1" lang="en-US" altLang="ja-JP" sz="1400">
                <a:latin typeface="Meiryo UI" panose="020B0604030504040204" pitchFamily="50" charset="-128"/>
                <a:ea typeface="Meiryo UI" panose="020B0604030504040204" pitchFamily="50" charset="-128"/>
              </a:rPr>
              <a:t>50</a:t>
            </a:r>
            <a:r>
              <a:rPr kumimoji="1" lang="ja-JP" altLang="en-US" sz="1400">
                <a:latin typeface="Meiryo UI" panose="020B0604030504040204" pitchFamily="50" charset="-128"/>
                <a:ea typeface="Meiryo UI" panose="020B0604030504040204" pitchFamily="50" charset="-128"/>
              </a:rPr>
              <a:t>年、店舗</a:t>
            </a:r>
            <a:r>
              <a:rPr kumimoji="1" lang="en-US" altLang="ja-JP" sz="1400">
                <a:latin typeface="Meiryo UI" panose="020B0604030504040204" pitchFamily="50" charset="-128"/>
                <a:ea typeface="Meiryo UI" panose="020B0604030504040204" pitchFamily="50" charset="-128"/>
              </a:rPr>
              <a:t>39</a:t>
            </a:r>
            <a:r>
              <a:rPr kumimoji="1" lang="ja-JP" altLang="en-US" sz="1400">
                <a:latin typeface="Meiryo UI" panose="020B0604030504040204" pitchFamily="50" charset="-128"/>
                <a:ea typeface="Meiryo UI" panose="020B0604030504040204" pitchFamily="50" charset="-128"/>
              </a:rPr>
              <a:t>年、工場</a:t>
            </a:r>
            <a:r>
              <a:rPr kumimoji="1" lang="en-US" altLang="ja-JP" sz="1400">
                <a:latin typeface="Meiryo UI" panose="020B0604030504040204" pitchFamily="50" charset="-128"/>
                <a:ea typeface="Meiryo UI" panose="020B0604030504040204" pitchFamily="50" charset="-128"/>
              </a:rPr>
              <a:t>24</a:t>
            </a:r>
            <a:r>
              <a:rPr kumimoji="1" lang="ja-JP" altLang="en-US" sz="1400">
                <a:latin typeface="Meiryo UI" panose="020B0604030504040204" pitchFamily="50" charset="-128"/>
                <a:ea typeface="Meiryo UI" panose="020B0604030504040204" pitchFamily="50" charset="-128"/>
              </a:rPr>
              <a:t>年</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〇金属造（骨格材</a:t>
            </a:r>
            <a:r>
              <a:rPr kumimoji="1" lang="en-US" altLang="ja-JP" sz="1400">
                <a:latin typeface="Meiryo UI" panose="020B0604030504040204" pitchFamily="50" charset="-128"/>
                <a:ea typeface="Meiryo UI" panose="020B0604030504040204" pitchFamily="50" charset="-128"/>
              </a:rPr>
              <a:t>4㎜</a:t>
            </a:r>
            <a:r>
              <a:rPr kumimoji="1" lang="ja-JP" altLang="en-US" sz="1400">
                <a:latin typeface="Meiryo UI" panose="020B0604030504040204" pitchFamily="50" charset="-128"/>
                <a:ea typeface="Meiryo UI" panose="020B0604030504040204" pitchFamily="50" charset="-128"/>
              </a:rPr>
              <a:t>超）</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事務所</a:t>
            </a:r>
            <a:r>
              <a:rPr kumimoji="1" lang="en-US" altLang="ja-JP" sz="1400">
                <a:latin typeface="Meiryo UI" panose="020B0604030504040204" pitchFamily="50" charset="-128"/>
                <a:ea typeface="Meiryo UI" panose="020B0604030504040204" pitchFamily="50" charset="-128"/>
              </a:rPr>
              <a:t>38</a:t>
            </a:r>
            <a:r>
              <a:rPr kumimoji="1" lang="ja-JP" altLang="en-US" sz="1400">
                <a:latin typeface="Meiryo UI" panose="020B0604030504040204" pitchFamily="50" charset="-128"/>
                <a:ea typeface="Meiryo UI" panose="020B0604030504040204" pitchFamily="50" charset="-128"/>
              </a:rPr>
              <a:t>年、店舗</a:t>
            </a:r>
            <a:r>
              <a:rPr kumimoji="1" lang="en-US" altLang="ja-JP" sz="1400">
                <a:latin typeface="Meiryo UI" panose="020B0604030504040204" pitchFamily="50" charset="-128"/>
                <a:ea typeface="Meiryo UI" panose="020B0604030504040204" pitchFamily="50" charset="-128"/>
              </a:rPr>
              <a:t>34</a:t>
            </a:r>
            <a:r>
              <a:rPr kumimoji="1" lang="ja-JP" altLang="en-US" sz="1400">
                <a:latin typeface="Meiryo UI" panose="020B0604030504040204" pitchFamily="50" charset="-128"/>
                <a:ea typeface="Meiryo UI" panose="020B0604030504040204" pitchFamily="50" charset="-128"/>
              </a:rPr>
              <a:t>年、工場・倉庫</a:t>
            </a:r>
            <a:r>
              <a:rPr kumimoji="1" lang="en-US" altLang="ja-JP" sz="1400">
                <a:latin typeface="Meiryo UI" panose="020B0604030504040204" pitchFamily="50" charset="-128"/>
                <a:ea typeface="Meiryo UI" panose="020B0604030504040204" pitchFamily="50" charset="-128"/>
              </a:rPr>
              <a:t>20</a:t>
            </a:r>
            <a:r>
              <a:rPr kumimoji="1" lang="ja-JP" altLang="en-US" sz="1400">
                <a:latin typeface="Meiryo UI" panose="020B0604030504040204" pitchFamily="50" charset="-128"/>
                <a:ea typeface="Meiryo UI" panose="020B0604030504040204" pitchFamily="50" charset="-128"/>
              </a:rPr>
              <a:t>年</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〇木造</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事務所</a:t>
            </a:r>
            <a:r>
              <a:rPr kumimoji="1" lang="en-US" altLang="ja-JP" sz="1400">
                <a:latin typeface="Meiryo UI" panose="020B0604030504040204" pitchFamily="50" charset="-128"/>
                <a:ea typeface="Meiryo UI" panose="020B0604030504040204" pitchFamily="50" charset="-128"/>
              </a:rPr>
              <a:t>24</a:t>
            </a:r>
            <a:r>
              <a:rPr kumimoji="1" lang="ja-JP" altLang="en-US" sz="1400">
                <a:latin typeface="Meiryo UI" panose="020B0604030504040204" pitchFamily="50" charset="-128"/>
                <a:ea typeface="Meiryo UI" panose="020B0604030504040204" pitchFamily="50" charset="-128"/>
              </a:rPr>
              <a:t>年、店舗</a:t>
            </a:r>
            <a:r>
              <a:rPr kumimoji="1" lang="en-US" altLang="ja-JP" sz="1400">
                <a:latin typeface="Meiryo UI" panose="020B0604030504040204" pitchFamily="50" charset="-128"/>
                <a:ea typeface="Meiryo UI" panose="020B0604030504040204" pitchFamily="50" charset="-128"/>
              </a:rPr>
              <a:t>22</a:t>
            </a:r>
            <a:r>
              <a:rPr kumimoji="1" lang="ja-JP" altLang="en-US" sz="1400">
                <a:latin typeface="Meiryo UI" panose="020B0604030504040204" pitchFamily="50" charset="-128"/>
                <a:ea typeface="Meiryo UI" panose="020B0604030504040204" pitchFamily="50" charset="-128"/>
              </a:rPr>
              <a:t>年　</a:t>
            </a:r>
          </a:p>
          <a:p>
            <a:pPr algn="r"/>
            <a:r>
              <a:rPr kumimoji="1" lang="ja-JP" altLang="en-US" sz="1400">
                <a:latin typeface="Meiryo UI" panose="020B0604030504040204" pitchFamily="50" charset="-128"/>
                <a:ea typeface="Meiryo UI" panose="020B0604030504040204" pitchFamily="50" charset="-128"/>
              </a:rPr>
              <a:t>など</a:t>
            </a:r>
            <a:endParaRPr kumimoji="1" lang="en-US" altLang="ja-JP" sz="140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BBAB24C-01F8-8601-6610-8895312D634F}"/>
              </a:ext>
            </a:extLst>
          </p:cNvPr>
          <p:cNvSpPr txBox="1"/>
          <p:nvPr/>
        </p:nvSpPr>
        <p:spPr>
          <a:xfrm>
            <a:off x="5154101" y="4446450"/>
            <a:ext cx="2986280" cy="984885"/>
          </a:xfrm>
          <a:prstGeom prst="rect">
            <a:avLst/>
          </a:prstGeom>
          <a:noFill/>
          <a:ln w="19050">
            <a:solidFill>
              <a:schemeClr val="tx1"/>
            </a:solidFill>
          </a:ln>
        </p:spPr>
        <p:txBody>
          <a:bodyPr wrap="square" rtlCol="0">
            <a:spAutoFit/>
          </a:bodyPr>
          <a:lstStyle/>
          <a:p>
            <a:r>
              <a:rPr kumimoji="1" lang="ja-JP" altLang="en-US" sz="1600" u="sng">
                <a:latin typeface="Meiryo UI" panose="020B0604030504040204" pitchFamily="50" charset="-128"/>
                <a:ea typeface="Meiryo UI" panose="020B0604030504040204" pitchFamily="50" charset="-128"/>
              </a:rPr>
              <a:t>機械・装置（主なもの）</a:t>
            </a:r>
            <a:endParaRPr kumimoji="1" lang="en-US" altLang="ja-JP" sz="1600" u="sng">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食料品製造業用設備</a:t>
            </a:r>
            <a:r>
              <a:rPr kumimoji="1" lang="en-US" altLang="ja-JP" sz="1400">
                <a:latin typeface="Meiryo UI" panose="020B0604030504040204" pitchFamily="50" charset="-128"/>
                <a:ea typeface="Meiryo UI" panose="020B0604030504040204" pitchFamily="50" charset="-128"/>
              </a:rPr>
              <a:t>10</a:t>
            </a:r>
            <a:r>
              <a:rPr kumimoji="1" lang="ja-JP" altLang="en-US" sz="1400">
                <a:latin typeface="Meiryo UI" panose="020B0604030504040204" pitchFamily="50" charset="-128"/>
                <a:ea typeface="Meiryo UI" panose="020B0604030504040204" pitchFamily="50" charset="-128"/>
              </a:rPr>
              <a:t>年</a:t>
            </a:r>
            <a:endParaRPr kumimoji="1" lang="en-US" altLang="ja-JP" sz="140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金属製品製造業用設備</a:t>
            </a:r>
            <a:r>
              <a:rPr kumimoji="1" lang="en-US" altLang="ja-JP" sz="1400">
                <a:latin typeface="Meiryo UI" panose="020B0604030504040204" pitchFamily="50" charset="-128"/>
                <a:ea typeface="Meiryo UI" panose="020B0604030504040204" pitchFamily="50" charset="-128"/>
              </a:rPr>
              <a:t>10</a:t>
            </a:r>
            <a:r>
              <a:rPr kumimoji="1" lang="ja-JP" altLang="en-US" sz="1400">
                <a:latin typeface="Meiryo UI" panose="020B0604030504040204" pitchFamily="50" charset="-128"/>
                <a:ea typeface="Meiryo UI" panose="020B0604030504040204" pitchFamily="50" charset="-128"/>
              </a:rPr>
              <a:t>年</a:t>
            </a:r>
            <a:endParaRPr kumimoji="1" lang="en-US" altLang="ja-JP" sz="1400">
              <a:latin typeface="Meiryo UI" panose="020B0604030504040204" pitchFamily="50" charset="-128"/>
              <a:ea typeface="Meiryo UI" panose="020B0604030504040204" pitchFamily="50" charset="-128"/>
            </a:endParaRPr>
          </a:p>
          <a:p>
            <a:pPr algn="l"/>
            <a:r>
              <a:rPr kumimoji="1" lang="ja-JP" altLang="en-US" sz="1400">
                <a:latin typeface="Meiryo UI" panose="020B0604030504040204" pitchFamily="50" charset="-128"/>
                <a:ea typeface="Meiryo UI" panose="020B0604030504040204" pitchFamily="50" charset="-128"/>
              </a:rPr>
              <a:t>道路貨物運送業用設備</a:t>
            </a:r>
            <a:r>
              <a:rPr kumimoji="1" lang="en-US" altLang="ja-JP" sz="1400">
                <a:latin typeface="Meiryo UI" panose="020B0604030504040204" pitchFamily="50" charset="-128"/>
                <a:ea typeface="Meiryo UI" panose="020B0604030504040204" pitchFamily="50" charset="-128"/>
              </a:rPr>
              <a:t>12</a:t>
            </a:r>
            <a:r>
              <a:rPr kumimoji="1" lang="ja-JP" altLang="en-US" sz="1400">
                <a:latin typeface="Meiryo UI" panose="020B0604030504040204" pitchFamily="50" charset="-128"/>
                <a:ea typeface="Meiryo UI" panose="020B0604030504040204" pitchFamily="50" charset="-128"/>
              </a:rPr>
              <a:t>年　など</a:t>
            </a:r>
            <a:endParaRPr kumimoji="1" lang="en-US" altLang="ja-JP" sz="140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3BD531FF-52BA-69A0-B0EA-48821FEB3310}"/>
              </a:ext>
            </a:extLst>
          </p:cNvPr>
          <p:cNvSpPr txBox="1"/>
          <p:nvPr/>
        </p:nvSpPr>
        <p:spPr>
          <a:xfrm>
            <a:off x="5154101" y="5555952"/>
            <a:ext cx="2986280" cy="769441"/>
          </a:xfrm>
          <a:prstGeom prst="rect">
            <a:avLst/>
          </a:prstGeom>
          <a:noFill/>
          <a:ln w="19050">
            <a:solidFill>
              <a:schemeClr val="tx1"/>
            </a:solidFill>
          </a:ln>
        </p:spPr>
        <p:txBody>
          <a:bodyPr wrap="square" rtlCol="0">
            <a:spAutoFit/>
          </a:bodyPr>
          <a:lstStyle/>
          <a:p>
            <a:r>
              <a:rPr kumimoji="1" lang="ja-JP" altLang="en-US" sz="1600" u="sng">
                <a:latin typeface="Meiryo UI" panose="020B0604030504040204" pitchFamily="50" charset="-128"/>
                <a:ea typeface="Meiryo UI" panose="020B0604030504040204" pitchFamily="50" charset="-128"/>
              </a:rPr>
              <a:t>車両及び運搬具（主なもの）</a:t>
            </a:r>
            <a:endParaRPr kumimoji="1" lang="en-US" altLang="ja-JP" sz="1600" u="sng">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貨物自動車（ダンプ除く）</a:t>
            </a:r>
            <a:r>
              <a:rPr kumimoji="1" lang="en-US" altLang="ja-JP" sz="1400">
                <a:latin typeface="Meiryo UI" panose="020B0604030504040204" pitchFamily="50" charset="-128"/>
                <a:ea typeface="Meiryo UI" panose="020B0604030504040204" pitchFamily="50" charset="-128"/>
              </a:rPr>
              <a:t>5</a:t>
            </a:r>
            <a:r>
              <a:rPr kumimoji="1" lang="ja-JP" altLang="en-US" sz="1400">
                <a:latin typeface="Meiryo UI" panose="020B0604030504040204" pitchFamily="50" charset="-128"/>
                <a:ea typeface="Meiryo UI" panose="020B0604030504040204" pitchFamily="50" charset="-128"/>
              </a:rPr>
              <a:t>年</a:t>
            </a:r>
            <a:endParaRPr kumimoji="1" lang="en-US" altLang="ja-JP" sz="1400">
              <a:latin typeface="Meiryo UI" panose="020B0604030504040204" pitchFamily="50" charset="-128"/>
              <a:ea typeface="Meiryo UI" panose="020B0604030504040204" pitchFamily="50" charset="-128"/>
            </a:endParaRPr>
          </a:p>
          <a:p>
            <a:pPr algn="r"/>
            <a:r>
              <a:rPr kumimoji="1" lang="ja-JP" altLang="en-US" sz="1400">
                <a:latin typeface="Meiryo UI" panose="020B0604030504040204" pitchFamily="50" charset="-128"/>
                <a:ea typeface="Meiryo UI" panose="020B0604030504040204" pitchFamily="50" charset="-128"/>
              </a:rPr>
              <a:t>など</a:t>
            </a:r>
            <a:endParaRPr kumimoji="1" lang="en-US" altLang="ja-JP" sz="140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5C7B4992-D0A3-6EE1-22C0-4B662349807C}"/>
              </a:ext>
            </a:extLst>
          </p:cNvPr>
          <p:cNvSpPr txBox="1"/>
          <p:nvPr/>
        </p:nvSpPr>
        <p:spPr>
          <a:xfrm>
            <a:off x="199643" y="3771559"/>
            <a:ext cx="9365615" cy="584775"/>
          </a:xfrm>
          <a:prstGeom prst="rect">
            <a:avLst/>
          </a:prstGeom>
          <a:noFill/>
          <a:ln>
            <a:solidFill>
              <a:schemeClr val="tx1"/>
            </a:solidFill>
          </a:ln>
        </p:spPr>
        <p:txBody>
          <a:bodyPr wrap="square" rtlCol="0">
            <a:spAutoFit/>
          </a:bodyPr>
          <a:lstStyle/>
          <a:p>
            <a:pPr marL="90805">
              <a:lnSpc>
                <a:spcPct val="100000"/>
              </a:lnSpc>
              <a:spcBef>
                <a:spcPts val="1650"/>
              </a:spcBef>
              <a:tabLst>
                <a:tab pos="429259" algn="l"/>
              </a:tabLst>
            </a:pPr>
            <a:r>
              <a:rPr lang="en-US" altLang="ja-JP" sz="1600">
                <a:latin typeface="Meiryo UI" panose="020B0604030504040204" pitchFamily="50" charset="-128"/>
                <a:ea typeface="Meiryo UI" panose="020B0604030504040204" pitchFamily="50" charset="-128"/>
                <a:cs typeface="Yu Gothic UI"/>
              </a:rPr>
              <a:t>※</a:t>
            </a:r>
            <a:r>
              <a:rPr lang="ja-JP" altLang="en-US" sz="1600">
                <a:latin typeface="Meiryo UI" panose="020B0604030504040204" pitchFamily="50" charset="-128"/>
                <a:ea typeface="Meiryo UI" panose="020B0604030504040204" pitchFamily="50" charset="-128"/>
                <a:cs typeface="Yu Gothic UI"/>
              </a:rPr>
              <a:t>一定の期間とは・・・施設や設備の内容に応じて定められており、これを処分制限期間といいます。</a:t>
            </a:r>
            <a:br>
              <a:rPr lang="en-US" altLang="ja-JP" sz="1600">
                <a:latin typeface="Meiryo UI" panose="020B0604030504040204" pitchFamily="50" charset="-128"/>
                <a:ea typeface="Meiryo UI" panose="020B0604030504040204" pitchFamily="50" charset="-128"/>
                <a:cs typeface="Yu Gothic UI"/>
              </a:rPr>
            </a:br>
            <a:r>
              <a:rPr lang="ja-JP" altLang="en-US" sz="1600">
                <a:latin typeface="Meiryo UI" panose="020B0604030504040204" pitchFamily="50" charset="-128"/>
                <a:ea typeface="Meiryo UI" panose="020B0604030504040204" pitchFamily="50" charset="-128"/>
                <a:cs typeface="Yu Gothic UI"/>
              </a:rPr>
              <a:t>　　　　　　　　　　　　　主な処分制限期間は以下のとおりです。</a:t>
            </a:r>
            <a:endParaRPr lang="en-US" altLang="ja-JP" sz="1600">
              <a:latin typeface="Meiryo UI" panose="020B0604030504040204" pitchFamily="50" charset="-128"/>
              <a:ea typeface="Meiryo UI" panose="020B0604030504040204" pitchFamily="50" charset="-128"/>
              <a:cs typeface="Yu Gothic UI"/>
            </a:endParaRPr>
          </a:p>
        </p:txBody>
      </p:sp>
      <p:sp>
        <p:nvSpPr>
          <p:cNvPr id="6" name="テキスト ボックス 5">
            <a:extLst>
              <a:ext uri="{FF2B5EF4-FFF2-40B4-BE49-F238E27FC236}">
                <a16:creationId xmlns:a16="http://schemas.microsoft.com/office/drawing/2014/main" id="{6151F88A-9572-5223-0AAC-EF2972F5F71B}"/>
              </a:ext>
            </a:extLst>
          </p:cNvPr>
          <p:cNvSpPr txBox="1"/>
          <p:nvPr/>
        </p:nvSpPr>
        <p:spPr>
          <a:xfrm>
            <a:off x="3961670" y="6286033"/>
            <a:ext cx="5137945" cy="276999"/>
          </a:xfrm>
          <a:prstGeom prst="rect">
            <a:avLst/>
          </a:prstGeom>
          <a:noFill/>
        </p:spPr>
        <p:txBody>
          <a:bodyPr wrap="none" rtlCol="0">
            <a:spAutoFit/>
          </a:bodyPr>
          <a:lstStyle/>
          <a:p>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実際に財産処分する場合は、なりわい再建支援補助金の担当にご確認ください</a:t>
            </a:r>
          </a:p>
        </p:txBody>
      </p:sp>
      <p:sp>
        <p:nvSpPr>
          <p:cNvPr id="7" name="スライド番号プレースホルダー 6">
            <a:extLst>
              <a:ext uri="{FF2B5EF4-FFF2-40B4-BE49-F238E27FC236}">
                <a16:creationId xmlns:a16="http://schemas.microsoft.com/office/drawing/2014/main" id="{24CD6838-8EAF-47EB-042A-E8FC68CE027F}"/>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29</a:t>
            </a:fld>
            <a:endParaRPr lang="ja-JP" altLang="en-US" spc="9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447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a:xfrm>
            <a:off x="272480" y="87015"/>
            <a:ext cx="9433494" cy="461665"/>
          </a:xfrm>
        </p:spPr>
        <p:txBody>
          <a:bodyPr/>
          <a:lstStyle/>
          <a:p>
            <a:r>
              <a:rPr lang="ja-JP" altLang="en-US"/>
              <a:t>１　</a:t>
            </a:r>
            <a:r>
              <a:rPr kumimoji="1" lang="ja-JP" altLang="en-US"/>
              <a:t>事業の目的</a:t>
            </a:r>
          </a:p>
        </p:txBody>
      </p:sp>
      <p:sp>
        <p:nvSpPr>
          <p:cNvPr id="8" name="テキスト プレースホルダー 7"/>
          <p:cNvSpPr>
            <a:spLocks noGrp="1"/>
          </p:cNvSpPr>
          <p:nvPr>
            <p:ph type="body" sz="quarter" idx="17"/>
          </p:nvPr>
        </p:nvSpPr>
        <p:spPr>
          <a:xfrm>
            <a:off x="200024" y="625567"/>
            <a:ext cx="9505950" cy="3359419"/>
          </a:xfrm>
        </p:spPr>
        <p:txBody>
          <a:bodyPr/>
          <a:lstStyle/>
          <a:p>
            <a:pPr marL="0" indent="0">
              <a:lnSpc>
                <a:spcPct val="150000"/>
              </a:lnSpc>
              <a:buNone/>
            </a:pPr>
            <a:r>
              <a:rPr lang="ja-JP" altLang="en-US" sz="2800" dirty="0"/>
              <a:t>令和６年能登半島地震による災害のため甚大な被害を受けた地域において、福井県が作成する</a:t>
            </a:r>
            <a:r>
              <a:rPr lang="ja-JP" altLang="en-US" sz="2800" u="sng" dirty="0"/>
              <a:t>復興事業計画に基づき</a:t>
            </a:r>
            <a:r>
              <a:rPr lang="ja-JP" altLang="en-US" sz="2800" dirty="0"/>
              <a:t>、中小企業等が行う</a:t>
            </a:r>
            <a:r>
              <a:rPr lang="ja-JP" altLang="en-US" sz="2800" u="sng" dirty="0"/>
              <a:t>施設復旧等</a:t>
            </a:r>
            <a:r>
              <a:rPr lang="ja-JP" altLang="en-US" sz="2800" dirty="0"/>
              <a:t>に要する経費の一部を国と県が補助することにより、</a:t>
            </a:r>
            <a:r>
              <a:rPr lang="ja-JP" altLang="en-US" sz="2800" u="sng" dirty="0"/>
              <a:t>被災地域の復旧及び復興を促進することを目的</a:t>
            </a:r>
            <a:r>
              <a:rPr lang="ja-JP" altLang="en-US" sz="2800" dirty="0"/>
              <a:t>とする。</a:t>
            </a:r>
          </a:p>
        </p:txBody>
      </p:sp>
    </p:spTree>
    <p:extLst>
      <p:ext uri="{BB962C8B-B14F-4D97-AF65-F5344CB8AC3E}">
        <p14:creationId xmlns:p14="http://schemas.microsoft.com/office/powerpoint/2010/main" val="2497129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9644" y="2029605"/>
            <a:ext cx="9507220" cy="3134995"/>
          </a:xfrm>
          <a:custGeom>
            <a:avLst/>
            <a:gdLst/>
            <a:ahLst/>
            <a:cxnLst/>
            <a:rect l="l" t="t" r="r" b="b"/>
            <a:pathLst>
              <a:path w="9507220" h="3134995">
                <a:moveTo>
                  <a:pt x="9506712" y="0"/>
                </a:moveTo>
                <a:lnTo>
                  <a:pt x="0" y="0"/>
                </a:lnTo>
                <a:lnTo>
                  <a:pt x="0" y="3134868"/>
                </a:lnTo>
                <a:lnTo>
                  <a:pt x="9506712" y="3134868"/>
                </a:lnTo>
                <a:lnTo>
                  <a:pt x="9506712" y="0"/>
                </a:lnTo>
                <a:close/>
              </a:path>
            </a:pathLst>
          </a:custGeom>
          <a:solidFill>
            <a:srgbClr val="99D6EC"/>
          </a:solidFill>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3" name="object 3"/>
          <p:cNvSpPr txBox="1"/>
          <p:nvPr/>
        </p:nvSpPr>
        <p:spPr>
          <a:xfrm>
            <a:off x="384302" y="2121990"/>
            <a:ext cx="8959215" cy="2914015"/>
          </a:xfrm>
          <a:prstGeom prst="rect">
            <a:avLst/>
          </a:prstGeom>
        </p:spPr>
        <p:txBody>
          <a:bodyPr vert="horz" wrap="square" lIns="0" tIns="12700" rIns="0" bIns="0" rtlCol="0">
            <a:spAutoFit/>
          </a:bodyPr>
          <a:lstStyle/>
          <a:p>
            <a:pPr marL="355600" marR="5080" indent="-342900">
              <a:lnSpc>
                <a:spcPct val="120000"/>
              </a:lnSpc>
              <a:spcBef>
                <a:spcPts val="100"/>
              </a:spcBef>
              <a:buClr>
                <a:srgbClr val="001F5F"/>
              </a:buClr>
              <a:buFont typeface="Wingdings"/>
              <a:buChar char=""/>
              <a:tabLst>
                <a:tab pos="355600" algn="l"/>
              </a:tabLst>
            </a:pPr>
            <a:r>
              <a:rPr lang="ja-JP" altLang="en-US" sz="1800" spc="-45">
                <a:latin typeface="Meiryo UI" panose="020B0604030504040204" pitchFamily="50" charset="-128"/>
                <a:ea typeface="Meiryo UI" panose="020B0604030504040204" pitchFamily="50" charset="-128"/>
                <a:cs typeface="Yu Gothic UI"/>
              </a:rPr>
              <a:t>税金を財源とする補助金の執行にあたっては、必要な事務手続きや各種の制限がありますので、</a:t>
            </a:r>
            <a:r>
              <a:rPr lang="ja-JP" altLang="en-US" sz="1800" spc="-35">
                <a:latin typeface="Meiryo UI" panose="020B0604030504040204" pitchFamily="50" charset="-128"/>
                <a:ea typeface="Meiryo UI" panose="020B0604030504040204" pitchFamily="50" charset="-128"/>
                <a:cs typeface="Yu Gothic UI"/>
              </a:rPr>
              <a:t>ご理解いただきますようお願いいたします</a:t>
            </a:r>
            <a:r>
              <a:rPr sz="1800" spc="-35">
                <a:latin typeface="Meiryo UI" panose="020B0604030504040204" pitchFamily="50" charset="-128"/>
                <a:ea typeface="Meiryo UI" panose="020B0604030504040204" pitchFamily="50" charset="-128"/>
                <a:cs typeface="Yu Gothic UI"/>
              </a:rPr>
              <a:t>。</a:t>
            </a:r>
            <a:endParaRPr sz="1800">
              <a:latin typeface="Meiryo UI" panose="020B0604030504040204" pitchFamily="50" charset="-128"/>
              <a:ea typeface="Meiryo UI" panose="020B0604030504040204" pitchFamily="50" charset="-128"/>
              <a:cs typeface="Yu Gothic UI"/>
            </a:endParaRPr>
          </a:p>
          <a:p>
            <a:pPr marL="12700">
              <a:lnSpc>
                <a:spcPct val="100000"/>
              </a:lnSpc>
              <a:spcBef>
                <a:spcPts val="1614"/>
              </a:spcBef>
            </a:pPr>
            <a:r>
              <a:rPr sz="1600" spc="-25">
                <a:latin typeface="Meiryo UI" panose="020B0604030504040204" pitchFamily="50" charset="-128"/>
                <a:ea typeface="Meiryo UI" panose="020B0604030504040204" pitchFamily="50" charset="-128"/>
                <a:cs typeface="Yu Gothic UI"/>
              </a:rPr>
              <a:t>（例）</a:t>
            </a:r>
            <a:r>
              <a:rPr sz="1600" spc="-50">
                <a:latin typeface="Meiryo UI" panose="020B0604030504040204" pitchFamily="50" charset="-128"/>
                <a:ea typeface="Meiryo UI" panose="020B0604030504040204" pitchFamily="50" charset="-128"/>
                <a:cs typeface="Yu Gothic UI"/>
              </a:rPr>
              <a:t>・</a:t>
            </a:r>
            <a:r>
              <a:rPr lang="ja-JP" altLang="en-US" sz="1600" spc="-50">
                <a:latin typeface="Meiryo UI" panose="020B0604030504040204" pitchFamily="50" charset="-128"/>
                <a:ea typeface="Meiryo UI" panose="020B0604030504040204" pitchFamily="50" charset="-128"/>
                <a:cs typeface="Yu Gothic UI"/>
              </a:rPr>
              <a:t>交付申請書などの作成や、添付書類の提出が必要です</a:t>
            </a:r>
            <a:r>
              <a:rPr sz="1600" spc="-5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622300">
              <a:lnSpc>
                <a:spcPct val="100000"/>
              </a:lnSpc>
              <a:spcBef>
                <a:spcPts val="1585"/>
              </a:spcBef>
            </a:pPr>
            <a:r>
              <a:rPr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経理書類を整理いただいたうえで、事業完了後に検査を実施します</a:t>
            </a:r>
            <a:r>
              <a:rPr sz="1600" spc="-4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626745">
              <a:lnSpc>
                <a:spcPct val="100000"/>
              </a:lnSpc>
              <a:spcBef>
                <a:spcPts val="1585"/>
              </a:spcBef>
            </a:pPr>
            <a:r>
              <a:rPr sz="1600" spc="-10">
                <a:latin typeface="Meiryo UI" panose="020B0604030504040204" pitchFamily="50" charset="-128"/>
                <a:ea typeface="Meiryo UI" panose="020B0604030504040204" pitchFamily="50" charset="-128"/>
                <a:cs typeface="Yu Gothic UI"/>
              </a:rPr>
              <a:t>・</a:t>
            </a:r>
            <a:r>
              <a:rPr lang="ja-JP" altLang="en-US" sz="1600" b="1" u="sng" spc="-30">
                <a:uFill>
                  <a:solidFill>
                    <a:srgbClr val="000000"/>
                  </a:solidFill>
                </a:uFill>
                <a:latin typeface="Meiryo UI" panose="020B0604030504040204" pitchFamily="50" charset="-128"/>
                <a:ea typeface="Meiryo UI" panose="020B0604030504040204" pitchFamily="50" charset="-128"/>
                <a:cs typeface="Yu Gothic UI"/>
              </a:rPr>
              <a:t>本事業で復旧や新たに取得した施設や設備等を処分する際には、事前に知事の承認が必要</a:t>
            </a:r>
            <a:endParaRPr sz="1600">
              <a:latin typeface="Meiryo UI" panose="020B0604030504040204" pitchFamily="50" charset="-128"/>
              <a:ea typeface="Meiryo UI" panose="020B0604030504040204" pitchFamily="50" charset="-128"/>
              <a:cs typeface="Yu Gothic UI"/>
            </a:endParaRPr>
          </a:p>
          <a:p>
            <a:pPr marL="710565" marR="226060" indent="46990">
              <a:lnSpc>
                <a:spcPts val="3510"/>
              </a:lnSpc>
              <a:spcBef>
                <a:spcPts val="175"/>
              </a:spcBef>
            </a:pPr>
            <a:r>
              <a:rPr lang="ja-JP" altLang="en-US" sz="1600" spc="-50">
                <a:latin typeface="Meiryo UI" panose="020B0604030504040204" pitchFamily="50" charset="-128"/>
                <a:ea typeface="Meiryo UI" panose="020B0604030504040204" pitchFamily="50" charset="-128"/>
                <a:cs typeface="Yu Gothic UI"/>
              </a:rPr>
              <a:t>となります</a:t>
            </a:r>
            <a:r>
              <a:rPr lang="ja-JP" altLang="en-US" sz="1600" spc="-10">
                <a:latin typeface="Meiryo UI" panose="020B0604030504040204" pitchFamily="50" charset="-128"/>
                <a:ea typeface="Meiryo UI" panose="020B0604030504040204" pitchFamily="50" charset="-128"/>
                <a:cs typeface="Yu Gothic UI"/>
              </a:rPr>
              <a:t>（</a:t>
            </a:r>
            <a:r>
              <a:rPr lang="ja-JP" altLang="en-US" sz="1600" u="sng" spc="-50">
                <a:uFill>
                  <a:solidFill>
                    <a:srgbClr val="000000"/>
                  </a:solidFill>
                </a:uFill>
                <a:latin typeface="Meiryo UI" panose="020B0604030504040204" pitchFamily="50" charset="-128"/>
                <a:ea typeface="Meiryo UI" panose="020B0604030504040204" pitchFamily="50" charset="-128"/>
                <a:cs typeface="Yu Gothic UI"/>
              </a:rPr>
              <a:t>処分とは、補助金等の目的に反して使用し、譲渡し、交換し、貸し付け、担保に供し、</a:t>
            </a:r>
            <a:r>
              <a:rPr lang="ja-JP" altLang="en-US" sz="1600" u="sng" spc="-35">
                <a:uFill>
                  <a:solidFill>
                    <a:srgbClr val="000000"/>
                  </a:solidFill>
                </a:uFill>
                <a:latin typeface="Meiryo UI" panose="020B0604030504040204" pitchFamily="50" charset="-128"/>
                <a:ea typeface="Meiryo UI" panose="020B0604030504040204" pitchFamily="50" charset="-128"/>
                <a:cs typeface="Yu Gothic UI"/>
              </a:rPr>
              <a:t>又は取り壊すことをいいます</a:t>
            </a:r>
            <a:r>
              <a:rPr lang="en-US" altLang="ja-JP" sz="1600" u="sng" spc="-35">
                <a:uFill>
                  <a:solidFill>
                    <a:srgbClr val="000000"/>
                  </a:solidFill>
                </a:uFill>
                <a:latin typeface="Meiryo UI" panose="020B0604030504040204" pitchFamily="50" charset="-128"/>
                <a:ea typeface="Meiryo UI" panose="020B0604030504040204" pitchFamily="50" charset="-128"/>
                <a:cs typeface="Yu Gothic UI"/>
              </a:rPr>
              <a:t>)</a:t>
            </a:r>
            <a:r>
              <a:rPr lang="ja-JP" altLang="en-US" sz="1600" u="sng" spc="-35" dirty="0">
                <a:uFill>
                  <a:solidFill>
                    <a:srgbClr val="000000"/>
                  </a:solidFill>
                </a:uFill>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p:txBody>
      </p:sp>
      <p:sp>
        <p:nvSpPr>
          <p:cNvPr id="4" name="object 4"/>
          <p:cNvSpPr txBox="1"/>
          <p:nvPr/>
        </p:nvSpPr>
        <p:spPr>
          <a:xfrm>
            <a:off x="200405" y="5548762"/>
            <a:ext cx="9507220" cy="769620"/>
          </a:xfrm>
          <a:prstGeom prst="rect">
            <a:avLst/>
          </a:prstGeom>
          <a:ln w="25907">
            <a:solidFill>
              <a:schemeClr val="bg1">
                <a:lumMod val="75000"/>
              </a:schemeClr>
            </a:solidFill>
          </a:ln>
        </p:spPr>
        <p:txBody>
          <a:bodyPr vert="horz" wrap="square" lIns="0" tIns="0" rIns="0" bIns="0" rtlCol="0" anchor="ctr">
            <a:noAutofit/>
          </a:bodyPr>
          <a:lstStyle/>
          <a:p>
            <a:pPr marL="90805">
              <a:lnSpc>
                <a:spcPct val="100000"/>
              </a:lnSpc>
              <a:spcBef>
                <a:spcPts val="1650"/>
              </a:spcBef>
              <a:tabLst>
                <a:tab pos="429259" algn="l"/>
              </a:tabLst>
            </a:pPr>
            <a:r>
              <a:rPr sz="1600" b="1" spc="-50">
                <a:latin typeface="Meiryo UI" panose="020B0604030504040204" pitchFamily="50" charset="-128"/>
                <a:ea typeface="Meiryo UI" panose="020B0604030504040204" pitchFamily="50" charset="-128"/>
                <a:cs typeface="Yu Gothic UI"/>
              </a:rPr>
              <a:t>※</a:t>
            </a:r>
            <a:r>
              <a:rPr lang="ja-JP" altLang="en-US" sz="1600" b="1" spc="-20">
                <a:latin typeface="Meiryo UI" panose="020B0604030504040204" pitchFamily="50" charset="-128"/>
                <a:ea typeface="Meiryo UI" panose="020B0604030504040204" pitchFamily="50" charset="-128"/>
                <a:cs typeface="Yu Gothic UI"/>
              </a:rPr>
              <a:t>補助金の交付申請書で、個別の復旧事業の内容が補助の対象となるかどうかについて審査を行います</a:t>
            </a:r>
            <a:r>
              <a:rPr sz="1600" b="1" spc="-2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p>
            <a:pPr marL="90805">
              <a:lnSpc>
                <a:spcPct val="100000"/>
              </a:lnSpc>
              <a:spcBef>
                <a:spcPts val="844"/>
              </a:spcBef>
              <a:tabLst>
                <a:tab pos="429259" algn="l"/>
              </a:tabLst>
            </a:pPr>
            <a:r>
              <a:rPr sz="1600" b="1" spc="-50">
                <a:latin typeface="Meiryo UI" panose="020B0604030504040204" pitchFamily="50" charset="-128"/>
                <a:ea typeface="Meiryo UI" panose="020B0604030504040204" pitchFamily="50" charset="-128"/>
                <a:cs typeface="Yu Gothic UI"/>
              </a:rPr>
              <a:t>※</a:t>
            </a:r>
            <a:r>
              <a:rPr lang="ja-JP" altLang="en-US" sz="1600" b="1" spc="-30">
                <a:latin typeface="Meiryo UI" panose="020B0604030504040204" pitchFamily="50" charset="-128"/>
                <a:ea typeface="Meiryo UI" panose="020B0604030504040204" pitchFamily="50" charset="-128"/>
                <a:cs typeface="Yu Gothic UI"/>
              </a:rPr>
              <a:t>補助金の申請は、行政書士法に基づく場合を除き、申請者自身が作成する必要があります</a:t>
            </a:r>
            <a:r>
              <a:rPr sz="1600" b="1" spc="-3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p:txBody>
      </p:sp>
      <p:sp>
        <p:nvSpPr>
          <p:cNvPr id="5" name="object 5"/>
          <p:cNvSpPr txBox="1">
            <a:spLocks noGrp="1"/>
          </p:cNvSpPr>
          <p:nvPr>
            <p:ph type="title"/>
          </p:nvPr>
        </p:nvSpPr>
        <p:spPr>
          <a:xfrm>
            <a:off x="199644" y="152400"/>
            <a:ext cx="2578735" cy="391160"/>
          </a:xfrm>
          <a:prstGeom prst="rect">
            <a:avLst/>
          </a:prstGeom>
        </p:spPr>
        <p:txBody>
          <a:bodyPr vert="horz" wrap="square" lIns="0" tIns="12700" rIns="0" bIns="0" rtlCol="0">
            <a:spAutoFit/>
          </a:bodyPr>
          <a:lstStyle/>
          <a:p>
            <a:pPr marL="12700">
              <a:lnSpc>
                <a:spcPct val="100000"/>
              </a:lnSpc>
              <a:spcBef>
                <a:spcPts val="100"/>
              </a:spcBef>
            </a:pPr>
            <a:r>
              <a:rPr lang="ja-JP" altLang="en-US" spc="-5" err="1">
                <a:latin typeface="Meiryo UI" panose="020B0604030504040204" pitchFamily="50" charset="-128"/>
                <a:ea typeface="Meiryo UI" panose="020B0604030504040204" pitchFamily="50" charset="-128"/>
              </a:rPr>
              <a:t>最後に</a:t>
            </a:r>
            <a:r>
              <a:rPr lang="ja-JP" altLang="en-US" spc="-5">
                <a:latin typeface="Meiryo UI" panose="020B0604030504040204" pitchFamily="50" charset="-128"/>
                <a:ea typeface="Meiryo UI" panose="020B0604030504040204" pitchFamily="50" charset="-128"/>
              </a:rPr>
              <a:t>・・・「</a:t>
            </a:r>
            <a:r>
              <a:rPr lang="ja-JP" altLang="en-US" spc="-5" err="1">
                <a:latin typeface="Meiryo UI" panose="020B0604030504040204" pitchFamily="50" charset="-128"/>
                <a:ea typeface="Meiryo UI" panose="020B0604030504040204" pitchFamily="50" charset="-128"/>
              </a:rPr>
              <a:t>注意点</a:t>
            </a:r>
            <a:r>
              <a:rPr lang="ja-JP" altLang="en-US" spc="-5">
                <a:latin typeface="Meiryo UI" panose="020B0604030504040204" pitchFamily="50" charset="-128"/>
                <a:ea typeface="Meiryo UI" panose="020B0604030504040204" pitchFamily="50" charset="-128"/>
              </a:rPr>
              <a:t>」</a:t>
            </a:r>
          </a:p>
        </p:txBody>
      </p:sp>
      <p:sp>
        <p:nvSpPr>
          <p:cNvPr id="7" name="object 7"/>
          <p:cNvSpPr/>
          <p:nvPr/>
        </p:nvSpPr>
        <p:spPr>
          <a:xfrm>
            <a:off x="199644" y="734695"/>
            <a:ext cx="9507220" cy="1105206"/>
          </a:xfrm>
          <a:custGeom>
            <a:avLst/>
            <a:gdLst/>
            <a:ahLst/>
            <a:cxnLst/>
            <a:rect l="l" t="t" r="r" b="b"/>
            <a:pathLst>
              <a:path w="9507220" h="882650">
                <a:moveTo>
                  <a:pt x="9506712" y="0"/>
                </a:moveTo>
                <a:lnTo>
                  <a:pt x="0" y="0"/>
                </a:lnTo>
                <a:lnTo>
                  <a:pt x="0" y="882396"/>
                </a:lnTo>
                <a:lnTo>
                  <a:pt x="9506712" y="882396"/>
                </a:lnTo>
                <a:lnTo>
                  <a:pt x="9506712" y="0"/>
                </a:lnTo>
                <a:close/>
              </a:path>
            </a:pathLst>
          </a:custGeom>
          <a:solidFill>
            <a:srgbClr val="99D6EC"/>
          </a:solidFill>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9" name="object 9"/>
          <p:cNvSpPr txBox="1"/>
          <p:nvPr/>
        </p:nvSpPr>
        <p:spPr>
          <a:xfrm>
            <a:off x="114301" y="733264"/>
            <a:ext cx="9677398" cy="1031693"/>
          </a:xfrm>
          <a:prstGeom prst="rect">
            <a:avLst/>
          </a:prstGeom>
        </p:spPr>
        <p:txBody>
          <a:bodyPr vert="horz" wrap="square" lIns="0" tIns="71120" rIns="0" bIns="0" rtlCol="0">
            <a:spAutoFit/>
          </a:bodyPr>
          <a:lstStyle/>
          <a:p>
            <a:pPr marL="558800" marR="91440" indent="-342900">
              <a:lnSpc>
                <a:spcPct val="120000"/>
              </a:lnSpc>
              <a:spcBef>
                <a:spcPts val="560"/>
              </a:spcBef>
              <a:buClr>
                <a:srgbClr val="001F5F"/>
              </a:buClr>
              <a:buFont typeface="Wingdings"/>
              <a:buChar char=""/>
              <a:tabLst>
                <a:tab pos="558800" algn="l"/>
                <a:tab pos="5132070" algn="l"/>
              </a:tabLst>
            </a:pPr>
            <a:r>
              <a:rPr lang="ja-JP" altLang="en-US" spc="-10" err="1">
                <a:latin typeface="Meiryo UI" panose="020B0604030504040204" pitchFamily="50" charset="-128"/>
                <a:ea typeface="Meiryo UI" panose="020B0604030504040204" pitchFamily="50" charset="-128"/>
                <a:cs typeface="Yu Gothic UI"/>
              </a:rPr>
              <a:t>私有財産に</a:t>
            </a:r>
            <a:r>
              <a:rPr lang="ja-JP" altLang="en-US" err="1">
                <a:latin typeface="Meiryo UI" panose="020B0604030504040204" pitchFamily="50" charset="-128"/>
                <a:ea typeface="Meiryo UI" panose="020B0604030504040204" pitchFamily="50" charset="-128"/>
                <a:cs typeface="Yu Gothic UI"/>
              </a:rPr>
              <a:t>ついて</a:t>
            </a:r>
            <a:r>
              <a:rPr lang="ja-JP" altLang="en-US" spc="-25" err="1">
                <a:latin typeface="Meiryo UI" panose="020B0604030504040204" pitchFamily="50" charset="-128"/>
                <a:ea typeface="Meiryo UI" panose="020B0604030504040204" pitchFamily="50" charset="-128"/>
                <a:cs typeface="Yu Gothic UI"/>
              </a:rPr>
              <a:t>は</a:t>
            </a:r>
            <a:r>
              <a:rPr lang="ja-JP" altLang="en-US" spc="-20" err="1">
                <a:latin typeface="Meiryo UI" panose="020B0604030504040204" pitchFamily="50" charset="-128"/>
                <a:ea typeface="Meiryo UI" panose="020B0604030504040204" pitchFamily="50" charset="-128"/>
                <a:cs typeface="Yu Gothic UI"/>
              </a:rPr>
              <a:t>、</a:t>
            </a:r>
            <a:r>
              <a:rPr lang="ja-JP" altLang="en-US" spc="-25" err="1">
                <a:latin typeface="Meiryo UI" panose="020B0604030504040204" pitchFamily="50" charset="-128"/>
                <a:ea typeface="Meiryo UI" panose="020B0604030504040204" pitchFamily="50" charset="-128"/>
                <a:cs typeface="Yu Gothic UI"/>
              </a:rPr>
              <a:t>天災</a:t>
            </a:r>
            <a:r>
              <a:rPr lang="ja-JP" altLang="en-US" spc="-15" err="1">
                <a:latin typeface="Meiryo UI" panose="020B0604030504040204" pitchFamily="50" charset="-128"/>
                <a:ea typeface="Meiryo UI" panose="020B0604030504040204" pitchFamily="50" charset="-128"/>
                <a:cs typeface="Yu Gothic UI"/>
              </a:rPr>
              <a:t>が</a:t>
            </a:r>
            <a:r>
              <a:rPr lang="ja-JP" altLang="en-US" spc="-20" err="1">
                <a:latin typeface="Meiryo UI" panose="020B0604030504040204" pitchFamily="50" charset="-128"/>
                <a:ea typeface="Meiryo UI" panose="020B0604030504040204" pitchFamily="50" charset="-128"/>
                <a:cs typeface="Yu Gothic UI"/>
              </a:rPr>
              <a:t>原</a:t>
            </a:r>
            <a:r>
              <a:rPr lang="ja-JP" altLang="en-US" spc="-10" err="1">
                <a:latin typeface="Meiryo UI" panose="020B0604030504040204" pitchFamily="50" charset="-128"/>
                <a:ea typeface="Meiryo UI" panose="020B0604030504040204" pitchFamily="50" charset="-128"/>
                <a:cs typeface="Yu Gothic UI"/>
              </a:rPr>
              <a:t>因</a:t>
            </a:r>
            <a:r>
              <a:rPr lang="ja-JP" altLang="en-US" err="1">
                <a:latin typeface="Meiryo UI" panose="020B0604030504040204" pitchFamily="50" charset="-128"/>
                <a:ea typeface="Meiryo UI" panose="020B0604030504040204" pitchFamily="50" charset="-128"/>
                <a:cs typeface="Yu Gothic UI"/>
              </a:rPr>
              <a:t>であって</a:t>
            </a:r>
            <a:r>
              <a:rPr lang="ja-JP" altLang="en-US" spc="-20">
                <a:latin typeface="Meiryo UI" panose="020B0604030504040204" pitchFamily="50" charset="-128"/>
                <a:ea typeface="Meiryo UI" panose="020B0604030504040204" pitchFamily="50" charset="-128"/>
                <a:cs typeface="Yu Gothic UI"/>
              </a:rPr>
              <a:t>、</a:t>
            </a:r>
            <a:r>
              <a:rPr lang="ja-JP" altLang="en-US" spc="-50" dirty="0">
                <a:latin typeface="Meiryo UI" panose="020B0604030504040204" pitchFamily="50" charset="-128"/>
                <a:ea typeface="Meiryo UI" panose="020B0604030504040204" pitchFamily="50" charset="-128"/>
                <a:cs typeface="Yu Gothic UI"/>
              </a:rPr>
              <a:t>自費</a:t>
            </a:r>
            <a:r>
              <a:rPr lang="ja-JP" altLang="en-US" err="1">
                <a:latin typeface="Meiryo UI" panose="020B0604030504040204" pitchFamily="50" charset="-128"/>
                <a:ea typeface="Meiryo UI" panose="020B0604030504040204" pitchFamily="50" charset="-128"/>
                <a:cs typeface="Yu Gothic UI"/>
              </a:rPr>
              <a:t>による復旧</a:t>
            </a:r>
            <a:r>
              <a:rPr lang="ja-JP" altLang="en-US" spc="-45" err="1">
                <a:latin typeface="Meiryo UI" panose="020B0604030504040204" pitchFamily="50" charset="-128"/>
                <a:ea typeface="Meiryo UI" panose="020B0604030504040204" pitchFamily="50" charset="-128"/>
                <a:cs typeface="Yu Gothic UI"/>
              </a:rPr>
              <a:t>が</a:t>
            </a:r>
            <a:r>
              <a:rPr lang="ja-JP" altLang="en-US" spc="-30" err="1">
                <a:latin typeface="Meiryo UI" panose="020B0604030504040204" pitchFamily="50" charset="-128"/>
                <a:ea typeface="Meiryo UI" panose="020B0604030504040204" pitchFamily="50" charset="-128"/>
                <a:cs typeface="Yu Gothic UI"/>
              </a:rPr>
              <a:t>原則</a:t>
            </a:r>
            <a:r>
              <a:rPr lang="ja-JP" altLang="en-US" spc="-25" err="1">
                <a:latin typeface="Meiryo UI" panose="020B0604030504040204" pitchFamily="50" charset="-128"/>
                <a:ea typeface="Meiryo UI" panose="020B0604030504040204" pitchFamily="50" charset="-128"/>
                <a:cs typeface="Yu Gothic UI"/>
              </a:rPr>
              <a:t>とさ</a:t>
            </a:r>
            <a:r>
              <a:rPr lang="ja-JP" altLang="en-US" spc="-30" err="1">
                <a:latin typeface="Meiryo UI" panose="020B0604030504040204" pitchFamily="50" charset="-128"/>
                <a:ea typeface="Meiryo UI" panose="020B0604030504040204" pitchFamily="50" charset="-128"/>
                <a:cs typeface="Yu Gothic UI"/>
              </a:rPr>
              <a:t>れ</a:t>
            </a:r>
            <a:r>
              <a:rPr lang="ja-JP" altLang="en-US" spc="-10" err="1">
                <a:latin typeface="Meiryo UI" panose="020B0604030504040204" pitchFamily="50" charset="-128"/>
                <a:ea typeface="Meiryo UI" panose="020B0604030504040204" pitchFamily="50" charset="-128"/>
                <a:cs typeface="Yu Gothic UI"/>
              </a:rPr>
              <a:t>て</a:t>
            </a:r>
            <a:r>
              <a:rPr lang="ja-JP" altLang="en-US" err="1">
                <a:latin typeface="Meiryo UI" panose="020B0604030504040204" pitchFamily="50" charset="-128"/>
                <a:ea typeface="Meiryo UI" panose="020B0604030504040204" pitchFamily="50" charset="-128"/>
                <a:cs typeface="Yu Gothic UI"/>
              </a:rPr>
              <a:t>いま</a:t>
            </a:r>
            <a:r>
              <a:rPr lang="ja-JP" altLang="en-US" spc="-10" err="1">
                <a:latin typeface="Meiryo UI" panose="020B0604030504040204" pitchFamily="50" charset="-128"/>
                <a:ea typeface="Meiryo UI" panose="020B0604030504040204" pitchFamily="50" charset="-128"/>
                <a:cs typeface="Yu Gothic UI"/>
              </a:rPr>
              <a:t>す</a:t>
            </a:r>
            <a:r>
              <a:rPr lang="ja-JP" altLang="en-US" spc="-10">
                <a:latin typeface="Meiryo UI" panose="020B0604030504040204" pitchFamily="50" charset="-128"/>
                <a:ea typeface="Meiryo UI" panose="020B0604030504040204" pitchFamily="50" charset="-128"/>
                <a:cs typeface="Yu Gothic UI"/>
              </a:rPr>
              <a:t>。</a:t>
            </a:r>
            <a:br>
              <a:rPr lang="ja-JP" altLang="en-US" spc="-10">
                <a:latin typeface="Meiryo UI" panose="020B0604030504040204" pitchFamily="50" charset="-128"/>
                <a:ea typeface="Meiryo UI" panose="020B0604030504040204" pitchFamily="50" charset="-128"/>
                <a:cs typeface="Yu Gothic UI"/>
              </a:rPr>
            </a:br>
            <a:r>
              <a:rPr lang="ja-JP" altLang="en-US" spc="-10" err="1">
                <a:latin typeface="Meiryo UI" panose="020B0604030504040204" pitchFamily="50" charset="-128"/>
                <a:ea typeface="Meiryo UI" panose="020B0604030504040204" pitchFamily="50" charset="-128"/>
                <a:cs typeface="Yu Gothic UI"/>
              </a:rPr>
              <a:t>そのよう</a:t>
            </a:r>
            <a:r>
              <a:rPr lang="ja-JP" altLang="en-US" err="1">
                <a:latin typeface="Meiryo UI" panose="020B0604030504040204" pitchFamily="50" charset="-128"/>
                <a:ea typeface="Meiryo UI" panose="020B0604030504040204" pitchFamily="50" charset="-128"/>
                <a:cs typeface="Yu Gothic UI"/>
              </a:rPr>
              <a:t>な</a:t>
            </a:r>
            <a:r>
              <a:rPr lang="ja-JP" altLang="en-US" spc="-10" err="1">
                <a:latin typeface="Meiryo UI" panose="020B0604030504040204" pitchFamily="50" charset="-128"/>
                <a:ea typeface="Meiryo UI" panose="020B0604030504040204" pitchFamily="50" charset="-128"/>
                <a:cs typeface="Yu Gothic UI"/>
              </a:rPr>
              <a:t>中</a:t>
            </a:r>
            <a:r>
              <a:rPr lang="ja-JP" altLang="en-US" spc="-10" dirty="0">
                <a:latin typeface="Meiryo UI" panose="020B0604030504040204" pitchFamily="50" charset="-128"/>
                <a:ea typeface="Meiryo UI" panose="020B0604030504040204" pitchFamily="50" charset="-128"/>
                <a:cs typeface="Yu Gothic UI"/>
              </a:rPr>
              <a:t>、</a:t>
            </a:r>
            <a:r>
              <a:rPr lang="ja-JP" altLang="en-US" spc="-25" err="1">
                <a:latin typeface="Meiryo UI" panose="020B0604030504040204" pitchFamily="50" charset="-128"/>
                <a:ea typeface="Meiryo UI" panose="020B0604030504040204" pitchFamily="50" charset="-128"/>
                <a:cs typeface="Yu Gothic UI"/>
              </a:rPr>
              <a:t>本事業は地域</a:t>
            </a:r>
            <a:r>
              <a:rPr lang="ja-JP" altLang="en-US" err="1">
                <a:latin typeface="Meiryo UI" panose="020B0604030504040204" pitchFamily="50" charset="-128"/>
                <a:ea typeface="Meiryo UI" panose="020B0604030504040204" pitchFamily="50" charset="-128"/>
                <a:cs typeface="Yu Gothic UI"/>
              </a:rPr>
              <a:t>経済・雇用の早期回復</a:t>
            </a:r>
            <a:r>
              <a:rPr lang="ja-JP" altLang="en-US" spc="-10" err="1">
                <a:latin typeface="Meiryo UI" panose="020B0604030504040204" pitchFamily="50" charset="-128"/>
                <a:ea typeface="Meiryo UI" panose="020B0604030504040204" pitchFamily="50" charset="-128"/>
                <a:cs typeface="Yu Gothic UI"/>
              </a:rPr>
              <a:t>を</a:t>
            </a:r>
            <a:r>
              <a:rPr lang="ja-JP" altLang="en-US" spc="-60" err="1">
                <a:latin typeface="Meiryo UI" panose="020B0604030504040204" pitchFamily="50" charset="-128"/>
                <a:ea typeface="Meiryo UI" panose="020B0604030504040204" pitchFamily="50" charset="-128"/>
                <a:cs typeface="Yu Gothic UI"/>
              </a:rPr>
              <a:t>図</a:t>
            </a:r>
            <a:r>
              <a:rPr lang="ja-JP" altLang="en-US" spc="-50" err="1">
                <a:latin typeface="Meiryo UI" panose="020B0604030504040204" pitchFamily="50" charset="-128"/>
                <a:ea typeface="Meiryo UI" panose="020B0604030504040204" pitchFamily="50" charset="-128"/>
                <a:cs typeface="Yu Gothic UI"/>
              </a:rPr>
              <a:t>る</a:t>
            </a:r>
            <a:r>
              <a:rPr lang="ja-JP" altLang="en-US" spc="-45" err="1">
                <a:latin typeface="Meiryo UI" panose="020B0604030504040204" pitchFamily="50" charset="-128"/>
                <a:ea typeface="Meiryo UI" panose="020B0604030504040204" pitchFamily="50" charset="-128"/>
                <a:cs typeface="Yu Gothic UI"/>
              </a:rPr>
              <a:t>こと</a:t>
            </a:r>
            <a:r>
              <a:rPr lang="ja-JP" altLang="en-US" spc="-50" err="1">
                <a:latin typeface="Meiryo UI" panose="020B0604030504040204" pitchFamily="50" charset="-128"/>
                <a:ea typeface="Meiryo UI" panose="020B0604030504040204" pitchFamily="50" charset="-128"/>
                <a:cs typeface="Yu Gothic UI"/>
              </a:rPr>
              <a:t>を</a:t>
            </a:r>
            <a:r>
              <a:rPr lang="ja-JP" altLang="en-US" spc="-60" err="1">
                <a:latin typeface="Meiryo UI" panose="020B0604030504040204" pitchFamily="50" charset="-128"/>
                <a:ea typeface="Meiryo UI" panose="020B0604030504040204" pitchFamily="50" charset="-128"/>
                <a:cs typeface="Yu Gothic UI"/>
              </a:rPr>
              <a:t>目的</a:t>
            </a:r>
            <a:r>
              <a:rPr lang="ja-JP" altLang="en-US" spc="-55" err="1">
                <a:latin typeface="Meiryo UI" panose="020B0604030504040204" pitchFamily="50" charset="-128"/>
                <a:ea typeface="Meiryo UI" panose="020B0604030504040204" pitchFamily="50" charset="-128"/>
                <a:cs typeface="Yu Gothic UI"/>
              </a:rPr>
              <a:t>と</a:t>
            </a:r>
            <a:r>
              <a:rPr lang="ja-JP" altLang="en-US" err="1">
                <a:latin typeface="Meiryo UI" panose="020B0604030504040204" pitchFamily="50" charset="-128"/>
                <a:ea typeface="Meiryo UI" panose="020B0604030504040204" pitchFamily="50" charset="-128"/>
                <a:cs typeface="Yu Gothic UI"/>
              </a:rPr>
              <a:t>して、特例的</a:t>
            </a:r>
            <a:r>
              <a:rPr lang="ja-JP" altLang="en-US" spc="-10" err="1">
                <a:latin typeface="Meiryo UI" panose="020B0604030504040204" pitchFamily="50" charset="-128"/>
                <a:ea typeface="Meiryo UI" panose="020B0604030504040204" pitchFamily="50" charset="-128"/>
                <a:cs typeface="Yu Gothic UI"/>
              </a:rPr>
              <a:t>に措置</a:t>
            </a:r>
            <a:r>
              <a:rPr lang="ja-JP" altLang="en-US" err="1">
                <a:latin typeface="Meiryo UI" panose="020B0604030504040204" pitchFamily="50" charset="-128"/>
                <a:ea typeface="Meiryo UI" panose="020B0604030504040204" pitchFamily="50" charset="-128"/>
                <a:cs typeface="Yu Gothic UI"/>
              </a:rPr>
              <a:t>さ</a:t>
            </a:r>
            <a:r>
              <a:rPr lang="ja-JP" altLang="en-US" spc="-25" err="1">
                <a:latin typeface="Meiryo UI" panose="020B0604030504040204" pitchFamily="50" charset="-128"/>
                <a:ea typeface="Meiryo UI" panose="020B0604030504040204" pitchFamily="50" charset="-128"/>
                <a:cs typeface="Yu Gothic UI"/>
              </a:rPr>
              <a:t>れ</a:t>
            </a:r>
            <a:r>
              <a:rPr lang="ja-JP" altLang="en-US" spc="-20" err="1">
                <a:latin typeface="Meiryo UI" panose="020B0604030504040204" pitchFamily="50" charset="-128"/>
                <a:ea typeface="Meiryo UI" panose="020B0604030504040204" pitchFamily="50" charset="-128"/>
                <a:cs typeface="Yu Gothic UI"/>
              </a:rPr>
              <a:t>た</a:t>
            </a:r>
            <a:r>
              <a:rPr lang="ja-JP" altLang="en-US" spc="-10" err="1">
                <a:latin typeface="Meiryo UI" panose="020B0604030504040204" pitchFamily="50" charset="-128"/>
                <a:ea typeface="Meiryo UI" panose="020B0604030504040204" pitchFamily="50" charset="-128"/>
                <a:cs typeface="Yu Gothic UI"/>
              </a:rPr>
              <a:t>も</a:t>
            </a:r>
            <a:r>
              <a:rPr lang="ja-JP" altLang="en-US" err="1">
                <a:latin typeface="Meiryo UI" panose="020B0604030504040204" pitchFamily="50" charset="-128"/>
                <a:ea typeface="Meiryo UI" panose="020B0604030504040204" pitchFamily="50" charset="-128"/>
                <a:cs typeface="Yu Gothic UI"/>
              </a:rPr>
              <a:t>のです</a:t>
            </a:r>
            <a:r>
              <a:rPr lang="ja-JP" altLang="en-US" spc="-50">
                <a:latin typeface="Meiryo UI" panose="020B0604030504040204" pitchFamily="50" charset="-128"/>
                <a:ea typeface="Meiryo UI" panose="020B0604030504040204" pitchFamily="50" charset="-128"/>
                <a:cs typeface="Yu Gothic UI"/>
              </a:rPr>
              <a:t>。</a:t>
            </a:r>
            <a:endParaRPr lang="ja-JP" altLang="en-US">
              <a:latin typeface="Meiryo UI" panose="020B0604030504040204" pitchFamily="50" charset="-128"/>
              <a:ea typeface="Meiryo UI" panose="020B0604030504040204" pitchFamily="50" charset="-128"/>
              <a:cs typeface="Yu Gothic UI"/>
            </a:endParaRPr>
          </a:p>
        </p:txBody>
      </p:sp>
      <p:sp>
        <p:nvSpPr>
          <p:cNvPr id="6" name="スライド番号プレースホルダー 3">
            <a:extLst>
              <a:ext uri="{FF2B5EF4-FFF2-40B4-BE49-F238E27FC236}">
                <a16:creationId xmlns:a16="http://schemas.microsoft.com/office/drawing/2014/main" id="{1463A091-307A-1FA9-CF88-22DAFA1BB1B6}"/>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30</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0664" y="111597"/>
            <a:ext cx="5325110" cy="452120"/>
          </a:xfrm>
          <a:prstGeom prst="rect">
            <a:avLst/>
          </a:prstGeom>
        </p:spPr>
        <p:txBody>
          <a:bodyPr vert="horz" wrap="square" lIns="0" tIns="12065" rIns="0" bIns="0" rtlCol="0">
            <a:spAutoFit/>
          </a:bodyPr>
          <a:lstStyle/>
          <a:p>
            <a:pPr marL="12700">
              <a:lnSpc>
                <a:spcPct val="100000"/>
              </a:lnSpc>
              <a:spcBef>
                <a:spcPts val="95"/>
              </a:spcBef>
            </a:pPr>
            <a:r>
              <a:rPr lang="en-US" altLang="ja-JP" sz="2800" spc="-30">
                <a:latin typeface="Meiryo UI" panose="020B0604030504040204" pitchFamily="50" charset="-128"/>
                <a:ea typeface="Meiryo UI" panose="020B0604030504040204" pitchFamily="50" charset="-128"/>
              </a:rPr>
              <a:t>【</a:t>
            </a:r>
            <a:r>
              <a:rPr lang="ja-JP" altLang="en-US" sz="2800" spc="-30" err="1">
                <a:latin typeface="Meiryo UI" panose="020B0604030504040204" pitchFamily="50" charset="-128"/>
                <a:ea typeface="Meiryo UI" panose="020B0604030504040204" pitchFamily="50" charset="-128"/>
              </a:rPr>
              <a:t>参考</a:t>
            </a:r>
            <a:r>
              <a:rPr lang="en-US" altLang="ja-JP" sz="2800" spc="-30" err="1">
                <a:latin typeface="Meiryo UI" panose="020B0604030504040204" pitchFamily="50" charset="-128"/>
                <a:ea typeface="Meiryo UI" panose="020B0604030504040204" pitchFamily="50" charset="-128"/>
              </a:rPr>
              <a:t>】</a:t>
            </a:r>
            <a:r>
              <a:rPr lang="ja-JP" altLang="en-US" sz="2800" spc="-30" err="1">
                <a:latin typeface="Meiryo UI" panose="020B0604030504040204" pitchFamily="50" charset="-128"/>
                <a:ea typeface="Meiryo UI" panose="020B0604030504040204" pitchFamily="50" charset="-128"/>
              </a:rPr>
              <a:t>中小企業者の定義</a:t>
            </a:r>
            <a:r>
              <a:rPr lang="ja-JP" altLang="en-US" sz="2800" spc="-35" err="1">
                <a:latin typeface="Meiryo UI" panose="020B0604030504040204" pitchFamily="50" charset="-128"/>
                <a:ea typeface="Meiryo UI" panose="020B0604030504040204" pitchFamily="50" charset="-128"/>
              </a:rPr>
              <a:t>（抜粋</a:t>
            </a:r>
            <a:r>
              <a:rPr lang="ja-JP" altLang="en-US" sz="2800" spc="-50">
                <a:latin typeface="Meiryo UI" panose="020B0604030504040204" pitchFamily="50" charset="-128"/>
                <a:ea typeface="Meiryo UI" panose="020B0604030504040204" pitchFamily="50" charset="-128"/>
              </a:rPr>
              <a:t>）</a:t>
            </a:r>
            <a:endParaRPr lang="ja-JP" altLang="en-US" sz="2800">
              <a:latin typeface="Meiryo UI" panose="020B0604030504040204" pitchFamily="50" charset="-128"/>
              <a:ea typeface="Meiryo UI" panose="020B0604030504040204" pitchFamily="50" charset="-128"/>
            </a:endParaRPr>
          </a:p>
        </p:txBody>
      </p:sp>
      <p:sp>
        <p:nvSpPr>
          <p:cNvPr id="3" name="object 3"/>
          <p:cNvSpPr txBox="1"/>
          <p:nvPr/>
        </p:nvSpPr>
        <p:spPr>
          <a:xfrm>
            <a:off x="701141" y="625965"/>
            <a:ext cx="6283325" cy="950594"/>
          </a:xfrm>
          <a:prstGeom prst="rect">
            <a:avLst/>
          </a:prstGeom>
        </p:spPr>
        <p:txBody>
          <a:bodyPr vert="horz" wrap="square" lIns="0" tIns="151130" rIns="0" bIns="0" rtlCol="0">
            <a:spAutoFit/>
          </a:bodyPr>
          <a:lstStyle/>
          <a:p>
            <a:pPr marL="12700">
              <a:lnSpc>
                <a:spcPct val="100000"/>
              </a:lnSpc>
              <a:spcBef>
                <a:spcPts val="1190"/>
              </a:spcBef>
            </a:pPr>
            <a:r>
              <a:rPr sz="2400" err="1">
                <a:latin typeface="Meiryo UI" panose="020B0604030504040204" pitchFamily="50" charset="-128"/>
                <a:ea typeface="Meiryo UI" panose="020B0604030504040204" pitchFamily="50" charset="-128"/>
                <a:cs typeface="MS PGothic"/>
              </a:rPr>
              <a:t>中小企業者の定義</a:t>
            </a:r>
            <a:r>
              <a:rPr sz="2000" spc="-15" err="1">
                <a:latin typeface="Meiryo UI" panose="020B0604030504040204" pitchFamily="50" charset="-128"/>
                <a:ea typeface="Meiryo UI" panose="020B0604030504040204" pitchFamily="50" charset="-128"/>
                <a:cs typeface="MS PGothic"/>
              </a:rPr>
              <a:t>【中小企業支援法及び同法施行令</a:t>
            </a:r>
            <a:r>
              <a:rPr sz="2000" spc="-15">
                <a:latin typeface="Meiryo UI" panose="020B0604030504040204" pitchFamily="50" charset="-128"/>
                <a:ea typeface="Meiryo UI" panose="020B0604030504040204" pitchFamily="50" charset="-128"/>
                <a:cs typeface="MS PGothic"/>
              </a:rPr>
              <a:t>】</a:t>
            </a:r>
            <a:endParaRPr sz="2000">
              <a:latin typeface="Meiryo UI" panose="020B0604030504040204" pitchFamily="50" charset="-128"/>
              <a:ea typeface="Meiryo UI" panose="020B0604030504040204" pitchFamily="50" charset="-128"/>
              <a:cs typeface="MS PGothic"/>
            </a:endParaRPr>
          </a:p>
          <a:p>
            <a:pPr marL="172720">
              <a:lnSpc>
                <a:spcPct val="100000"/>
              </a:lnSpc>
              <a:spcBef>
                <a:spcPts val="910"/>
              </a:spcBef>
            </a:pPr>
            <a:r>
              <a:rPr sz="2000">
                <a:latin typeface="Meiryo UI" panose="020B0604030504040204" pitchFamily="50" charset="-128"/>
                <a:ea typeface="Meiryo UI" panose="020B0604030504040204" pitchFamily="50" charset="-128"/>
                <a:cs typeface="MS PGothic"/>
              </a:rPr>
              <a:t>（１）</a:t>
            </a:r>
            <a:r>
              <a:rPr sz="2000" spc="-10">
                <a:latin typeface="Meiryo UI" panose="020B0604030504040204" pitchFamily="50" charset="-128"/>
                <a:ea typeface="Meiryo UI" panose="020B0604030504040204" pitchFamily="50" charset="-128"/>
                <a:cs typeface="MS PGothic"/>
              </a:rPr>
              <a:t>会社及び個人</a:t>
            </a:r>
            <a:endParaRPr sz="2000">
              <a:latin typeface="Meiryo UI" panose="020B0604030504040204" pitchFamily="50" charset="-128"/>
              <a:ea typeface="Meiryo UI" panose="020B0604030504040204" pitchFamily="50" charset="-128"/>
              <a:cs typeface="MS PGothic"/>
            </a:endParaRPr>
          </a:p>
        </p:txBody>
      </p:sp>
      <p:graphicFrame>
        <p:nvGraphicFramePr>
          <p:cNvPr id="4" name="object 4"/>
          <p:cNvGraphicFramePr>
            <a:graphicFrameLocks noGrp="1"/>
          </p:cNvGraphicFramePr>
          <p:nvPr>
            <p:extLst>
              <p:ext uri="{D42A27DB-BD31-4B8C-83A1-F6EECF244321}">
                <p14:modId xmlns:p14="http://schemas.microsoft.com/office/powerpoint/2010/main" val="305750909"/>
              </p:ext>
            </p:extLst>
          </p:nvPr>
        </p:nvGraphicFramePr>
        <p:xfrm>
          <a:off x="985837" y="1638807"/>
          <a:ext cx="7705724" cy="3436617"/>
        </p:xfrm>
        <a:graphic>
          <a:graphicData uri="http://schemas.openxmlformats.org/drawingml/2006/table">
            <a:tbl>
              <a:tblPr firstRow="1" bandRow="1">
                <a:tableStyleId>{2D5ABB26-0587-4C30-8999-92F81FD0307C}</a:tableStyleId>
              </a:tblPr>
              <a:tblGrid>
                <a:gridCol w="309245">
                  <a:extLst>
                    <a:ext uri="{9D8B030D-6E8A-4147-A177-3AD203B41FA5}">
                      <a16:colId xmlns:a16="http://schemas.microsoft.com/office/drawing/2014/main" val="20000"/>
                    </a:ext>
                  </a:extLst>
                </a:gridCol>
                <a:gridCol w="3660775">
                  <a:extLst>
                    <a:ext uri="{9D8B030D-6E8A-4147-A177-3AD203B41FA5}">
                      <a16:colId xmlns:a16="http://schemas.microsoft.com/office/drawing/2014/main" val="20001"/>
                    </a:ext>
                  </a:extLst>
                </a:gridCol>
                <a:gridCol w="3735704">
                  <a:extLst>
                    <a:ext uri="{9D8B030D-6E8A-4147-A177-3AD203B41FA5}">
                      <a16:colId xmlns:a16="http://schemas.microsoft.com/office/drawing/2014/main" val="20002"/>
                    </a:ext>
                  </a:extLst>
                </a:gridCol>
              </a:tblGrid>
              <a:tr h="419100">
                <a:tc gridSpan="2">
                  <a:txBody>
                    <a:bodyPr/>
                    <a:lstStyle/>
                    <a:p>
                      <a:pPr algn="ctr">
                        <a:lnSpc>
                          <a:spcPct val="100000"/>
                        </a:lnSpc>
                        <a:spcBef>
                          <a:spcPts val="690"/>
                        </a:spcBef>
                      </a:pPr>
                      <a:r>
                        <a:rPr sz="1600" spc="-40">
                          <a:latin typeface="Meiryo UI" panose="020B0604030504040204" pitchFamily="50" charset="-128"/>
                          <a:ea typeface="Meiryo UI" panose="020B0604030504040204" pitchFamily="50" charset="-128"/>
                          <a:cs typeface="MS PGothic"/>
                        </a:rPr>
                        <a:t>業種</a:t>
                      </a:r>
                      <a:endParaRPr sz="1600">
                        <a:latin typeface="Meiryo UI" panose="020B0604030504040204" pitchFamily="50" charset="-128"/>
                        <a:ea typeface="Meiryo UI" panose="020B0604030504040204" pitchFamily="50" charset="-128"/>
                        <a:cs typeface="MS PGothic"/>
                      </a:endParaRPr>
                    </a:p>
                  </a:txBody>
                  <a:tcPr marL="0" marR="0" marT="876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6E3BC"/>
                    </a:solidFill>
                  </a:tcPr>
                </a:tc>
                <a:tc hMerge="1">
                  <a:txBody>
                    <a:bodyPr/>
                    <a:lstStyle/>
                    <a:p>
                      <a:endParaRPr/>
                    </a:p>
                  </a:txBody>
                  <a:tcPr marL="0" marR="0" marT="0" marB="0"/>
                </a:tc>
                <a:tc>
                  <a:txBody>
                    <a:bodyPr/>
                    <a:lstStyle/>
                    <a:p>
                      <a:pPr marL="397510">
                        <a:lnSpc>
                          <a:spcPct val="100000"/>
                        </a:lnSpc>
                        <a:spcBef>
                          <a:spcPts val="690"/>
                        </a:spcBef>
                      </a:pPr>
                      <a:r>
                        <a:rPr sz="1600" spc="-25">
                          <a:latin typeface="Meiryo UI" panose="020B0604030504040204" pitchFamily="50" charset="-128"/>
                          <a:ea typeface="Meiryo UI" panose="020B0604030504040204" pitchFamily="50" charset="-128"/>
                          <a:cs typeface="MS PGothic"/>
                        </a:rPr>
                        <a:t>従業員規模・資本金</a:t>
                      </a:r>
                      <a:r>
                        <a:rPr sz="1600" spc="-10">
                          <a:latin typeface="Meiryo UI" panose="020B0604030504040204" pitchFamily="50" charset="-128"/>
                          <a:ea typeface="Meiryo UI" panose="020B0604030504040204" pitchFamily="50" charset="-128"/>
                          <a:cs typeface="MS PGothic"/>
                        </a:rPr>
                        <a:t>（</a:t>
                      </a:r>
                      <a:r>
                        <a:rPr sz="1600" spc="-25">
                          <a:latin typeface="Meiryo UI" panose="020B0604030504040204" pitchFamily="50" charset="-128"/>
                          <a:ea typeface="Meiryo UI" panose="020B0604030504040204" pitchFamily="50" charset="-128"/>
                          <a:cs typeface="MS PGothic"/>
                        </a:rPr>
                        <a:t>出資金</a:t>
                      </a:r>
                      <a:r>
                        <a:rPr sz="1600" spc="-10">
                          <a:latin typeface="Meiryo UI" panose="020B0604030504040204" pitchFamily="50" charset="-128"/>
                          <a:ea typeface="Meiryo UI" panose="020B0604030504040204" pitchFamily="50" charset="-128"/>
                          <a:cs typeface="MS PGothic"/>
                        </a:rPr>
                        <a:t>）</a:t>
                      </a:r>
                      <a:r>
                        <a:rPr sz="1600" spc="-40">
                          <a:latin typeface="Meiryo UI" panose="020B0604030504040204" pitchFamily="50" charset="-128"/>
                          <a:ea typeface="Meiryo UI" panose="020B0604030504040204" pitchFamily="50" charset="-128"/>
                          <a:cs typeface="MS PGothic"/>
                        </a:rPr>
                        <a:t>規模</a:t>
                      </a:r>
                      <a:endParaRPr sz="1600">
                        <a:latin typeface="Meiryo UI" panose="020B0604030504040204" pitchFamily="50" charset="-128"/>
                        <a:ea typeface="Meiryo UI" panose="020B0604030504040204" pitchFamily="50" charset="-128"/>
                        <a:cs typeface="MS PGothic"/>
                      </a:endParaRPr>
                    </a:p>
                  </a:txBody>
                  <a:tcPr marL="0" marR="0" marT="876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6E3BC"/>
                    </a:solidFill>
                  </a:tcPr>
                </a:tc>
                <a:extLst>
                  <a:ext uri="{0D108BD9-81ED-4DB2-BD59-A6C34878D82A}">
                    <a16:rowId xmlns:a16="http://schemas.microsoft.com/office/drawing/2014/main" val="10000"/>
                  </a:ext>
                </a:extLst>
              </a:tr>
              <a:tr h="340360">
                <a:tc gridSpan="2">
                  <a:txBody>
                    <a:bodyPr/>
                    <a:lstStyle/>
                    <a:p>
                      <a:pPr marL="91440">
                        <a:lnSpc>
                          <a:spcPct val="100000"/>
                        </a:lnSpc>
                        <a:spcBef>
                          <a:spcPts val="380"/>
                        </a:spcBef>
                      </a:pPr>
                      <a:r>
                        <a:rPr sz="1600" spc="-30">
                          <a:latin typeface="Meiryo UI" panose="020B0604030504040204" pitchFamily="50" charset="-128"/>
                          <a:ea typeface="Meiryo UI" panose="020B0604030504040204" pitchFamily="50" charset="-128"/>
                          <a:cs typeface="MS PGothic"/>
                        </a:rPr>
                        <a:t>製造業・その他の業種</a:t>
                      </a:r>
                      <a:endParaRPr sz="1600">
                        <a:latin typeface="Meiryo UI" panose="020B0604030504040204" pitchFamily="50" charset="-128"/>
                        <a:ea typeface="Meiryo UI" panose="020B0604030504040204" pitchFamily="50" charset="-128"/>
                        <a:cs typeface="MS PGothic"/>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tcPr>
                </a:tc>
                <a:tc hMerge="1">
                  <a:txBody>
                    <a:bodyPr/>
                    <a:lstStyle/>
                    <a:p>
                      <a:endParaRPr/>
                    </a:p>
                  </a:txBody>
                  <a:tcPr marL="0" marR="0" marT="0" marB="0"/>
                </a:tc>
                <a:tc>
                  <a:txBody>
                    <a:bodyPr/>
                    <a:lstStyle/>
                    <a:p>
                      <a:pPr marR="260985" algn="r">
                        <a:lnSpc>
                          <a:spcPct val="100000"/>
                        </a:lnSpc>
                        <a:spcBef>
                          <a:spcPts val="380"/>
                        </a:spcBef>
                        <a:tabLst>
                          <a:tab pos="1163955" algn="l"/>
                          <a:tab pos="2244725" algn="l"/>
                        </a:tabLst>
                      </a:pPr>
                      <a:r>
                        <a:rPr sz="1600" spc="-20">
                          <a:latin typeface="Meiryo UI" panose="020B0604030504040204" pitchFamily="50" charset="-128"/>
                          <a:ea typeface="Meiryo UI" panose="020B0604030504040204" pitchFamily="50" charset="-128"/>
                          <a:cs typeface="MS PGothic"/>
                        </a:rPr>
                        <a:t>３００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３</a:t>
                      </a:r>
                      <a:r>
                        <a:rPr sz="1600" spc="-25">
                          <a:latin typeface="Meiryo UI" panose="020B0604030504040204" pitchFamily="50" charset="-128"/>
                          <a:ea typeface="Meiryo UI" panose="020B0604030504040204" pitchFamily="50" charset="-128"/>
                          <a:cs typeface="MS PGothic"/>
                        </a:rPr>
                        <a:t>億円以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99440">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500"/>
                        </a:spcBef>
                      </a:pPr>
                      <a:r>
                        <a:rPr sz="1600" spc="-30">
                          <a:latin typeface="Meiryo UI" panose="020B0604030504040204" pitchFamily="50" charset="-128"/>
                          <a:ea typeface="Meiryo UI" panose="020B0604030504040204" pitchFamily="50" charset="-128"/>
                          <a:cs typeface="MS PGothic"/>
                        </a:rPr>
                        <a:t>ゴム製品製造業</a:t>
                      </a:r>
                      <a:r>
                        <a:rPr sz="1200" spc="-10">
                          <a:latin typeface="Meiryo UI" panose="020B0604030504040204" pitchFamily="50" charset="-128"/>
                          <a:ea typeface="Meiryo UI" panose="020B0604030504040204" pitchFamily="50" charset="-128"/>
                          <a:cs typeface="MS PGothic"/>
                        </a:rPr>
                        <a:t>（</a:t>
                      </a:r>
                      <a:r>
                        <a:rPr sz="1200" spc="-25">
                          <a:latin typeface="Meiryo UI" panose="020B0604030504040204" pitchFamily="50" charset="-128"/>
                          <a:ea typeface="Meiryo UI" panose="020B0604030504040204" pitchFamily="50" charset="-128"/>
                          <a:cs typeface="MS PGothic"/>
                        </a:rPr>
                        <a:t>自動車又は航空機用タイヤ及</a:t>
                      </a:r>
                      <a:endParaRPr sz="1200">
                        <a:latin typeface="Meiryo UI" panose="020B0604030504040204" pitchFamily="50" charset="-128"/>
                        <a:ea typeface="Meiryo UI" panose="020B0604030504040204" pitchFamily="50" charset="-128"/>
                        <a:cs typeface="MS PGothic"/>
                      </a:endParaRPr>
                    </a:p>
                    <a:p>
                      <a:pPr marL="91440">
                        <a:lnSpc>
                          <a:spcPct val="100000"/>
                        </a:lnSpc>
                        <a:spcBef>
                          <a:spcPts val="100"/>
                        </a:spcBef>
                      </a:pPr>
                      <a:r>
                        <a:rPr sz="1200" spc="-20">
                          <a:latin typeface="Meiryo UI" panose="020B0604030504040204" pitchFamily="50" charset="-128"/>
                          <a:ea typeface="Meiryo UI" panose="020B0604030504040204" pitchFamily="50" charset="-128"/>
                          <a:cs typeface="MS PGothic"/>
                        </a:rPr>
                        <a:t>びチューブ製造業並びに工業用ベルト製造業を除く。</a:t>
                      </a:r>
                      <a:r>
                        <a:rPr sz="1200" spc="-50">
                          <a:latin typeface="Meiryo UI" panose="020B0604030504040204" pitchFamily="50" charset="-128"/>
                          <a:ea typeface="Meiryo UI" panose="020B0604030504040204" pitchFamily="50" charset="-128"/>
                          <a:cs typeface="MS PGothic"/>
                        </a:rPr>
                        <a:t>）</a:t>
                      </a:r>
                      <a:endParaRPr sz="1200">
                        <a:latin typeface="Meiryo UI" panose="020B0604030504040204" pitchFamily="50" charset="-128"/>
                        <a:ea typeface="Meiryo UI" panose="020B0604030504040204" pitchFamily="50" charset="-128"/>
                        <a:cs typeface="MS PGothic"/>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0985" algn="r">
                        <a:lnSpc>
                          <a:spcPct val="100000"/>
                        </a:lnSpc>
                        <a:spcBef>
                          <a:spcPts val="1400"/>
                        </a:spcBef>
                        <a:tabLst>
                          <a:tab pos="1163955" algn="l"/>
                          <a:tab pos="2244725" algn="l"/>
                        </a:tabLst>
                      </a:pPr>
                      <a:r>
                        <a:rPr sz="1600" spc="-20">
                          <a:latin typeface="Meiryo UI" panose="020B0604030504040204" pitchFamily="50" charset="-128"/>
                          <a:ea typeface="Meiryo UI" panose="020B0604030504040204" pitchFamily="50" charset="-128"/>
                          <a:cs typeface="MS PGothic"/>
                        </a:rPr>
                        <a:t>９００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３</a:t>
                      </a:r>
                      <a:r>
                        <a:rPr sz="1600" spc="-25">
                          <a:latin typeface="Meiryo UI" panose="020B0604030504040204" pitchFamily="50" charset="-128"/>
                          <a:ea typeface="Meiryo UI" panose="020B0604030504040204" pitchFamily="50" charset="-128"/>
                          <a:cs typeface="MS PGothic"/>
                        </a:rPr>
                        <a:t>億円以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177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19734">
                <a:tc gridSpan="2">
                  <a:txBody>
                    <a:bodyPr/>
                    <a:lstStyle/>
                    <a:p>
                      <a:pPr marL="91440">
                        <a:lnSpc>
                          <a:spcPct val="100000"/>
                        </a:lnSpc>
                        <a:spcBef>
                          <a:spcPts val="690"/>
                        </a:spcBef>
                      </a:pPr>
                      <a:r>
                        <a:rPr sz="1600" spc="-40">
                          <a:latin typeface="Meiryo UI" panose="020B0604030504040204" pitchFamily="50" charset="-128"/>
                          <a:ea typeface="Meiryo UI" panose="020B0604030504040204" pitchFamily="50" charset="-128"/>
                          <a:cs typeface="MS PGothic"/>
                        </a:rPr>
                        <a:t>卸売業</a:t>
                      </a:r>
                      <a:endParaRPr sz="1600">
                        <a:latin typeface="Meiryo UI" panose="020B0604030504040204" pitchFamily="50" charset="-128"/>
                        <a:ea typeface="Meiryo UI" panose="020B0604030504040204" pitchFamily="50" charset="-128"/>
                        <a:cs typeface="MS PGothic"/>
                      </a:endParaRPr>
                    </a:p>
                  </a:txBody>
                  <a:tcPr marL="0" marR="0" marT="876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260985" algn="r">
                        <a:lnSpc>
                          <a:spcPct val="100000"/>
                        </a:lnSpc>
                        <a:spcBef>
                          <a:spcPts val="690"/>
                        </a:spcBef>
                        <a:tabLst>
                          <a:tab pos="1163955" algn="l"/>
                          <a:tab pos="2244725" algn="l"/>
                        </a:tabLst>
                      </a:pPr>
                      <a:r>
                        <a:rPr sz="1600" spc="-20">
                          <a:latin typeface="Meiryo UI" panose="020B0604030504040204" pitchFamily="50" charset="-128"/>
                          <a:ea typeface="Meiryo UI" panose="020B0604030504040204" pitchFamily="50" charset="-128"/>
                          <a:cs typeface="MS PGothic"/>
                        </a:rPr>
                        <a:t>１００</a:t>
                      </a:r>
                      <a:r>
                        <a:rPr sz="1600" spc="-35">
                          <a:latin typeface="Meiryo UI" panose="020B0604030504040204" pitchFamily="50" charset="-128"/>
                          <a:ea typeface="Meiryo UI" panose="020B0604030504040204" pitchFamily="50" charset="-128"/>
                          <a:cs typeface="MS PGothic"/>
                        </a:rPr>
                        <a:t>人</a:t>
                      </a:r>
                      <a:r>
                        <a:rPr sz="1600" spc="-25">
                          <a:latin typeface="Meiryo UI" panose="020B0604030504040204" pitchFamily="50" charset="-128"/>
                          <a:ea typeface="Meiryo UI" panose="020B0604030504040204" pitchFamily="50" charset="-128"/>
                          <a:cs typeface="MS PGothic"/>
                        </a:rPr>
                        <a:t>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１</a:t>
                      </a:r>
                      <a:r>
                        <a:rPr sz="1600" spc="-25">
                          <a:latin typeface="Meiryo UI" panose="020B0604030504040204" pitchFamily="50" charset="-128"/>
                          <a:ea typeface="Meiryo UI" panose="020B0604030504040204" pitchFamily="50" charset="-128"/>
                          <a:cs typeface="MS PGothic"/>
                        </a:rPr>
                        <a:t>億</a:t>
                      </a:r>
                      <a:r>
                        <a:rPr sz="1600" spc="-35">
                          <a:latin typeface="Meiryo UI" panose="020B0604030504040204" pitchFamily="50" charset="-128"/>
                          <a:ea typeface="Meiryo UI" panose="020B0604030504040204" pitchFamily="50" charset="-128"/>
                          <a:cs typeface="MS PGothic"/>
                        </a:rPr>
                        <a:t>円</a:t>
                      </a:r>
                      <a:r>
                        <a:rPr sz="1600" spc="-25">
                          <a:latin typeface="Meiryo UI" panose="020B0604030504040204" pitchFamily="50" charset="-128"/>
                          <a:ea typeface="Meiryo UI" panose="020B0604030504040204" pitchFamily="50" charset="-128"/>
                          <a:cs typeface="MS PGothic"/>
                        </a:rPr>
                        <a:t>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876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498475">
                <a:tc gridSpan="2">
                  <a:txBody>
                    <a:bodyPr/>
                    <a:lstStyle/>
                    <a:p>
                      <a:pPr marL="91440">
                        <a:lnSpc>
                          <a:spcPct val="100000"/>
                        </a:lnSpc>
                        <a:spcBef>
                          <a:spcPts val="1005"/>
                        </a:spcBef>
                      </a:pPr>
                      <a:r>
                        <a:rPr sz="1600" spc="-35">
                          <a:latin typeface="Meiryo UI" panose="020B0604030504040204" pitchFamily="50" charset="-128"/>
                          <a:ea typeface="Meiryo UI" panose="020B0604030504040204" pitchFamily="50" charset="-128"/>
                          <a:cs typeface="MS PGothic"/>
                        </a:rPr>
                        <a:t>小売業</a:t>
                      </a:r>
                      <a:endParaRPr sz="1600">
                        <a:latin typeface="Meiryo UI" panose="020B0604030504040204" pitchFamily="50" charset="-128"/>
                        <a:ea typeface="Meiryo UI" panose="020B0604030504040204" pitchFamily="50" charset="-128"/>
                        <a:cs typeface="MS PGothic"/>
                      </a:endParaRPr>
                    </a:p>
                  </a:txBody>
                  <a:tcPr marL="0" marR="0" marT="127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258445" algn="r">
                        <a:lnSpc>
                          <a:spcPct val="100000"/>
                        </a:lnSpc>
                        <a:spcBef>
                          <a:spcPts val="1005"/>
                        </a:spcBef>
                        <a:tabLst>
                          <a:tab pos="1022350" algn="l"/>
                          <a:tab pos="1565275" algn="l"/>
                        </a:tabLst>
                      </a:pPr>
                      <a:r>
                        <a:rPr sz="1600" spc="-20">
                          <a:latin typeface="Meiryo UI" panose="020B0604030504040204" pitchFamily="50" charset="-128"/>
                          <a:ea typeface="Meiryo UI" panose="020B0604030504040204" pitchFamily="50" charset="-128"/>
                          <a:cs typeface="MS PGothic"/>
                        </a:rPr>
                        <a:t>５０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５，０００</a:t>
                      </a:r>
                      <a:r>
                        <a:rPr sz="1600" spc="-25">
                          <a:latin typeface="Meiryo UI" panose="020B0604030504040204" pitchFamily="50" charset="-128"/>
                          <a:ea typeface="Meiryo UI" panose="020B0604030504040204" pitchFamily="50" charset="-128"/>
                          <a:cs typeface="MS PGothic"/>
                        </a:rPr>
                        <a:t>万円以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127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419734">
                <a:tc gridSpan="2">
                  <a:txBody>
                    <a:bodyPr/>
                    <a:lstStyle/>
                    <a:p>
                      <a:pPr marL="91440">
                        <a:lnSpc>
                          <a:spcPct val="100000"/>
                        </a:lnSpc>
                        <a:spcBef>
                          <a:spcPts val="695"/>
                        </a:spcBef>
                      </a:pPr>
                      <a:r>
                        <a:rPr sz="1600" spc="-40">
                          <a:latin typeface="Meiryo UI" panose="020B0604030504040204" pitchFamily="50" charset="-128"/>
                          <a:ea typeface="Meiryo UI" panose="020B0604030504040204" pitchFamily="50" charset="-128"/>
                          <a:cs typeface="MS PGothic"/>
                        </a:rPr>
                        <a:t>サービス業</a:t>
                      </a:r>
                      <a:endParaRPr sz="1600">
                        <a:latin typeface="Meiryo UI" panose="020B0604030504040204" pitchFamily="50" charset="-128"/>
                        <a:ea typeface="Meiryo UI" panose="020B0604030504040204" pitchFamily="50" charset="-128"/>
                        <a:cs typeface="MS PGothic"/>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tcPr>
                </a:tc>
                <a:tc hMerge="1">
                  <a:txBody>
                    <a:bodyPr/>
                    <a:lstStyle/>
                    <a:p>
                      <a:endParaRPr/>
                    </a:p>
                  </a:txBody>
                  <a:tcPr marL="0" marR="0" marT="0" marB="0"/>
                </a:tc>
                <a:tc>
                  <a:txBody>
                    <a:bodyPr/>
                    <a:lstStyle/>
                    <a:p>
                      <a:pPr marR="256540" algn="r">
                        <a:lnSpc>
                          <a:spcPct val="100000"/>
                        </a:lnSpc>
                        <a:spcBef>
                          <a:spcPts val="695"/>
                        </a:spcBef>
                        <a:tabLst>
                          <a:tab pos="1163955" algn="l"/>
                          <a:tab pos="1704975" algn="l"/>
                        </a:tabLst>
                      </a:pPr>
                      <a:r>
                        <a:rPr sz="1600" spc="-20">
                          <a:latin typeface="Meiryo UI" panose="020B0604030504040204" pitchFamily="50" charset="-128"/>
                          <a:ea typeface="Meiryo UI" panose="020B0604030504040204" pitchFamily="50" charset="-128"/>
                          <a:cs typeface="MS PGothic"/>
                        </a:rPr>
                        <a:t>１００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５，０００</a:t>
                      </a:r>
                      <a:r>
                        <a:rPr sz="1600" spc="-25">
                          <a:latin typeface="Meiryo UI" panose="020B0604030504040204" pitchFamily="50" charset="-128"/>
                          <a:ea typeface="Meiryo UI" panose="020B0604030504040204" pitchFamily="50" charset="-128"/>
                          <a:cs typeface="MS PGothic"/>
                        </a:rPr>
                        <a:t>万円以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419734">
                <a:tc rowSpan="2">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695"/>
                        </a:spcBef>
                      </a:pPr>
                      <a:r>
                        <a:rPr sz="1600" spc="-35" err="1">
                          <a:latin typeface="Meiryo UI" panose="020B0604030504040204" pitchFamily="50" charset="-128"/>
                          <a:ea typeface="Meiryo UI" panose="020B0604030504040204" pitchFamily="50" charset="-128"/>
                          <a:cs typeface="MS PGothic"/>
                        </a:rPr>
                        <a:t>ソフトウェア業又は情報処理サービス業</a:t>
                      </a:r>
                      <a:endParaRPr sz="1600">
                        <a:latin typeface="Meiryo UI" panose="020B0604030504040204" pitchFamily="50" charset="-128"/>
                        <a:ea typeface="Meiryo UI" panose="020B0604030504040204" pitchFamily="50" charset="-128"/>
                        <a:cs typeface="MS PGothic"/>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0985" algn="r">
                        <a:lnSpc>
                          <a:spcPct val="100000"/>
                        </a:lnSpc>
                        <a:spcBef>
                          <a:spcPts val="695"/>
                        </a:spcBef>
                        <a:tabLst>
                          <a:tab pos="1163955" algn="l"/>
                          <a:tab pos="2244725" algn="l"/>
                        </a:tabLst>
                      </a:pPr>
                      <a:r>
                        <a:rPr sz="1600" spc="-20">
                          <a:latin typeface="Meiryo UI" panose="020B0604030504040204" pitchFamily="50" charset="-128"/>
                          <a:ea typeface="Meiryo UI" panose="020B0604030504040204" pitchFamily="50" charset="-128"/>
                          <a:cs typeface="MS PGothic"/>
                        </a:rPr>
                        <a:t>３００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３</a:t>
                      </a:r>
                      <a:r>
                        <a:rPr sz="1600" spc="-25">
                          <a:latin typeface="Meiryo UI" panose="020B0604030504040204" pitchFamily="50" charset="-128"/>
                          <a:ea typeface="Meiryo UI" panose="020B0604030504040204" pitchFamily="50" charset="-128"/>
                          <a:cs typeface="MS PGothic"/>
                        </a:rPr>
                        <a:t>億円以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20040">
                <a:tc vMerge="1">
                  <a:txBody>
                    <a:bodyPr/>
                    <a:lstStyle/>
                    <a:p>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305"/>
                        </a:spcBef>
                      </a:pPr>
                      <a:r>
                        <a:rPr sz="1600" spc="-35">
                          <a:latin typeface="Meiryo UI" panose="020B0604030504040204" pitchFamily="50" charset="-128"/>
                          <a:ea typeface="Meiryo UI" panose="020B0604030504040204" pitchFamily="50" charset="-128"/>
                          <a:cs typeface="MS PGothic"/>
                        </a:rPr>
                        <a:t>旅館業</a:t>
                      </a:r>
                      <a:endParaRPr sz="1600">
                        <a:latin typeface="Meiryo UI" panose="020B0604030504040204" pitchFamily="50" charset="-128"/>
                        <a:ea typeface="Meiryo UI" panose="020B0604030504040204" pitchFamily="50" charset="-128"/>
                        <a:cs typeface="MS PGothic"/>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6540" algn="r">
                        <a:lnSpc>
                          <a:spcPct val="100000"/>
                        </a:lnSpc>
                        <a:spcBef>
                          <a:spcPts val="305"/>
                        </a:spcBef>
                        <a:tabLst>
                          <a:tab pos="1163955" algn="l"/>
                          <a:tab pos="1704975" algn="l"/>
                        </a:tabLst>
                      </a:pPr>
                      <a:r>
                        <a:rPr sz="1600" spc="-20">
                          <a:latin typeface="Meiryo UI" panose="020B0604030504040204" pitchFamily="50" charset="-128"/>
                          <a:ea typeface="Meiryo UI" panose="020B0604030504040204" pitchFamily="50" charset="-128"/>
                          <a:cs typeface="MS PGothic"/>
                        </a:rPr>
                        <a:t>２００</a:t>
                      </a:r>
                      <a:r>
                        <a:rPr sz="1600" spc="-25">
                          <a:latin typeface="Meiryo UI" panose="020B0604030504040204" pitchFamily="50" charset="-128"/>
                          <a:ea typeface="Meiryo UI" panose="020B0604030504040204" pitchFamily="50" charset="-128"/>
                          <a:cs typeface="MS PGothic"/>
                        </a:rPr>
                        <a:t>人以</a:t>
                      </a:r>
                      <a:r>
                        <a:rPr sz="1600" spc="-50">
                          <a:latin typeface="Meiryo UI" panose="020B0604030504040204" pitchFamily="50" charset="-128"/>
                          <a:ea typeface="Meiryo UI" panose="020B0604030504040204" pitchFamily="50" charset="-128"/>
                          <a:cs typeface="MS PGothic"/>
                        </a:rPr>
                        <a:t>下</a:t>
                      </a:r>
                      <a:r>
                        <a:rPr sz="1600" spc="-25">
                          <a:latin typeface="Meiryo UI" panose="020B0604030504040204" pitchFamily="50" charset="-128"/>
                          <a:ea typeface="Meiryo UI" panose="020B0604030504040204" pitchFamily="50" charset="-128"/>
                          <a:cs typeface="MS PGothic"/>
                        </a:rPr>
                        <a:t>又</a:t>
                      </a:r>
                      <a:r>
                        <a:rPr sz="1600" spc="-50">
                          <a:latin typeface="Meiryo UI" panose="020B0604030504040204" pitchFamily="50" charset="-128"/>
                          <a:ea typeface="Meiryo UI" panose="020B0604030504040204" pitchFamily="50" charset="-128"/>
                          <a:cs typeface="MS PGothic"/>
                        </a:rPr>
                        <a:t>は</a:t>
                      </a:r>
                      <a:r>
                        <a:rPr sz="1600" spc="-20">
                          <a:latin typeface="Meiryo UI" panose="020B0604030504040204" pitchFamily="50" charset="-128"/>
                          <a:ea typeface="Meiryo UI" panose="020B0604030504040204" pitchFamily="50" charset="-128"/>
                          <a:cs typeface="MS PGothic"/>
                        </a:rPr>
                        <a:t>５，０００</a:t>
                      </a:r>
                      <a:r>
                        <a:rPr sz="1600" spc="-25">
                          <a:latin typeface="Meiryo UI" panose="020B0604030504040204" pitchFamily="50" charset="-128"/>
                          <a:ea typeface="Meiryo UI" panose="020B0604030504040204" pitchFamily="50" charset="-128"/>
                          <a:cs typeface="MS PGothic"/>
                        </a:rPr>
                        <a:t>万円以</a:t>
                      </a:r>
                      <a:r>
                        <a:rPr sz="1600" spc="-50">
                          <a:latin typeface="Meiryo UI" panose="020B0604030504040204" pitchFamily="50" charset="-128"/>
                          <a:ea typeface="Meiryo UI" panose="020B0604030504040204" pitchFamily="50" charset="-128"/>
                          <a:cs typeface="MS PGothic"/>
                        </a:rPr>
                        <a:t>下</a:t>
                      </a:r>
                      <a:endParaRPr sz="1600">
                        <a:latin typeface="Meiryo UI" panose="020B0604030504040204" pitchFamily="50" charset="-128"/>
                        <a:ea typeface="Meiryo UI" panose="020B0604030504040204" pitchFamily="50" charset="-128"/>
                        <a:cs typeface="MS PGothic"/>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bl>
          </a:graphicData>
        </a:graphic>
      </p:graphicFrame>
      <p:sp>
        <p:nvSpPr>
          <p:cNvPr id="5" name="object 5"/>
          <p:cNvSpPr txBox="1"/>
          <p:nvPr/>
        </p:nvSpPr>
        <p:spPr>
          <a:xfrm>
            <a:off x="845502" y="5219193"/>
            <a:ext cx="7986394" cy="867545"/>
          </a:xfrm>
          <a:prstGeom prst="rect">
            <a:avLst/>
          </a:prstGeom>
        </p:spPr>
        <p:txBody>
          <a:bodyPr vert="horz" wrap="square" lIns="0" tIns="127635" rIns="0" bIns="0" rtlCol="0">
            <a:spAutoFit/>
          </a:bodyPr>
          <a:lstStyle/>
          <a:p>
            <a:pPr marL="12700">
              <a:lnSpc>
                <a:spcPct val="100000"/>
              </a:lnSpc>
              <a:spcBef>
                <a:spcPts val="1005"/>
              </a:spcBef>
            </a:pPr>
            <a:r>
              <a:rPr sz="1600">
                <a:latin typeface="Meiryo UI" panose="020B0604030504040204" pitchFamily="50" charset="-128"/>
                <a:ea typeface="Meiryo UI" panose="020B0604030504040204" pitchFamily="50" charset="-128"/>
                <a:cs typeface="MS PGothic"/>
              </a:rPr>
              <a:t>（２）</a:t>
            </a:r>
            <a:r>
              <a:rPr sz="1600" spc="-10">
                <a:latin typeface="Meiryo UI" panose="020B0604030504040204" pitchFamily="50" charset="-128"/>
                <a:ea typeface="Meiryo UI" panose="020B0604030504040204" pitchFamily="50" charset="-128"/>
                <a:cs typeface="MS PGothic"/>
              </a:rPr>
              <a:t>中小企業団体</a:t>
            </a:r>
            <a:br>
              <a:rPr lang="en-US" sz="1600">
                <a:latin typeface="Meiryo UI" panose="020B0604030504040204" pitchFamily="50" charset="-128"/>
                <a:ea typeface="Meiryo UI" panose="020B0604030504040204" pitchFamily="50" charset="-128"/>
                <a:cs typeface="MS PGothic"/>
              </a:rPr>
            </a:br>
            <a:r>
              <a:rPr lang="ja-JP" altLang="en-US" sz="1600">
                <a:latin typeface="Meiryo UI" panose="020B0604030504040204" pitchFamily="50" charset="-128"/>
                <a:ea typeface="Meiryo UI" panose="020B0604030504040204" pitchFamily="50" charset="-128"/>
                <a:cs typeface="MS PGothic"/>
              </a:rPr>
              <a:t>　　</a:t>
            </a:r>
            <a:r>
              <a:rPr sz="1600" spc="-20" err="1">
                <a:latin typeface="Meiryo UI" panose="020B0604030504040204" pitchFamily="50" charset="-128"/>
                <a:ea typeface="Meiryo UI" panose="020B0604030504040204" pitchFamily="50" charset="-128"/>
                <a:cs typeface="MS PGothic"/>
              </a:rPr>
              <a:t>事業協同組合、事業協同小組合、信用協同組合、協同組合連合会、企業組合、協業組合</a:t>
            </a:r>
            <a:r>
              <a:rPr sz="1600" spc="-20">
                <a:latin typeface="Meiryo UI" panose="020B0604030504040204" pitchFamily="50" charset="-128"/>
                <a:ea typeface="Meiryo UI" panose="020B0604030504040204" pitchFamily="50" charset="-128"/>
                <a:cs typeface="MS PGothic"/>
              </a:rPr>
              <a:t>、</a:t>
            </a:r>
            <a:r>
              <a:rPr lang="ja-JP" altLang="en-US" sz="1600" spc="-20">
                <a:latin typeface="Meiryo UI" panose="020B0604030504040204" pitchFamily="50" charset="-128"/>
                <a:ea typeface="Meiryo UI" panose="020B0604030504040204" pitchFamily="50" charset="-128"/>
                <a:cs typeface="MS PGothic"/>
              </a:rPr>
              <a:t>　</a:t>
            </a:r>
            <a:br>
              <a:rPr lang="en-US" altLang="ja-JP" sz="1600" spc="-20">
                <a:latin typeface="Meiryo UI" panose="020B0604030504040204" pitchFamily="50" charset="-128"/>
                <a:ea typeface="Meiryo UI" panose="020B0604030504040204" pitchFamily="50" charset="-128"/>
                <a:cs typeface="MS PGothic"/>
              </a:rPr>
            </a:br>
            <a:r>
              <a:rPr lang="ja-JP" altLang="en-US" sz="1600" spc="-20">
                <a:latin typeface="Meiryo UI" panose="020B0604030504040204" pitchFamily="50" charset="-128"/>
                <a:ea typeface="Meiryo UI" panose="020B0604030504040204" pitchFamily="50" charset="-128"/>
                <a:cs typeface="MS PGothic"/>
              </a:rPr>
              <a:t>　　</a:t>
            </a:r>
            <a:r>
              <a:rPr sz="1600" spc="-20" err="1">
                <a:latin typeface="Meiryo UI" panose="020B0604030504040204" pitchFamily="50" charset="-128"/>
                <a:ea typeface="Meiryo UI" panose="020B0604030504040204" pitchFamily="50" charset="-128"/>
                <a:cs typeface="MS PGothic"/>
              </a:rPr>
              <a:t>商工組合、商工組合連合会</a:t>
            </a:r>
            <a:endParaRPr sz="1600">
              <a:latin typeface="Meiryo UI" panose="020B0604030504040204" pitchFamily="50" charset="-128"/>
              <a:ea typeface="Meiryo UI" panose="020B0604030504040204" pitchFamily="50" charset="-128"/>
              <a:cs typeface="MS PGothic"/>
            </a:endParaRPr>
          </a:p>
        </p:txBody>
      </p:sp>
      <p:sp>
        <p:nvSpPr>
          <p:cNvPr id="7" name="スライド番号プレースホルダー 3">
            <a:extLst>
              <a:ext uri="{FF2B5EF4-FFF2-40B4-BE49-F238E27FC236}">
                <a16:creationId xmlns:a16="http://schemas.microsoft.com/office/drawing/2014/main" id="{FF0EF37D-32E3-753D-CC6F-313EF47F75AD}"/>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31</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48296" y="1060193"/>
            <a:ext cx="9209405" cy="4634602"/>
          </a:xfrm>
          <a:prstGeom prst="rect">
            <a:avLst/>
          </a:prstGeom>
        </p:spPr>
        <p:txBody>
          <a:bodyPr vert="horz" wrap="square" lIns="0" tIns="134620" rIns="0" bIns="0" rtlCol="0">
            <a:spAutoFit/>
          </a:bodyPr>
          <a:lstStyle/>
          <a:p>
            <a:r>
              <a:rPr lang="ja-JP" altLang="en-US" sz="1800" i="0" u="none" strike="noStrike" baseline="0">
                <a:latin typeface="Meiryo UI" panose="020B0604030504040204" pitchFamily="50" charset="-128"/>
                <a:ea typeface="Meiryo UI" panose="020B0604030504040204" pitchFamily="50" charset="-128"/>
              </a:rPr>
              <a:t>被害車両の修繕及び入替えでの補助対象経費</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（１）修理不能の車両の入替えについて</a:t>
            </a:r>
            <a:endParaRPr lang="en-US" altLang="ja-JP" sz="1600" spc="-40">
              <a:latin typeface="Meiryo UI" panose="020B0604030504040204" pitchFamily="50" charset="-128"/>
              <a:ea typeface="Meiryo UI" panose="020B0604030504040204" pitchFamily="50" charset="-128"/>
              <a:cs typeface="Yu Gothic UI"/>
            </a:endParaRPr>
          </a:p>
          <a:p>
            <a:pPr marL="12700" lvl="3">
              <a:spcBef>
                <a:spcPts val="960"/>
              </a:spcBef>
            </a:pPr>
            <a:r>
              <a:rPr lang="ja-JP" altLang="en-US" sz="1600" spc="-40">
                <a:latin typeface="Meiryo UI" panose="020B0604030504040204" pitchFamily="50" charset="-128"/>
                <a:ea typeface="Meiryo UI" panose="020B0604030504040204" pitchFamily="50" charset="-128"/>
                <a:cs typeface="Yu Gothic UI"/>
              </a:rPr>
              <a:t>　被災車両は原則修理</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修繕</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ですが、修理不能となった場合には、販売店や修理工場などから修理不能の証明書を入手し、被災車両の永久抹消登録の手続きを行うことで、被災車両と同等品以下の新車又は中古車への入替え費用を補助対象とすることができます（</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a:t>
            </a: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a:t>
            </a:r>
            <a:r>
              <a:rPr lang="ja-JP" altLang="en-US" sz="1600" spc="-40">
                <a:highlight>
                  <a:srgbClr val="FFFFFF"/>
                </a:highlight>
                <a:latin typeface="Meiryo UI" panose="020B0604030504040204" pitchFamily="50" charset="-128"/>
                <a:ea typeface="Meiryo UI" panose="020B0604030504040204" pitchFamily="50" charset="-128"/>
                <a:cs typeface="Yu Gothic UI"/>
              </a:rPr>
              <a:t>なお、中古市場に出回るもの（下取り）は、修理可能という判断になるので入替えによる復旧は原則できません。</a:t>
            </a:r>
          </a:p>
          <a:p>
            <a:pPr marL="12700">
              <a:lnSpc>
                <a:spcPct val="100000"/>
              </a:lnSpc>
              <a:spcBef>
                <a:spcPts val="960"/>
              </a:spcBef>
            </a:pPr>
            <a:r>
              <a:rPr lang="ja-JP" altLang="en-US" sz="1200" spc="-40">
                <a:highlight>
                  <a:srgbClr val="FFFFFF"/>
                </a:highlight>
                <a:latin typeface="Meiryo UI" panose="020B0604030504040204" pitchFamily="50" charset="-128"/>
                <a:ea typeface="Meiryo UI" panose="020B0604030504040204" pitchFamily="50" charset="-128"/>
                <a:cs typeface="Yu Gothic UI"/>
              </a:rPr>
              <a:t>　</a:t>
            </a:r>
            <a:r>
              <a:rPr lang="en-US" altLang="ja-JP" sz="1200" spc="-40">
                <a:highlight>
                  <a:srgbClr val="FFFFFF"/>
                </a:highlight>
                <a:latin typeface="Meiryo UI" panose="020B0604030504040204" pitchFamily="50" charset="-128"/>
                <a:ea typeface="Meiryo UI" panose="020B0604030504040204" pitchFamily="50" charset="-128"/>
                <a:cs typeface="Yu Gothic UI"/>
              </a:rPr>
              <a:t>※</a:t>
            </a:r>
            <a:r>
              <a:rPr lang="ja-JP" altLang="en-US" sz="1200" spc="-40">
                <a:highlight>
                  <a:srgbClr val="FFFFFF"/>
                </a:highlight>
                <a:latin typeface="Meiryo UI" panose="020B0604030504040204" pitchFamily="50" charset="-128"/>
                <a:ea typeface="Meiryo UI" panose="020B0604030504040204" pitchFamily="50" charset="-128"/>
                <a:cs typeface="Yu Gothic UI"/>
              </a:rPr>
              <a:t>修理不能となった被災</a:t>
            </a:r>
            <a:r>
              <a:rPr lang="ja-JP" altLang="en-US" sz="1200" spc="-40">
                <a:latin typeface="Meiryo UI" panose="020B0604030504040204" pitchFamily="50" charset="-128"/>
                <a:ea typeface="Meiryo UI" panose="020B0604030504040204" pitchFamily="50" charset="-128"/>
                <a:cs typeface="Yu Gothic UI"/>
              </a:rPr>
              <a:t>車両の引き取りの際に、車両の対価（スクラップ、部品取りでの買取）について支払いがあったとしても、補助対象経費からは差し引き</a:t>
            </a:r>
            <a:br>
              <a:rPr lang="en-US" altLang="ja-JP" sz="1200" spc="-40">
                <a:latin typeface="Meiryo UI" panose="020B0604030504040204" pitchFamily="50" charset="-128"/>
                <a:ea typeface="Meiryo UI" panose="020B0604030504040204" pitchFamily="50" charset="-128"/>
                <a:cs typeface="Yu Gothic UI"/>
              </a:rPr>
            </a:br>
            <a:r>
              <a:rPr lang="ja-JP" altLang="en-US" sz="1200" spc="-40">
                <a:latin typeface="Meiryo UI" panose="020B0604030504040204" pitchFamily="50" charset="-128"/>
                <a:ea typeface="Meiryo UI" panose="020B0604030504040204" pitchFamily="50" charset="-128"/>
                <a:cs typeface="Yu Gothic UI"/>
              </a:rPr>
              <a:t>　　 ません。</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（２）修理</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修繕</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可能な車両の入替えについて</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　修理</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修繕</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可能な車両についても、「修理</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修繕</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費用」と「下取り適用後の入替え価格（同等品以下の新車又は中古車への入替え費用）」を比較し、「下取り適用後の入替え価格」が安価な場合は、「下取り適用後の入替え」による復旧も補助対象とすることができます。</a:t>
            </a:r>
            <a:r>
              <a:rPr lang="en-US" altLang="ja-JP" sz="1600" spc="-40">
                <a:latin typeface="Meiryo UI" panose="020B0604030504040204" pitchFamily="50" charset="-128"/>
                <a:ea typeface="Meiryo UI" panose="020B0604030504040204" pitchFamily="50" charset="-128"/>
                <a:cs typeface="Yu Gothic UI"/>
              </a:rPr>
              <a:t>(</a:t>
            </a:r>
            <a:r>
              <a:rPr lang="ja-JP" altLang="en-US" sz="1600" spc="-40">
                <a:latin typeface="Meiryo UI" panose="020B0604030504040204" pitchFamily="50" charset="-128"/>
                <a:ea typeface="Meiryo UI" panose="020B0604030504040204" pitchFamily="50" charset="-128"/>
                <a:cs typeface="Yu Gothic UI"/>
              </a:rPr>
              <a:t>この場合の補助対象経費は下取り適用後の入替え価格とします。</a:t>
            </a:r>
            <a:r>
              <a:rPr lang="en-US" altLang="ja-JP" sz="1600" spc="-40">
                <a:latin typeface="Meiryo UI" panose="020B0604030504040204" pitchFamily="50" charset="-128"/>
                <a:ea typeface="Meiryo UI" panose="020B0604030504040204" pitchFamily="50" charset="-128"/>
                <a:cs typeface="Yu Gothic UI"/>
              </a:rPr>
              <a:t>)</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（３）入替え車両の調達について</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　入替えに当たっては、被災前の資産を復旧することから、被災前に新車で調達したものは新車でも中古車でもかまいません。なお、被災前に中古で調達したものについては、原則中古での復旧となります。</a:t>
            </a:r>
            <a:endParaRPr sz="1600">
              <a:latin typeface="Meiryo UI" panose="020B0604030504040204" pitchFamily="50" charset="-128"/>
              <a:ea typeface="Meiryo UI" panose="020B0604030504040204" pitchFamily="50" charset="-128"/>
              <a:cs typeface="Yu Gothic UI"/>
            </a:endParaRPr>
          </a:p>
        </p:txBody>
      </p:sp>
      <p:sp>
        <p:nvSpPr>
          <p:cNvPr id="5" name="object 5"/>
          <p:cNvSpPr/>
          <p:nvPr/>
        </p:nvSpPr>
        <p:spPr>
          <a:xfrm>
            <a:off x="199389" y="781068"/>
            <a:ext cx="9507220" cy="5625465"/>
          </a:xfrm>
          <a:custGeom>
            <a:avLst/>
            <a:gdLst/>
            <a:ahLst/>
            <a:cxnLst/>
            <a:rect l="l" t="t" r="r" b="b"/>
            <a:pathLst>
              <a:path w="9507220" h="5625465">
                <a:moveTo>
                  <a:pt x="0" y="5625084"/>
                </a:moveTo>
                <a:lnTo>
                  <a:pt x="9506712" y="5625084"/>
                </a:lnTo>
                <a:lnTo>
                  <a:pt x="9506712" y="0"/>
                </a:lnTo>
                <a:lnTo>
                  <a:pt x="0" y="0"/>
                </a:lnTo>
                <a:lnTo>
                  <a:pt x="0" y="5625084"/>
                </a:lnTo>
                <a:close/>
              </a:path>
            </a:pathLst>
          </a:custGeom>
          <a:ln w="19811">
            <a:solidFill>
              <a:schemeClr val="bg1">
                <a:lumMod val="75000"/>
              </a:schemeClr>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601769" cy="351378"/>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z="2200" spc="50">
                <a:latin typeface="Meiryo UI" panose="020B0604030504040204" pitchFamily="50" charset="-128"/>
                <a:ea typeface="Meiryo UI" panose="020B0604030504040204" pitchFamily="50" charset="-128"/>
              </a:rPr>
              <a:t>（参考）</a:t>
            </a:r>
            <a:r>
              <a:rPr lang="ja-JP" altLang="en-US" sz="2200" spc="-5">
                <a:latin typeface="Meiryo UI" panose="020B0604030504040204" pitchFamily="50" charset="-128"/>
                <a:ea typeface="Meiryo UI" panose="020B0604030504040204" pitchFamily="50" charset="-128"/>
              </a:rPr>
              <a:t>車両の復旧について①</a:t>
            </a:r>
          </a:p>
        </p:txBody>
      </p:sp>
      <p:sp>
        <p:nvSpPr>
          <p:cNvPr id="7" name="スライド番号プレースホルダー 3">
            <a:extLst>
              <a:ext uri="{FF2B5EF4-FFF2-40B4-BE49-F238E27FC236}">
                <a16:creationId xmlns:a16="http://schemas.microsoft.com/office/drawing/2014/main" id="{B7716EBB-B229-5415-BDF8-32E39685D20F}"/>
              </a:ext>
            </a:extLst>
          </p:cNvPr>
          <p:cNvSpPr>
            <a:spLocks noGrp="1"/>
          </p:cNvSpPr>
          <p:nvPr>
            <p:ph type="sldNum" sz="quarter" idx="7"/>
          </p:nvPr>
        </p:nvSpPr>
        <p:spPr>
          <a:xfrm>
            <a:off x="8934450" y="6579473"/>
            <a:ext cx="942592" cy="170136"/>
          </a:xfrm>
        </p:spPr>
        <p:txBody>
          <a:bodyPr/>
          <a:lstStyle/>
          <a:p>
            <a:pPr marL="38100">
              <a:lnSpc>
                <a:spcPct val="100000"/>
              </a:lnSpc>
              <a:spcBef>
                <a:spcPts val="185"/>
              </a:spcBef>
            </a:pPr>
            <a:r>
              <a:rPr lang="ja-JP" altLang="en-US" spc="95" dirty="0">
                <a:latin typeface="Meiryo UI" panose="020B0604030504040204" pitchFamily="50" charset="-128"/>
                <a:ea typeface="Meiryo UI" panose="020B0604030504040204" pitchFamily="50" charset="-128"/>
              </a:rPr>
              <a:t>３２</a:t>
            </a:r>
          </a:p>
        </p:txBody>
      </p:sp>
    </p:spTree>
    <p:extLst>
      <p:ext uri="{BB962C8B-B14F-4D97-AF65-F5344CB8AC3E}">
        <p14:creationId xmlns:p14="http://schemas.microsoft.com/office/powerpoint/2010/main" val="1257581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48297" y="789716"/>
            <a:ext cx="9209405" cy="4937249"/>
          </a:xfrm>
          <a:prstGeom prst="rect">
            <a:avLst/>
          </a:prstGeom>
        </p:spPr>
        <p:txBody>
          <a:bodyPr vert="horz" wrap="square" lIns="0" tIns="134620" rIns="0" bIns="0" rtlCol="0">
            <a:spAutoFit/>
          </a:bodyPr>
          <a:lstStyle/>
          <a:p>
            <a:r>
              <a:rPr lang="ja-JP" altLang="en-US" sz="1400" i="0" u="none" strike="noStrike" baseline="0">
                <a:latin typeface="Meiryo UI" panose="020B0604030504040204" pitchFamily="50" charset="-128"/>
                <a:ea typeface="Meiryo UI" panose="020B0604030504040204" pitchFamily="50" charset="-128"/>
              </a:rPr>
              <a:t>（４）同等品の判断</a:t>
            </a:r>
          </a:p>
          <a:p>
            <a:r>
              <a:rPr lang="ja-JP" altLang="en-US" sz="1400" i="0" u="none" strike="noStrike" baseline="0">
                <a:latin typeface="Meiryo UI" panose="020B0604030504040204" pitchFamily="50" charset="-128"/>
                <a:ea typeface="Meiryo UI" panose="020B0604030504040204" pitchFamily="50" charset="-128"/>
              </a:rPr>
              <a:t>　入替え車両は、被災した車両と同等品以下の車両となりますが、同等品以下の車両の判断は、排気量のみではなく、積載量、運搬可能量など、車の性質（乗用、貨物、特殊など）に応じて総合的に確認させていただきます。</a:t>
            </a:r>
          </a:p>
          <a:p>
            <a:r>
              <a:rPr lang="ja-JP" altLang="en-US" sz="1400" i="0" u="none" strike="noStrike" baseline="0">
                <a:latin typeface="Meiryo UI" panose="020B0604030504040204" pitchFamily="50" charset="-128"/>
                <a:ea typeface="Meiryo UI" panose="020B0604030504040204" pitchFamily="50" charset="-128"/>
              </a:rPr>
              <a:t>　なお、同等品以下と判断できない場合は、購入費用そのものが対象となりません</a:t>
            </a:r>
            <a:r>
              <a:rPr lang="ja-JP" altLang="en-US" sz="14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sz="14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sz="1400" i="0" u="none" strike="noStrike" baseline="0">
                <a:latin typeface="Meiryo UI" panose="020B0604030504040204" pitchFamily="50" charset="-128"/>
                <a:ea typeface="Meiryo UI" panose="020B0604030504040204" pitchFamily="50" charset="-128"/>
              </a:rPr>
              <a:t>ただし、性能向上に資するような機能付加・拡充を図る場合や販路拡大等のための新分野事業に該当する場合は、被災前車両の原状回復に必要な経費を上限として補助対象とすることができます。</a:t>
            </a:r>
            <a:br>
              <a:rPr lang="en-US" altLang="ja-JP" sz="1400" i="0" u="none" strike="noStrike" baseline="0">
                <a:latin typeface="Meiryo UI" panose="020B0604030504040204" pitchFamily="50" charset="-128"/>
                <a:ea typeface="Meiryo UI" panose="020B0604030504040204" pitchFamily="50" charset="-128"/>
              </a:rPr>
            </a:br>
            <a:endParaRPr lang="ja-JP" altLang="en-US" sz="1400" i="0" u="none" strike="noStrike" baseline="0">
              <a:latin typeface="Meiryo UI" panose="020B0604030504040204" pitchFamily="50" charset="-128"/>
              <a:ea typeface="Meiryo UI" panose="020B0604030504040204" pitchFamily="50" charset="-128"/>
            </a:endParaRPr>
          </a:p>
          <a:p>
            <a:r>
              <a:rPr lang="ja-JP" altLang="en-US" sz="1200" i="0" u="none" strike="noStrike" baseline="0">
                <a:latin typeface="Meiryo UI" panose="020B0604030504040204" pitchFamily="50" charset="-128"/>
                <a:ea typeface="Meiryo UI" panose="020B0604030504040204" pitchFamily="50" charset="-128"/>
              </a:rPr>
              <a:t>注１）被災車両が著しく古いため、現在同等品が販売されていないなど同等品の調達が困難な場合は、現在調達可能な最低限ランクの車両への入替えが可能です。（最低限ランクの車両でない場合は、最低限ランクの車両の購入費用への補助額が補助上限となります。）</a:t>
            </a:r>
          </a:p>
          <a:p>
            <a:r>
              <a:rPr lang="ja-JP" altLang="en-US" sz="1200" i="0" u="none" strike="noStrike" baseline="0">
                <a:latin typeface="Meiryo UI" panose="020B0604030504040204" pitchFamily="50" charset="-128"/>
                <a:ea typeface="Meiryo UI" panose="020B0604030504040204" pitchFamily="50" charset="-128"/>
              </a:rPr>
              <a:t>注２）自動ブレーキの標準化など、車両の主流の変化や、メーカーの違いにより同一の設定がない、等の事情により一部の機能・性能が上がってしまうようなケースについては、「設備比較証明書」等により総合的に同程度の水準と判断された場合は補助対象とします。</a:t>
            </a:r>
            <a:br>
              <a:rPr lang="en-US" altLang="ja-JP" sz="1200" i="0" u="none" strike="noStrike" baseline="0">
                <a:latin typeface="Meiryo UI" panose="020B0604030504040204" pitchFamily="50" charset="-128"/>
                <a:ea typeface="Meiryo UI" panose="020B0604030504040204" pitchFamily="50" charset="-128"/>
              </a:rPr>
            </a:br>
            <a:endParaRPr lang="ja-JP" altLang="en-US" sz="1200" i="0" u="none" strike="noStrike" baseline="0">
              <a:latin typeface="Meiryo UI" panose="020B0604030504040204" pitchFamily="50" charset="-128"/>
              <a:ea typeface="Meiryo UI" panose="020B0604030504040204" pitchFamily="50" charset="-128"/>
            </a:endParaRPr>
          </a:p>
          <a:p>
            <a:r>
              <a:rPr lang="ja-JP" altLang="en-US" sz="1400" i="0" u="none" strike="noStrike" baseline="0">
                <a:latin typeface="Meiryo UI" panose="020B0604030504040204" pitchFamily="50" charset="-128"/>
                <a:ea typeface="Meiryo UI" panose="020B0604030504040204" pitchFamily="50" charset="-128"/>
              </a:rPr>
              <a:t>（５）入替え車両の装備品について</a:t>
            </a:r>
          </a:p>
          <a:p>
            <a:r>
              <a:rPr lang="ja-JP" altLang="en-US" sz="1400" i="0" u="none" strike="noStrike" baseline="0">
                <a:latin typeface="Meiryo UI" panose="020B0604030504040204" pitchFamily="50" charset="-128"/>
                <a:ea typeface="Meiryo UI" panose="020B0604030504040204" pitchFamily="50" charset="-128"/>
              </a:rPr>
              <a:t>　入替えを行う場合の車両の装備品については、被災車両に装備されており業務上必須なものについてのみ補助対象とします。ただし、性能向上を意図し、入替え調達時に、被災時に付属していなかった装備品を取り付けて調達することは、被災前車両の原状回復に必要な経費を上限として補助対象とすることができます。</a:t>
            </a:r>
            <a:endParaRPr lang="ja-JP" altLang="en-US" sz="1400">
              <a:latin typeface="Meiryo UI" panose="020B0604030504040204" pitchFamily="50" charset="-128"/>
              <a:ea typeface="Meiryo UI" panose="020B0604030504040204" pitchFamily="50" charset="-128"/>
              <a:cs typeface="Yu Gothic UI"/>
            </a:endParaRPr>
          </a:p>
          <a:p>
            <a:endParaRPr lang="ja-JP" altLang="en-US" sz="1400" i="0" u="none" strike="noStrike" baseline="0">
              <a:latin typeface="Meiryo UI" panose="020B0604030504040204" pitchFamily="50" charset="-128"/>
              <a:ea typeface="Meiryo UI" panose="020B0604030504040204" pitchFamily="50" charset="-128"/>
            </a:endParaRPr>
          </a:p>
          <a:p>
            <a:r>
              <a:rPr lang="ja-JP" altLang="en-US" sz="1400" i="0" u="none" strike="noStrike" baseline="0">
                <a:latin typeface="Meiryo UI" panose="020B0604030504040204" pitchFamily="50" charset="-128"/>
                <a:ea typeface="Meiryo UI" panose="020B0604030504040204" pitchFamily="50" charset="-128"/>
              </a:rPr>
              <a:t>　注）装備品について、補助金額の確定後に装備することは、当該車両の機能を低下させるものではない場合は、制限はありません。</a:t>
            </a:r>
          </a:p>
          <a:p>
            <a:br>
              <a:rPr lang="en-US" altLang="ja-JP" sz="1400" i="0" u="none" strike="noStrike" baseline="0">
                <a:latin typeface="Meiryo UI" panose="020B0604030504040204" pitchFamily="50" charset="-128"/>
                <a:ea typeface="Meiryo UI" panose="020B0604030504040204" pitchFamily="50" charset="-128"/>
              </a:rPr>
            </a:br>
            <a:r>
              <a:rPr lang="ja-JP" altLang="en-US" sz="1400" i="0" u="none" strike="noStrike" baseline="0">
                <a:latin typeface="Meiryo UI" panose="020B0604030504040204" pitchFamily="50" charset="-128"/>
                <a:ea typeface="Meiryo UI" panose="020B0604030504040204" pitchFamily="50" charset="-128"/>
              </a:rPr>
              <a:t>（６）補助対象とならない経費</a:t>
            </a:r>
          </a:p>
          <a:p>
            <a:br>
              <a:rPr lang="en-US" altLang="ja-JP" sz="1400" i="0" u="none" strike="noStrike" baseline="0">
                <a:latin typeface="Meiryo UI" panose="020B0604030504040204" pitchFamily="50" charset="-128"/>
                <a:ea typeface="Meiryo UI" panose="020B0604030504040204" pitchFamily="50" charset="-128"/>
              </a:rPr>
            </a:br>
            <a:r>
              <a:rPr lang="ja-JP" altLang="en-US" sz="1400">
                <a:latin typeface="Meiryo UI" panose="020B0604030504040204" pitchFamily="50" charset="-128"/>
                <a:ea typeface="Meiryo UI" panose="020B0604030504040204" pitchFamily="50" charset="-128"/>
              </a:rPr>
              <a:t>　</a:t>
            </a:r>
            <a:r>
              <a:rPr lang="ja-JP" altLang="en-US" sz="1400" i="0" u="none" strike="noStrike" baseline="0">
                <a:latin typeface="Meiryo UI" panose="020B0604030504040204" pitchFamily="50" charset="-128"/>
                <a:ea typeface="Meiryo UI" panose="020B0604030504040204" pitchFamily="50" charset="-128"/>
              </a:rPr>
              <a:t>車両入替えの際の補助対象経費は、車両本体（補助対象となる装備品を含む）のみで、自動車取得税、重量税、登録費用等など法定費用等は補助対象となりません</a:t>
            </a:r>
            <a:r>
              <a:rPr lang="ja-JP" altLang="en-US" sz="14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5" name="object 5"/>
          <p:cNvSpPr/>
          <p:nvPr/>
        </p:nvSpPr>
        <p:spPr>
          <a:xfrm>
            <a:off x="199390" y="805656"/>
            <a:ext cx="9507220" cy="5625465"/>
          </a:xfrm>
          <a:custGeom>
            <a:avLst/>
            <a:gdLst/>
            <a:ahLst/>
            <a:cxnLst/>
            <a:rect l="l" t="t" r="r" b="b"/>
            <a:pathLst>
              <a:path w="9507220" h="5625465">
                <a:moveTo>
                  <a:pt x="0" y="5625084"/>
                </a:moveTo>
                <a:lnTo>
                  <a:pt x="9506712" y="5625084"/>
                </a:lnTo>
                <a:lnTo>
                  <a:pt x="9506712" y="0"/>
                </a:lnTo>
                <a:lnTo>
                  <a:pt x="0" y="0"/>
                </a:lnTo>
                <a:lnTo>
                  <a:pt x="0" y="5625084"/>
                </a:lnTo>
                <a:close/>
              </a:path>
            </a:pathLst>
          </a:custGeom>
          <a:ln w="19811">
            <a:solidFill>
              <a:schemeClr val="bg1">
                <a:lumMod val="75000"/>
              </a:schemeClr>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52D368FB-23EC-A449-6FC4-54E136CE703D}"/>
              </a:ext>
            </a:extLst>
          </p:cNvPr>
          <p:cNvSpPr>
            <a:spLocks noGrp="1"/>
          </p:cNvSpPr>
          <p:nvPr>
            <p:ph type="sldNum" sz="quarter" idx="7"/>
          </p:nvPr>
        </p:nvSpPr>
        <p:spPr>
          <a:xfrm>
            <a:off x="9058275" y="6579473"/>
            <a:ext cx="818767" cy="219312"/>
          </a:xfrm>
        </p:spPr>
        <p:txBody>
          <a:bodyPr/>
          <a:lstStyle/>
          <a:p>
            <a:pPr marL="38100">
              <a:lnSpc>
                <a:spcPct val="100000"/>
              </a:lnSpc>
              <a:spcBef>
                <a:spcPts val="185"/>
              </a:spcBef>
            </a:pPr>
            <a:r>
              <a:rPr lang="ja-JP" altLang="en-US" spc="95" dirty="0">
                <a:latin typeface="Meiryo UI" panose="020B0604030504040204" pitchFamily="50" charset="-128"/>
                <a:ea typeface="Meiryo UI" panose="020B0604030504040204" pitchFamily="50" charset="-128"/>
              </a:rPr>
              <a:t>３３</a:t>
            </a:r>
          </a:p>
        </p:txBody>
      </p:sp>
      <p:sp>
        <p:nvSpPr>
          <p:cNvPr id="2" name="object 2">
            <a:extLst>
              <a:ext uri="{FF2B5EF4-FFF2-40B4-BE49-F238E27FC236}">
                <a16:creationId xmlns:a16="http://schemas.microsoft.com/office/drawing/2014/main" id="{4738C6DE-2DC5-1C7D-8C61-9536E391917D}"/>
              </a:ext>
            </a:extLst>
          </p:cNvPr>
          <p:cNvSpPr txBox="1">
            <a:spLocks/>
          </p:cNvSpPr>
          <p:nvPr/>
        </p:nvSpPr>
        <p:spPr>
          <a:xfrm>
            <a:off x="351231" y="86614"/>
            <a:ext cx="4601769" cy="351378"/>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z="2200" spc="50">
                <a:latin typeface="Meiryo UI" panose="020B0604030504040204" pitchFamily="50" charset="-128"/>
                <a:ea typeface="Meiryo UI" panose="020B0604030504040204" pitchFamily="50" charset="-128"/>
              </a:rPr>
              <a:t>（参考）</a:t>
            </a:r>
            <a:r>
              <a:rPr lang="ja-JP" altLang="en-US" sz="2200" spc="-5">
                <a:latin typeface="Meiryo UI" panose="020B0604030504040204" pitchFamily="50" charset="-128"/>
                <a:ea typeface="Meiryo UI" panose="020B0604030504040204" pitchFamily="50" charset="-128"/>
              </a:rPr>
              <a:t>車両の復旧について②</a:t>
            </a:r>
          </a:p>
        </p:txBody>
      </p:sp>
    </p:spTree>
    <p:extLst>
      <p:ext uri="{BB962C8B-B14F-4D97-AF65-F5344CB8AC3E}">
        <p14:creationId xmlns:p14="http://schemas.microsoft.com/office/powerpoint/2010/main" val="2599954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00405" y="824850"/>
            <a:ext cx="9507220" cy="5625465"/>
          </a:xfrm>
          <a:custGeom>
            <a:avLst/>
            <a:gdLst/>
            <a:ahLst/>
            <a:cxnLst/>
            <a:rect l="l" t="t" r="r" b="b"/>
            <a:pathLst>
              <a:path w="9507220" h="5625465">
                <a:moveTo>
                  <a:pt x="0" y="5625084"/>
                </a:moveTo>
                <a:lnTo>
                  <a:pt x="9506712" y="5625084"/>
                </a:lnTo>
                <a:lnTo>
                  <a:pt x="9506712" y="0"/>
                </a:lnTo>
                <a:lnTo>
                  <a:pt x="0" y="0"/>
                </a:lnTo>
                <a:lnTo>
                  <a:pt x="0" y="5625084"/>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 name="object 4"/>
          <p:cNvSpPr txBox="1"/>
          <p:nvPr/>
        </p:nvSpPr>
        <p:spPr>
          <a:xfrm>
            <a:off x="348297" y="947747"/>
            <a:ext cx="9209405" cy="3654847"/>
          </a:xfrm>
          <a:prstGeom prst="rect">
            <a:avLst/>
          </a:prstGeom>
        </p:spPr>
        <p:txBody>
          <a:bodyPr vert="horz" wrap="square" lIns="0" tIns="134620" rIns="0" bIns="0" rtlCol="0">
            <a:spAutoFit/>
          </a:bodyPr>
          <a:lstStyle/>
          <a:p>
            <a:r>
              <a:rPr lang="ja-JP" altLang="en-US" sz="18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その他</a:t>
            </a:r>
            <a:br>
              <a:rPr lang="en-US" altLang="ja-JP" sz="1800" i="0" u="none" strike="noStrike" baseline="0">
                <a:solidFill>
                  <a:schemeClr val="tx1">
                    <a:lumMod val="75000"/>
                    <a:lumOff val="25000"/>
                  </a:schemeClr>
                </a:solidFill>
                <a:latin typeface="Meiryo UI" panose="020B0604030504040204" pitchFamily="50" charset="-128"/>
                <a:ea typeface="Meiryo UI" panose="020B0604030504040204" pitchFamily="50" charset="-128"/>
              </a:rPr>
            </a:br>
            <a:br>
              <a:rPr lang="en-US" altLang="ja-JP" sz="1800" i="0" u="none" strike="noStrike" baseline="0">
                <a:solidFill>
                  <a:schemeClr val="tx1">
                    <a:lumMod val="75000"/>
                    <a:lumOff val="25000"/>
                  </a:schemeClr>
                </a:solidFill>
                <a:latin typeface="Meiryo UI" panose="020B0604030504040204" pitchFamily="50" charset="-128"/>
                <a:ea typeface="Meiryo UI" panose="020B0604030504040204" pitchFamily="50" charset="-128"/>
              </a:rPr>
            </a:br>
            <a:r>
              <a:rPr lang="ja-JP" altLang="en-US" sz="1600" spc="-40">
                <a:latin typeface="Meiryo UI" panose="020B0604030504040204" pitchFamily="50" charset="-128"/>
                <a:ea typeface="Meiryo UI" panose="020B0604030504040204" pitchFamily="50" charset="-128"/>
                <a:cs typeface="Yu Gothic UI"/>
              </a:rPr>
              <a:t>（１）自動車修理工場などの、いわゆる「代車」について</a:t>
            </a:r>
            <a:br>
              <a:rPr lang="en-US" altLang="ja-JP" sz="1600" spc="-40">
                <a:latin typeface="Meiryo UI" panose="020B0604030504040204" pitchFamily="50" charset="-128"/>
                <a:ea typeface="Meiryo UI" panose="020B0604030504040204" pitchFamily="50" charset="-128"/>
                <a:cs typeface="Yu Gothic UI"/>
              </a:rPr>
            </a:b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いわゆる「代車」については、過去にいわゆる代車落ちしたものを販売していないことなど、</a:t>
            </a: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商品として売却していないことを確認させていただきます。　</a:t>
            </a:r>
            <a:br>
              <a:rPr lang="en-US" altLang="ja-JP" sz="1600" spc="-40">
                <a:latin typeface="Meiryo UI" panose="020B0604030504040204" pitchFamily="50" charset="-128"/>
                <a:ea typeface="Meiryo UI" panose="020B0604030504040204" pitchFamily="50" charset="-128"/>
                <a:cs typeface="Yu Gothic UI"/>
              </a:rPr>
            </a:b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a:t>
            </a:r>
            <a:endParaRPr lang="en-US" altLang="ja-JP" sz="1600" spc="-40">
              <a:latin typeface="Meiryo UI" panose="020B0604030504040204" pitchFamily="50" charset="-128"/>
              <a:ea typeface="Meiryo UI" panose="020B0604030504040204" pitchFamily="50" charset="-128"/>
              <a:cs typeface="Yu Gothic UI"/>
            </a:endParaRP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（２）ローン・割賦販売により調達した車両について</a:t>
            </a:r>
            <a:br>
              <a:rPr lang="en-US" altLang="ja-JP" sz="1600" spc="-40">
                <a:latin typeface="Meiryo UI" panose="020B0604030504040204" pitchFamily="50" charset="-128"/>
                <a:ea typeface="Meiryo UI" panose="020B0604030504040204" pitchFamily="50" charset="-128"/>
                <a:cs typeface="Yu Gothic UI"/>
              </a:rPr>
            </a:b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なりわい再建支援補助金は、所有者が復旧することとしているため、</a:t>
            </a:r>
            <a:br>
              <a:rPr lang="en-US" altLang="ja-JP" sz="1600" spc="-40">
                <a:latin typeface="Meiryo UI" panose="020B0604030504040204" pitchFamily="50" charset="-128"/>
                <a:ea typeface="Meiryo UI" panose="020B0604030504040204" pitchFamily="50" charset="-128"/>
                <a:cs typeface="Yu Gothic UI"/>
              </a:rPr>
            </a:br>
            <a:r>
              <a:rPr lang="ja-JP" altLang="en-US" sz="1600" spc="-40">
                <a:latin typeface="Meiryo UI" panose="020B0604030504040204" pitchFamily="50" charset="-128"/>
                <a:ea typeface="Meiryo UI" panose="020B0604030504040204" pitchFamily="50" charset="-128"/>
                <a:cs typeface="Yu Gothic UI"/>
              </a:rPr>
              <a:t>　車両の登録上の所有者が、補助金申請をする必要があります。</a:t>
            </a:r>
          </a:p>
          <a:p>
            <a:pPr marL="12700">
              <a:lnSpc>
                <a:spcPct val="100000"/>
              </a:lnSpc>
              <a:spcBef>
                <a:spcPts val="960"/>
              </a:spcBef>
            </a:pPr>
            <a:r>
              <a:rPr lang="ja-JP" altLang="en-US" sz="1600" spc="-40">
                <a:latin typeface="Meiryo UI" panose="020B0604030504040204" pitchFamily="50" charset="-128"/>
                <a:ea typeface="Meiryo UI" panose="020B0604030504040204" pitchFamily="50" charset="-128"/>
                <a:cs typeface="Yu Gothic UI"/>
              </a:rPr>
              <a:t>　なお、補助金申請前に残債処理による所有権移転を行い、自らが所有者として復旧をすることは可能となります。</a:t>
            </a:r>
            <a:endParaRPr sz="1600">
              <a:latin typeface="Meiryo UI" panose="020B0604030504040204" pitchFamily="50" charset="-128"/>
              <a:ea typeface="Meiryo UI" panose="020B0604030504040204" pitchFamily="50" charset="-128"/>
              <a:cs typeface="Yu Gothic UI"/>
            </a:endParaRPr>
          </a:p>
        </p:txBody>
      </p:sp>
      <p:sp>
        <p:nvSpPr>
          <p:cNvPr id="7" name="スライド番号プレースホルダー 3">
            <a:extLst>
              <a:ext uri="{FF2B5EF4-FFF2-40B4-BE49-F238E27FC236}">
                <a16:creationId xmlns:a16="http://schemas.microsoft.com/office/drawing/2014/main" id="{AB15ED9E-9528-A34A-B749-BFEA820DC5FB}"/>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34</a:t>
            </a:fld>
            <a:endParaRPr lang="ja-JP" altLang="en-US" spc="95">
              <a:latin typeface="Meiryo UI" panose="020B0604030504040204" pitchFamily="50" charset="-128"/>
              <a:ea typeface="Meiryo UI" panose="020B0604030504040204" pitchFamily="50" charset="-128"/>
            </a:endParaRPr>
          </a:p>
        </p:txBody>
      </p:sp>
      <p:sp>
        <p:nvSpPr>
          <p:cNvPr id="2" name="object 2">
            <a:extLst>
              <a:ext uri="{FF2B5EF4-FFF2-40B4-BE49-F238E27FC236}">
                <a16:creationId xmlns:a16="http://schemas.microsoft.com/office/drawing/2014/main" id="{E617FFF6-184B-1522-9090-16142D954B9E}"/>
              </a:ext>
            </a:extLst>
          </p:cNvPr>
          <p:cNvSpPr txBox="1">
            <a:spLocks/>
          </p:cNvSpPr>
          <p:nvPr/>
        </p:nvSpPr>
        <p:spPr>
          <a:xfrm>
            <a:off x="351231" y="86614"/>
            <a:ext cx="4601769"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（参考）</a:t>
            </a:r>
            <a:r>
              <a:rPr lang="ja-JP" altLang="en-US" spc="-5">
                <a:latin typeface="Meiryo UI" panose="020B0604030504040204" pitchFamily="50" charset="-128"/>
                <a:ea typeface="Meiryo UI" panose="020B0604030504040204" pitchFamily="50" charset="-128"/>
              </a:rPr>
              <a:t>車両の復旧について③</a:t>
            </a:r>
          </a:p>
        </p:txBody>
      </p:sp>
    </p:spTree>
    <p:extLst>
      <p:ext uri="{BB962C8B-B14F-4D97-AF65-F5344CB8AC3E}">
        <p14:creationId xmlns:p14="http://schemas.microsoft.com/office/powerpoint/2010/main" val="306221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00405" y="1178813"/>
            <a:ext cx="9507220" cy="5130548"/>
          </a:xfrm>
          <a:custGeom>
            <a:avLst/>
            <a:gdLst/>
            <a:ahLst/>
            <a:cxnLst/>
            <a:rect l="l" t="t" r="r" b="b"/>
            <a:pathLst>
              <a:path w="9507220" h="5625465">
                <a:moveTo>
                  <a:pt x="0" y="5625084"/>
                </a:moveTo>
                <a:lnTo>
                  <a:pt x="9506712" y="5625084"/>
                </a:lnTo>
                <a:lnTo>
                  <a:pt x="9506712" y="0"/>
                </a:lnTo>
                <a:lnTo>
                  <a:pt x="0" y="0"/>
                </a:lnTo>
                <a:lnTo>
                  <a:pt x="0" y="5625084"/>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 name="object 4"/>
          <p:cNvSpPr txBox="1"/>
          <p:nvPr/>
        </p:nvSpPr>
        <p:spPr>
          <a:xfrm>
            <a:off x="351231" y="1668261"/>
            <a:ext cx="9209405" cy="3521477"/>
          </a:xfrm>
          <a:prstGeom prst="rect">
            <a:avLst/>
          </a:prstGeom>
        </p:spPr>
        <p:txBody>
          <a:bodyPr vert="horz" wrap="square" lIns="0" tIns="134620" rIns="0" bIns="0" rtlCol="0">
            <a:spAutoFit/>
          </a:bodyPr>
          <a:lstStyle/>
          <a:p>
            <a:pPr lvl="1"/>
            <a:r>
              <a:rPr lang="ja-JP" altLang="en-US" sz="2000" i="0" u="none" strike="noStrike" baseline="0" dirty="0">
                <a:solidFill>
                  <a:schemeClr val="tx1"/>
                </a:solidFill>
                <a:latin typeface="Meiryo UI" panose="020B0604030504040204" pitchFamily="50" charset="-128"/>
                <a:ea typeface="Meiryo UI" panose="020B0604030504040204" pitchFamily="50" charset="-128"/>
              </a:rPr>
              <a:t>〇資産計上されない施設・設備は原則として補助対象</a:t>
            </a:r>
            <a:r>
              <a:rPr lang="ja-JP" altLang="en-US" sz="2000" i="0" u="none" strike="noStrike" baseline="0">
                <a:solidFill>
                  <a:srgbClr val="C00000"/>
                </a:solidFill>
                <a:latin typeface="Meiryo UI" panose="020B0604030504040204" pitchFamily="50" charset="-128"/>
                <a:ea typeface="Meiryo UI" panose="020B0604030504040204" pitchFamily="50" charset="-128"/>
              </a:rPr>
              <a:t>となりません</a:t>
            </a:r>
            <a:r>
              <a:rPr lang="ja-JP" altLang="en-US" sz="20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a:t>
            </a:r>
            <a:br>
              <a:rPr lang="en-US" altLang="ja-JP" sz="2000" i="0" u="none" strike="noStrike" baseline="0">
                <a:solidFill>
                  <a:schemeClr val="tx1">
                    <a:lumMod val="75000"/>
                    <a:lumOff val="25000"/>
                  </a:schemeClr>
                </a:solidFill>
                <a:latin typeface="Meiryo UI" panose="020B0604030504040204" pitchFamily="50" charset="-128"/>
                <a:ea typeface="Meiryo UI" panose="020B0604030504040204" pitchFamily="50" charset="-128"/>
              </a:rPr>
            </a:br>
            <a:br>
              <a:rPr lang="en-US" altLang="ja-JP" sz="2000" i="0" u="none" strike="noStrike" baseline="0">
                <a:solidFill>
                  <a:schemeClr val="tx1"/>
                </a:solidFill>
                <a:latin typeface="Meiryo UI" panose="020B0604030504040204" pitchFamily="50" charset="-128"/>
                <a:ea typeface="Meiryo UI" panose="020B0604030504040204" pitchFamily="50" charset="-128"/>
              </a:rPr>
            </a:br>
            <a:r>
              <a:rPr lang="ja-JP" altLang="en-US" sz="2000" i="0" u="none" strike="noStrike" baseline="0" dirty="0">
                <a:solidFill>
                  <a:schemeClr val="tx1"/>
                </a:solidFill>
                <a:latin typeface="Meiryo UI" panose="020B0604030504040204" pitchFamily="50" charset="-128"/>
                <a:ea typeface="Meiryo UI" panose="020B0604030504040204" pitchFamily="50" charset="-128"/>
              </a:rPr>
              <a:t>　但し、資産計上されていない施設や設備であっても、売買契約書、購入業者やメンテナンス業者からの証明等（第三者による客観的な証明ができるもの）により、被災前に所有していたこと及び業務用のみに用いていたことなどが証明できれば、補助の対象となる場合があります。</a:t>
            </a:r>
            <a:br>
              <a:rPr lang="en-US" altLang="ja-JP" sz="2000" i="0" u="none" strike="noStrike" baseline="0">
                <a:solidFill>
                  <a:schemeClr val="tx1"/>
                </a:solidFill>
                <a:latin typeface="Meiryo UI" panose="020B0604030504040204" pitchFamily="50" charset="-128"/>
                <a:ea typeface="Meiryo UI" panose="020B0604030504040204" pitchFamily="50" charset="-128"/>
              </a:rPr>
            </a:br>
            <a:endParaRPr lang="ja-JP" altLang="en-US" sz="2000" i="0" u="none" strike="noStrike" baseline="0" dirty="0">
              <a:solidFill>
                <a:schemeClr val="tx1"/>
              </a:solidFill>
              <a:latin typeface="Meiryo UI" panose="020B0604030504040204" pitchFamily="50" charset="-128"/>
              <a:ea typeface="Meiryo UI" panose="020B0604030504040204" pitchFamily="50" charset="-128"/>
            </a:endParaRPr>
          </a:p>
          <a:p>
            <a:r>
              <a:rPr lang="ja-JP" altLang="en-US" sz="2000" i="0" u="none" strike="noStrike" baseline="0" dirty="0">
                <a:solidFill>
                  <a:schemeClr val="tx1"/>
                </a:solidFill>
                <a:latin typeface="Meiryo UI" panose="020B0604030504040204" pitchFamily="50" charset="-128"/>
                <a:ea typeface="Meiryo UI" panose="020B0604030504040204" pitchFamily="50" charset="-128"/>
              </a:rPr>
              <a:t>○資産計上されていない施設や設備がある場合には、個別にご相談ください。</a:t>
            </a:r>
            <a:br>
              <a:rPr lang="en-US" altLang="ja-JP" sz="2000" i="0" u="none" strike="noStrike" baseline="0">
                <a:solidFill>
                  <a:schemeClr val="tx1"/>
                </a:solidFill>
                <a:latin typeface="Meiryo UI" panose="020B0604030504040204" pitchFamily="50" charset="-128"/>
                <a:ea typeface="Meiryo UI" panose="020B0604030504040204" pitchFamily="50" charset="-128"/>
              </a:rPr>
            </a:br>
            <a:endParaRPr lang="ja-JP" altLang="en-US" sz="2000" i="0" u="none" strike="noStrike" baseline="0" dirty="0">
              <a:solidFill>
                <a:schemeClr val="tx1"/>
              </a:solidFill>
              <a:latin typeface="Meiryo UI" panose="020B0604030504040204" pitchFamily="50" charset="-128"/>
              <a:ea typeface="Meiryo UI" panose="020B0604030504040204" pitchFamily="50" charset="-128"/>
            </a:endParaRPr>
          </a:p>
          <a:p>
            <a:r>
              <a:rPr lang="ja-JP" altLang="en-US" sz="2000" i="0" u="none" strike="noStrike" baseline="0" dirty="0">
                <a:solidFill>
                  <a:schemeClr val="tx1"/>
                </a:solidFill>
                <a:latin typeface="Meiryo UI" panose="020B0604030504040204" pitchFamily="50" charset="-128"/>
                <a:ea typeface="Meiryo UI" panose="020B0604030504040204" pitchFamily="50" charset="-128"/>
              </a:rPr>
              <a:t>○なお、補助金により復旧した施設・設備については、原則として、復旧後に</a:t>
            </a:r>
            <a:br>
              <a:rPr lang="en-US" altLang="ja-JP" sz="2000" i="0" u="none" strike="noStrike" baseline="0">
                <a:solidFill>
                  <a:schemeClr val="tx1"/>
                </a:solidFill>
                <a:latin typeface="Meiryo UI" panose="020B0604030504040204" pitchFamily="50" charset="-128"/>
                <a:ea typeface="Meiryo UI" panose="020B0604030504040204" pitchFamily="50" charset="-128"/>
              </a:rPr>
            </a:br>
            <a:r>
              <a:rPr lang="ja-JP" altLang="en-US" sz="2000" i="0" u="none" strike="noStrike" baseline="0" dirty="0">
                <a:solidFill>
                  <a:schemeClr val="tx1"/>
                </a:solidFill>
                <a:latin typeface="Meiryo UI" panose="020B0604030504040204" pitchFamily="50" charset="-128"/>
                <a:ea typeface="Meiryo UI" panose="020B0604030504040204" pitchFamily="50" charset="-128"/>
              </a:rPr>
              <a:t>　 資産計上していただく必要があります。</a:t>
            </a:r>
            <a:endParaRPr lang="ja-JP" altLang="en-US" sz="2000">
              <a:solidFill>
                <a:schemeClr val="tx1"/>
              </a:solidFill>
              <a:latin typeface="Meiryo UI" panose="020B0604030504040204" pitchFamily="50" charset="-128"/>
              <a:ea typeface="Meiryo UI" panose="020B0604030504040204" pitchFamily="50" charset="-128"/>
              <a:cs typeface="Yu Gothic UI"/>
            </a:endParaRPr>
          </a:p>
        </p:txBody>
      </p:sp>
      <p:sp>
        <p:nvSpPr>
          <p:cNvPr id="6" name="object 6"/>
          <p:cNvSpPr txBox="1"/>
          <p:nvPr/>
        </p:nvSpPr>
        <p:spPr>
          <a:xfrm>
            <a:off x="199644" y="548640"/>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資産計上されていない施設、設備も補助対象となりますか？</a:t>
            </a:r>
            <a:endParaRPr lang="ja-JP" altLang="en-US" sz="2000">
              <a:latin typeface="Meiryo UI" panose="020B0604030504040204" pitchFamily="50" charset="-128"/>
              <a:ea typeface="Meiryo UI" panose="020B0604030504040204" pitchFamily="50" charset="-128"/>
              <a:cs typeface="Yu Gothic UI"/>
            </a:endParaRP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（参考）よくあるお問い合わせ➀</a:t>
            </a:r>
            <a:endParaRPr lang="ja-JP" altLang="en-US" spc="-5">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8D7F0CB9-3A59-407D-BF6D-5B66CCB1E987}"/>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35</a:t>
            </a:fld>
            <a:endParaRPr lang="ja-JP" altLang="en-US" spc="9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8326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07580" y="1459634"/>
            <a:ext cx="9507220" cy="5130548"/>
          </a:xfrm>
          <a:custGeom>
            <a:avLst/>
            <a:gdLst/>
            <a:ahLst/>
            <a:cxnLst/>
            <a:rect l="l" t="t" r="r" b="b"/>
            <a:pathLst>
              <a:path w="9507220" h="5625465">
                <a:moveTo>
                  <a:pt x="0" y="5625084"/>
                </a:moveTo>
                <a:lnTo>
                  <a:pt x="9506712" y="5625084"/>
                </a:lnTo>
                <a:lnTo>
                  <a:pt x="9506712" y="0"/>
                </a:lnTo>
                <a:lnTo>
                  <a:pt x="0" y="0"/>
                </a:lnTo>
                <a:lnTo>
                  <a:pt x="0" y="5625084"/>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 name="object 4"/>
          <p:cNvSpPr txBox="1"/>
          <p:nvPr/>
        </p:nvSpPr>
        <p:spPr>
          <a:xfrm>
            <a:off x="348551" y="1700401"/>
            <a:ext cx="9209405" cy="2351926"/>
          </a:xfrm>
          <a:prstGeom prst="rect">
            <a:avLst/>
          </a:prstGeom>
        </p:spPr>
        <p:txBody>
          <a:bodyPr vert="horz" wrap="square" lIns="0" tIns="134620" rIns="0" bIns="0" rtlCol="0">
            <a:spAutoFit/>
          </a:bodyPr>
          <a:lstStyle/>
          <a:p>
            <a:pPr lvl="1"/>
            <a:r>
              <a:rPr lang="ja-JP" altLang="en-US" sz="2400" i="0" u="none" strike="noStrike" baseline="0" dirty="0">
                <a:solidFill>
                  <a:schemeClr val="tx1"/>
                </a:solidFill>
                <a:latin typeface="Meiryo UI" panose="020B0604030504040204" pitchFamily="50" charset="-128"/>
                <a:ea typeface="Meiryo UI" panose="020B0604030504040204" pitchFamily="50" charset="-128"/>
              </a:rPr>
              <a:t>○補助対象事業者は、</a:t>
            </a:r>
            <a:r>
              <a:rPr lang="ja-JP" altLang="en-US" sz="2400" i="0" u="none" strike="noStrike" baseline="0" dirty="0">
                <a:solidFill>
                  <a:srgbClr val="C00000"/>
                </a:solidFill>
                <a:latin typeface="Meiryo UI" panose="020B0604030504040204" pitchFamily="50" charset="-128"/>
                <a:ea typeface="Meiryo UI" panose="020B0604030504040204" pitchFamily="50" charset="-128"/>
              </a:rPr>
              <a:t>必ず所有者となります</a:t>
            </a:r>
            <a:r>
              <a:rPr lang="ja-JP" altLang="en-US" sz="2400" i="0" u="none" strike="noStrike" baseline="0" dirty="0">
                <a:solidFill>
                  <a:schemeClr val="tx1">
                    <a:lumMod val="75000"/>
                    <a:lumOff val="25000"/>
                  </a:schemeClr>
                </a:solidFill>
                <a:latin typeface="Meiryo UI" panose="020B0604030504040204" pitchFamily="50" charset="-128"/>
                <a:ea typeface="Meiryo UI" panose="020B0604030504040204" pitchFamily="50" charset="-128"/>
              </a:rPr>
              <a:t>。</a:t>
            </a:r>
            <a:br>
              <a:rPr lang="en-US" altLang="ja-JP" sz="2400" i="0" u="none" strike="noStrike" baseline="0" dirty="0">
                <a:solidFill>
                  <a:schemeClr val="tx1">
                    <a:lumMod val="75000"/>
                    <a:lumOff val="25000"/>
                  </a:schemeClr>
                </a:solidFill>
                <a:latin typeface="Meiryo UI" panose="020B0604030504040204" pitchFamily="50" charset="-128"/>
                <a:ea typeface="Meiryo UI" panose="020B0604030504040204" pitchFamily="50" charset="-128"/>
              </a:rPr>
            </a:br>
            <a:endParaRPr lang="ja-JP" altLang="en-US" sz="2400" i="0" u="none" strike="noStrike" baseline="0" dirty="0">
              <a:solidFill>
                <a:schemeClr val="tx1">
                  <a:lumMod val="75000"/>
                  <a:lumOff val="25000"/>
                </a:schemeClr>
              </a:solidFill>
              <a:latin typeface="Meiryo UI" panose="020B0604030504040204" pitchFamily="50" charset="-128"/>
              <a:ea typeface="Meiryo UI" panose="020B0604030504040204" pitchFamily="50" charset="-128"/>
            </a:endParaRPr>
          </a:p>
          <a:p>
            <a:pPr lvl="1"/>
            <a:r>
              <a:rPr lang="ja-JP" altLang="en-US" sz="2400" i="0" u="none" strike="noStrike" baseline="0" dirty="0">
                <a:solidFill>
                  <a:schemeClr val="tx1"/>
                </a:solidFill>
                <a:latin typeface="Meiryo UI" panose="020B0604030504040204" pitchFamily="50" charset="-128"/>
                <a:ea typeface="Meiryo UI" panose="020B0604030504040204" pitchFamily="50" charset="-128"/>
              </a:rPr>
              <a:t>○このため、所有者以外の者が修繕等を行っても、補助対象事業者は所有者となります。この場合、原則として、所有者がその修繕等費用を、修繕等を行った者に対して支払ったことが確認できれば、所有者に対して補助金を支払うことになります。</a:t>
            </a:r>
            <a:endParaRPr lang="ja-JP" altLang="en-US" sz="2400" dirty="0">
              <a:solidFill>
                <a:schemeClr val="tx1"/>
              </a:solidFill>
              <a:latin typeface="Meiryo UI" panose="020B0604030504040204" pitchFamily="50" charset="-128"/>
              <a:ea typeface="Meiryo UI" panose="020B0604030504040204" pitchFamily="50" charset="-128"/>
              <a:cs typeface="Yu Gothic UI"/>
            </a:endParaRPr>
          </a:p>
        </p:txBody>
      </p:sp>
      <p:sp>
        <p:nvSpPr>
          <p:cNvPr id="6" name="object 6"/>
          <p:cNvSpPr txBox="1"/>
          <p:nvPr/>
        </p:nvSpPr>
        <p:spPr>
          <a:xfrm>
            <a:off x="199644" y="548640"/>
            <a:ext cx="9507220" cy="725199"/>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施設、設備の所有者以外が修繕等を行った場合、修繕を行った者が補助対象</a:t>
            </a:r>
            <a:br>
              <a:rPr lang="en-US" altLang="ja-JP" sz="2000" b="1" spc="-50">
                <a:latin typeface="Meiryo UI" panose="020B0604030504040204" pitchFamily="50" charset="-128"/>
                <a:ea typeface="Meiryo UI" panose="020B0604030504040204" pitchFamily="50" charset="-128"/>
                <a:cs typeface="Yu Gothic UI"/>
              </a:rPr>
            </a:br>
            <a:r>
              <a:rPr lang="ja-JP" altLang="en-US" sz="2000" b="1" spc="-50">
                <a:latin typeface="Meiryo UI" panose="020B0604030504040204" pitchFamily="50" charset="-128"/>
                <a:ea typeface="Meiryo UI" panose="020B0604030504040204" pitchFamily="50" charset="-128"/>
                <a:cs typeface="Yu Gothic UI"/>
              </a:rPr>
              <a:t>事業者となりますか？</a:t>
            </a:r>
            <a:endParaRPr lang="ja-JP" altLang="en-US" sz="2000">
              <a:latin typeface="Meiryo UI" panose="020B0604030504040204" pitchFamily="50" charset="-128"/>
              <a:ea typeface="Meiryo UI" panose="020B0604030504040204" pitchFamily="50" charset="-128"/>
              <a:cs typeface="Yu Gothic UI"/>
            </a:endParaRP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a:latin typeface="Meiryo UI" panose="020B0604030504040204" pitchFamily="50" charset="-128"/>
                <a:ea typeface="Meiryo UI" panose="020B0604030504040204" pitchFamily="50" charset="-128"/>
              </a:rPr>
              <a:t>（参考）よくあるお問い合わせ②</a:t>
            </a:r>
            <a:endParaRPr lang="ja-JP" altLang="en-US" spc="-5">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3EA7FD65-DA6D-A84D-BCDF-AC86E4B2FC44}"/>
              </a:ext>
            </a:extLst>
          </p:cNvPr>
          <p:cNvSpPr/>
          <p:nvPr/>
        </p:nvSpPr>
        <p:spPr>
          <a:xfrm>
            <a:off x="1522368" y="4731476"/>
            <a:ext cx="1737667" cy="35735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大家</a:t>
            </a:r>
          </a:p>
        </p:txBody>
      </p:sp>
      <p:sp>
        <p:nvSpPr>
          <p:cNvPr id="7" name="正方形/長方形 6">
            <a:extLst>
              <a:ext uri="{FF2B5EF4-FFF2-40B4-BE49-F238E27FC236}">
                <a16:creationId xmlns:a16="http://schemas.microsoft.com/office/drawing/2014/main" id="{D3725BAB-C5F2-DCCE-6555-0FF1446B6767}"/>
              </a:ext>
            </a:extLst>
          </p:cNvPr>
          <p:cNvSpPr/>
          <p:nvPr/>
        </p:nvSpPr>
        <p:spPr>
          <a:xfrm>
            <a:off x="1522368" y="5892015"/>
            <a:ext cx="1737667" cy="35735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店子</a:t>
            </a:r>
            <a: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被災事業者</a:t>
            </a:r>
            <a: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t>)</a:t>
            </a:r>
            <a:endParaRPr kumimoji="1" lang="ja-JP" altLang="en-US">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8" name="矢印: 右 7">
            <a:extLst>
              <a:ext uri="{FF2B5EF4-FFF2-40B4-BE49-F238E27FC236}">
                <a16:creationId xmlns:a16="http://schemas.microsoft.com/office/drawing/2014/main" id="{3440A5EB-AF8E-1F3B-8935-A68590321971}"/>
              </a:ext>
            </a:extLst>
          </p:cNvPr>
          <p:cNvSpPr/>
          <p:nvPr/>
        </p:nvSpPr>
        <p:spPr>
          <a:xfrm>
            <a:off x="3406285" y="4797736"/>
            <a:ext cx="3081132" cy="178680"/>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C595847-9821-5AC9-D667-8C12DA4A1418}"/>
              </a:ext>
            </a:extLst>
          </p:cNvPr>
          <p:cNvSpPr/>
          <p:nvPr/>
        </p:nvSpPr>
        <p:spPr>
          <a:xfrm>
            <a:off x="6823237" y="4731476"/>
            <a:ext cx="1737667" cy="35735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県</a:t>
            </a:r>
          </a:p>
        </p:txBody>
      </p:sp>
      <p:sp>
        <p:nvSpPr>
          <p:cNvPr id="12" name="正方形/長方形 11">
            <a:extLst>
              <a:ext uri="{FF2B5EF4-FFF2-40B4-BE49-F238E27FC236}">
                <a16:creationId xmlns:a16="http://schemas.microsoft.com/office/drawing/2014/main" id="{94C2A567-4E7D-0EBF-1FEE-738F01824D00}"/>
              </a:ext>
            </a:extLst>
          </p:cNvPr>
          <p:cNvSpPr/>
          <p:nvPr/>
        </p:nvSpPr>
        <p:spPr>
          <a:xfrm>
            <a:off x="4048827" y="4453917"/>
            <a:ext cx="1737667" cy="357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申請 〇</a:t>
            </a:r>
          </a:p>
        </p:txBody>
      </p:sp>
      <p:sp>
        <p:nvSpPr>
          <p:cNvPr id="13" name="矢印: 右 12">
            <a:extLst>
              <a:ext uri="{FF2B5EF4-FFF2-40B4-BE49-F238E27FC236}">
                <a16:creationId xmlns:a16="http://schemas.microsoft.com/office/drawing/2014/main" id="{539DEF2B-9EE9-1A87-4B96-9EEEC10CA62D}"/>
              </a:ext>
            </a:extLst>
          </p:cNvPr>
          <p:cNvSpPr/>
          <p:nvPr/>
        </p:nvSpPr>
        <p:spPr>
          <a:xfrm rot="5400000">
            <a:off x="2066510" y="5367270"/>
            <a:ext cx="649381" cy="235590"/>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EF7B6304-5978-8250-37E9-D311622B0788}"/>
              </a:ext>
            </a:extLst>
          </p:cNvPr>
          <p:cNvSpPr/>
          <p:nvPr/>
        </p:nvSpPr>
        <p:spPr>
          <a:xfrm>
            <a:off x="476262" y="5113120"/>
            <a:ext cx="1737667" cy="743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施設の</a:t>
            </a:r>
            <a:br>
              <a:rPr kumimoji="1" lang="en-US" altLang="ja-JP">
                <a:solidFill>
                  <a:schemeClr val="tx1">
                    <a:lumMod val="75000"/>
                    <a:lumOff val="25000"/>
                  </a:schemeClr>
                </a:solidFill>
                <a:latin typeface="Meiryo UI" panose="020B0604030504040204" pitchFamily="50" charset="-128"/>
                <a:ea typeface="Meiryo UI" panose="020B0604030504040204" pitchFamily="50" charset="-128"/>
              </a:rPr>
            </a:br>
            <a:r>
              <a:rPr kumimoji="1" lang="ja-JP" altLang="en-US">
                <a:solidFill>
                  <a:schemeClr val="tx1">
                    <a:lumMod val="75000"/>
                    <a:lumOff val="25000"/>
                  </a:schemeClr>
                </a:solidFill>
                <a:latin typeface="Meiryo UI" panose="020B0604030504040204" pitchFamily="50" charset="-128"/>
                <a:ea typeface="Meiryo UI" panose="020B0604030504040204" pitchFamily="50" charset="-128"/>
              </a:rPr>
              <a:t>賃貸借契約</a:t>
            </a:r>
          </a:p>
        </p:txBody>
      </p:sp>
      <p:pic>
        <p:nvPicPr>
          <p:cNvPr id="16" name="図 15" descr="アイコン&#10;&#10;自動的に生成された説明">
            <a:extLst>
              <a:ext uri="{FF2B5EF4-FFF2-40B4-BE49-F238E27FC236}">
                <a16:creationId xmlns:a16="http://schemas.microsoft.com/office/drawing/2014/main" id="{30388E4E-62F5-0465-CD1C-3EF3359067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8553" y="5398366"/>
            <a:ext cx="1180547" cy="1180547"/>
          </a:xfrm>
          <a:prstGeom prst="rect">
            <a:avLst/>
          </a:prstGeom>
        </p:spPr>
      </p:pic>
      <p:sp>
        <p:nvSpPr>
          <p:cNvPr id="17" name="矢印: 上向き折線 16">
            <a:extLst>
              <a:ext uri="{FF2B5EF4-FFF2-40B4-BE49-F238E27FC236}">
                <a16:creationId xmlns:a16="http://schemas.microsoft.com/office/drawing/2014/main" id="{F99DBA3E-57FF-4EBE-2F94-A82C934AE62A}"/>
              </a:ext>
            </a:extLst>
          </p:cNvPr>
          <p:cNvSpPr/>
          <p:nvPr/>
        </p:nvSpPr>
        <p:spPr>
          <a:xfrm>
            <a:off x="4782439" y="5208533"/>
            <a:ext cx="3081132" cy="919698"/>
          </a:xfrm>
          <a:prstGeom prst="bentUpArrow">
            <a:avLst>
              <a:gd name="adj1" fmla="val 12032"/>
              <a:gd name="adj2" fmla="val 14697"/>
              <a:gd name="adj3" fmla="val 14914"/>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004544B3-37B2-A1DD-427A-92343A601C4C}"/>
              </a:ext>
            </a:extLst>
          </p:cNvPr>
          <p:cNvSpPr/>
          <p:nvPr/>
        </p:nvSpPr>
        <p:spPr>
          <a:xfrm>
            <a:off x="4837618" y="5485065"/>
            <a:ext cx="2660019" cy="448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所有者である大家からの</a:t>
            </a:r>
            <a:br>
              <a:rPr kumimoji="1" lang="en-US" altLang="ja-JP" sz="1600">
                <a:solidFill>
                  <a:schemeClr val="tx1">
                    <a:lumMod val="75000"/>
                    <a:lumOff val="25000"/>
                  </a:schemeClr>
                </a:solidFill>
                <a:latin typeface="Meiryo UI" panose="020B0604030504040204" pitchFamily="50" charset="-128"/>
                <a:ea typeface="Meiryo UI" panose="020B0604030504040204" pitchFamily="50" charset="-128"/>
              </a:rPr>
            </a:br>
            <a:r>
              <a:rPr kumimoji="1" lang="ja-JP" altLang="en-US" sz="1600">
                <a:solidFill>
                  <a:schemeClr val="tx1">
                    <a:lumMod val="75000"/>
                    <a:lumOff val="25000"/>
                  </a:schemeClr>
                </a:solidFill>
                <a:latin typeface="Meiryo UI" panose="020B0604030504040204" pitchFamily="50" charset="-128"/>
                <a:ea typeface="Meiryo UI" panose="020B0604030504040204" pitchFamily="50" charset="-128"/>
              </a:rPr>
              <a:t>　申請が必要</a:t>
            </a:r>
          </a:p>
        </p:txBody>
      </p:sp>
      <p:sp>
        <p:nvSpPr>
          <p:cNvPr id="19" name="乗算記号 18">
            <a:extLst>
              <a:ext uri="{FF2B5EF4-FFF2-40B4-BE49-F238E27FC236}">
                <a16:creationId xmlns:a16="http://schemas.microsoft.com/office/drawing/2014/main" id="{9C558F82-57BE-5A73-0675-BC13737C5E7F}"/>
              </a:ext>
            </a:extLst>
          </p:cNvPr>
          <p:cNvSpPr/>
          <p:nvPr/>
        </p:nvSpPr>
        <p:spPr>
          <a:xfrm>
            <a:off x="7380835" y="5334313"/>
            <a:ext cx="665703" cy="736381"/>
          </a:xfrm>
          <a:prstGeom prst="mathMultipl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0" name="爆発: 14 pt 19">
            <a:extLst>
              <a:ext uri="{FF2B5EF4-FFF2-40B4-BE49-F238E27FC236}">
                <a16:creationId xmlns:a16="http://schemas.microsoft.com/office/drawing/2014/main" id="{5532AC41-EFE6-8E95-D73B-3EB6F4F34D30}"/>
              </a:ext>
            </a:extLst>
          </p:cNvPr>
          <p:cNvSpPr/>
          <p:nvPr/>
        </p:nvSpPr>
        <p:spPr>
          <a:xfrm>
            <a:off x="3019041" y="5221445"/>
            <a:ext cx="788792" cy="557702"/>
          </a:xfrm>
          <a:prstGeom prst="irregularSeal2">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爆発: 14 pt 20">
            <a:extLst>
              <a:ext uri="{FF2B5EF4-FFF2-40B4-BE49-F238E27FC236}">
                <a16:creationId xmlns:a16="http://schemas.microsoft.com/office/drawing/2014/main" id="{58E1B2B9-9052-7235-DC74-49723DFC9D1F}"/>
              </a:ext>
            </a:extLst>
          </p:cNvPr>
          <p:cNvSpPr/>
          <p:nvPr/>
        </p:nvSpPr>
        <p:spPr>
          <a:xfrm>
            <a:off x="4234501" y="6109110"/>
            <a:ext cx="647124" cy="454578"/>
          </a:xfrm>
          <a:prstGeom prst="irregularSeal2">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スライド番号プレースホルダー 3">
            <a:extLst>
              <a:ext uri="{FF2B5EF4-FFF2-40B4-BE49-F238E27FC236}">
                <a16:creationId xmlns:a16="http://schemas.microsoft.com/office/drawing/2014/main" id="{1D26DEA4-E642-2021-4B6F-B605B96F4C5C}"/>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36</a:t>
            </a:fld>
            <a:endParaRPr lang="ja-JP" altLang="en-US" spc="9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8018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75495" y="1190464"/>
            <a:ext cx="9412093" cy="5552802"/>
          </a:xfrm>
          <a:prstGeom prst="rect">
            <a:avLst/>
          </a:prstGeom>
        </p:spPr>
        <p:txBody>
          <a:bodyPr vert="horz" wrap="square" lIns="0" tIns="134620" rIns="0" bIns="0" rtlCol="0">
            <a:spAutoFit/>
          </a:bodyPr>
          <a:lstStyle/>
          <a:p>
            <a:pPr lvl="1"/>
            <a:r>
              <a:rPr lang="ja-JP" altLang="en-US" sz="2000" i="0" u="none" strike="noStrike" baseline="0" dirty="0">
                <a:latin typeface="Meiryo UI" panose="020B0604030504040204" pitchFamily="50" charset="-128"/>
                <a:ea typeface="Meiryo UI" panose="020B0604030504040204" pitchFamily="50" charset="-128"/>
              </a:rPr>
              <a:t>原状回復に要する費用を上限として、原状回復を超える性能向上（</a:t>
            </a:r>
            <a:r>
              <a:rPr lang="en-US" altLang="ja-JP" sz="2000" i="0" u="none" strike="noStrike" baseline="0" dirty="0">
                <a:latin typeface="Meiryo UI" panose="020B0604030504040204" pitchFamily="50" charset="-128"/>
                <a:ea typeface="Meiryo UI" panose="020B0604030504040204" pitchFamily="50" charset="-128"/>
              </a:rPr>
              <a:t>※</a:t>
            </a:r>
            <a:r>
              <a:rPr lang="ja-JP" altLang="en-US" sz="2000" i="0" u="none" strike="noStrike" baseline="0" dirty="0">
                <a:latin typeface="Meiryo UI" panose="020B0604030504040204" pitchFamily="50" charset="-128"/>
                <a:ea typeface="Meiryo UI" panose="020B0604030504040204" pitchFamily="50" charset="-128"/>
              </a:rPr>
              <a:t>）に資するような機能付加・拡充を図ることも可能です。</a:t>
            </a:r>
            <a:endParaRPr lang="en-US" altLang="ja-JP" sz="2000" i="0" u="none" strike="noStrike" baseline="0" dirty="0">
              <a:latin typeface="Meiryo UI" panose="020B0604030504040204" pitchFamily="50" charset="-128"/>
              <a:ea typeface="Meiryo UI" panose="020B0604030504040204" pitchFamily="50" charset="-128"/>
            </a:endParaRPr>
          </a:p>
          <a:p>
            <a:pPr lvl="1"/>
            <a:endParaRPr lang="ja-JP" altLang="en-US" sz="2000" i="0" u="none" strike="noStrike" baseline="0" dirty="0">
              <a:latin typeface="Meiryo UI" panose="020B0604030504040204" pitchFamily="50" charset="-128"/>
              <a:ea typeface="Meiryo UI" panose="020B0604030504040204" pitchFamily="50" charset="-128"/>
            </a:endParaRPr>
          </a:p>
          <a:p>
            <a:pPr lvl="1"/>
            <a:r>
              <a:rPr lang="ja-JP" altLang="en-US" sz="2000" i="0" u="none" strike="noStrike" baseline="0" dirty="0">
                <a:latin typeface="Meiryo UI" panose="020B0604030504040204" pitchFamily="50" charset="-128"/>
                <a:ea typeface="Meiryo UI" panose="020B0604030504040204" pitchFamily="50" charset="-128"/>
              </a:rPr>
              <a:t>この場合、実際に行う工事等とは別に、原状回復工事の見積書の提出が必要となります。</a:t>
            </a:r>
          </a:p>
          <a:p>
            <a:pPr lvl="1"/>
            <a:endParaRPr lang="ja-JP" altLang="en-US" sz="2000" i="0" u="none" strike="noStrike" baseline="0" dirty="0">
              <a:latin typeface="Meiryo UI" panose="020B0604030504040204" pitchFamily="50" charset="-128"/>
              <a:ea typeface="Meiryo UI" panose="020B0604030504040204" pitchFamily="50" charset="-128"/>
            </a:endParaRPr>
          </a:p>
          <a:p>
            <a:pPr lvl="1"/>
            <a:r>
              <a:rPr lang="ja-JP" altLang="en-US" sz="2400" i="0" u="none" strike="noStrike" baseline="0" dirty="0">
                <a:latin typeface="Meiryo UI" panose="020B0604030504040204" pitchFamily="50" charset="-128"/>
                <a:ea typeface="Meiryo UI" panose="020B0604030504040204" pitchFamily="50" charset="-128"/>
              </a:rPr>
              <a:t>＜生産効率向上のための設備導入＞</a:t>
            </a:r>
          </a:p>
          <a:p>
            <a:pPr marL="803275" lvl="1" indent="-360363"/>
            <a:endParaRPr lang="en-US" altLang="ja-JP" sz="800" dirty="0">
              <a:latin typeface="Meiryo UI" panose="020B0604030504040204" pitchFamily="50" charset="-128"/>
              <a:ea typeface="Meiryo UI" panose="020B0604030504040204" pitchFamily="50" charset="-128"/>
            </a:endParaRPr>
          </a:p>
          <a:p>
            <a:pPr marL="803275" lvl="1" indent="-360363"/>
            <a:r>
              <a:rPr lang="ja-JP" altLang="en-US" sz="2000" dirty="0">
                <a:latin typeface="Meiryo UI" panose="020B0604030504040204" pitchFamily="50" charset="-128"/>
                <a:ea typeface="Meiryo UI" panose="020B0604030504040204" pitchFamily="50" charset="-128"/>
              </a:rPr>
              <a:t>例：</a:t>
            </a:r>
            <a:r>
              <a:rPr lang="ja-JP" altLang="en-US" sz="2000" i="0" u="none" strike="noStrike" baseline="0" dirty="0">
                <a:latin typeface="Meiryo UI" panose="020B0604030504040204" pitchFamily="50" charset="-128"/>
                <a:ea typeface="Meiryo UI" panose="020B0604030504040204" pitchFamily="50" charset="-128"/>
              </a:rPr>
              <a:t>需要開拓のための増産体制への対応や利益率向上等を目指し、同じ人員で毎時</a:t>
            </a:r>
            <a:r>
              <a:rPr lang="en-US" altLang="ja-JP" sz="2000" i="0" u="none" strike="noStrike" baseline="0" dirty="0">
                <a:latin typeface="Meiryo UI" panose="020B0604030504040204" pitchFamily="50" charset="-128"/>
                <a:ea typeface="Meiryo UI" panose="020B0604030504040204" pitchFamily="50" charset="-128"/>
              </a:rPr>
              <a:t>1,000</a:t>
            </a:r>
            <a:r>
              <a:rPr lang="ja-JP" altLang="en-US" sz="2000" i="0" u="none" strike="noStrike" baseline="0" dirty="0">
                <a:latin typeface="Meiryo UI" panose="020B0604030504040204" pitchFamily="50" charset="-128"/>
                <a:ea typeface="Meiryo UI" panose="020B0604030504040204" pitchFamily="50" charset="-128"/>
              </a:rPr>
              <a:t>個製造できる設備から毎時</a:t>
            </a:r>
            <a:r>
              <a:rPr lang="en-US" altLang="ja-JP" sz="2000" i="0" u="none" strike="noStrike" baseline="0" dirty="0">
                <a:latin typeface="Meiryo UI" panose="020B0604030504040204" pitchFamily="50" charset="-128"/>
                <a:ea typeface="Meiryo UI" panose="020B0604030504040204" pitchFamily="50" charset="-128"/>
              </a:rPr>
              <a:t>1,500</a:t>
            </a:r>
            <a:r>
              <a:rPr lang="ja-JP" altLang="en-US" sz="2000" i="0" u="none" strike="noStrike" baseline="0" dirty="0">
                <a:latin typeface="Meiryo UI" panose="020B0604030504040204" pitchFamily="50" charset="-128"/>
                <a:ea typeface="Meiryo UI" panose="020B0604030504040204" pitchFamily="50" charset="-128"/>
              </a:rPr>
              <a:t>個製造できる設備への更新や、毎時の製造個数は変わらないが人員が少なくて済むなど、生産性向上につながる設備の導入などの取組</a:t>
            </a:r>
            <a:endParaRPr lang="en-US" altLang="ja-JP" sz="2000" i="0" u="none" strike="noStrike" baseline="0" dirty="0">
              <a:latin typeface="Meiryo UI" panose="020B0604030504040204" pitchFamily="50" charset="-128"/>
              <a:ea typeface="Meiryo UI" panose="020B0604030504040204" pitchFamily="50" charset="-128"/>
            </a:endParaRPr>
          </a:p>
          <a:p>
            <a:pPr lvl="1"/>
            <a:endParaRPr lang="en-US" altLang="ja-JP" sz="2000" dirty="0">
              <a:latin typeface="Meiryo UI" panose="020B0604030504040204" pitchFamily="50" charset="-128"/>
              <a:ea typeface="Meiryo UI" panose="020B0604030504040204" pitchFamily="50" charset="-128"/>
              <a:cs typeface="Yu Gothic UI"/>
            </a:endParaRPr>
          </a:p>
          <a:p>
            <a:pPr lvl="1">
              <a:tabLst>
                <a:tab pos="714375" algn="l"/>
              </a:tabLst>
            </a:pPr>
            <a:r>
              <a:rPr lang="ja-JP" altLang="en-US" sz="2000" dirty="0">
                <a:latin typeface="Meiryo UI" panose="020B0604030504040204" pitchFamily="50" charset="-128"/>
                <a:ea typeface="Meiryo UI" panose="020B0604030504040204" pitchFamily="50" charset="-128"/>
              </a:rPr>
              <a:t>また、上記のように元の設備・施設の機能付加・拡充を図る場合以外でも、複数の施設・設備を統廃合し、生産効率向上を図る場合なども</a:t>
            </a:r>
            <a:r>
              <a:rPr lang="ja-JP" altLang="en-US" sz="2000" i="0" u="none" strike="noStrike" baseline="0" dirty="0">
                <a:latin typeface="Meiryo UI" panose="020B0604030504040204" pitchFamily="50" charset="-128"/>
                <a:ea typeface="Meiryo UI" panose="020B0604030504040204" pitchFamily="50" charset="-128"/>
              </a:rPr>
              <a:t>新分野事業であれば、認められる可能性があります。</a:t>
            </a:r>
            <a:br>
              <a:rPr lang="en-US" altLang="ja-JP" sz="2000" i="0" u="none" strike="noStrike" baseline="0" dirty="0">
                <a:latin typeface="Meiryo UI" panose="020B0604030504040204" pitchFamily="50" charset="-128"/>
                <a:ea typeface="Meiryo UI" panose="020B0604030504040204" pitchFamily="50" charset="-128"/>
              </a:rPr>
            </a:br>
            <a:br>
              <a:rPr lang="en-US" altLang="ja-JP" sz="2000" i="0" u="none" strike="noStrike" baseline="0" dirty="0">
                <a:latin typeface="Meiryo UI" panose="020B0604030504040204" pitchFamily="50" charset="-128"/>
                <a:ea typeface="Meiryo UI" panose="020B0604030504040204" pitchFamily="50" charset="-128"/>
              </a:rPr>
            </a:br>
            <a:r>
              <a:rPr lang="en-US" altLang="ja-JP" sz="2000" i="0" u="none" strike="noStrike" baseline="0" dirty="0">
                <a:latin typeface="Meiryo UI" panose="020B0604030504040204" pitchFamily="50" charset="-128"/>
                <a:ea typeface="Meiryo UI" panose="020B0604030504040204" pitchFamily="50" charset="-128"/>
              </a:rPr>
              <a:t>※</a:t>
            </a:r>
            <a:r>
              <a:rPr lang="ja-JP" altLang="en-US" sz="2000" i="0" u="none" strike="noStrike" baseline="0" dirty="0">
                <a:latin typeface="Meiryo UI" panose="020B0604030504040204" pitchFamily="50" charset="-128"/>
                <a:ea typeface="Meiryo UI" panose="020B0604030504040204" pitchFamily="50" charset="-128"/>
              </a:rPr>
              <a:t>ただし、</a:t>
            </a:r>
            <a:r>
              <a:rPr lang="ja-JP" altLang="en-US" sz="2000" b="1" i="0" u="sng" strike="noStrike" baseline="0" dirty="0">
                <a:latin typeface="Meiryo UI" panose="020B0604030504040204" pitchFamily="50" charset="-128"/>
                <a:ea typeface="Meiryo UI" panose="020B0604030504040204" pitchFamily="50" charset="-128"/>
              </a:rPr>
              <a:t>原状回復に必要な経費に補助率（</a:t>
            </a:r>
            <a:r>
              <a:rPr lang="en-US" altLang="ja-JP" sz="2000" b="1" i="0" u="sng" strike="noStrike" baseline="0" dirty="0">
                <a:latin typeface="Meiryo UI" panose="020B0604030504040204" pitchFamily="50" charset="-128"/>
                <a:ea typeface="Meiryo UI" panose="020B0604030504040204" pitchFamily="50" charset="-128"/>
              </a:rPr>
              <a:t>3/4</a:t>
            </a:r>
            <a:r>
              <a:rPr lang="ja-JP" altLang="en-US" sz="2000" b="1" i="0" u="sng" strike="noStrike" baseline="0" dirty="0">
                <a:latin typeface="Meiryo UI" panose="020B0604030504040204" pitchFamily="50" charset="-128"/>
                <a:ea typeface="Meiryo UI" panose="020B0604030504040204" pitchFamily="50" charset="-128"/>
              </a:rPr>
              <a:t>以内又は</a:t>
            </a:r>
            <a:r>
              <a:rPr lang="en-US" altLang="ja-JP" sz="2000" b="1" i="0" u="sng" strike="noStrike" baseline="0" dirty="0">
                <a:latin typeface="Meiryo UI" panose="020B0604030504040204" pitchFamily="50" charset="-128"/>
                <a:ea typeface="Meiryo UI" panose="020B0604030504040204" pitchFamily="50" charset="-128"/>
              </a:rPr>
              <a:t>1/2</a:t>
            </a:r>
            <a:r>
              <a:rPr lang="ja-JP" altLang="en-US" sz="2000" b="1" i="0" u="sng" strike="noStrike" baseline="0" dirty="0">
                <a:latin typeface="Meiryo UI" panose="020B0604030504040204" pitchFamily="50" charset="-128"/>
                <a:ea typeface="Meiryo UI" panose="020B0604030504040204" pitchFamily="50" charset="-128"/>
              </a:rPr>
              <a:t>以内）を乗じた額が</a:t>
            </a:r>
            <a:endParaRPr lang="en-US" altLang="ja-JP" sz="2000" b="1" i="0" u="sng" strike="noStrike" baseline="0" dirty="0">
              <a:latin typeface="Meiryo UI" panose="020B0604030504040204" pitchFamily="50" charset="-128"/>
              <a:ea typeface="Meiryo UI" panose="020B0604030504040204" pitchFamily="50" charset="-128"/>
            </a:endParaRPr>
          </a:p>
          <a:p>
            <a:pPr lvl="1">
              <a:tabLst>
                <a:tab pos="714375" algn="l"/>
              </a:tabLst>
            </a:pPr>
            <a:r>
              <a:rPr lang="ja-JP" altLang="en-US" sz="2000" dirty="0">
                <a:latin typeface="Meiryo UI" panose="020B0604030504040204" pitchFamily="50" charset="-128"/>
                <a:ea typeface="Meiryo UI" panose="020B0604030504040204" pitchFamily="50" charset="-128"/>
              </a:rPr>
              <a:t>　</a:t>
            </a:r>
            <a:r>
              <a:rPr lang="ja-JP" altLang="en-US" sz="2000" b="1" i="0" u="sng" strike="noStrike" baseline="0" dirty="0">
                <a:latin typeface="Meiryo UI" panose="020B0604030504040204" pitchFamily="50" charset="-128"/>
                <a:ea typeface="Meiryo UI" panose="020B0604030504040204" pitchFamily="50" charset="-128"/>
              </a:rPr>
              <a:t>上限</a:t>
            </a:r>
            <a:r>
              <a:rPr lang="ja-JP" altLang="en-US" sz="2000" i="0" u="none" strike="noStrike" baseline="0" dirty="0">
                <a:latin typeface="Meiryo UI" panose="020B0604030504040204" pitchFamily="50" charset="-128"/>
                <a:ea typeface="Meiryo UI" panose="020B0604030504040204" pitchFamily="50" charset="-128"/>
              </a:rPr>
              <a:t>です。</a:t>
            </a:r>
          </a:p>
        </p:txBody>
      </p:sp>
      <p:sp>
        <p:nvSpPr>
          <p:cNvPr id="5" name="object 5"/>
          <p:cNvSpPr/>
          <p:nvPr/>
        </p:nvSpPr>
        <p:spPr>
          <a:xfrm>
            <a:off x="207580" y="1258935"/>
            <a:ext cx="9507220" cy="5512450"/>
          </a:xfrm>
          <a:custGeom>
            <a:avLst/>
            <a:gdLst/>
            <a:ahLst/>
            <a:cxnLst/>
            <a:rect l="l" t="t" r="r" b="b"/>
            <a:pathLst>
              <a:path w="9507220" h="5625465">
                <a:moveTo>
                  <a:pt x="0" y="5625084"/>
                </a:moveTo>
                <a:lnTo>
                  <a:pt x="9506712" y="5625084"/>
                </a:lnTo>
                <a:lnTo>
                  <a:pt x="9506712" y="0"/>
                </a:lnTo>
                <a:lnTo>
                  <a:pt x="0" y="0"/>
                </a:lnTo>
                <a:lnTo>
                  <a:pt x="0" y="5625084"/>
                </a:lnTo>
                <a:close/>
              </a:path>
            </a:pathLst>
          </a:custGeom>
          <a:ln w="19811">
            <a:solidFill>
              <a:schemeClr val="bg1">
                <a:lumMod val="75000"/>
              </a:schemeClr>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6" name="object 6"/>
          <p:cNvSpPr txBox="1"/>
          <p:nvPr/>
        </p:nvSpPr>
        <p:spPr>
          <a:xfrm>
            <a:off x="223285" y="443525"/>
            <a:ext cx="9507220" cy="725199"/>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修繕に伴い性能等を向上させる、全損に伴い性能等が向上したものへの買替えを認める事例がありますか？</a:t>
            </a:r>
            <a:endParaRPr lang="ja-JP" altLang="en-US" sz="2000">
              <a:latin typeface="Meiryo UI" panose="020B0604030504040204" pitchFamily="50" charset="-128"/>
              <a:ea typeface="Meiryo UI" panose="020B0604030504040204" pitchFamily="50" charset="-128"/>
              <a:cs typeface="Yu Gothic UI"/>
            </a:endParaRP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51378"/>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z="2200" spc="50" dirty="0">
                <a:latin typeface="Meiryo UI" panose="020B0604030504040204" pitchFamily="50" charset="-128"/>
                <a:ea typeface="Meiryo UI" panose="020B0604030504040204" pitchFamily="50" charset="-128"/>
              </a:rPr>
              <a:t>（参考）よくあるお問い合わせ③</a:t>
            </a:r>
            <a:endParaRPr lang="ja-JP" altLang="en-US" sz="2200" spc="-5" dirty="0">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8EBC46C7-E228-3277-3C39-D27E0D27B9EA}"/>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37</a:t>
            </a:fld>
            <a:endParaRPr lang="ja-JP" altLang="en-US" spc="95">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E3680D03-8815-1A5A-2AF7-DDA9788E7DA7}"/>
              </a:ext>
            </a:extLst>
          </p:cNvPr>
          <p:cNvSpPr txBox="1"/>
          <p:nvPr/>
        </p:nvSpPr>
        <p:spPr>
          <a:xfrm>
            <a:off x="4402598" y="1638717"/>
            <a:ext cx="3911648" cy="307777"/>
          </a:xfrm>
          <a:prstGeom prst="rect">
            <a:avLst/>
          </a:prstGeom>
          <a:noFill/>
        </p:spPr>
        <p:txBody>
          <a:bodyPr wrap="none" rtlCol="0">
            <a:spAutoFit/>
          </a:bodyPr>
          <a:lstStyle/>
          <a:p>
            <a:r>
              <a:rPr lang="ja-JP" altLang="en-US" sz="1400">
                <a:latin typeface="Meiryo UI" panose="020B0604030504040204" pitchFamily="50" charset="-128"/>
                <a:ea typeface="Meiryo UI" panose="020B0604030504040204" pitchFamily="50" charset="-128"/>
                <a:cs typeface="Meiryo UI" panose="020B0604030504040204" pitchFamily="50" charset="-128"/>
              </a:rPr>
              <a:t>（</a:t>
            </a:r>
            <a:r>
              <a:rPr lang="en-US" altLang="ja-JP" sz="1400">
                <a:latin typeface="Meiryo UI" panose="020B0604030504040204" pitchFamily="50" charset="-128"/>
                <a:ea typeface="Meiryo UI" panose="020B0604030504040204" pitchFamily="50" charset="-128"/>
                <a:cs typeface="Meiryo UI" panose="020B0604030504040204" pitchFamily="50" charset="-128"/>
              </a:rPr>
              <a:t>※</a:t>
            </a:r>
            <a:r>
              <a:rPr lang="ja-JP" altLang="en-US" sz="1400">
                <a:latin typeface="Meiryo UI" panose="020B0604030504040204" pitchFamily="50" charset="-128"/>
                <a:ea typeface="Meiryo UI" panose="020B0604030504040204" pitchFamily="50" charset="-128"/>
                <a:cs typeface="Meiryo UI" panose="020B0604030504040204" pitchFamily="50" charset="-128"/>
              </a:rPr>
              <a:t>）機械などが仕事をなしうる能力が向上すること</a:t>
            </a:r>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5313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91201" y="959904"/>
            <a:ext cx="9507219" cy="5799023"/>
          </a:xfrm>
          <a:prstGeom prst="rect">
            <a:avLst/>
          </a:prstGeom>
        </p:spPr>
        <p:txBody>
          <a:bodyPr vert="horz" wrap="square" lIns="0" tIns="134620" rIns="0" bIns="0" rtlCol="0">
            <a:spAutoFit/>
          </a:bodyPr>
          <a:lstStyle/>
          <a:p>
            <a:pPr lvl="1"/>
            <a:r>
              <a:rPr lang="ja-JP" altLang="en-US" sz="2400" i="0" u="none" strike="noStrike" baseline="0">
                <a:solidFill>
                  <a:schemeClr val="tx1">
                    <a:lumMod val="75000"/>
                    <a:lumOff val="25000"/>
                  </a:schemeClr>
                </a:solidFill>
                <a:latin typeface="Meiryo UI" panose="020B0604030504040204" pitchFamily="50" charset="-128"/>
                <a:ea typeface="Meiryo UI" panose="020B0604030504040204" pitchFamily="50" charset="-128"/>
              </a:rPr>
              <a:t>新分野事業であれば、認められる可能性があります。</a:t>
            </a:r>
            <a:endParaRPr lang="en-US" altLang="ja-JP" sz="2400">
              <a:solidFill>
                <a:schemeClr val="tx1">
                  <a:lumMod val="75000"/>
                  <a:lumOff val="25000"/>
                </a:schemeClr>
              </a:solidFill>
              <a:latin typeface="Meiryo UI" panose="020B0604030504040204" pitchFamily="50" charset="-128"/>
              <a:ea typeface="Meiryo UI" panose="020B0604030504040204" pitchFamily="50" charset="-128"/>
            </a:endParaRPr>
          </a:p>
          <a:p>
            <a:pPr lvl="1"/>
            <a:endParaRPr lang="en-US" altLang="ja-JP" sz="800" i="0" u="none" strike="noStrike" baseline="0">
              <a:latin typeface="Meiryo UI" panose="020B0604030504040204" pitchFamily="50" charset="-128"/>
              <a:ea typeface="Meiryo UI" panose="020B0604030504040204" pitchFamily="50" charset="-128"/>
            </a:endParaRPr>
          </a:p>
          <a:p>
            <a:pPr lvl="1"/>
            <a:r>
              <a:rPr lang="ja-JP" altLang="en-US" sz="2400" i="0" u="none" strike="noStrike" baseline="0">
                <a:latin typeface="Meiryo UI" panose="020B0604030504040204" pitchFamily="50" charset="-128"/>
                <a:ea typeface="Meiryo UI" panose="020B0604030504040204" pitchFamily="50" charset="-128"/>
              </a:rPr>
              <a:t>＜①新商品製造ラインへの転換＞</a:t>
            </a:r>
            <a:endParaRPr lang="en-US" altLang="ja-JP" sz="2400">
              <a:latin typeface="Meiryo UI" panose="020B0604030504040204" pitchFamily="50" charset="-128"/>
              <a:ea typeface="Meiryo UI" panose="020B0604030504040204" pitchFamily="50" charset="-128"/>
            </a:endParaRPr>
          </a:p>
          <a:p>
            <a:pPr marL="803275" lvl="1" indent="-360363"/>
            <a:r>
              <a:rPr lang="ja-JP" altLang="en-US" sz="2000">
                <a:latin typeface="Meiryo UI" panose="020B0604030504040204" pitchFamily="50" charset="-128"/>
                <a:ea typeface="Meiryo UI" panose="020B0604030504040204" pitchFamily="50" charset="-128"/>
              </a:rPr>
              <a:t>例：</a:t>
            </a:r>
            <a:r>
              <a:rPr lang="ja-JP" altLang="en-US" sz="2000" i="0" u="none" strike="noStrike" baseline="0">
                <a:latin typeface="Meiryo UI" panose="020B0604030504040204" pitchFamily="50" charset="-128"/>
                <a:ea typeface="Meiryo UI" panose="020B0604030504040204" pitchFamily="50" charset="-128"/>
              </a:rPr>
              <a:t>被災前に製造していなかった商品を新たに製造するために、従前の設備への復旧等に代えて、新たな設備を整備する取組</a:t>
            </a:r>
            <a:endParaRPr lang="en-US" altLang="ja-JP" sz="2000" i="0" u="none" strike="noStrike" baseline="0">
              <a:latin typeface="Meiryo UI" panose="020B0604030504040204" pitchFamily="50" charset="-128"/>
              <a:ea typeface="Meiryo UI" panose="020B0604030504040204" pitchFamily="50" charset="-128"/>
            </a:endParaRPr>
          </a:p>
          <a:p>
            <a:pPr lvl="1"/>
            <a:endParaRPr lang="en-US" altLang="ja-JP" sz="2400">
              <a:latin typeface="Meiryo UI" panose="020B0604030504040204" pitchFamily="50" charset="-128"/>
              <a:ea typeface="Meiryo UI" panose="020B0604030504040204" pitchFamily="50" charset="-128"/>
            </a:endParaRPr>
          </a:p>
          <a:p>
            <a:pPr lvl="1"/>
            <a:r>
              <a:rPr lang="ja-JP" altLang="en-US" sz="2400" i="0" u="none" strike="noStrike" baseline="0">
                <a:latin typeface="Meiryo UI" panose="020B0604030504040204" pitchFamily="50" charset="-128"/>
                <a:ea typeface="Meiryo UI" panose="020B0604030504040204" pitchFamily="50" charset="-128"/>
              </a:rPr>
              <a:t>＜②従業員確保のための宿舎整備＞</a:t>
            </a:r>
            <a:endParaRPr lang="ja-JP" altLang="en-US" sz="2000" i="0" u="none" strike="noStrike" baseline="0">
              <a:latin typeface="Meiryo UI" panose="020B0604030504040204" pitchFamily="50" charset="-128"/>
              <a:ea typeface="Meiryo UI" panose="020B0604030504040204" pitchFamily="50" charset="-128"/>
            </a:endParaRPr>
          </a:p>
          <a:p>
            <a:pPr marL="803275" lvl="1" indent="-346075"/>
            <a:r>
              <a:rPr lang="ja-JP" altLang="en-US" sz="2000">
                <a:latin typeface="Meiryo UI" panose="020B0604030504040204" pitchFamily="50" charset="-128"/>
                <a:ea typeface="Meiryo UI" panose="020B0604030504040204" pitchFamily="50" charset="-128"/>
              </a:rPr>
              <a:t>例：</a:t>
            </a:r>
            <a:r>
              <a:rPr lang="ja-JP" altLang="en-US" sz="2000" i="0" u="none" strike="noStrike" baseline="0">
                <a:latin typeface="Meiryo UI" panose="020B0604030504040204" pitchFamily="50" charset="-128"/>
                <a:ea typeface="Meiryo UI" panose="020B0604030504040204" pitchFamily="50" charset="-128"/>
              </a:rPr>
              <a:t>新分野事業における新たな取組みを行うに際して、宿舎整備による従業員確保が必要である場合、被災した従前の施設等の復旧に代えて新たな宿舎整備を行う取組</a:t>
            </a:r>
            <a:br>
              <a:rPr lang="en-US" altLang="ja-JP" sz="2000" i="0" u="none" strike="noStrike" baseline="0">
                <a:latin typeface="Meiryo UI" panose="020B0604030504040204" pitchFamily="50" charset="-128"/>
                <a:ea typeface="Meiryo UI" panose="020B0604030504040204" pitchFamily="50" charset="-128"/>
              </a:rPr>
            </a:br>
            <a:endParaRPr lang="ja-JP" altLang="en-US" sz="2000" i="0" u="none" strike="noStrike" baseline="0">
              <a:latin typeface="Meiryo UI" panose="020B0604030504040204" pitchFamily="50" charset="-128"/>
              <a:ea typeface="Meiryo UI" panose="020B0604030504040204" pitchFamily="50" charset="-128"/>
            </a:endParaRPr>
          </a:p>
          <a:p>
            <a:pPr lvl="1"/>
            <a:r>
              <a:rPr lang="ja-JP" altLang="en-US" sz="2400" i="0" u="none" strike="noStrike" baseline="0">
                <a:latin typeface="Meiryo UI" panose="020B0604030504040204" pitchFamily="50" charset="-128"/>
                <a:ea typeface="Meiryo UI" panose="020B0604030504040204" pitchFamily="50" charset="-128"/>
              </a:rPr>
              <a:t>＜③異業種への展開事例＞</a:t>
            </a:r>
            <a:endParaRPr lang="ja-JP" altLang="en-US" sz="2000" i="0" u="none" strike="noStrike" baseline="0">
              <a:latin typeface="Meiryo UI" panose="020B0604030504040204" pitchFamily="50" charset="-128"/>
              <a:ea typeface="Meiryo UI" panose="020B0604030504040204" pitchFamily="50" charset="-128"/>
            </a:endParaRPr>
          </a:p>
          <a:p>
            <a:pPr lvl="1"/>
            <a:r>
              <a:rPr lang="ja-JP" altLang="en-US" sz="2000">
                <a:latin typeface="Meiryo UI" panose="020B0604030504040204" pitchFamily="50" charset="-128"/>
                <a:ea typeface="Meiryo UI" panose="020B0604030504040204" pitchFamily="50" charset="-128"/>
              </a:rPr>
              <a:t>例：旅館業を営んでいたが、風評被害により観光客が減少し、従前の事業施設の</a:t>
            </a:r>
            <a:br>
              <a:rPr lang="en-US" altLang="ja-JP" sz="2000">
                <a:latin typeface="Meiryo UI" panose="020B0604030504040204" pitchFamily="50" charset="-128"/>
                <a:ea typeface="Meiryo UI" panose="020B0604030504040204" pitchFamily="50" charset="-128"/>
              </a:rPr>
            </a:br>
            <a:r>
              <a:rPr lang="ja-JP" altLang="en-US" sz="2000">
                <a:latin typeface="Meiryo UI" panose="020B0604030504040204" pitchFamily="50" charset="-128"/>
                <a:ea typeface="Meiryo UI" panose="020B0604030504040204" pitchFamily="50" charset="-128"/>
              </a:rPr>
              <a:t>　　　復旧では売上の回復が困難なことから、地域産品を使った商品を開発した上で、</a:t>
            </a:r>
            <a:endParaRPr lang="en-US" altLang="ja-JP" sz="2000">
              <a:latin typeface="Meiryo UI" panose="020B0604030504040204" pitchFamily="50" charset="-128"/>
              <a:ea typeface="Meiryo UI" panose="020B0604030504040204" pitchFamily="50" charset="-128"/>
            </a:endParaRPr>
          </a:p>
          <a:p>
            <a:pPr lvl="1"/>
            <a:r>
              <a:rPr lang="ja-JP" altLang="en-US" sz="2000">
                <a:latin typeface="Meiryo UI" panose="020B0604030504040204" pitchFamily="50" charset="-128"/>
                <a:ea typeface="Meiryo UI" panose="020B0604030504040204" pitchFamily="50" charset="-128"/>
              </a:rPr>
              <a:t>　　　その製造を行う工場を新分野事業として整備することにより、販路拡大による</a:t>
            </a:r>
            <a:endParaRPr lang="en-US" altLang="ja-JP" sz="2000">
              <a:latin typeface="Meiryo UI" panose="020B0604030504040204" pitchFamily="50" charset="-128"/>
              <a:ea typeface="Meiryo UI" panose="020B0604030504040204" pitchFamily="50" charset="-128"/>
            </a:endParaRPr>
          </a:p>
          <a:p>
            <a:pPr lvl="1"/>
            <a:r>
              <a:rPr lang="ja-JP" altLang="en-US" sz="2000">
                <a:latin typeface="Meiryo UI" panose="020B0604030504040204" pitchFamily="50" charset="-128"/>
                <a:ea typeface="Meiryo UI" panose="020B0604030504040204" pitchFamily="50" charset="-128"/>
              </a:rPr>
              <a:t>　　　売上回復を図る取組</a:t>
            </a:r>
            <a:endParaRPr lang="en-US" altLang="ja-JP" sz="2000">
              <a:latin typeface="Meiryo UI" panose="020B0604030504040204" pitchFamily="50" charset="-128"/>
              <a:ea typeface="Meiryo UI" panose="020B0604030504040204" pitchFamily="50" charset="-128"/>
            </a:endParaRPr>
          </a:p>
          <a:p>
            <a:pPr lvl="1"/>
            <a:endParaRPr lang="en-US" altLang="ja-JP" sz="2000">
              <a:latin typeface="Meiryo UI" panose="020B0604030504040204" pitchFamily="50" charset="-128"/>
              <a:ea typeface="Meiryo UI" panose="020B0604030504040204" pitchFamily="50" charset="-128"/>
            </a:endParaRPr>
          </a:p>
          <a:p>
            <a:pPr lvl="1">
              <a:tabLst>
                <a:tab pos="714375" algn="l"/>
              </a:tabLst>
            </a:pPr>
            <a:r>
              <a:rPr lang="en-US" altLang="ja-JP" sz="2000" i="0" u="none" strike="noStrike" baseline="0">
                <a:latin typeface="Meiryo UI" panose="020B0604030504040204" pitchFamily="50" charset="-128"/>
                <a:ea typeface="Meiryo UI" panose="020B0604030504040204" pitchFamily="50" charset="-128"/>
              </a:rPr>
              <a:t>※</a:t>
            </a:r>
            <a:r>
              <a:rPr lang="ja-JP" altLang="en-US" sz="2000" i="0" u="none" strike="noStrike" baseline="0">
                <a:latin typeface="Meiryo UI" panose="020B0604030504040204" pitchFamily="50" charset="-128"/>
                <a:ea typeface="Meiryo UI" panose="020B0604030504040204" pitchFamily="50" charset="-128"/>
              </a:rPr>
              <a:t>ただし、</a:t>
            </a:r>
            <a:r>
              <a:rPr lang="ja-JP" altLang="en-US" sz="2000" b="1" i="0" u="sng" strike="noStrike" baseline="0">
                <a:latin typeface="Meiryo UI" panose="020B0604030504040204" pitchFamily="50" charset="-128"/>
                <a:ea typeface="Meiryo UI" panose="020B0604030504040204" pitchFamily="50" charset="-128"/>
              </a:rPr>
              <a:t>原状回復に必要な経費に補助率（</a:t>
            </a:r>
            <a:r>
              <a:rPr lang="en-US" altLang="ja-JP" sz="2000" b="1" i="0" u="sng" strike="noStrike" baseline="0">
                <a:latin typeface="Meiryo UI" panose="020B0604030504040204" pitchFamily="50" charset="-128"/>
                <a:ea typeface="Meiryo UI" panose="020B0604030504040204" pitchFamily="50" charset="-128"/>
              </a:rPr>
              <a:t>3/4</a:t>
            </a:r>
            <a:r>
              <a:rPr lang="ja-JP" altLang="en-US" sz="2000" b="1" i="0" u="sng" strike="noStrike" baseline="0">
                <a:latin typeface="Meiryo UI" panose="020B0604030504040204" pitchFamily="50" charset="-128"/>
                <a:ea typeface="Meiryo UI" panose="020B0604030504040204" pitchFamily="50" charset="-128"/>
              </a:rPr>
              <a:t>以内又は</a:t>
            </a:r>
            <a:r>
              <a:rPr lang="en-US" altLang="ja-JP" sz="2000" b="1" i="0" u="sng" strike="noStrike" baseline="0">
                <a:latin typeface="Meiryo UI" panose="020B0604030504040204" pitchFamily="50" charset="-128"/>
                <a:ea typeface="Meiryo UI" panose="020B0604030504040204" pitchFamily="50" charset="-128"/>
              </a:rPr>
              <a:t>1/2</a:t>
            </a:r>
            <a:r>
              <a:rPr lang="ja-JP" altLang="en-US" sz="2000" b="1" i="0" u="sng" strike="noStrike" baseline="0">
                <a:latin typeface="Meiryo UI" panose="020B0604030504040204" pitchFamily="50" charset="-128"/>
                <a:ea typeface="Meiryo UI" panose="020B0604030504040204" pitchFamily="50" charset="-128"/>
              </a:rPr>
              <a:t>以内）を乗じた額が</a:t>
            </a:r>
            <a:endParaRPr lang="en-US" altLang="ja-JP" sz="2000" b="1" i="0" u="sng" strike="noStrike" baseline="0">
              <a:latin typeface="Meiryo UI" panose="020B0604030504040204" pitchFamily="50" charset="-128"/>
              <a:ea typeface="Meiryo UI" panose="020B0604030504040204" pitchFamily="50" charset="-128"/>
            </a:endParaRPr>
          </a:p>
          <a:p>
            <a:pPr lvl="1">
              <a:tabLst>
                <a:tab pos="714375" algn="l"/>
              </a:tabLst>
            </a:pPr>
            <a:r>
              <a:rPr lang="ja-JP" altLang="en-US" sz="2000">
                <a:latin typeface="Meiryo UI" panose="020B0604030504040204" pitchFamily="50" charset="-128"/>
                <a:ea typeface="Meiryo UI" panose="020B0604030504040204" pitchFamily="50" charset="-128"/>
              </a:rPr>
              <a:t>　</a:t>
            </a:r>
            <a:r>
              <a:rPr lang="ja-JP" altLang="en-US" sz="2000" b="1" i="0" u="sng" strike="noStrike" baseline="0">
                <a:latin typeface="Meiryo UI" panose="020B0604030504040204" pitchFamily="50" charset="-128"/>
                <a:ea typeface="Meiryo UI" panose="020B0604030504040204" pitchFamily="50" charset="-128"/>
              </a:rPr>
              <a:t>上限</a:t>
            </a:r>
            <a:r>
              <a:rPr lang="ja-JP" altLang="en-US" sz="2000" i="0" u="none" strike="noStrike" baseline="0">
                <a:latin typeface="Meiryo UI" panose="020B0604030504040204" pitchFamily="50" charset="-128"/>
                <a:ea typeface="Meiryo UI" panose="020B0604030504040204" pitchFamily="50" charset="-128"/>
              </a:rPr>
              <a:t>です。</a:t>
            </a:r>
          </a:p>
        </p:txBody>
      </p:sp>
      <p:sp>
        <p:nvSpPr>
          <p:cNvPr id="5" name="object 5"/>
          <p:cNvSpPr/>
          <p:nvPr/>
        </p:nvSpPr>
        <p:spPr>
          <a:xfrm>
            <a:off x="207580" y="1076710"/>
            <a:ext cx="9507220" cy="5694673"/>
          </a:xfrm>
          <a:custGeom>
            <a:avLst/>
            <a:gdLst/>
            <a:ahLst/>
            <a:cxnLst/>
            <a:rect l="l" t="t" r="r" b="b"/>
            <a:pathLst>
              <a:path w="9507220" h="5625465">
                <a:moveTo>
                  <a:pt x="0" y="5625084"/>
                </a:moveTo>
                <a:lnTo>
                  <a:pt x="9506712" y="5625084"/>
                </a:lnTo>
                <a:lnTo>
                  <a:pt x="9506712" y="0"/>
                </a:lnTo>
                <a:lnTo>
                  <a:pt x="0" y="0"/>
                </a:lnTo>
                <a:lnTo>
                  <a:pt x="0" y="5625084"/>
                </a:lnTo>
                <a:close/>
              </a:path>
            </a:pathLst>
          </a:custGeom>
          <a:ln w="19811">
            <a:solidFill>
              <a:schemeClr val="bg1">
                <a:lumMod val="75000"/>
              </a:schemeClr>
            </a:solid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51378"/>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z="2200" spc="50" dirty="0">
                <a:latin typeface="Meiryo UI" panose="020B0604030504040204" pitchFamily="50" charset="-128"/>
                <a:ea typeface="Meiryo UI" panose="020B0604030504040204" pitchFamily="50" charset="-128"/>
              </a:rPr>
              <a:t>（参考）よくあるお問い合わせ④</a:t>
            </a:r>
            <a:endParaRPr lang="ja-JP" altLang="en-US" sz="2200" spc="-5" dirty="0">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12B4D41-84D0-B8F1-A66F-1035100653B0}"/>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38</a:t>
            </a:fld>
            <a:endParaRPr lang="ja-JP" altLang="en-US" spc="95" dirty="0">
              <a:latin typeface="Meiryo UI" panose="020B0604030504040204" pitchFamily="50" charset="-128"/>
              <a:ea typeface="Meiryo UI" panose="020B0604030504040204" pitchFamily="50" charset="-128"/>
            </a:endParaRPr>
          </a:p>
        </p:txBody>
      </p:sp>
      <p:sp>
        <p:nvSpPr>
          <p:cNvPr id="6" name="object 6">
            <a:extLst>
              <a:ext uri="{FF2B5EF4-FFF2-40B4-BE49-F238E27FC236}">
                <a16:creationId xmlns:a16="http://schemas.microsoft.com/office/drawing/2014/main" id="{89BEC414-02FE-4ACF-3D28-3FB36F03539B}"/>
              </a:ext>
            </a:extLst>
          </p:cNvPr>
          <p:cNvSpPr txBox="1"/>
          <p:nvPr/>
        </p:nvSpPr>
        <p:spPr>
          <a:xfrm>
            <a:off x="207580" y="548640"/>
            <a:ext cx="9507220" cy="417422"/>
          </a:xfrm>
          <a:prstGeom prst="rect">
            <a:avLst/>
          </a:prstGeom>
          <a:solidFill>
            <a:srgbClr val="99D6EC"/>
          </a:solidFill>
        </p:spPr>
        <p:txBody>
          <a:bodyPr vert="horz" wrap="square" lIns="0" tIns="108585" rIns="0" bIns="0" rtlCol="0">
            <a:spAutoFit/>
          </a:bodyPr>
          <a:lstStyle/>
          <a:p>
            <a:pPr marL="215900">
              <a:lnSpc>
                <a:spcPct val="100000"/>
              </a:lnSpc>
              <a:spcBef>
                <a:spcPts val="855"/>
              </a:spcBef>
              <a:tabLst>
                <a:tab pos="638175" algn="l"/>
              </a:tabLst>
            </a:pPr>
            <a:r>
              <a:rPr lang="ja-JP" altLang="en-US" sz="2000" b="1" spc="-50">
                <a:latin typeface="Meiryo UI" panose="020B0604030504040204" pitchFamily="50" charset="-128"/>
                <a:ea typeface="Meiryo UI" panose="020B0604030504040204" pitchFamily="50" charset="-128"/>
                <a:cs typeface="Yu Gothic UI"/>
              </a:rPr>
              <a:t>復旧にあたって新分野への展開や事業転換を行うための施設・設備を整備できますか？</a:t>
            </a:r>
            <a:endParaRPr lang="ja-JP" altLang="en-US" sz="2000">
              <a:latin typeface="Meiryo UI" panose="020B0604030504040204" pitchFamily="50" charset="-128"/>
              <a:ea typeface="Meiryo UI" panose="020B0604030504040204" pitchFamily="50" charset="-128"/>
              <a:cs typeface="Yu Gothic UI"/>
            </a:endParaRPr>
          </a:p>
        </p:txBody>
      </p:sp>
    </p:spTree>
    <p:extLst>
      <p:ext uri="{BB962C8B-B14F-4D97-AF65-F5344CB8AC3E}">
        <p14:creationId xmlns:p14="http://schemas.microsoft.com/office/powerpoint/2010/main" val="1759147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199390" y="1026671"/>
            <a:ext cx="9507220" cy="5552802"/>
          </a:xfrm>
          <a:custGeom>
            <a:avLst/>
            <a:gdLst/>
            <a:ahLst/>
            <a:cxnLst/>
            <a:rect l="l" t="t" r="r" b="b"/>
            <a:pathLst>
              <a:path w="9507220" h="5625465">
                <a:moveTo>
                  <a:pt x="0" y="5625084"/>
                </a:moveTo>
                <a:lnTo>
                  <a:pt x="9506712" y="5625084"/>
                </a:lnTo>
                <a:lnTo>
                  <a:pt x="9506712" y="0"/>
                </a:lnTo>
                <a:lnTo>
                  <a:pt x="0" y="0"/>
                </a:lnTo>
                <a:lnTo>
                  <a:pt x="0" y="5625084"/>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 name="object 4"/>
          <p:cNvSpPr txBox="1"/>
          <p:nvPr/>
        </p:nvSpPr>
        <p:spPr>
          <a:xfrm>
            <a:off x="348297" y="2192105"/>
            <a:ext cx="9209405" cy="3952364"/>
          </a:xfrm>
          <a:prstGeom prst="rect">
            <a:avLst/>
          </a:prstGeom>
        </p:spPr>
        <p:txBody>
          <a:bodyPr vert="horz" wrap="square" lIns="0" tIns="134620" rIns="0" bIns="0" rtlCol="0">
            <a:spAutoFit/>
          </a:bodyPr>
          <a:lstStyle/>
          <a:p>
            <a:pPr lvl="1"/>
            <a:r>
              <a:rPr lang="ja-JP" altLang="en-US" sz="2400" i="0" u="none" strike="noStrike" baseline="0" dirty="0">
                <a:solidFill>
                  <a:schemeClr val="tx1"/>
                </a:solidFill>
                <a:latin typeface="Meiryo UI" panose="020B0604030504040204" pitchFamily="50" charset="-128"/>
                <a:ea typeface="Meiryo UI" panose="020B0604030504040204" pitchFamily="50" charset="-128"/>
              </a:rPr>
              <a:t>＜③従業員確保のための宿舎整備＞</a:t>
            </a:r>
            <a:br>
              <a:rPr lang="en-US" altLang="ja-JP" sz="2000" i="0" u="none" strike="noStrike" baseline="0" dirty="0">
                <a:solidFill>
                  <a:schemeClr val="tx1"/>
                </a:solidFill>
                <a:latin typeface="Meiryo UI" panose="020B0604030504040204" pitchFamily="50" charset="-128"/>
                <a:ea typeface="Meiryo UI" panose="020B0604030504040204" pitchFamily="50" charset="-128"/>
              </a:rPr>
            </a:br>
            <a:endParaRPr lang="ja-JP" altLang="en-US" sz="2000" i="0" u="none" strike="noStrike" baseline="0" dirty="0">
              <a:solidFill>
                <a:schemeClr val="tx1"/>
              </a:solidFill>
              <a:latin typeface="Meiryo UI" panose="020B0604030504040204" pitchFamily="50" charset="-128"/>
              <a:ea typeface="Meiryo UI" panose="020B0604030504040204" pitchFamily="50" charset="-128"/>
            </a:endParaRPr>
          </a:p>
          <a:p>
            <a:pPr lvl="1"/>
            <a:r>
              <a:rPr lang="ja-JP" altLang="en-US" sz="2000" dirty="0">
                <a:solidFill>
                  <a:schemeClr val="tx1"/>
                </a:solidFill>
                <a:latin typeface="Meiryo UI" panose="020B0604030504040204" pitchFamily="50" charset="-128"/>
                <a:ea typeface="Meiryo UI" panose="020B0604030504040204" pitchFamily="50" charset="-128"/>
              </a:rPr>
              <a:t>例：</a:t>
            </a:r>
            <a:r>
              <a:rPr lang="ja-JP" altLang="en-US" sz="2000" i="0" u="none" strike="noStrike" baseline="0" dirty="0">
                <a:solidFill>
                  <a:schemeClr val="tx1"/>
                </a:solidFill>
                <a:latin typeface="Meiryo UI" panose="020B0604030504040204" pitchFamily="50" charset="-128"/>
                <a:ea typeface="Meiryo UI" panose="020B0604030504040204" pitchFamily="50" charset="-128"/>
              </a:rPr>
              <a:t>新分野事業における新たな取組みを行うに際して、宿舎整備による従業員確保が</a:t>
            </a:r>
            <a:br>
              <a:rPr lang="en-US" altLang="ja-JP" sz="2000" i="0" u="none" strike="noStrike" baseline="0" dirty="0">
                <a:solidFill>
                  <a:schemeClr val="tx1"/>
                </a:solidFill>
                <a:latin typeface="Meiryo UI" panose="020B0604030504040204" pitchFamily="50" charset="-128"/>
                <a:ea typeface="Meiryo UI" panose="020B0604030504040204" pitchFamily="50" charset="-128"/>
              </a:rPr>
            </a:br>
            <a:r>
              <a:rPr lang="ja-JP" altLang="en-US" sz="2000" i="0" u="none" strike="noStrike" baseline="0" dirty="0">
                <a:solidFill>
                  <a:schemeClr val="tx1"/>
                </a:solidFill>
                <a:latin typeface="Meiryo UI" panose="020B0604030504040204" pitchFamily="50" charset="-128"/>
                <a:ea typeface="Meiryo UI" panose="020B0604030504040204" pitchFamily="50" charset="-128"/>
              </a:rPr>
              <a:t>　　　必要である場合、被災した従前の施設等の復旧に代えて新たな宿舎整備を行う取組</a:t>
            </a:r>
            <a:br>
              <a:rPr lang="en-US" altLang="ja-JP" sz="2000" i="0" u="none" strike="noStrike" baseline="0" dirty="0">
                <a:solidFill>
                  <a:schemeClr val="tx1"/>
                </a:solidFill>
                <a:latin typeface="Meiryo UI" panose="020B0604030504040204" pitchFamily="50" charset="-128"/>
                <a:ea typeface="Meiryo UI" panose="020B0604030504040204" pitchFamily="50" charset="-128"/>
              </a:rPr>
            </a:br>
            <a:br>
              <a:rPr lang="en-US" altLang="ja-JP" sz="2000" i="0" u="none" strike="noStrike" baseline="0" dirty="0">
                <a:solidFill>
                  <a:schemeClr val="tx1"/>
                </a:solidFill>
                <a:latin typeface="Meiryo UI" panose="020B0604030504040204" pitchFamily="50" charset="-128"/>
                <a:ea typeface="Meiryo UI" panose="020B0604030504040204" pitchFamily="50" charset="-128"/>
              </a:rPr>
            </a:br>
            <a:r>
              <a:rPr lang="ja-JP" altLang="en-US" sz="2000" i="0" u="none" strike="noStrike" baseline="0" dirty="0">
                <a:solidFill>
                  <a:schemeClr val="tx1"/>
                </a:solidFill>
                <a:latin typeface="Meiryo UI" panose="020B0604030504040204" pitchFamily="50" charset="-128"/>
                <a:ea typeface="Meiryo UI" panose="020B0604030504040204" pitchFamily="50" charset="-128"/>
              </a:rPr>
              <a:t>　</a:t>
            </a:r>
          </a:p>
          <a:p>
            <a:pPr lvl="1"/>
            <a:r>
              <a:rPr lang="ja-JP" altLang="en-US" sz="2400" i="0" u="none" strike="noStrike" baseline="0" dirty="0">
                <a:solidFill>
                  <a:schemeClr val="tx1"/>
                </a:solidFill>
                <a:latin typeface="Meiryo UI" panose="020B0604030504040204" pitchFamily="50" charset="-128"/>
                <a:ea typeface="Meiryo UI" panose="020B0604030504040204" pitchFamily="50" charset="-128"/>
              </a:rPr>
              <a:t>＜④異業種への展開事例＞</a:t>
            </a:r>
            <a:br>
              <a:rPr lang="en-US" altLang="ja-JP" sz="2000" i="0" u="none" strike="noStrike" baseline="0" dirty="0">
                <a:solidFill>
                  <a:schemeClr val="tx1"/>
                </a:solidFill>
                <a:latin typeface="Meiryo UI" panose="020B0604030504040204" pitchFamily="50" charset="-128"/>
                <a:ea typeface="Meiryo UI" panose="020B0604030504040204" pitchFamily="50" charset="-128"/>
              </a:rPr>
            </a:br>
            <a:endParaRPr lang="ja-JP" altLang="en-US" sz="2000" i="0" u="none" strike="noStrike" baseline="0" dirty="0">
              <a:solidFill>
                <a:schemeClr val="tx1"/>
              </a:solidFill>
              <a:latin typeface="Meiryo UI" panose="020B0604030504040204" pitchFamily="50" charset="-128"/>
              <a:ea typeface="Meiryo UI" panose="020B0604030504040204" pitchFamily="50" charset="-128"/>
            </a:endParaRPr>
          </a:p>
          <a:p>
            <a:pPr lvl="1"/>
            <a:r>
              <a:rPr lang="ja-JP" altLang="en-US" sz="2000" dirty="0">
                <a:solidFill>
                  <a:schemeClr val="tx1"/>
                </a:solidFill>
                <a:latin typeface="Meiryo UI" panose="020B0604030504040204" pitchFamily="50" charset="-128"/>
                <a:ea typeface="Meiryo UI" panose="020B0604030504040204" pitchFamily="50" charset="-128"/>
              </a:rPr>
              <a:t>例：旅館業を営んでいたが、風評被害により観光客が減少し、従前の事業施設の</a:t>
            </a:r>
            <a:br>
              <a:rPr lang="en-US" altLang="ja-JP" sz="2000" dirty="0">
                <a:solidFill>
                  <a:schemeClr val="tx1"/>
                </a:solidFill>
                <a:latin typeface="Meiryo UI" panose="020B0604030504040204" pitchFamily="50" charset="-128"/>
                <a:ea typeface="Meiryo UI" panose="020B0604030504040204" pitchFamily="50" charset="-128"/>
              </a:rPr>
            </a:br>
            <a:r>
              <a:rPr lang="ja-JP" altLang="en-US" sz="2000" dirty="0">
                <a:solidFill>
                  <a:schemeClr val="tx1"/>
                </a:solidFill>
                <a:latin typeface="Meiryo UI" panose="020B0604030504040204" pitchFamily="50" charset="-128"/>
                <a:ea typeface="Meiryo UI" panose="020B0604030504040204" pitchFamily="50" charset="-128"/>
              </a:rPr>
              <a:t>　　　復旧では売上の回復が困難なことから、地域産品を使った商品を開発した上で、</a:t>
            </a:r>
            <a:endParaRPr lang="en-US" altLang="ja-JP" sz="2000" dirty="0">
              <a:solidFill>
                <a:schemeClr val="tx1"/>
              </a:solidFill>
              <a:latin typeface="Meiryo UI" panose="020B0604030504040204" pitchFamily="50" charset="-128"/>
              <a:ea typeface="Meiryo UI" panose="020B0604030504040204" pitchFamily="50" charset="-128"/>
            </a:endParaRPr>
          </a:p>
          <a:p>
            <a:pPr lvl="1"/>
            <a:r>
              <a:rPr lang="ja-JP" altLang="en-US" sz="2000" dirty="0">
                <a:solidFill>
                  <a:schemeClr val="tx1"/>
                </a:solidFill>
                <a:latin typeface="Meiryo UI" panose="020B0604030504040204" pitchFamily="50" charset="-128"/>
                <a:ea typeface="Meiryo UI" panose="020B0604030504040204" pitchFamily="50" charset="-128"/>
              </a:rPr>
              <a:t>　　　その製造を行う工場を新分野事業として整備することにより、販路拡大による</a:t>
            </a:r>
            <a:endParaRPr lang="en-US" altLang="ja-JP" sz="2000" dirty="0">
              <a:solidFill>
                <a:schemeClr val="tx1"/>
              </a:solidFill>
              <a:latin typeface="Meiryo UI" panose="020B0604030504040204" pitchFamily="50" charset="-128"/>
              <a:ea typeface="Meiryo UI" panose="020B0604030504040204" pitchFamily="50" charset="-128"/>
            </a:endParaRPr>
          </a:p>
          <a:p>
            <a:pPr lvl="1"/>
            <a:r>
              <a:rPr lang="ja-JP" altLang="en-US" sz="2000" dirty="0">
                <a:solidFill>
                  <a:schemeClr val="tx1"/>
                </a:solidFill>
                <a:latin typeface="Meiryo UI" panose="020B0604030504040204" pitchFamily="50" charset="-128"/>
                <a:ea typeface="Meiryo UI" panose="020B0604030504040204" pitchFamily="50" charset="-128"/>
              </a:rPr>
              <a:t>　　　売上回復を図る取組</a:t>
            </a:r>
          </a:p>
        </p:txBody>
      </p:sp>
      <p:sp>
        <p:nvSpPr>
          <p:cNvPr id="11" name="object 2">
            <a:extLst>
              <a:ext uri="{FF2B5EF4-FFF2-40B4-BE49-F238E27FC236}">
                <a16:creationId xmlns:a16="http://schemas.microsoft.com/office/drawing/2014/main" id="{DC5D2433-BA0D-FF4C-7D34-AF3DA6CCEB5C}"/>
              </a:ext>
            </a:extLst>
          </p:cNvPr>
          <p:cNvSpPr txBox="1">
            <a:spLocks/>
          </p:cNvSpPr>
          <p:nvPr/>
        </p:nvSpPr>
        <p:spPr>
          <a:xfrm>
            <a:off x="351231" y="86614"/>
            <a:ext cx="4449370" cy="382156"/>
          </a:xfrm>
          <a:prstGeom prst="rect">
            <a:avLst/>
          </a:prstGeom>
        </p:spPr>
        <p:txBody>
          <a:bodyPr vert="horz" wrap="square" lIns="0" tIns="12700" rIns="0" bIns="0" rtlCol="0">
            <a:spAutoFit/>
          </a:bodyPr>
          <a:lstStyle>
            <a:lvl1pPr>
              <a:defRPr sz="2400" b="1" i="0">
                <a:solidFill>
                  <a:schemeClr val="tx1"/>
                </a:solidFill>
                <a:latin typeface="Yu Gothic UI"/>
                <a:ea typeface="+mj-ea"/>
                <a:cs typeface="Yu Gothic UI"/>
              </a:defRPr>
            </a:lvl1pPr>
          </a:lstStyle>
          <a:p>
            <a:pPr marL="12700">
              <a:spcBef>
                <a:spcPts val="100"/>
              </a:spcBef>
            </a:pPr>
            <a:r>
              <a:rPr lang="ja-JP" altLang="en-US" spc="50" dirty="0">
                <a:latin typeface="Meiryo UI" panose="020B0604030504040204" pitchFamily="50" charset="-128"/>
                <a:ea typeface="Meiryo UI" panose="020B0604030504040204" pitchFamily="50" charset="-128"/>
              </a:rPr>
              <a:t>（参考）よくあるお問い合わせ⑤</a:t>
            </a:r>
            <a:endParaRPr lang="ja-JP" altLang="en-US" spc="-5" dirty="0">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12B4D41-84D0-B8F1-A66F-1035100653B0}"/>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39</a:t>
            </a:fld>
            <a:endParaRPr lang="ja-JP" altLang="en-US" spc="95">
              <a:latin typeface="Meiryo UI" panose="020B0604030504040204" pitchFamily="50" charset="-128"/>
              <a:ea typeface="Meiryo UI" panose="020B0604030504040204" pitchFamily="50" charset="-128"/>
            </a:endParaRPr>
          </a:p>
        </p:txBody>
      </p:sp>
      <p:sp>
        <p:nvSpPr>
          <p:cNvPr id="2" name="矢印: 下 1">
            <a:extLst>
              <a:ext uri="{FF2B5EF4-FFF2-40B4-BE49-F238E27FC236}">
                <a16:creationId xmlns:a16="http://schemas.microsoft.com/office/drawing/2014/main" id="{C512C586-D61E-5D33-5697-BC4071CC533D}"/>
              </a:ext>
            </a:extLst>
          </p:cNvPr>
          <p:cNvSpPr/>
          <p:nvPr/>
        </p:nvSpPr>
        <p:spPr>
          <a:xfrm>
            <a:off x="4001655" y="1346262"/>
            <a:ext cx="1597891" cy="489527"/>
          </a:xfrm>
          <a:prstGeom prst="downArrow">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4181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316344" y="604890"/>
            <a:ext cx="9273309" cy="1269591"/>
          </a:xfrm>
          <a:custGeom>
            <a:avLst/>
            <a:gdLst/>
            <a:ahLst/>
            <a:cxnLst/>
            <a:rect l="l" t="t" r="r" b="b"/>
            <a:pathLst>
              <a:path w="9650095" h="1295400">
                <a:moveTo>
                  <a:pt x="9649968" y="0"/>
                </a:moveTo>
                <a:lnTo>
                  <a:pt x="0" y="0"/>
                </a:lnTo>
                <a:lnTo>
                  <a:pt x="0" y="1295400"/>
                </a:lnTo>
                <a:lnTo>
                  <a:pt x="9649968" y="1295400"/>
                </a:lnTo>
                <a:lnTo>
                  <a:pt x="9649968" y="0"/>
                </a:lnTo>
                <a:close/>
              </a:path>
            </a:pathLst>
          </a:custGeom>
          <a:solidFill>
            <a:srgbClr val="99D6EC"/>
          </a:solidFill>
          <a:ln>
            <a:noFill/>
          </a:ln>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2" name="object 12"/>
          <p:cNvSpPr/>
          <p:nvPr/>
        </p:nvSpPr>
        <p:spPr>
          <a:xfrm>
            <a:off x="1486028" y="2264653"/>
            <a:ext cx="2531312" cy="356108"/>
          </a:xfrm>
          <a:custGeom>
            <a:avLst/>
            <a:gdLst/>
            <a:ahLst/>
            <a:cxnLst/>
            <a:rect l="l" t="t" r="r" b="b"/>
            <a:pathLst>
              <a:path w="2425065" h="330835">
                <a:moveTo>
                  <a:pt x="2424684" y="248030"/>
                </a:moveTo>
                <a:lnTo>
                  <a:pt x="165353" y="248030"/>
                </a:lnTo>
                <a:lnTo>
                  <a:pt x="165353" y="330707"/>
                </a:lnTo>
                <a:lnTo>
                  <a:pt x="0" y="165353"/>
                </a:lnTo>
                <a:lnTo>
                  <a:pt x="165353" y="0"/>
                </a:lnTo>
                <a:lnTo>
                  <a:pt x="165353" y="82676"/>
                </a:lnTo>
                <a:lnTo>
                  <a:pt x="2424684" y="82676"/>
                </a:lnTo>
                <a:lnTo>
                  <a:pt x="2424684" y="248030"/>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4" name="object 14"/>
          <p:cNvSpPr/>
          <p:nvPr/>
        </p:nvSpPr>
        <p:spPr>
          <a:xfrm>
            <a:off x="1486028" y="2740577"/>
            <a:ext cx="2531312" cy="358159"/>
          </a:xfrm>
          <a:custGeom>
            <a:avLst/>
            <a:gdLst/>
            <a:ahLst/>
            <a:cxnLst/>
            <a:rect l="l" t="t" r="r" b="b"/>
            <a:pathLst>
              <a:path w="2425065" h="332739">
                <a:moveTo>
                  <a:pt x="2258567" y="0"/>
                </a:moveTo>
                <a:lnTo>
                  <a:pt x="2258567" y="83058"/>
                </a:lnTo>
                <a:lnTo>
                  <a:pt x="0" y="83058"/>
                </a:lnTo>
                <a:lnTo>
                  <a:pt x="0" y="249174"/>
                </a:lnTo>
                <a:lnTo>
                  <a:pt x="2258567" y="249174"/>
                </a:lnTo>
                <a:lnTo>
                  <a:pt x="2258567" y="332232"/>
                </a:lnTo>
                <a:lnTo>
                  <a:pt x="2424684" y="166116"/>
                </a:lnTo>
                <a:lnTo>
                  <a:pt x="2258567" y="0"/>
                </a:lnTo>
                <a:close/>
              </a:path>
            </a:pathLst>
          </a:custGeom>
          <a:solidFill>
            <a:srgbClr val="FF0000"/>
          </a:solidFill>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6" name="object 16"/>
          <p:cNvSpPr txBox="1"/>
          <p:nvPr/>
        </p:nvSpPr>
        <p:spPr>
          <a:xfrm>
            <a:off x="434360" y="749843"/>
            <a:ext cx="9037276" cy="949619"/>
          </a:xfrm>
          <a:prstGeom prst="rect">
            <a:avLst/>
          </a:prstGeom>
        </p:spPr>
        <p:txBody>
          <a:bodyPr vert="horz" wrap="square" lIns="0" tIns="13335" rIns="0" bIns="0" rtlCol="0">
            <a:spAutoFit/>
          </a:bodyPr>
          <a:lstStyle/>
          <a:p>
            <a:pPr marL="354965" marR="5080" indent="-342900">
              <a:lnSpc>
                <a:spcPct val="100000"/>
              </a:lnSpc>
              <a:spcBef>
                <a:spcPts val="105"/>
              </a:spcBef>
              <a:buClr>
                <a:srgbClr val="001F5F"/>
              </a:buClr>
              <a:buFont typeface="Wingdings" panose="05000000000000000000" pitchFamily="2" charset="2"/>
              <a:buChar char="l"/>
              <a:tabLst>
                <a:tab pos="355600" algn="l"/>
              </a:tabLst>
            </a:pPr>
            <a:r>
              <a:rPr lang="ja-JP" altLang="en-US" sz="2000" spc="-50">
                <a:latin typeface="Meiryo UI" panose="020B0604030504040204" pitchFamily="50" charset="-128"/>
                <a:ea typeface="Meiryo UI" panose="020B0604030504040204" pitchFamily="50" charset="-128"/>
                <a:cs typeface="Yu Gothic UI"/>
              </a:rPr>
              <a:t>補助金を受けるには、②県への補助金交付申請を行い、⑧県からの交付決定が必要</a:t>
            </a:r>
            <a:endParaRPr lang="en-US" altLang="ja-JP" sz="2000" spc="-50">
              <a:latin typeface="Meiryo UI" panose="020B0604030504040204" pitchFamily="50" charset="-128"/>
              <a:ea typeface="Meiryo UI" panose="020B0604030504040204" pitchFamily="50" charset="-128"/>
              <a:cs typeface="Yu Gothic UI"/>
            </a:endParaRPr>
          </a:p>
          <a:p>
            <a:pPr marL="354965" marR="5080" indent="-342900">
              <a:lnSpc>
                <a:spcPct val="100000"/>
              </a:lnSpc>
              <a:spcBef>
                <a:spcPts val="105"/>
              </a:spcBef>
              <a:buClr>
                <a:srgbClr val="001F5F"/>
              </a:buClr>
              <a:buFont typeface="Wingdings" panose="05000000000000000000" pitchFamily="2" charset="2"/>
              <a:buChar char="l"/>
              <a:tabLst>
                <a:tab pos="355600" algn="l"/>
              </a:tabLst>
            </a:pPr>
            <a:r>
              <a:rPr lang="ja-JP" altLang="en-US" sz="2000" spc="-50">
                <a:latin typeface="Meiryo UI" panose="020B0604030504040204" pitchFamily="50" charset="-128"/>
                <a:ea typeface="Meiryo UI" panose="020B0604030504040204" pitchFamily="50" charset="-128"/>
                <a:cs typeface="Yu Gothic UI"/>
              </a:rPr>
              <a:t>県から国へ提出する「復興事業計画」は、申請者からの補助金交付申請を踏まえ、県が策定・提出</a:t>
            </a:r>
            <a:endParaRPr lang="ja-JP" altLang="en-US" sz="2000">
              <a:latin typeface="Meiryo UI" panose="020B0604030504040204" pitchFamily="50" charset="-128"/>
              <a:ea typeface="Meiryo UI" panose="020B0604030504040204" pitchFamily="50" charset="-128"/>
              <a:cs typeface="Yu Gothic UI"/>
            </a:endParaRPr>
          </a:p>
        </p:txBody>
      </p:sp>
      <p:sp>
        <p:nvSpPr>
          <p:cNvPr id="17" name="object 17"/>
          <p:cNvSpPr/>
          <p:nvPr/>
        </p:nvSpPr>
        <p:spPr>
          <a:xfrm>
            <a:off x="5180925" y="2291194"/>
            <a:ext cx="2390582" cy="330835"/>
          </a:xfrm>
          <a:custGeom>
            <a:avLst/>
            <a:gdLst/>
            <a:ahLst/>
            <a:cxnLst/>
            <a:rect l="l" t="t" r="r" b="b"/>
            <a:pathLst>
              <a:path w="2425065" h="330835">
                <a:moveTo>
                  <a:pt x="0" y="82676"/>
                </a:moveTo>
                <a:lnTo>
                  <a:pt x="2259329" y="82676"/>
                </a:lnTo>
                <a:lnTo>
                  <a:pt x="2259329" y="0"/>
                </a:lnTo>
                <a:lnTo>
                  <a:pt x="2424683" y="165354"/>
                </a:lnTo>
                <a:lnTo>
                  <a:pt x="2259329" y="330708"/>
                </a:lnTo>
                <a:lnTo>
                  <a:pt x="2259329" y="248031"/>
                </a:lnTo>
                <a:lnTo>
                  <a:pt x="0" y="248031"/>
                </a:lnTo>
                <a:lnTo>
                  <a:pt x="0" y="82676"/>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18" name="object 18"/>
          <p:cNvSpPr txBox="1"/>
          <p:nvPr/>
        </p:nvSpPr>
        <p:spPr>
          <a:xfrm>
            <a:off x="1865961" y="2556409"/>
            <a:ext cx="1515871" cy="228909"/>
          </a:xfrm>
          <a:prstGeom prst="rect">
            <a:avLst/>
          </a:prstGeom>
        </p:spPr>
        <p:txBody>
          <a:bodyPr vert="horz" wrap="square" lIns="0" tIns="13335" rIns="0" bIns="0" rtlCol="0">
            <a:spAutoFit/>
          </a:bodyPr>
          <a:lstStyle/>
          <a:p>
            <a:pPr marL="12700">
              <a:lnSpc>
                <a:spcPct val="100000"/>
              </a:lnSpc>
              <a:spcBef>
                <a:spcPts val="105"/>
              </a:spcBef>
            </a:pPr>
            <a:r>
              <a:rPr lang="zh-TW" altLang="en-US" sz="1400" spc="-10">
                <a:latin typeface="Meiryo UI" panose="020B0604030504040204" pitchFamily="50" charset="-128"/>
                <a:ea typeface="Meiryo UI" panose="020B0604030504040204" pitchFamily="50" charset="-128"/>
                <a:cs typeface="Yu Gothic UI"/>
              </a:rPr>
              <a:t>②</a:t>
            </a:r>
            <a:r>
              <a:rPr lang="zh-TW" altLang="en-US" sz="1400" spc="-10" err="1">
                <a:latin typeface="Meiryo UI" panose="020B0604030504040204" pitchFamily="50" charset="-128"/>
                <a:ea typeface="Meiryo UI" panose="020B0604030504040204" pitchFamily="50" charset="-128"/>
                <a:cs typeface="Yu Gothic UI"/>
              </a:rPr>
              <a:t>補助金交付申請</a:t>
            </a:r>
            <a:endParaRPr lang="zh-TW" altLang="en-US" sz="1400">
              <a:latin typeface="Meiryo UI" panose="020B0604030504040204" pitchFamily="50" charset="-128"/>
              <a:ea typeface="Meiryo UI" panose="020B0604030504040204" pitchFamily="50" charset="-128"/>
              <a:cs typeface="Yu Gothic UI"/>
            </a:endParaRPr>
          </a:p>
        </p:txBody>
      </p:sp>
      <p:sp>
        <p:nvSpPr>
          <p:cNvPr id="19" name="object 19"/>
          <p:cNvSpPr txBox="1"/>
          <p:nvPr/>
        </p:nvSpPr>
        <p:spPr>
          <a:xfrm>
            <a:off x="5350762" y="2086591"/>
            <a:ext cx="2276578" cy="228909"/>
          </a:xfrm>
          <a:prstGeom prst="rect">
            <a:avLst/>
          </a:prstGeom>
        </p:spPr>
        <p:txBody>
          <a:bodyPr vert="horz" wrap="square" lIns="0" tIns="13335" rIns="0" bIns="0" rtlCol="0">
            <a:spAutoFit/>
          </a:bodyPr>
          <a:lstStyle/>
          <a:p>
            <a:pPr marL="12700">
              <a:lnSpc>
                <a:spcPct val="100000"/>
              </a:lnSpc>
              <a:spcBef>
                <a:spcPts val="105"/>
              </a:spcBef>
            </a:pPr>
            <a:r>
              <a:rPr lang="ja-JP" altLang="en-US" sz="1400" spc="-20">
                <a:latin typeface="Meiryo UI" panose="020B0604030504040204" pitchFamily="50" charset="-128"/>
                <a:ea typeface="Meiryo UI" panose="020B0604030504040204" pitchFamily="50" charset="-128"/>
                <a:cs typeface="Yu Gothic UI"/>
              </a:rPr>
              <a:t>③復興事業計画の認定申請</a:t>
            </a:r>
            <a:endParaRPr lang="ja-JP" altLang="en-US" sz="1400">
              <a:latin typeface="Meiryo UI" panose="020B0604030504040204" pitchFamily="50" charset="-128"/>
              <a:ea typeface="Meiryo UI" panose="020B0604030504040204" pitchFamily="50" charset="-128"/>
              <a:cs typeface="Yu Gothic UI"/>
            </a:endParaRPr>
          </a:p>
        </p:txBody>
      </p:sp>
      <p:sp>
        <p:nvSpPr>
          <p:cNvPr id="20" name="object 20"/>
          <p:cNvSpPr/>
          <p:nvPr/>
        </p:nvSpPr>
        <p:spPr>
          <a:xfrm>
            <a:off x="5180925" y="2708014"/>
            <a:ext cx="2391728" cy="332740"/>
          </a:xfrm>
          <a:custGeom>
            <a:avLst/>
            <a:gdLst/>
            <a:ahLst/>
            <a:cxnLst/>
            <a:rect l="l" t="t" r="r" b="b"/>
            <a:pathLst>
              <a:path w="2426334" h="332739">
                <a:moveTo>
                  <a:pt x="2426207" y="249174"/>
                </a:moveTo>
                <a:lnTo>
                  <a:pt x="166116" y="249174"/>
                </a:lnTo>
                <a:lnTo>
                  <a:pt x="166116" y="332232"/>
                </a:lnTo>
                <a:lnTo>
                  <a:pt x="0" y="166115"/>
                </a:lnTo>
                <a:lnTo>
                  <a:pt x="166116" y="0"/>
                </a:lnTo>
                <a:lnTo>
                  <a:pt x="166116" y="83058"/>
                </a:lnTo>
                <a:lnTo>
                  <a:pt x="2426207" y="83058"/>
                </a:lnTo>
                <a:lnTo>
                  <a:pt x="2426207" y="249174"/>
                </a:lnTo>
                <a:close/>
              </a:path>
            </a:pathLst>
          </a:custGeom>
          <a:solidFill>
            <a:srgbClr val="FF0000"/>
          </a:solidFill>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21" name="object 21"/>
          <p:cNvSpPr txBox="1"/>
          <p:nvPr/>
        </p:nvSpPr>
        <p:spPr>
          <a:xfrm>
            <a:off x="5350762" y="2529805"/>
            <a:ext cx="2256498" cy="228909"/>
          </a:xfrm>
          <a:prstGeom prst="rect">
            <a:avLst/>
          </a:prstGeom>
        </p:spPr>
        <p:txBody>
          <a:bodyPr vert="horz" wrap="square" lIns="0" tIns="13335" rIns="0" bIns="0" rtlCol="0">
            <a:spAutoFit/>
          </a:bodyPr>
          <a:lstStyle/>
          <a:p>
            <a:pPr marL="12700">
              <a:lnSpc>
                <a:spcPct val="100000"/>
              </a:lnSpc>
              <a:spcBef>
                <a:spcPts val="105"/>
              </a:spcBef>
            </a:pPr>
            <a:r>
              <a:rPr lang="ja-JP" altLang="en-US" sz="1200" spc="-20">
                <a:latin typeface="Meiryo UI" panose="020B0604030504040204" pitchFamily="50" charset="-128"/>
                <a:ea typeface="Meiryo UI" panose="020B0604030504040204" pitchFamily="50" charset="-128"/>
                <a:cs typeface="Yu Gothic UI"/>
              </a:rPr>
              <a:t>⑤</a:t>
            </a:r>
            <a:r>
              <a:rPr lang="ja-JP" altLang="en-US" sz="1400" spc="-20" err="1">
                <a:latin typeface="Meiryo UI" panose="020B0604030504040204" pitchFamily="50" charset="-128"/>
                <a:ea typeface="Meiryo UI" panose="020B0604030504040204" pitchFamily="50" charset="-128"/>
                <a:cs typeface="Yu Gothic UI"/>
              </a:rPr>
              <a:t>計画認定</a:t>
            </a:r>
            <a:r>
              <a:rPr lang="ja-JP" altLang="en-US" sz="1200" spc="-20" err="1">
                <a:latin typeface="Meiryo UI" panose="020B0604030504040204" pitchFamily="50" charset="-128"/>
                <a:ea typeface="Meiryo UI" panose="020B0604030504040204" pitchFamily="50" charset="-128"/>
                <a:cs typeface="Yu Gothic UI"/>
              </a:rPr>
              <a:t>、交付額の通知</a:t>
            </a:r>
            <a:endParaRPr lang="ja-JP" altLang="en-US" sz="1200">
              <a:latin typeface="Meiryo UI" panose="020B0604030504040204" pitchFamily="50" charset="-128"/>
              <a:ea typeface="Meiryo UI" panose="020B0604030504040204" pitchFamily="50" charset="-128"/>
              <a:cs typeface="Yu Gothic UI"/>
            </a:endParaRPr>
          </a:p>
        </p:txBody>
      </p:sp>
      <p:grpSp>
        <p:nvGrpSpPr>
          <p:cNvPr id="28" name="object 28"/>
          <p:cNvGrpSpPr/>
          <p:nvPr/>
        </p:nvGrpSpPr>
        <p:grpSpPr>
          <a:xfrm>
            <a:off x="8548666" y="2947532"/>
            <a:ext cx="599440" cy="632460"/>
            <a:chOff x="8698230" y="3478530"/>
            <a:chExt cx="599440" cy="632460"/>
          </a:xfrm>
        </p:grpSpPr>
        <p:sp>
          <p:nvSpPr>
            <p:cNvPr id="29" name="object 29"/>
            <p:cNvSpPr/>
            <p:nvPr/>
          </p:nvSpPr>
          <p:spPr>
            <a:xfrm>
              <a:off x="8698230" y="3478530"/>
              <a:ext cx="599440" cy="632460"/>
            </a:xfrm>
            <a:custGeom>
              <a:avLst/>
              <a:gdLst/>
              <a:ahLst/>
              <a:cxnLst/>
              <a:rect l="l" t="t" r="r" b="b"/>
              <a:pathLst>
                <a:path w="599440" h="632460">
                  <a:moveTo>
                    <a:pt x="449199" y="0"/>
                  </a:moveTo>
                  <a:lnTo>
                    <a:pt x="299466" y="149733"/>
                  </a:lnTo>
                  <a:lnTo>
                    <a:pt x="374269" y="149733"/>
                  </a:lnTo>
                  <a:lnTo>
                    <a:pt x="374269" y="407797"/>
                  </a:lnTo>
                  <a:lnTo>
                    <a:pt x="149733" y="407797"/>
                  </a:lnTo>
                  <a:lnTo>
                    <a:pt x="149733" y="332994"/>
                  </a:lnTo>
                  <a:lnTo>
                    <a:pt x="0" y="482727"/>
                  </a:lnTo>
                  <a:lnTo>
                    <a:pt x="149733" y="632460"/>
                  </a:lnTo>
                  <a:lnTo>
                    <a:pt x="149733" y="557530"/>
                  </a:lnTo>
                  <a:lnTo>
                    <a:pt x="524001" y="557530"/>
                  </a:lnTo>
                  <a:lnTo>
                    <a:pt x="524001" y="149733"/>
                  </a:lnTo>
                  <a:lnTo>
                    <a:pt x="598931" y="149733"/>
                  </a:lnTo>
                  <a:lnTo>
                    <a:pt x="449199" y="0"/>
                  </a:lnTo>
                  <a:close/>
                </a:path>
              </a:pathLst>
            </a:custGeom>
            <a:solidFill>
              <a:srgbClr val="FFFFFF"/>
            </a:solidFill>
          </p:spPr>
          <p:txBody>
            <a:bodyPr wrap="square" lIns="0" tIns="0" rIns="0" bIns="0" rtlCol="0"/>
            <a:lstStyle/>
            <a:p>
              <a:endParaRPr>
                <a:latin typeface="Meiryo UI" panose="020B0604030504040204" pitchFamily="50" charset="-128"/>
                <a:ea typeface="Meiryo UI" panose="020B0604030504040204" pitchFamily="50" charset="-128"/>
              </a:endParaRPr>
            </a:p>
          </p:txBody>
        </p:sp>
        <p:sp>
          <p:nvSpPr>
            <p:cNvPr id="30" name="object 30"/>
            <p:cNvSpPr/>
            <p:nvPr/>
          </p:nvSpPr>
          <p:spPr>
            <a:xfrm>
              <a:off x="8698230" y="3478530"/>
              <a:ext cx="599440" cy="632460"/>
            </a:xfrm>
            <a:custGeom>
              <a:avLst/>
              <a:gdLst/>
              <a:ahLst/>
              <a:cxnLst/>
              <a:rect l="l" t="t" r="r" b="b"/>
              <a:pathLst>
                <a:path w="599440" h="632460">
                  <a:moveTo>
                    <a:pt x="0" y="482727"/>
                  </a:moveTo>
                  <a:lnTo>
                    <a:pt x="149733" y="332994"/>
                  </a:lnTo>
                  <a:lnTo>
                    <a:pt x="149733" y="407797"/>
                  </a:lnTo>
                  <a:lnTo>
                    <a:pt x="374269" y="407797"/>
                  </a:lnTo>
                  <a:lnTo>
                    <a:pt x="374269" y="149733"/>
                  </a:lnTo>
                  <a:lnTo>
                    <a:pt x="299466" y="149733"/>
                  </a:lnTo>
                  <a:lnTo>
                    <a:pt x="449199" y="0"/>
                  </a:lnTo>
                  <a:lnTo>
                    <a:pt x="598931" y="149733"/>
                  </a:lnTo>
                  <a:lnTo>
                    <a:pt x="524001" y="149733"/>
                  </a:lnTo>
                  <a:lnTo>
                    <a:pt x="524001" y="557530"/>
                  </a:lnTo>
                  <a:lnTo>
                    <a:pt x="149733" y="557530"/>
                  </a:lnTo>
                  <a:lnTo>
                    <a:pt x="149733" y="632460"/>
                  </a:lnTo>
                  <a:lnTo>
                    <a:pt x="0" y="482727"/>
                  </a:lnTo>
                  <a:close/>
                </a:path>
              </a:pathLst>
            </a:custGeom>
            <a:ln w="25907">
              <a:solidFill>
                <a:schemeClr val="bg1">
                  <a:lumMod val="65000"/>
                </a:schemeClr>
              </a:solidFill>
            </a:ln>
          </p:spPr>
          <p:txBody>
            <a:bodyPr wrap="square" lIns="0" tIns="0" rIns="0" bIns="0" rtlCol="0"/>
            <a:lstStyle/>
            <a:p>
              <a:endParaRPr>
                <a:latin typeface="Meiryo UI" panose="020B0604030504040204" pitchFamily="50" charset="-128"/>
                <a:ea typeface="Meiryo UI" panose="020B0604030504040204" pitchFamily="50" charset="-128"/>
              </a:endParaRPr>
            </a:p>
          </p:txBody>
        </p:sp>
      </p:grpSp>
      <p:sp>
        <p:nvSpPr>
          <p:cNvPr id="31" name="object 31"/>
          <p:cNvSpPr txBox="1"/>
          <p:nvPr/>
        </p:nvSpPr>
        <p:spPr>
          <a:xfrm>
            <a:off x="8798179" y="3597309"/>
            <a:ext cx="599350"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20">
                <a:latin typeface="Meiryo UI" panose="020B0604030504040204" pitchFamily="50" charset="-128"/>
                <a:ea typeface="Meiryo UI" panose="020B0604030504040204" pitchFamily="50" charset="-128"/>
                <a:cs typeface="Yu Gothic UI"/>
              </a:rPr>
              <a:t>④</a:t>
            </a:r>
            <a:r>
              <a:rPr lang="ja-JP" altLang="en-US" sz="1400" spc="-20" err="1">
                <a:latin typeface="Meiryo UI" panose="020B0604030504040204" pitchFamily="50" charset="-128"/>
                <a:ea typeface="Meiryo UI" panose="020B0604030504040204" pitchFamily="50" charset="-128"/>
                <a:cs typeface="Yu Gothic UI"/>
              </a:rPr>
              <a:t>審査</a:t>
            </a:r>
            <a:endParaRPr lang="ja-JP" altLang="en-US" sz="1400">
              <a:latin typeface="Meiryo UI" panose="020B0604030504040204" pitchFamily="50" charset="-128"/>
              <a:ea typeface="Meiryo UI" panose="020B0604030504040204" pitchFamily="50" charset="-128"/>
              <a:cs typeface="Yu Gothic UI"/>
            </a:endParaRPr>
          </a:p>
        </p:txBody>
      </p:sp>
      <p:sp>
        <p:nvSpPr>
          <p:cNvPr id="32" name="object 32"/>
          <p:cNvSpPr/>
          <p:nvPr/>
        </p:nvSpPr>
        <p:spPr>
          <a:xfrm>
            <a:off x="5180924" y="3111094"/>
            <a:ext cx="2426335" cy="330835"/>
          </a:xfrm>
          <a:custGeom>
            <a:avLst/>
            <a:gdLst/>
            <a:ahLst/>
            <a:cxnLst/>
            <a:rect l="l" t="t" r="r" b="b"/>
            <a:pathLst>
              <a:path w="2426334" h="330835">
                <a:moveTo>
                  <a:pt x="0" y="82676"/>
                </a:moveTo>
                <a:lnTo>
                  <a:pt x="2260854" y="82676"/>
                </a:lnTo>
                <a:lnTo>
                  <a:pt x="2260854" y="0"/>
                </a:lnTo>
                <a:lnTo>
                  <a:pt x="2426208" y="165353"/>
                </a:lnTo>
                <a:lnTo>
                  <a:pt x="2260854" y="330707"/>
                </a:lnTo>
                <a:lnTo>
                  <a:pt x="2260854" y="248030"/>
                </a:lnTo>
                <a:lnTo>
                  <a:pt x="0" y="248030"/>
                </a:lnTo>
                <a:lnTo>
                  <a:pt x="0" y="82676"/>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33" name="object 33"/>
          <p:cNvSpPr txBox="1"/>
          <p:nvPr/>
        </p:nvSpPr>
        <p:spPr>
          <a:xfrm>
            <a:off x="5350762" y="2939478"/>
            <a:ext cx="1552336" cy="228909"/>
          </a:xfrm>
          <a:prstGeom prst="rect">
            <a:avLst/>
          </a:prstGeom>
        </p:spPr>
        <p:txBody>
          <a:bodyPr vert="horz" wrap="square" lIns="0" tIns="13335" rIns="0" bIns="0" rtlCol="0">
            <a:spAutoFit/>
          </a:bodyPr>
          <a:lstStyle/>
          <a:p>
            <a:pPr marL="12700">
              <a:lnSpc>
                <a:spcPct val="100000"/>
              </a:lnSpc>
              <a:spcBef>
                <a:spcPts val="105"/>
              </a:spcBef>
            </a:pPr>
            <a:r>
              <a:rPr lang="zh-TW" altLang="en-US" sz="1400" spc="-10">
                <a:latin typeface="Meiryo UI" panose="020B0604030504040204" pitchFamily="50" charset="-128"/>
                <a:ea typeface="Meiryo UI" panose="020B0604030504040204" pitchFamily="50" charset="-128"/>
                <a:cs typeface="Yu Gothic UI"/>
              </a:rPr>
              <a:t>⑥補助金交付申請</a:t>
            </a:r>
            <a:endParaRPr lang="zh-TW" altLang="en-US" sz="1400">
              <a:latin typeface="Meiryo UI" panose="020B0604030504040204" pitchFamily="50" charset="-128"/>
              <a:ea typeface="Meiryo UI" panose="020B0604030504040204" pitchFamily="50" charset="-128"/>
              <a:cs typeface="Yu Gothic UI"/>
            </a:endParaRPr>
          </a:p>
        </p:txBody>
      </p:sp>
      <p:sp>
        <p:nvSpPr>
          <p:cNvPr id="34" name="object 34"/>
          <p:cNvSpPr/>
          <p:nvPr/>
        </p:nvSpPr>
        <p:spPr>
          <a:xfrm>
            <a:off x="5180925" y="3584009"/>
            <a:ext cx="2390582" cy="334010"/>
          </a:xfrm>
          <a:custGeom>
            <a:avLst/>
            <a:gdLst/>
            <a:ahLst/>
            <a:cxnLst/>
            <a:rect l="l" t="t" r="r" b="b"/>
            <a:pathLst>
              <a:path w="2426334" h="334010">
                <a:moveTo>
                  <a:pt x="2426207" y="250317"/>
                </a:moveTo>
                <a:lnTo>
                  <a:pt x="166877" y="250317"/>
                </a:lnTo>
                <a:lnTo>
                  <a:pt x="166877" y="333756"/>
                </a:lnTo>
                <a:lnTo>
                  <a:pt x="0" y="166878"/>
                </a:lnTo>
                <a:lnTo>
                  <a:pt x="166877" y="0"/>
                </a:lnTo>
                <a:lnTo>
                  <a:pt x="166877" y="83439"/>
                </a:lnTo>
                <a:lnTo>
                  <a:pt x="2426207" y="83439"/>
                </a:lnTo>
                <a:lnTo>
                  <a:pt x="2426207" y="250317"/>
                </a:lnTo>
                <a:close/>
              </a:path>
            </a:pathLst>
          </a:custGeom>
          <a:solidFill>
            <a:srgbClr val="FF0000"/>
          </a:solidFill>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35" name="object 35"/>
          <p:cNvSpPr txBox="1"/>
          <p:nvPr/>
        </p:nvSpPr>
        <p:spPr>
          <a:xfrm>
            <a:off x="5350761" y="3428573"/>
            <a:ext cx="980137"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10">
                <a:latin typeface="Meiryo UI" panose="020B0604030504040204" pitchFamily="50" charset="-128"/>
                <a:ea typeface="Meiryo UI" panose="020B0604030504040204" pitchFamily="50" charset="-128"/>
                <a:cs typeface="Yu Gothic UI"/>
              </a:rPr>
              <a:t>⑦交付決定</a:t>
            </a:r>
            <a:endParaRPr lang="ja-JP" altLang="en-US" sz="1400">
              <a:latin typeface="Meiryo UI" panose="020B0604030504040204" pitchFamily="50" charset="-128"/>
              <a:ea typeface="Meiryo UI" panose="020B0604030504040204" pitchFamily="50" charset="-128"/>
              <a:cs typeface="Yu Gothic UI"/>
            </a:endParaRPr>
          </a:p>
        </p:txBody>
      </p:sp>
      <p:sp>
        <p:nvSpPr>
          <p:cNvPr id="37" name="object 37"/>
          <p:cNvSpPr/>
          <p:nvPr/>
        </p:nvSpPr>
        <p:spPr>
          <a:xfrm>
            <a:off x="1485364" y="3572105"/>
            <a:ext cx="2531313" cy="339704"/>
          </a:xfrm>
          <a:custGeom>
            <a:avLst/>
            <a:gdLst/>
            <a:ahLst/>
            <a:cxnLst/>
            <a:rect l="l" t="t" r="r" b="b"/>
            <a:pathLst>
              <a:path w="2426335" h="315595">
                <a:moveTo>
                  <a:pt x="157734" y="0"/>
                </a:moveTo>
                <a:lnTo>
                  <a:pt x="0" y="157734"/>
                </a:lnTo>
                <a:lnTo>
                  <a:pt x="157734" y="315468"/>
                </a:lnTo>
                <a:lnTo>
                  <a:pt x="157734" y="236601"/>
                </a:lnTo>
                <a:lnTo>
                  <a:pt x="2426207" y="236601"/>
                </a:lnTo>
                <a:lnTo>
                  <a:pt x="2426207" y="78867"/>
                </a:lnTo>
                <a:lnTo>
                  <a:pt x="157734" y="78867"/>
                </a:lnTo>
                <a:lnTo>
                  <a:pt x="157734" y="0"/>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39" name="object 39"/>
          <p:cNvSpPr txBox="1"/>
          <p:nvPr/>
        </p:nvSpPr>
        <p:spPr>
          <a:xfrm>
            <a:off x="1865961" y="3423897"/>
            <a:ext cx="957113"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10">
                <a:latin typeface="Meiryo UI" panose="020B0604030504040204" pitchFamily="50" charset="-128"/>
                <a:ea typeface="Meiryo UI" panose="020B0604030504040204" pitchFamily="50" charset="-128"/>
                <a:cs typeface="Yu Gothic UI"/>
              </a:rPr>
              <a:t>⑧</a:t>
            </a:r>
            <a:r>
              <a:rPr lang="ja-JP" altLang="en-US" sz="1400" spc="-10" err="1">
                <a:latin typeface="Meiryo UI" panose="020B0604030504040204" pitchFamily="50" charset="-128"/>
                <a:ea typeface="Meiryo UI" panose="020B0604030504040204" pitchFamily="50" charset="-128"/>
                <a:cs typeface="Yu Gothic UI"/>
              </a:rPr>
              <a:t>交付決定</a:t>
            </a:r>
            <a:endParaRPr lang="ja-JP" altLang="en-US" sz="1400">
              <a:latin typeface="Meiryo UI" panose="020B0604030504040204" pitchFamily="50" charset="-128"/>
              <a:ea typeface="Meiryo UI" panose="020B0604030504040204" pitchFamily="50" charset="-128"/>
              <a:cs typeface="Yu Gothic UI"/>
            </a:endParaRPr>
          </a:p>
        </p:txBody>
      </p:sp>
      <p:sp>
        <p:nvSpPr>
          <p:cNvPr id="41" name="object 41"/>
          <p:cNvSpPr/>
          <p:nvPr/>
        </p:nvSpPr>
        <p:spPr>
          <a:xfrm>
            <a:off x="1485365" y="4084908"/>
            <a:ext cx="2532638" cy="310313"/>
          </a:xfrm>
          <a:custGeom>
            <a:avLst/>
            <a:gdLst/>
            <a:ahLst/>
            <a:cxnLst/>
            <a:rect l="l" t="t" r="r" b="b"/>
            <a:pathLst>
              <a:path w="2426335" h="288289">
                <a:moveTo>
                  <a:pt x="2282190" y="0"/>
                </a:moveTo>
                <a:lnTo>
                  <a:pt x="2282190" y="72009"/>
                </a:lnTo>
                <a:lnTo>
                  <a:pt x="0" y="72009"/>
                </a:lnTo>
                <a:lnTo>
                  <a:pt x="0" y="216027"/>
                </a:lnTo>
                <a:lnTo>
                  <a:pt x="2282190" y="216027"/>
                </a:lnTo>
                <a:lnTo>
                  <a:pt x="2282190" y="288036"/>
                </a:lnTo>
                <a:lnTo>
                  <a:pt x="2426208" y="144018"/>
                </a:lnTo>
                <a:lnTo>
                  <a:pt x="2282190" y="0"/>
                </a:lnTo>
                <a:close/>
              </a:path>
            </a:pathLst>
          </a:custGeom>
          <a:solidFill>
            <a:srgbClr val="FF0000"/>
          </a:solidFill>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3" name="object 43"/>
          <p:cNvSpPr txBox="1"/>
          <p:nvPr/>
        </p:nvSpPr>
        <p:spPr>
          <a:xfrm>
            <a:off x="1865961" y="3911213"/>
            <a:ext cx="957113"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10">
                <a:latin typeface="Meiryo UI" panose="020B0604030504040204" pitchFamily="50" charset="-128"/>
                <a:ea typeface="Meiryo UI" panose="020B0604030504040204" pitchFamily="50" charset="-128"/>
                <a:cs typeface="Yu Gothic UI"/>
              </a:rPr>
              <a:t>⑨実績報告</a:t>
            </a:r>
            <a:endParaRPr lang="ja-JP" altLang="en-US" sz="1400">
              <a:latin typeface="Meiryo UI" panose="020B0604030504040204" pitchFamily="50" charset="-128"/>
              <a:ea typeface="Meiryo UI" panose="020B0604030504040204" pitchFamily="50" charset="-128"/>
              <a:cs typeface="Yu Gothic UI"/>
            </a:endParaRPr>
          </a:p>
        </p:txBody>
      </p:sp>
      <p:sp>
        <p:nvSpPr>
          <p:cNvPr id="45" name="object 45"/>
          <p:cNvSpPr/>
          <p:nvPr/>
        </p:nvSpPr>
        <p:spPr>
          <a:xfrm>
            <a:off x="1485365" y="4480146"/>
            <a:ext cx="2532638" cy="310313"/>
          </a:xfrm>
          <a:custGeom>
            <a:avLst/>
            <a:gdLst/>
            <a:ahLst/>
            <a:cxnLst/>
            <a:rect l="l" t="t" r="r" b="b"/>
            <a:pathLst>
              <a:path w="2426335" h="288289">
                <a:moveTo>
                  <a:pt x="144018" y="0"/>
                </a:moveTo>
                <a:lnTo>
                  <a:pt x="0" y="144018"/>
                </a:lnTo>
                <a:lnTo>
                  <a:pt x="144018" y="288036"/>
                </a:lnTo>
                <a:lnTo>
                  <a:pt x="144018" y="216027"/>
                </a:lnTo>
                <a:lnTo>
                  <a:pt x="2426207" y="216027"/>
                </a:lnTo>
                <a:lnTo>
                  <a:pt x="2426207" y="72008"/>
                </a:lnTo>
                <a:lnTo>
                  <a:pt x="144018" y="72008"/>
                </a:lnTo>
                <a:lnTo>
                  <a:pt x="144018" y="0"/>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7" name="object 47"/>
          <p:cNvSpPr txBox="1"/>
          <p:nvPr/>
        </p:nvSpPr>
        <p:spPr>
          <a:xfrm>
            <a:off x="1865961" y="4296619"/>
            <a:ext cx="957113"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10">
                <a:latin typeface="Meiryo UI" panose="020B0604030504040204" pitchFamily="50" charset="-128"/>
                <a:ea typeface="Meiryo UI" panose="020B0604030504040204" pitchFamily="50" charset="-128"/>
                <a:cs typeface="Yu Gothic UI"/>
              </a:rPr>
              <a:t>⑩審査</a:t>
            </a:r>
            <a:endParaRPr lang="ja-JP" altLang="en-US" sz="1400">
              <a:latin typeface="Meiryo UI" panose="020B0604030504040204" pitchFamily="50" charset="-128"/>
              <a:ea typeface="Meiryo UI" panose="020B0604030504040204" pitchFamily="50" charset="-128"/>
              <a:cs typeface="Yu Gothic UI"/>
            </a:endParaRPr>
          </a:p>
        </p:txBody>
      </p:sp>
      <p:sp>
        <p:nvSpPr>
          <p:cNvPr id="49" name="object 49"/>
          <p:cNvSpPr/>
          <p:nvPr/>
        </p:nvSpPr>
        <p:spPr>
          <a:xfrm>
            <a:off x="1485365" y="4900866"/>
            <a:ext cx="2532638" cy="310313"/>
          </a:xfrm>
          <a:custGeom>
            <a:avLst/>
            <a:gdLst/>
            <a:ahLst/>
            <a:cxnLst/>
            <a:rect l="l" t="t" r="r" b="b"/>
            <a:pathLst>
              <a:path w="2426335" h="288289">
                <a:moveTo>
                  <a:pt x="144018" y="0"/>
                </a:moveTo>
                <a:lnTo>
                  <a:pt x="0" y="144018"/>
                </a:lnTo>
                <a:lnTo>
                  <a:pt x="144018" y="288036"/>
                </a:lnTo>
                <a:lnTo>
                  <a:pt x="144018" y="216027"/>
                </a:lnTo>
                <a:lnTo>
                  <a:pt x="2426208" y="216027"/>
                </a:lnTo>
                <a:lnTo>
                  <a:pt x="2426208" y="72009"/>
                </a:lnTo>
                <a:lnTo>
                  <a:pt x="144018" y="72009"/>
                </a:lnTo>
                <a:lnTo>
                  <a:pt x="144018" y="0"/>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52" name="object 52"/>
          <p:cNvSpPr/>
          <p:nvPr/>
        </p:nvSpPr>
        <p:spPr>
          <a:xfrm>
            <a:off x="1486028" y="5330512"/>
            <a:ext cx="2531312" cy="310313"/>
          </a:xfrm>
          <a:custGeom>
            <a:avLst/>
            <a:gdLst/>
            <a:ahLst/>
            <a:cxnLst/>
            <a:rect l="l" t="t" r="r" b="b"/>
            <a:pathLst>
              <a:path w="2425065" h="288289">
                <a:moveTo>
                  <a:pt x="2280666" y="0"/>
                </a:moveTo>
                <a:lnTo>
                  <a:pt x="2280666" y="72008"/>
                </a:lnTo>
                <a:lnTo>
                  <a:pt x="0" y="72008"/>
                </a:lnTo>
                <a:lnTo>
                  <a:pt x="0" y="216026"/>
                </a:lnTo>
                <a:lnTo>
                  <a:pt x="2280666" y="216026"/>
                </a:lnTo>
                <a:lnTo>
                  <a:pt x="2280666" y="288035"/>
                </a:lnTo>
                <a:lnTo>
                  <a:pt x="2424684" y="144017"/>
                </a:lnTo>
                <a:lnTo>
                  <a:pt x="2280666" y="0"/>
                </a:lnTo>
                <a:close/>
              </a:path>
            </a:pathLst>
          </a:custGeom>
          <a:solidFill>
            <a:srgbClr val="FF0000"/>
          </a:solidFill>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55" name="object 55"/>
          <p:cNvSpPr/>
          <p:nvPr/>
        </p:nvSpPr>
        <p:spPr>
          <a:xfrm>
            <a:off x="1485365" y="5709819"/>
            <a:ext cx="2532638" cy="310313"/>
          </a:xfrm>
          <a:custGeom>
            <a:avLst/>
            <a:gdLst/>
            <a:ahLst/>
            <a:cxnLst/>
            <a:rect l="l" t="t" r="r" b="b"/>
            <a:pathLst>
              <a:path w="2426335" h="288290">
                <a:moveTo>
                  <a:pt x="144018" y="0"/>
                </a:moveTo>
                <a:lnTo>
                  <a:pt x="0" y="144017"/>
                </a:lnTo>
                <a:lnTo>
                  <a:pt x="144018" y="288035"/>
                </a:lnTo>
                <a:lnTo>
                  <a:pt x="144018" y="216026"/>
                </a:lnTo>
                <a:lnTo>
                  <a:pt x="2426207" y="216026"/>
                </a:lnTo>
                <a:lnTo>
                  <a:pt x="2426207" y="72008"/>
                </a:lnTo>
                <a:lnTo>
                  <a:pt x="144018" y="72008"/>
                </a:lnTo>
                <a:lnTo>
                  <a:pt x="144018" y="0"/>
                </a:lnTo>
                <a:close/>
              </a:path>
            </a:pathLst>
          </a:custGeom>
          <a:ln/>
        </p:spPr>
        <p:style>
          <a:lnRef idx="2">
            <a:schemeClr val="dk1"/>
          </a:lnRef>
          <a:fillRef idx="1">
            <a:schemeClr val="lt1"/>
          </a:fillRef>
          <a:effectRef idx="0">
            <a:schemeClr val="dk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57" name="object 57"/>
          <p:cNvSpPr txBox="1"/>
          <p:nvPr/>
        </p:nvSpPr>
        <p:spPr>
          <a:xfrm>
            <a:off x="1865961" y="4717339"/>
            <a:ext cx="1852584"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20">
                <a:latin typeface="Meiryo UI" panose="020B0604030504040204" pitchFamily="50" charset="-128"/>
                <a:ea typeface="Meiryo UI" panose="020B0604030504040204" pitchFamily="50" charset="-128"/>
                <a:cs typeface="Yu Gothic UI"/>
              </a:rPr>
              <a:t>⑪</a:t>
            </a:r>
            <a:r>
              <a:rPr lang="ja-JP" altLang="en-US" sz="1400" spc="-20" err="1">
                <a:latin typeface="Meiryo UI" panose="020B0604030504040204" pitchFamily="50" charset="-128"/>
                <a:ea typeface="Meiryo UI" panose="020B0604030504040204" pitchFamily="50" charset="-128"/>
                <a:cs typeface="Yu Gothic UI"/>
              </a:rPr>
              <a:t>補助金額の確定通知</a:t>
            </a:r>
            <a:endParaRPr lang="ja-JP" altLang="en-US" sz="1400">
              <a:latin typeface="Meiryo UI" panose="020B0604030504040204" pitchFamily="50" charset="-128"/>
              <a:ea typeface="Meiryo UI" panose="020B0604030504040204" pitchFamily="50" charset="-128"/>
              <a:cs typeface="Yu Gothic UI"/>
            </a:endParaRPr>
          </a:p>
        </p:txBody>
      </p:sp>
      <p:sp>
        <p:nvSpPr>
          <p:cNvPr id="59" name="object 18">
            <a:extLst>
              <a:ext uri="{FF2B5EF4-FFF2-40B4-BE49-F238E27FC236}">
                <a16:creationId xmlns:a16="http://schemas.microsoft.com/office/drawing/2014/main" id="{9C23CA9F-A786-E6D4-8B66-9CC8E2599544}"/>
              </a:ext>
            </a:extLst>
          </p:cNvPr>
          <p:cNvSpPr txBox="1"/>
          <p:nvPr/>
        </p:nvSpPr>
        <p:spPr>
          <a:xfrm>
            <a:off x="1865961" y="2080485"/>
            <a:ext cx="1944039" cy="228909"/>
          </a:xfrm>
          <a:prstGeom prst="rect">
            <a:avLst/>
          </a:prstGeom>
        </p:spPr>
        <p:txBody>
          <a:bodyPr vert="horz" wrap="square" lIns="0" tIns="13335" rIns="0" bIns="0" rtlCol="0">
            <a:spAutoFit/>
          </a:bodyPr>
          <a:lstStyle/>
          <a:p>
            <a:pPr marL="12700">
              <a:lnSpc>
                <a:spcPct val="100000"/>
              </a:lnSpc>
              <a:spcBef>
                <a:spcPts val="105"/>
              </a:spcBef>
            </a:pPr>
            <a:r>
              <a:rPr lang="ja-JP" altLang="en-US" sz="1400" spc="-10">
                <a:latin typeface="Meiryo UI" panose="020B0604030504040204" pitchFamily="50" charset="-128"/>
                <a:ea typeface="Meiryo UI" panose="020B0604030504040204" pitchFamily="50" charset="-128"/>
                <a:cs typeface="Yu Gothic UI"/>
              </a:rPr>
              <a:t>①公募　</a:t>
            </a:r>
            <a:r>
              <a:rPr lang="en-US" altLang="ja-JP" sz="1400" spc="-10">
                <a:latin typeface="Meiryo UI" panose="020B0604030504040204" pitchFamily="50" charset="-128"/>
                <a:ea typeface="Meiryo UI" panose="020B0604030504040204" pitchFamily="50" charset="-128"/>
                <a:cs typeface="Yu Gothic UI"/>
              </a:rPr>
              <a:t>※</a:t>
            </a:r>
            <a:r>
              <a:rPr lang="ja-JP" altLang="en-US" sz="1400" spc="-10">
                <a:latin typeface="Meiryo UI" panose="020B0604030504040204" pitchFamily="50" charset="-128"/>
                <a:ea typeface="Meiryo UI" panose="020B0604030504040204" pitchFamily="50" charset="-128"/>
                <a:cs typeface="Yu Gothic UI"/>
              </a:rPr>
              <a:t>通年実施</a:t>
            </a:r>
            <a:endParaRPr lang="ja-JP" altLang="en-US" sz="1400">
              <a:latin typeface="Meiryo UI" panose="020B0604030504040204" pitchFamily="50" charset="-128"/>
              <a:ea typeface="Meiryo UI" panose="020B0604030504040204" pitchFamily="50" charset="-128"/>
              <a:cs typeface="Yu Gothic UI"/>
            </a:endParaRPr>
          </a:p>
        </p:txBody>
      </p:sp>
      <p:sp>
        <p:nvSpPr>
          <p:cNvPr id="60" name="四角形: 角を丸くする 59">
            <a:extLst>
              <a:ext uri="{FF2B5EF4-FFF2-40B4-BE49-F238E27FC236}">
                <a16:creationId xmlns:a16="http://schemas.microsoft.com/office/drawing/2014/main" id="{2F0F406D-071C-869C-A301-5F4D30165487}"/>
              </a:ext>
            </a:extLst>
          </p:cNvPr>
          <p:cNvSpPr/>
          <p:nvPr/>
        </p:nvSpPr>
        <p:spPr>
          <a:xfrm>
            <a:off x="457196" y="2094170"/>
            <a:ext cx="811190" cy="3925962"/>
          </a:xfrm>
          <a:prstGeom prst="roundRect">
            <a:avLst>
              <a:gd name="adj" fmla="val 7815"/>
            </a:avLst>
          </a:prstGeom>
          <a:solidFill>
            <a:schemeClr val="accent1">
              <a:lumMod val="40000"/>
              <a:lumOff val="60000"/>
            </a:schemeClr>
          </a:solidFill>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3200">
                <a:solidFill>
                  <a:schemeClr val="tx1"/>
                </a:solidFill>
                <a:latin typeface="Meiryo UI" panose="020B0604030504040204" pitchFamily="50" charset="-128"/>
                <a:ea typeface="Meiryo UI" panose="020B0604030504040204" pitchFamily="50" charset="-128"/>
              </a:rPr>
              <a:t>申請者</a:t>
            </a:r>
          </a:p>
        </p:txBody>
      </p:sp>
      <p:sp>
        <p:nvSpPr>
          <p:cNvPr id="61" name="四角形: 角を丸くする 60">
            <a:extLst>
              <a:ext uri="{FF2B5EF4-FFF2-40B4-BE49-F238E27FC236}">
                <a16:creationId xmlns:a16="http://schemas.microsoft.com/office/drawing/2014/main" id="{EECC4702-DC98-15DA-F4E3-B70008B4267C}"/>
              </a:ext>
            </a:extLst>
          </p:cNvPr>
          <p:cNvSpPr/>
          <p:nvPr/>
        </p:nvSpPr>
        <p:spPr>
          <a:xfrm>
            <a:off x="4232397" y="2094170"/>
            <a:ext cx="811190" cy="3925962"/>
          </a:xfrm>
          <a:prstGeom prst="roundRect">
            <a:avLst>
              <a:gd name="adj" fmla="val 7815"/>
            </a:avLst>
          </a:prstGeom>
          <a:solidFill>
            <a:schemeClr val="accent1">
              <a:lumMod val="40000"/>
              <a:lumOff val="60000"/>
            </a:schemeClr>
          </a:solidFill>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3200" dirty="0">
                <a:solidFill>
                  <a:schemeClr val="tx1"/>
                </a:solidFill>
                <a:latin typeface="Meiryo UI" panose="020B0604030504040204" pitchFamily="50" charset="-128"/>
                <a:ea typeface="Meiryo UI" panose="020B0604030504040204" pitchFamily="50" charset="-128"/>
              </a:rPr>
              <a:t>福井県</a:t>
            </a:r>
          </a:p>
        </p:txBody>
      </p:sp>
      <p:sp>
        <p:nvSpPr>
          <p:cNvPr id="62" name="四角形: 角を丸くする 61">
            <a:extLst>
              <a:ext uri="{FF2B5EF4-FFF2-40B4-BE49-F238E27FC236}">
                <a16:creationId xmlns:a16="http://schemas.microsoft.com/office/drawing/2014/main" id="{715917CD-8529-105D-FEC2-6D97AC9FC223}"/>
              </a:ext>
            </a:extLst>
          </p:cNvPr>
          <p:cNvSpPr/>
          <p:nvPr/>
        </p:nvSpPr>
        <p:spPr>
          <a:xfrm>
            <a:off x="7716626" y="2132317"/>
            <a:ext cx="811190" cy="3887815"/>
          </a:xfrm>
          <a:prstGeom prst="roundRect">
            <a:avLst>
              <a:gd name="adj" fmla="val 7815"/>
            </a:avLst>
          </a:prstGeom>
          <a:solidFill>
            <a:schemeClr val="accent1">
              <a:lumMod val="40000"/>
              <a:lumOff val="60000"/>
            </a:schemeClr>
          </a:solidFill>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3200">
                <a:solidFill>
                  <a:schemeClr val="tx1"/>
                </a:solidFill>
                <a:latin typeface="Meiryo UI" panose="020B0604030504040204" pitchFamily="50" charset="-128"/>
                <a:ea typeface="Meiryo UI" panose="020B0604030504040204" pitchFamily="50" charset="-128"/>
              </a:rPr>
              <a:t>国</a:t>
            </a:r>
          </a:p>
        </p:txBody>
      </p:sp>
      <p:sp>
        <p:nvSpPr>
          <p:cNvPr id="66" name="object 57">
            <a:extLst>
              <a:ext uri="{FF2B5EF4-FFF2-40B4-BE49-F238E27FC236}">
                <a16:creationId xmlns:a16="http://schemas.microsoft.com/office/drawing/2014/main" id="{C1AA52C4-3625-DAF0-1303-74F19144AB5D}"/>
              </a:ext>
            </a:extLst>
          </p:cNvPr>
          <p:cNvSpPr txBox="1"/>
          <p:nvPr/>
        </p:nvSpPr>
        <p:spPr>
          <a:xfrm>
            <a:off x="1865961" y="5540828"/>
            <a:ext cx="1852584" cy="228268"/>
          </a:xfrm>
          <a:prstGeom prst="rect">
            <a:avLst/>
          </a:prstGeom>
        </p:spPr>
        <p:txBody>
          <a:bodyPr vert="horz" wrap="square" lIns="0" tIns="12700" rIns="0" bIns="0" rtlCol="0">
            <a:spAutoFit/>
          </a:bodyPr>
          <a:lstStyle>
            <a:defPPr>
              <a:defRPr lang="en-US"/>
            </a:defPPr>
            <a:lvl1pPr marL="12700">
              <a:lnSpc>
                <a:spcPct val="100000"/>
              </a:lnSpc>
              <a:spcBef>
                <a:spcPts val="100"/>
              </a:spcBef>
              <a:defRPr sz="1400" spc="-20">
                <a:latin typeface="Yu Gothic UI"/>
                <a:cs typeface="Yu Gothic UI"/>
              </a:defRPr>
            </a:lvl1pPr>
          </a:lstStyle>
          <a:p>
            <a:r>
              <a:rPr lang="ja-JP" altLang="en-US">
                <a:latin typeface="Meiryo UI" panose="020B0604030504040204" pitchFamily="50" charset="-128"/>
                <a:ea typeface="Meiryo UI" panose="020B0604030504040204" pitchFamily="50" charset="-128"/>
              </a:rPr>
              <a:t>⑬補助金支払</a:t>
            </a:r>
          </a:p>
        </p:txBody>
      </p:sp>
      <p:sp>
        <p:nvSpPr>
          <p:cNvPr id="67" name="object 57">
            <a:extLst>
              <a:ext uri="{FF2B5EF4-FFF2-40B4-BE49-F238E27FC236}">
                <a16:creationId xmlns:a16="http://schemas.microsoft.com/office/drawing/2014/main" id="{66904130-0545-50FF-F8C2-054FE11EEE54}"/>
              </a:ext>
            </a:extLst>
          </p:cNvPr>
          <p:cNvSpPr txBox="1"/>
          <p:nvPr/>
        </p:nvSpPr>
        <p:spPr>
          <a:xfrm>
            <a:off x="1865961" y="5132449"/>
            <a:ext cx="1852584" cy="228268"/>
          </a:xfrm>
          <a:prstGeom prst="rect">
            <a:avLst/>
          </a:prstGeom>
        </p:spPr>
        <p:txBody>
          <a:bodyPr vert="horz" wrap="square" lIns="0" tIns="12700" rIns="0" bIns="0" rtlCol="0">
            <a:spAutoFit/>
          </a:bodyPr>
          <a:lstStyle>
            <a:defPPr>
              <a:defRPr lang="en-US"/>
            </a:defPPr>
            <a:lvl1pPr marL="12700">
              <a:lnSpc>
                <a:spcPct val="100000"/>
              </a:lnSpc>
              <a:spcBef>
                <a:spcPts val="100"/>
              </a:spcBef>
              <a:defRPr sz="1400" spc="-20">
                <a:latin typeface="Yu Gothic UI"/>
                <a:cs typeface="Yu Gothic UI"/>
              </a:defRPr>
            </a:lvl1pPr>
          </a:lstStyle>
          <a:p>
            <a:r>
              <a:rPr lang="ja-JP" altLang="en-US">
                <a:latin typeface="Meiryo UI" panose="020B0604030504040204" pitchFamily="50" charset="-128"/>
                <a:ea typeface="Meiryo UI" panose="020B0604030504040204" pitchFamily="50" charset="-128"/>
              </a:rPr>
              <a:t>⑫補助金請求</a:t>
            </a:r>
            <a:endParaRPr lang="en-US" altLang="ja-JP">
              <a:latin typeface="Meiryo UI" panose="020B0604030504040204" pitchFamily="50" charset="-128"/>
              <a:ea typeface="Meiryo UI" panose="020B0604030504040204" pitchFamily="50" charset="-128"/>
            </a:endParaRPr>
          </a:p>
        </p:txBody>
      </p:sp>
      <p:sp>
        <p:nvSpPr>
          <p:cNvPr id="69" name="四角形: 角を丸くする 68">
            <a:extLst>
              <a:ext uri="{FF2B5EF4-FFF2-40B4-BE49-F238E27FC236}">
                <a16:creationId xmlns:a16="http://schemas.microsoft.com/office/drawing/2014/main" id="{4DFEB5EA-2227-8059-5773-6FB1E9F914D5}"/>
              </a:ext>
            </a:extLst>
          </p:cNvPr>
          <p:cNvSpPr/>
          <p:nvPr/>
        </p:nvSpPr>
        <p:spPr>
          <a:xfrm>
            <a:off x="8672936" y="2132317"/>
            <a:ext cx="793530" cy="805949"/>
          </a:xfrm>
          <a:prstGeom prst="roundRect">
            <a:avLst>
              <a:gd name="adj" fmla="val 7815"/>
            </a:avLst>
          </a:prstGeom>
          <a:solidFill>
            <a:schemeClr val="accent1">
              <a:lumMod val="40000"/>
              <a:lumOff val="60000"/>
            </a:schemeClr>
          </a:solidFill>
          <a:ln/>
        </p:spPr>
        <p:style>
          <a:lnRef idx="0">
            <a:schemeClr val="accent1"/>
          </a:lnRef>
          <a:fillRef idx="3">
            <a:schemeClr val="accent1"/>
          </a:fillRef>
          <a:effectRef idx="3">
            <a:schemeClr val="accent1"/>
          </a:effectRef>
          <a:fontRef idx="minor">
            <a:schemeClr val="lt1"/>
          </a:fontRef>
        </p:style>
        <p:txBody>
          <a:bodyPr vert="eaVert" rtlCol="0" anchor="ctr"/>
          <a:lstStyle/>
          <a:p>
            <a:pPr algn="ctr"/>
            <a:endParaRPr kumimoji="1" lang="ja-JP" altLang="en-US" sz="3200">
              <a:solidFill>
                <a:schemeClr val="tx1"/>
              </a:solidFill>
              <a:latin typeface="Meiryo UI" panose="020B0604030504040204" pitchFamily="50" charset="-128"/>
              <a:ea typeface="Meiryo UI" panose="020B0604030504040204" pitchFamily="50" charset="-128"/>
            </a:endParaRPr>
          </a:p>
        </p:txBody>
      </p:sp>
      <p:sp>
        <p:nvSpPr>
          <p:cNvPr id="68" name="object 27">
            <a:extLst>
              <a:ext uri="{FF2B5EF4-FFF2-40B4-BE49-F238E27FC236}">
                <a16:creationId xmlns:a16="http://schemas.microsoft.com/office/drawing/2014/main" id="{AA26C0CE-9E9D-C533-573F-A71382D81A22}"/>
              </a:ext>
            </a:extLst>
          </p:cNvPr>
          <p:cNvSpPr txBox="1"/>
          <p:nvPr/>
        </p:nvSpPr>
        <p:spPr>
          <a:xfrm>
            <a:off x="8784526" y="2304829"/>
            <a:ext cx="588010" cy="410497"/>
          </a:xfrm>
          <a:prstGeom prst="rect">
            <a:avLst/>
          </a:prstGeom>
        </p:spPr>
        <p:txBody>
          <a:bodyPr vert="horz" wrap="square" lIns="0" tIns="12065" rIns="0" bIns="0" rtlCol="0">
            <a:spAutoFit/>
          </a:bodyPr>
          <a:lstStyle/>
          <a:p>
            <a:pPr marL="82550" marR="5080" indent="-70485">
              <a:lnSpc>
                <a:spcPct val="125499"/>
              </a:lnSpc>
              <a:spcBef>
                <a:spcPts val="95"/>
              </a:spcBef>
            </a:pPr>
            <a:r>
              <a:rPr lang="zh-TW" altLang="en-US" sz="1100" spc="-15">
                <a:latin typeface="Meiryo UI" panose="020B0604030504040204" pitchFamily="50" charset="-128"/>
                <a:ea typeface="Meiryo UI" panose="020B0604030504040204" pitchFamily="50" charset="-128"/>
                <a:cs typeface="Yu Gothic UI"/>
              </a:rPr>
              <a:t>認定審査</a:t>
            </a:r>
            <a:r>
              <a:rPr lang="zh-TW" altLang="en-US" sz="1100" spc="-20">
                <a:latin typeface="Meiryo UI" panose="020B0604030504040204" pitchFamily="50" charset="-128"/>
                <a:ea typeface="Meiryo UI" panose="020B0604030504040204" pitchFamily="50" charset="-128"/>
                <a:cs typeface="Yu Gothic UI"/>
              </a:rPr>
              <a:t>委員会</a:t>
            </a:r>
            <a:endParaRPr lang="zh-TW" altLang="en-US" sz="1100">
              <a:latin typeface="Meiryo UI" panose="020B0604030504040204" pitchFamily="50" charset="-128"/>
              <a:ea typeface="Meiryo UI" panose="020B0604030504040204" pitchFamily="50" charset="-128"/>
              <a:cs typeface="Yu Gothic UI"/>
            </a:endParaRPr>
          </a:p>
        </p:txBody>
      </p:sp>
      <p:sp>
        <p:nvSpPr>
          <p:cNvPr id="8" name="タイトル 1">
            <a:extLst>
              <a:ext uri="{FF2B5EF4-FFF2-40B4-BE49-F238E27FC236}">
                <a16:creationId xmlns:a16="http://schemas.microsoft.com/office/drawing/2014/main" id="{2998E329-377A-4009-376A-69A84E221268}"/>
              </a:ext>
            </a:extLst>
          </p:cNvPr>
          <p:cNvSpPr txBox="1">
            <a:spLocks/>
          </p:cNvSpPr>
          <p:nvPr/>
        </p:nvSpPr>
        <p:spPr>
          <a:xfrm>
            <a:off x="0" y="26019"/>
            <a:ext cx="9906000" cy="521370"/>
          </a:xfrm>
          <a:prstGeom prst="rect">
            <a:avLst/>
          </a:prstGeom>
          <a:noFill/>
        </p:spPr>
        <p:txBody>
          <a:bodyPr lIns="36000" tIns="36000" rIns="36000" bIns="360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a:latin typeface="Meiryo UI" panose="020B0604030504040204" pitchFamily="50" charset="-128"/>
                <a:ea typeface="Meiryo UI" panose="020B0604030504040204" pitchFamily="50" charset="-128"/>
              </a:rPr>
              <a:t>　２　全体の流れ</a:t>
            </a:r>
            <a:endParaRPr lang="ja-JP" altLang="en-US" sz="1600" b="1">
              <a:latin typeface="Meiryo UI" panose="020B0604030504040204" pitchFamily="50" charset="-128"/>
              <a:ea typeface="Meiryo UI" panose="020B0604030504040204" pitchFamily="50" charset="-128"/>
            </a:endParaRPr>
          </a:p>
        </p:txBody>
      </p:sp>
      <p:sp>
        <p:nvSpPr>
          <p:cNvPr id="9" name="object 27">
            <a:extLst>
              <a:ext uri="{FF2B5EF4-FFF2-40B4-BE49-F238E27FC236}">
                <a16:creationId xmlns:a16="http://schemas.microsoft.com/office/drawing/2014/main" id="{2B6BFCFC-26F9-B315-5AB8-3A7FCE2AF701}"/>
              </a:ext>
            </a:extLst>
          </p:cNvPr>
          <p:cNvSpPr txBox="1"/>
          <p:nvPr/>
        </p:nvSpPr>
        <p:spPr>
          <a:xfrm>
            <a:off x="5180924" y="4420191"/>
            <a:ext cx="2390583" cy="1555406"/>
          </a:xfrm>
          <a:prstGeom prst="rect">
            <a:avLst/>
          </a:prstGeom>
          <a:ln>
            <a:solidFill>
              <a:schemeClr val="bg1">
                <a:lumMod val="75000"/>
              </a:schemeClr>
            </a:solidFill>
            <a:prstDash val="dash"/>
          </a:ln>
        </p:spPr>
        <p:txBody>
          <a:bodyPr vert="horz" wrap="square" lIns="0" tIns="0" rIns="0" bIns="0" rtlCol="0">
            <a:normAutofit/>
          </a:bodyPr>
          <a:lstStyle/>
          <a:p>
            <a:pPr marL="82550" marR="5080" indent="-70485">
              <a:lnSpc>
                <a:spcPct val="125499"/>
              </a:lnSpc>
              <a:spcBef>
                <a:spcPts val="95"/>
              </a:spcBef>
            </a:pPr>
            <a:r>
              <a:rPr lang="ja-JP" altLang="en-US" sz="1200" spc="-15">
                <a:solidFill>
                  <a:schemeClr val="tx1">
                    <a:lumMod val="65000"/>
                    <a:lumOff val="35000"/>
                  </a:schemeClr>
                </a:solidFill>
                <a:latin typeface="Meiryo UI" panose="020B0604030504040204" pitchFamily="50" charset="-128"/>
                <a:ea typeface="Meiryo UI" panose="020B0604030504040204" pitchFamily="50" charset="-128"/>
                <a:cs typeface="Yu Gothic UI"/>
              </a:rPr>
              <a:t>　国とのやりとりについて、県が申請者からの計画を取りまとめ復興事業計画の提出</a:t>
            </a:r>
            <a:endParaRPr lang="en-US" altLang="ja-JP" sz="1200" spc="-15">
              <a:solidFill>
                <a:schemeClr val="tx1">
                  <a:lumMod val="65000"/>
                  <a:lumOff val="35000"/>
                </a:schemeClr>
              </a:solidFill>
              <a:latin typeface="Meiryo UI" panose="020B0604030504040204" pitchFamily="50" charset="-128"/>
              <a:ea typeface="Meiryo UI" panose="020B0604030504040204" pitchFamily="50" charset="-128"/>
              <a:cs typeface="Yu Gothic UI"/>
            </a:endParaRPr>
          </a:p>
          <a:p>
            <a:pPr marL="82550" marR="5080" indent="-70485">
              <a:lnSpc>
                <a:spcPct val="125499"/>
              </a:lnSpc>
              <a:spcBef>
                <a:spcPts val="95"/>
              </a:spcBef>
            </a:pPr>
            <a:endParaRPr lang="en-US" sz="1200" spc="-15">
              <a:solidFill>
                <a:schemeClr val="tx1">
                  <a:lumMod val="65000"/>
                  <a:lumOff val="35000"/>
                </a:schemeClr>
              </a:solidFill>
              <a:latin typeface="Meiryo UI" panose="020B0604030504040204" pitchFamily="50" charset="-128"/>
              <a:ea typeface="Meiryo UI" panose="020B0604030504040204" pitchFamily="50" charset="-128"/>
              <a:cs typeface="Yu Gothic UI"/>
            </a:endParaRPr>
          </a:p>
          <a:p>
            <a:pPr marL="82550" marR="5080" indent="-70485">
              <a:lnSpc>
                <a:spcPct val="125499"/>
              </a:lnSpc>
              <a:spcBef>
                <a:spcPts val="95"/>
              </a:spcBef>
            </a:pPr>
            <a:r>
              <a:rPr lang="ja-JP" altLang="en-US" sz="1200">
                <a:solidFill>
                  <a:schemeClr val="tx1">
                    <a:lumMod val="65000"/>
                    <a:lumOff val="35000"/>
                  </a:schemeClr>
                </a:solidFill>
                <a:latin typeface="Meiryo UI" panose="020B0604030504040204" pitchFamily="50" charset="-128"/>
                <a:ea typeface="Meiryo UI" panose="020B0604030504040204" pitchFamily="50" charset="-128"/>
                <a:cs typeface="Yu Gothic UI"/>
              </a:rPr>
              <a:t>　国からの計画認定を受け、県から申請者へ交付決定</a:t>
            </a:r>
          </a:p>
        </p:txBody>
      </p:sp>
      <p:sp>
        <p:nvSpPr>
          <p:cNvPr id="2" name="スライド番号プレースホルダー 1">
            <a:extLst>
              <a:ext uri="{FF2B5EF4-FFF2-40B4-BE49-F238E27FC236}">
                <a16:creationId xmlns:a16="http://schemas.microsoft.com/office/drawing/2014/main" id="{98750333-87C0-57B7-10FA-542176205D5A}"/>
              </a:ext>
            </a:extLst>
          </p:cNvPr>
          <p:cNvSpPr>
            <a:spLocks noGrp="1"/>
          </p:cNvSpPr>
          <p:nvPr>
            <p:ph type="sldNum" sz="quarter" idx="7"/>
          </p:nvPr>
        </p:nvSpPr>
        <p:spPr>
          <a:xfrm>
            <a:off x="9531724" y="6589269"/>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4</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FA1417F-31A8-5739-FC23-D2997B407877}"/>
              </a:ext>
            </a:extLst>
          </p:cNvPr>
          <p:cNvSpPr/>
          <p:nvPr/>
        </p:nvSpPr>
        <p:spPr>
          <a:xfrm>
            <a:off x="1786822" y="2103084"/>
            <a:ext cx="1323165" cy="720926"/>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修繕可</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（入替要件を満たさない場合）</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6346E8D3-18A6-4D30-091B-98259FED8D50}"/>
              </a:ext>
            </a:extLst>
          </p:cNvPr>
          <p:cNvSpPr/>
          <p:nvPr/>
        </p:nvSpPr>
        <p:spPr>
          <a:xfrm>
            <a:off x="1766860" y="3404091"/>
            <a:ext cx="1318137" cy="660179"/>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修繕不可</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1F9BE5B6-B797-A944-A63E-DE99FF6678BE}"/>
              </a:ext>
            </a:extLst>
          </p:cNvPr>
          <p:cNvSpPr/>
          <p:nvPr/>
        </p:nvSpPr>
        <p:spPr>
          <a:xfrm>
            <a:off x="1801036" y="4792096"/>
            <a:ext cx="1278799" cy="683632"/>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修繕可</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kern="1200">
                <a:solidFill>
                  <a:prstClr val="black"/>
                </a:solidFill>
                <a:latin typeface="Meiryo UI" panose="020B0604030504040204" pitchFamily="50" charset="-128"/>
                <a:ea typeface="Meiryo UI" panose="020B0604030504040204" pitchFamily="50" charset="-128"/>
              </a:rPr>
              <a:t>（建替要件を満たさない場合）</a:t>
            </a:r>
            <a:endParaRPr kumimoji="1" lang="ja-JP" altLang="en-US" sz="11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86EFE24C-0D30-1A6F-5F05-0C9F2B570F41}"/>
              </a:ext>
            </a:extLst>
          </p:cNvPr>
          <p:cNvSpPr/>
          <p:nvPr/>
        </p:nvSpPr>
        <p:spPr>
          <a:xfrm>
            <a:off x="1819875" y="6065746"/>
            <a:ext cx="1379481" cy="589924"/>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修繕不可</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（全壊等）</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82D6D896-1D5C-519F-42B4-33FB64502914}"/>
              </a:ext>
            </a:extLst>
          </p:cNvPr>
          <p:cNvSpPr/>
          <p:nvPr/>
        </p:nvSpPr>
        <p:spPr>
          <a:xfrm>
            <a:off x="3681192" y="2110096"/>
            <a:ext cx="1479601" cy="720927"/>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a:t>
            </a:r>
          </a:p>
        </p:txBody>
      </p:sp>
      <p:sp>
        <p:nvSpPr>
          <p:cNvPr id="9" name="正方形/長方形 8">
            <a:extLst>
              <a:ext uri="{FF2B5EF4-FFF2-40B4-BE49-F238E27FC236}">
                <a16:creationId xmlns:a16="http://schemas.microsoft.com/office/drawing/2014/main" id="{613CA412-2907-85B8-69B4-99104864E13C}"/>
              </a:ext>
            </a:extLst>
          </p:cNvPr>
          <p:cNvSpPr/>
          <p:nvPr/>
        </p:nvSpPr>
        <p:spPr>
          <a:xfrm>
            <a:off x="3681192" y="3404649"/>
            <a:ext cx="1471341" cy="67685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入替</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（規模や機能、性能が同等以下）</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D725C971-61C4-9BA6-24EF-2A78628ECDCA}"/>
              </a:ext>
            </a:extLst>
          </p:cNvPr>
          <p:cNvSpPr/>
          <p:nvPr/>
        </p:nvSpPr>
        <p:spPr>
          <a:xfrm>
            <a:off x="3681191" y="4866184"/>
            <a:ext cx="1405138" cy="589205"/>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a:t>
            </a:r>
          </a:p>
        </p:txBody>
      </p:sp>
      <p:sp>
        <p:nvSpPr>
          <p:cNvPr id="11" name="正方形/長方形 10">
            <a:extLst>
              <a:ext uri="{FF2B5EF4-FFF2-40B4-BE49-F238E27FC236}">
                <a16:creationId xmlns:a16="http://schemas.microsoft.com/office/drawing/2014/main" id="{8DCCD243-7E54-D277-6893-3379C5C9CE7F}"/>
              </a:ext>
            </a:extLst>
          </p:cNvPr>
          <p:cNvSpPr/>
          <p:nvPr/>
        </p:nvSpPr>
        <p:spPr>
          <a:xfrm>
            <a:off x="3734128" y="6070366"/>
            <a:ext cx="1379481" cy="585304"/>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建替</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（規模や機能、性能が同等以下）</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08E2572F-695D-3BC6-CE92-017924CB726F}"/>
              </a:ext>
            </a:extLst>
          </p:cNvPr>
          <p:cNvSpPr/>
          <p:nvPr/>
        </p:nvSpPr>
        <p:spPr>
          <a:xfrm>
            <a:off x="5605593" y="3390994"/>
            <a:ext cx="1653309" cy="694654"/>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入替</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（規模や機能、性能が同等以上）</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6575CF39-2CF3-7C8A-6C93-14D67E4E7F06}"/>
              </a:ext>
            </a:extLst>
          </p:cNvPr>
          <p:cNvSpPr/>
          <p:nvPr/>
        </p:nvSpPr>
        <p:spPr>
          <a:xfrm>
            <a:off x="5624899" y="6057905"/>
            <a:ext cx="1515751" cy="604061"/>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建替</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（規模や機能、性能が同等以上）</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4A3F574-833F-11FB-FDB8-A15AA3B05F53}"/>
              </a:ext>
            </a:extLst>
          </p:cNvPr>
          <p:cNvSpPr/>
          <p:nvPr/>
        </p:nvSpPr>
        <p:spPr>
          <a:xfrm>
            <a:off x="545498" y="3011735"/>
            <a:ext cx="794187" cy="369332"/>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eiryo UI" panose="020B0604030504040204" pitchFamily="50" charset="-128"/>
                <a:ea typeface="Meiryo UI" panose="020B0604030504040204" pitchFamily="50" charset="-128"/>
              </a:rPr>
              <a:t>設備</a:t>
            </a:r>
          </a:p>
        </p:txBody>
      </p:sp>
      <p:sp>
        <p:nvSpPr>
          <p:cNvPr id="15" name="正方形/長方形 14">
            <a:extLst>
              <a:ext uri="{FF2B5EF4-FFF2-40B4-BE49-F238E27FC236}">
                <a16:creationId xmlns:a16="http://schemas.microsoft.com/office/drawing/2014/main" id="{59B17698-3917-A4E7-4C8C-B2678760349D}"/>
              </a:ext>
            </a:extLst>
          </p:cNvPr>
          <p:cNvSpPr/>
          <p:nvPr/>
        </p:nvSpPr>
        <p:spPr>
          <a:xfrm>
            <a:off x="556892" y="5603256"/>
            <a:ext cx="782793" cy="36933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eiryo UI" panose="020B0604030504040204" pitchFamily="50" charset="-128"/>
                <a:ea typeface="Meiryo UI" panose="020B0604030504040204" pitchFamily="50" charset="-128"/>
              </a:rPr>
              <a:t>建物</a:t>
            </a:r>
          </a:p>
        </p:txBody>
      </p:sp>
      <p:sp>
        <p:nvSpPr>
          <p:cNvPr id="16" name="テキスト ボックス 15">
            <a:extLst>
              <a:ext uri="{FF2B5EF4-FFF2-40B4-BE49-F238E27FC236}">
                <a16:creationId xmlns:a16="http://schemas.microsoft.com/office/drawing/2014/main" id="{8CC280CA-666D-8534-ABE3-1BDBBE1E33A3}"/>
              </a:ext>
            </a:extLst>
          </p:cNvPr>
          <p:cNvSpPr txBox="1"/>
          <p:nvPr/>
        </p:nvSpPr>
        <p:spPr>
          <a:xfrm>
            <a:off x="1754274" y="1358453"/>
            <a:ext cx="7645042" cy="276999"/>
          </a:xfrm>
          <a:prstGeom prst="rect">
            <a:avLst/>
          </a:prstGeom>
          <a:noFill/>
        </p:spPr>
        <p:txBody>
          <a:bodyPr wrap="none" rtlCol="0">
            <a:spAutoFit/>
          </a:bodyPr>
          <a:lstStyle/>
          <a:p>
            <a:r>
              <a:rPr kumimoji="1" lang="ja-JP" altLang="en-US" sz="1200">
                <a:latin typeface="Meiryo UI" panose="020B0604030504040204" pitchFamily="50" charset="-128"/>
                <a:ea typeface="Meiryo UI" panose="020B0604030504040204" pitchFamily="50" charset="-128"/>
              </a:rPr>
              <a:t>＜被害状況＞　　　　　　　＜現状（原状回復）＞　　　　　　＜追加案（見直し）＞  　　 　</a:t>
            </a:r>
            <a:r>
              <a:rPr kumimoji="1" lang="ja-JP" altLang="en-US" sz="1200" b="1">
                <a:solidFill>
                  <a:srgbClr val="FF0000"/>
                </a:solidFill>
                <a:latin typeface="Meiryo UI" panose="020B0604030504040204" pitchFamily="50" charset="-128"/>
                <a:ea typeface="Meiryo UI" panose="020B0604030504040204" pitchFamily="50" charset="-128"/>
              </a:rPr>
              <a:t>＜追加案②（見直し）＞ </a:t>
            </a:r>
            <a:endParaRPr kumimoji="1" lang="ja-JP" altLang="en-US" sz="12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2ABDC4E1-BB1A-704D-5EE1-CFA779E79201}"/>
              </a:ext>
            </a:extLst>
          </p:cNvPr>
          <p:cNvSpPr/>
          <p:nvPr/>
        </p:nvSpPr>
        <p:spPr>
          <a:xfrm>
            <a:off x="5594478" y="2105645"/>
            <a:ext cx="1599941" cy="788808"/>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修繕＋追加</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（規模や機能、性能が同等以上）</a:t>
            </a:r>
            <a:endParaRPr kumimoji="1" lang="en-US" altLang="ja-JP" sz="11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280AA8F8-6DC2-C8B2-53C5-6219E1F12E34}"/>
              </a:ext>
            </a:extLst>
          </p:cNvPr>
          <p:cNvSpPr/>
          <p:nvPr/>
        </p:nvSpPr>
        <p:spPr>
          <a:xfrm>
            <a:off x="5564239" y="4845426"/>
            <a:ext cx="1569119" cy="638840"/>
          </a:xfrm>
          <a:prstGeom prst="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latin typeface="Meiryo UI" panose="020B0604030504040204" pitchFamily="50" charset="-128"/>
                <a:ea typeface="Meiryo UI" panose="020B0604030504040204" pitchFamily="50" charset="-128"/>
              </a:rPr>
              <a:t>修繕＋追加</a:t>
            </a:r>
            <a:endParaRPr kumimoji="1" lang="en-US" altLang="ja-JP" sz="1100">
              <a:solidFill>
                <a:schemeClr val="tx1"/>
              </a:solidFill>
              <a:latin typeface="Meiryo UI" panose="020B0604030504040204" pitchFamily="50" charset="-128"/>
              <a:ea typeface="Meiryo UI" panose="020B0604030504040204" pitchFamily="50" charset="-128"/>
            </a:endParaRPr>
          </a:p>
          <a:p>
            <a:pPr algn="ctr"/>
            <a:r>
              <a:rPr kumimoji="1" lang="ja-JP" altLang="en-US" sz="1100">
                <a:solidFill>
                  <a:schemeClr val="tx1"/>
                </a:solidFill>
                <a:latin typeface="Meiryo UI" panose="020B0604030504040204" pitchFamily="50" charset="-128"/>
                <a:ea typeface="Meiryo UI" panose="020B0604030504040204" pitchFamily="50" charset="-128"/>
              </a:rPr>
              <a:t>（規模や機能、性能が同等以上）</a:t>
            </a:r>
            <a:endParaRPr kumimoji="1" lang="en-US" altLang="ja-JP" sz="1100">
              <a:solidFill>
                <a:schemeClr val="tx1"/>
              </a:solidFill>
              <a:latin typeface="Meiryo UI" panose="020B0604030504040204" pitchFamily="50" charset="-128"/>
              <a:ea typeface="Meiryo UI" panose="020B0604030504040204" pitchFamily="50" charset="-128"/>
            </a:endParaRPr>
          </a:p>
        </p:txBody>
      </p:sp>
      <p:cxnSp>
        <p:nvCxnSpPr>
          <p:cNvPr id="20" name="直線矢印コネクタ 19">
            <a:extLst>
              <a:ext uri="{FF2B5EF4-FFF2-40B4-BE49-F238E27FC236}">
                <a16:creationId xmlns:a16="http://schemas.microsoft.com/office/drawing/2014/main" id="{9A06FE96-D096-206A-7D44-DDC73EC272BA}"/>
              </a:ext>
            </a:extLst>
          </p:cNvPr>
          <p:cNvCxnSpPr>
            <a:cxnSpLocks/>
          </p:cNvCxnSpPr>
          <p:nvPr/>
        </p:nvCxnSpPr>
        <p:spPr>
          <a:xfrm>
            <a:off x="3219320" y="2517953"/>
            <a:ext cx="355617" cy="0"/>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7DAD4972-C030-B716-D5CF-BFC5455E1599}"/>
              </a:ext>
            </a:extLst>
          </p:cNvPr>
          <p:cNvCxnSpPr>
            <a:cxnSpLocks/>
          </p:cNvCxnSpPr>
          <p:nvPr/>
        </p:nvCxnSpPr>
        <p:spPr>
          <a:xfrm>
            <a:off x="3219320" y="3777862"/>
            <a:ext cx="355617" cy="0"/>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E85D6B55-D2EE-AA62-D0AB-CFD32602ECA3}"/>
              </a:ext>
            </a:extLst>
          </p:cNvPr>
          <p:cNvCxnSpPr>
            <a:cxnSpLocks/>
          </p:cNvCxnSpPr>
          <p:nvPr/>
        </p:nvCxnSpPr>
        <p:spPr>
          <a:xfrm>
            <a:off x="3202705" y="5133912"/>
            <a:ext cx="355617" cy="0"/>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CA7A5C3-72B3-98B9-6E06-2B9525C0784A}"/>
              </a:ext>
            </a:extLst>
          </p:cNvPr>
          <p:cNvCxnSpPr>
            <a:cxnSpLocks/>
          </p:cNvCxnSpPr>
          <p:nvPr/>
        </p:nvCxnSpPr>
        <p:spPr>
          <a:xfrm>
            <a:off x="3284495" y="6405147"/>
            <a:ext cx="355617" cy="0"/>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B34B4293-4483-776A-E70E-170CC07BF6AD}"/>
              </a:ext>
            </a:extLst>
          </p:cNvPr>
          <p:cNvSpPr txBox="1"/>
          <p:nvPr/>
        </p:nvSpPr>
        <p:spPr>
          <a:xfrm>
            <a:off x="5152532" y="2388869"/>
            <a:ext cx="453970" cy="307777"/>
          </a:xfrm>
          <a:prstGeom prst="rect">
            <a:avLst/>
          </a:prstGeom>
          <a:noFill/>
        </p:spPr>
        <p:txBody>
          <a:bodyPr wrap="none" rtlCol="0">
            <a:spAutoFit/>
          </a:bodyPr>
          <a:lstStyle/>
          <a:p>
            <a:r>
              <a:rPr kumimoji="1" lang="en-US" altLang="ja-JP" sz="1400" b="1"/>
              <a:t>OR</a:t>
            </a:r>
            <a:endParaRPr kumimoji="1" lang="ja-JP" altLang="en-US" sz="1400" b="1"/>
          </a:p>
        </p:txBody>
      </p:sp>
      <p:sp>
        <p:nvSpPr>
          <p:cNvPr id="26" name="テキスト ボックス 25">
            <a:extLst>
              <a:ext uri="{FF2B5EF4-FFF2-40B4-BE49-F238E27FC236}">
                <a16:creationId xmlns:a16="http://schemas.microsoft.com/office/drawing/2014/main" id="{B7A882F1-338D-CAAD-3AF2-2436D95509F9}"/>
              </a:ext>
            </a:extLst>
          </p:cNvPr>
          <p:cNvSpPr txBox="1"/>
          <p:nvPr/>
        </p:nvSpPr>
        <p:spPr>
          <a:xfrm>
            <a:off x="5175320" y="3635218"/>
            <a:ext cx="453970" cy="307777"/>
          </a:xfrm>
          <a:prstGeom prst="rect">
            <a:avLst/>
          </a:prstGeom>
          <a:noFill/>
        </p:spPr>
        <p:txBody>
          <a:bodyPr wrap="none" rtlCol="0">
            <a:spAutoFit/>
          </a:bodyPr>
          <a:lstStyle/>
          <a:p>
            <a:r>
              <a:rPr kumimoji="1" lang="en-US" altLang="ja-JP" sz="1400" b="1"/>
              <a:t>OR</a:t>
            </a:r>
            <a:endParaRPr kumimoji="1" lang="ja-JP" altLang="en-US" sz="1400" b="1"/>
          </a:p>
        </p:txBody>
      </p:sp>
      <p:sp>
        <p:nvSpPr>
          <p:cNvPr id="27" name="テキスト ボックス 26">
            <a:extLst>
              <a:ext uri="{FF2B5EF4-FFF2-40B4-BE49-F238E27FC236}">
                <a16:creationId xmlns:a16="http://schemas.microsoft.com/office/drawing/2014/main" id="{FDCFDAD9-7D9A-0CC8-CF70-CBBE40520B50}"/>
              </a:ext>
            </a:extLst>
          </p:cNvPr>
          <p:cNvSpPr txBox="1"/>
          <p:nvPr/>
        </p:nvSpPr>
        <p:spPr>
          <a:xfrm>
            <a:off x="5156754" y="5010959"/>
            <a:ext cx="453970" cy="307777"/>
          </a:xfrm>
          <a:prstGeom prst="rect">
            <a:avLst/>
          </a:prstGeom>
          <a:noFill/>
        </p:spPr>
        <p:txBody>
          <a:bodyPr wrap="none" rtlCol="0">
            <a:spAutoFit/>
          </a:bodyPr>
          <a:lstStyle/>
          <a:p>
            <a:r>
              <a:rPr kumimoji="1" lang="en-US" altLang="ja-JP" sz="1400" b="1"/>
              <a:t>OR</a:t>
            </a:r>
            <a:endParaRPr kumimoji="1" lang="ja-JP" altLang="en-US" sz="1400" b="1"/>
          </a:p>
        </p:txBody>
      </p:sp>
      <p:sp>
        <p:nvSpPr>
          <p:cNvPr id="28" name="テキスト ボックス 27">
            <a:extLst>
              <a:ext uri="{FF2B5EF4-FFF2-40B4-BE49-F238E27FC236}">
                <a16:creationId xmlns:a16="http://schemas.microsoft.com/office/drawing/2014/main" id="{CFB71068-52F9-5BC6-286C-F5FED5CCBA5E}"/>
              </a:ext>
            </a:extLst>
          </p:cNvPr>
          <p:cNvSpPr txBox="1"/>
          <p:nvPr/>
        </p:nvSpPr>
        <p:spPr>
          <a:xfrm>
            <a:off x="5156754" y="6212739"/>
            <a:ext cx="453970" cy="307777"/>
          </a:xfrm>
          <a:prstGeom prst="rect">
            <a:avLst/>
          </a:prstGeom>
          <a:noFill/>
        </p:spPr>
        <p:txBody>
          <a:bodyPr wrap="none" rtlCol="0">
            <a:spAutoFit/>
          </a:bodyPr>
          <a:lstStyle/>
          <a:p>
            <a:r>
              <a:rPr kumimoji="1" lang="en-US" altLang="ja-JP" sz="1400" b="1"/>
              <a:t>OR</a:t>
            </a:r>
            <a:endParaRPr kumimoji="1" lang="ja-JP" altLang="en-US" sz="1400" b="1"/>
          </a:p>
        </p:txBody>
      </p:sp>
      <p:sp>
        <p:nvSpPr>
          <p:cNvPr id="37" name="テキスト ボックス 36">
            <a:extLst>
              <a:ext uri="{FF2B5EF4-FFF2-40B4-BE49-F238E27FC236}">
                <a16:creationId xmlns:a16="http://schemas.microsoft.com/office/drawing/2014/main" id="{59166E9B-E7EB-AED5-3D5A-507C349B749D}"/>
              </a:ext>
            </a:extLst>
          </p:cNvPr>
          <p:cNvSpPr txBox="1"/>
          <p:nvPr/>
        </p:nvSpPr>
        <p:spPr>
          <a:xfrm>
            <a:off x="381000" y="5203"/>
            <a:ext cx="5567550" cy="461665"/>
          </a:xfrm>
          <a:prstGeom prst="rect">
            <a:avLst/>
          </a:prstGeom>
          <a:noFill/>
        </p:spPr>
        <p:txBody>
          <a:bodyPr wrap="none" rtlCol="0">
            <a:spAutoFit/>
          </a:bodyPr>
          <a:lstStyle/>
          <a:p>
            <a:r>
              <a:rPr kumimoji="1" lang="ja-JP" altLang="en-US" sz="2400">
                <a:latin typeface="Meiryo UI" panose="020B0604030504040204" pitchFamily="50" charset="-128"/>
                <a:ea typeface="Meiryo UI" panose="020B0604030504040204" pitchFamily="50" charset="-128"/>
              </a:rPr>
              <a:t>＜参考＞性能アップや建替、入替のイメージ</a:t>
            </a:r>
          </a:p>
        </p:txBody>
      </p:sp>
      <p:cxnSp>
        <p:nvCxnSpPr>
          <p:cNvPr id="43" name="直線コネクタ 42">
            <a:extLst>
              <a:ext uri="{FF2B5EF4-FFF2-40B4-BE49-F238E27FC236}">
                <a16:creationId xmlns:a16="http://schemas.microsoft.com/office/drawing/2014/main" id="{03F8F7A2-65F0-6D93-3511-9F203DEB06B6}"/>
              </a:ext>
            </a:extLst>
          </p:cNvPr>
          <p:cNvCxnSpPr/>
          <p:nvPr/>
        </p:nvCxnSpPr>
        <p:spPr>
          <a:xfrm>
            <a:off x="576369" y="4257489"/>
            <a:ext cx="8691418" cy="0"/>
          </a:xfrm>
          <a:prstGeom prst="line">
            <a:avLst/>
          </a:prstGeom>
          <a:ln w="1587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B8371D17-BF82-BD57-A0EC-9395EE76F49D}"/>
              </a:ext>
            </a:extLst>
          </p:cNvPr>
          <p:cNvSpPr txBox="1"/>
          <p:nvPr/>
        </p:nvSpPr>
        <p:spPr>
          <a:xfrm>
            <a:off x="1371323" y="2517953"/>
            <a:ext cx="415498" cy="369332"/>
          </a:xfrm>
          <a:prstGeom prst="rect">
            <a:avLst/>
          </a:prstGeom>
          <a:noFill/>
        </p:spPr>
        <p:txBody>
          <a:bodyPr wrap="none" rtlCol="0">
            <a:spAutoFit/>
          </a:bodyPr>
          <a:lstStyle/>
          <a:p>
            <a:r>
              <a:rPr kumimoji="1" lang="ja-JP" altLang="en-US"/>
              <a:t>①</a:t>
            </a:r>
          </a:p>
        </p:txBody>
      </p:sp>
      <p:sp>
        <p:nvSpPr>
          <p:cNvPr id="3" name="テキスト ボックス 2">
            <a:extLst>
              <a:ext uri="{FF2B5EF4-FFF2-40B4-BE49-F238E27FC236}">
                <a16:creationId xmlns:a16="http://schemas.microsoft.com/office/drawing/2014/main" id="{606A2A6A-C0D6-C5A1-D15E-21C3E11A979B}"/>
              </a:ext>
            </a:extLst>
          </p:cNvPr>
          <p:cNvSpPr txBox="1"/>
          <p:nvPr/>
        </p:nvSpPr>
        <p:spPr>
          <a:xfrm>
            <a:off x="1378840" y="3599013"/>
            <a:ext cx="415498" cy="369332"/>
          </a:xfrm>
          <a:prstGeom prst="rect">
            <a:avLst/>
          </a:prstGeom>
          <a:noFill/>
        </p:spPr>
        <p:txBody>
          <a:bodyPr wrap="none" rtlCol="0">
            <a:spAutoFit/>
          </a:bodyPr>
          <a:lstStyle/>
          <a:p>
            <a:r>
              <a:rPr kumimoji="1" lang="ja-JP" altLang="en-US"/>
              <a:t>②</a:t>
            </a:r>
          </a:p>
        </p:txBody>
      </p:sp>
      <p:sp>
        <p:nvSpPr>
          <p:cNvPr id="19" name="テキスト ボックス 18">
            <a:extLst>
              <a:ext uri="{FF2B5EF4-FFF2-40B4-BE49-F238E27FC236}">
                <a16:creationId xmlns:a16="http://schemas.microsoft.com/office/drawing/2014/main" id="{A63923DA-5787-419F-DD0A-EBF63ABA4F0E}"/>
              </a:ext>
            </a:extLst>
          </p:cNvPr>
          <p:cNvSpPr txBox="1"/>
          <p:nvPr/>
        </p:nvSpPr>
        <p:spPr>
          <a:xfrm>
            <a:off x="1378840" y="5071087"/>
            <a:ext cx="415498" cy="369332"/>
          </a:xfrm>
          <a:prstGeom prst="rect">
            <a:avLst/>
          </a:prstGeom>
          <a:noFill/>
        </p:spPr>
        <p:txBody>
          <a:bodyPr wrap="none" rtlCol="0">
            <a:spAutoFit/>
          </a:bodyPr>
          <a:lstStyle/>
          <a:p>
            <a:r>
              <a:rPr kumimoji="1" lang="ja-JP" altLang="en-US"/>
              <a:t>③</a:t>
            </a:r>
          </a:p>
        </p:txBody>
      </p:sp>
      <p:sp>
        <p:nvSpPr>
          <p:cNvPr id="21" name="テキスト ボックス 20">
            <a:extLst>
              <a:ext uri="{FF2B5EF4-FFF2-40B4-BE49-F238E27FC236}">
                <a16:creationId xmlns:a16="http://schemas.microsoft.com/office/drawing/2014/main" id="{344AFF1C-1127-6912-B056-733A502B4CF6}"/>
              </a:ext>
            </a:extLst>
          </p:cNvPr>
          <p:cNvSpPr txBox="1"/>
          <p:nvPr/>
        </p:nvSpPr>
        <p:spPr>
          <a:xfrm>
            <a:off x="1378840" y="6035815"/>
            <a:ext cx="415498" cy="369332"/>
          </a:xfrm>
          <a:prstGeom prst="rect">
            <a:avLst/>
          </a:prstGeom>
          <a:noFill/>
        </p:spPr>
        <p:txBody>
          <a:bodyPr wrap="none" rtlCol="0">
            <a:spAutoFit/>
          </a:bodyPr>
          <a:lstStyle/>
          <a:p>
            <a:r>
              <a:rPr kumimoji="1" lang="ja-JP" altLang="en-US"/>
              <a:t>④</a:t>
            </a:r>
          </a:p>
        </p:txBody>
      </p:sp>
      <p:cxnSp>
        <p:nvCxnSpPr>
          <p:cNvPr id="29" name="直線コネクタ 28">
            <a:extLst>
              <a:ext uri="{FF2B5EF4-FFF2-40B4-BE49-F238E27FC236}">
                <a16:creationId xmlns:a16="http://schemas.microsoft.com/office/drawing/2014/main" id="{A07BB925-3438-046D-CE0C-98399A6BF5B8}"/>
              </a:ext>
            </a:extLst>
          </p:cNvPr>
          <p:cNvCxnSpPr>
            <a:cxnSpLocks/>
          </p:cNvCxnSpPr>
          <p:nvPr/>
        </p:nvCxnSpPr>
        <p:spPr>
          <a:xfrm>
            <a:off x="1479450" y="3138407"/>
            <a:ext cx="7919867" cy="0"/>
          </a:xfrm>
          <a:prstGeom prst="line">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E40C92B2-1183-49B6-AFB5-03459DD2F12B}"/>
              </a:ext>
            </a:extLst>
          </p:cNvPr>
          <p:cNvCxnSpPr>
            <a:cxnSpLocks/>
          </p:cNvCxnSpPr>
          <p:nvPr/>
        </p:nvCxnSpPr>
        <p:spPr>
          <a:xfrm>
            <a:off x="1586590" y="5826858"/>
            <a:ext cx="7705589" cy="0"/>
          </a:xfrm>
          <a:prstGeom prst="line">
            <a:avLst/>
          </a:prstGeom>
          <a:ln>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26F5389C-40FC-37FB-81EA-40786D045440}"/>
              </a:ext>
            </a:extLst>
          </p:cNvPr>
          <p:cNvSpPr txBox="1"/>
          <p:nvPr/>
        </p:nvSpPr>
        <p:spPr>
          <a:xfrm>
            <a:off x="8412389" y="26720"/>
            <a:ext cx="1107996" cy="369332"/>
          </a:xfrm>
          <a:prstGeom prst="rect">
            <a:avLst/>
          </a:prstGeom>
          <a:noFill/>
        </p:spPr>
        <p:txBody>
          <a:bodyPr wrap="none" rtlCol="0">
            <a:spAutoFit/>
          </a:bodyPr>
          <a:lstStyle/>
          <a:p>
            <a:r>
              <a:rPr kumimoji="1" lang="ja-JP" altLang="en-US">
                <a:latin typeface="Meiryo UI" panose="020B0604030504040204" pitchFamily="50" charset="-128"/>
                <a:ea typeface="Meiryo UI" panose="020B0604030504040204" pitchFamily="50" charset="-128"/>
              </a:rPr>
              <a:t>機密性２</a:t>
            </a:r>
          </a:p>
        </p:txBody>
      </p:sp>
      <p:sp>
        <p:nvSpPr>
          <p:cNvPr id="40" name="正方形/長方形 39">
            <a:extLst>
              <a:ext uri="{FF2B5EF4-FFF2-40B4-BE49-F238E27FC236}">
                <a16:creationId xmlns:a16="http://schemas.microsoft.com/office/drawing/2014/main" id="{91B26CCE-A032-D124-C415-21214AF3E1F9}"/>
              </a:ext>
            </a:extLst>
          </p:cNvPr>
          <p:cNvSpPr/>
          <p:nvPr/>
        </p:nvSpPr>
        <p:spPr>
          <a:xfrm>
            <a:off x="7627055" y="2447293"/>
            <a:ext cx="1556543" cy="586738"/>
          </a:xfrm>
          <a:prstGeom prst="rect">
            <a:avLst/>
          </a:prstGeom>
          <a:solidFill>
            <a:schemeClr val="accent5">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rgbClr val="FF0000"/>
                </a:solidFill>
                <a:latin typeface="Meiryo UI" panose="020B0604030504040204" pitchFamily="50" charset="-128"/>
                <a:ea typeface="Meiryo UI" panose="020B0604030504040204" pitchFamily="50" charset="-128"/>
              </a:rPr>
              <a:t>入替</a:t>
            </a:r>
            <a:endParaRPr kumimoji="1" lang="en-US" altLang="ja-JP" sz="1100">
              <a:solidFill>
                <a:srgbClr val="FF0000"/>
              </a:solidFill>
              <a:latin typeface="Meiryo UI" panose="020B0604030504040204" pitchFamily="50" charset="-128"/>
              <a:ea typeface="Meiryo UI" panose="020B0604030504040204" pitchFamily="50" charset="-128"/>
            </a:endParaRPr>
          </a:p>
          <a:p>
            <a:pPr algn="ctr"/>
            <a:r>
              <a:rPr kumimoji="1" lang="ja-JP" altLang="en-US" sz="1100">
                <a:solidFill>
                  <a:srgbClr val="FF0000"/>
                </a:solidFill>
                <a:latin typeface="Meiryo UI" panose="020B0604030504040204" pitchFamily="50" charset="-128"/>
                <a:ea typeface="Meiryo UI" panose="020B0604030504040204" pitchFamily="50" charset="-128"/>
              </a:rPr>
              <a:t>（規模や機能、性能が同等以下）</a:t>
            </a:r>
            <a:endParaRPr kumimoji="1" lang="en-US" altLang="ja-JP" sz="1100">
              <a:solidFill>
                <a:srgbClr val="FF0000"/>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9592E8D-0BE8-82FE-EF56-C8E10851FD35}"/>
              </a:ext>
            </a:extLst>
          </p:cNvPr>
          <p:cNvSpPr/>
          <p:nvPr/>
        </p:nvSpPr>
        <p:spPr>
          <a:xfrm>
            <a:off x="7628104" y="1719711"/>
            <a:ext cx="1555494" cy="622355"/>
          </a:xfrm>
          <a:prstGeom prst="rect">
            <a:avLst/>
          </a:prstGeom>
          <a:solidFill>
            <a:schemeClr val="accent5">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rgbClr val="FF0000"/>
                </a:solidFill>
                <a:latin typeface="Meiryo UI" panose="020B0604030504040204" pitchFamily="50" charset="-128"/>
                <a:ea typeface="Meiryo UI" panose="020B0604030504040204" pitchFamily="50" charset="-128"/>
              </a:rPr>
              <a:t>入替</a:t>
            </a:r>
            <a:endParaRPr kumimoji="1" lang="en-US" altLang="ja-JP" sz="1100">
              <a:solidFill>
                <a:srgbClr val="FF0000"/>
              </a:solidFill>
              <a:latin typeface="Meiryo UI" panose="020B0604030504040204" pitchFamily="50" charset="-128"/>
              <a:ea typeface="Meiryo UI" panose="020B0604030504040204" pitchFamily="50" charset="-128"/>
            </a:endParaRPr>
          </a:p>
          <a:p>
            <a:pPr algn="ctr"/>
            <a:r>
              <a:rPr kumimoji="1" lang="ja-JP" altLang="en-US" sz="1100">
                <a:solidFill>
                  <a:srgbClr val="FF0000"/>
                </a:solidFill>
                <a:latin typeface="Meiryo UI" panose="020B0604030504040204" pitchFamily="50" charset="-128"/>
                <a:ea typeface="Meiryo UI" panose="020B0604030504040204" pitchFamily="50" charset="-128"/>
              </a:rPr>
              <a:t>（規模や機能、性能が同等以上）</a:t>
            </a:r>
            <a:endParaRPr kumimoji="1" lang="en-US" altLang="ja-JP" sz="1100">
              <a:solidFill>
                <a:srgbClr val="FF0000"/>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24458C29-7647-FF31-EFA9-6FD1DCF78AE6}"/>
              </a:ext>
            </a:extLst>
          </p:cNvPr>
          <p:cNvSpPr/>
          <p:nvPr/>
        </p:nvSpPr>
        <p:spPr>
          <a:xfrm>
            <a:off x="7614479" y="4440036"/>
            <a:ext cx="1569119" cy="580907"/>
          </a:xfrm>
          <a:prstGeom prst="rect">
            <a:avLst/>
          </a:prstGeom>
          <a:solidFill>
            <a:schemeClr val="accent5">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rgbClr val="FF0000"/>
                </a:solidFill>
                <a:latin typeface="Meiryo UI" panose="020B0604030504040204" pitchFamily="50" charset="-128"/>
                <a:ea typeface="Meiryo UI" panose="020B0604030504040204" pitchFamily="50" charset="-128"/>
              </a:rPr>
              <a:t>建替</a:t>
            </a:r>
            <a:endParaRPr kumimoji="1" lang="en-US" altLang="ja-JP" sz="1100">
              <a:solidFill>
                <a:srgbClr val="FF0000"/>
              </a:solidFill>
              <a:latin typeface="Meiryo UI" panose="020B0604030504040204" pitchFamily="50" charset="-128"/>
              <a:ea typeface="Meiryo UI" panose="020B0604030504040204" pitchFamily="50" charset="-128"/>
            </a:endParaRPr>
          </a:p>
          <a:p>
            <a:pPr algn="ctr"/>
            <a:r>
              <a:rPr kumimoji="1" lang="ja-JP" altLang="en-US" sz="1100">
                <a:solidFill>
                  <a:srgbClr val="FF0000"/>
                </a:solidFill>
                <a:latin typeface="Meiryo UI" panose="020B0604030504040204" pitchFamily="50" charset="-128"/>
                <a:ea typeface="Meiryo UI" panose="020B0604030504040204" pitchFamily="50" charset="-128"/>
              </a:rPr>
              <a:t>（規模や機能、性能が同等以上）</a:t>
            </a:r>
            <a:endParaRPr kumimoji="1" lang="en-US" altLang="ja-JP" sz="1100">
              <a:solidFill>
                <a:srgbClr val="FF0000"/>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271392D7-1B08-B395-ED24-053250079AE7}"/>
              </a:ext>
            </a:extLst>
          </p:cNvPr>
          <p:cNvSpPr/>
          <p:nvPr/>
        </p:nvSpPr>
        <p:spPr>
          <a:xfrm>
            <a:off x="7614479" y="5164935"/>
            <a:ext cx="1569119" cy="580907"/>
          </a:xfrm>
          <a:prstGeom prst="rect">
            <a:avLst/>
          </a:prstGeom>
          <a:solidFill>
            <a:schemeClr val="accent5">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rgbClr val="FF0000"/>
                </a:solidFill>
                <a:latin typeface="Meiryo UI" panose="020B0604030504040204" pitchFamily="50" charset="-128"/>
                <a:ea typeface="Meiryo UI" panose="020B0604030504040204" pitchFamily="50" charset="-128"/>
              </a:rPr>
              <a:t>建替</a:t>
            </a:r>
            <a:endParaRPr kumimoji="1" lang="en-US" altLang="ja-JP" sz="1100">
              <a:solidFill>
                <a:srgbClr val="FF0000"/>
              </a:solidFill>
              <a:latin typeface="Meiryo UI" panose="020B0604030504040204" pitchFamily="50" charset="-128"/>
              <a:ea typeface="Meiryo UI" panose="020B0604030504040204" pitchFamily="50" charset="-128"/>
            </a:endParaRPr>
          </a:p>
          <a:p>
            <a:pPr algn="ctr"/>
            <a:r>
              <a:rPr kumimoji="1" lang="ja-JP" altLang="en-US" sz="1100">
                <a:solidFill>
                  <a:srgbClr val="FF0000"/>
                </a:solidFill>
                <a:latin typeface="Meiryo UI" panose="020B0604030504040204" pitchFamily="50" charset="-128"/>
                <a:ea typeface="Meiryo UI" panose="020B0604030504040204" pitchFamily="50" charset="-128"/>
              </a:rPr>
              <a:t>（規模や機能、性能が同等以下）</a:t>
            </a:r>
            <a:endParaRPr kumimoji="1" lang="en-US" altLang="ja-JP" sz="1100">
              <a:solidFill>
                <a:srgbClr val="FF0000"/>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5FD44A7B-3021-5C65-923F-0F20CA58B945}"/>
              </a:ext>
            </a:extLst>
          </p:cNvPr>
          <p:cNvSpPr txBox="1"/>
          <p:nvPr/>
        </p:nvSpPr>
        <p:spPr>
          <a:xfrm>
            <a:off x="7206994" y="2366516"/>
            <a:ext cx="453970" cy="307777"/>
          </a:xfrm>
          <a:prstGeom prst="rect">
            <a:avLst/>
          </a:prstGeom>
          <a:noFill/>
        </p:spPr>
        <p:txBody>
          <a:bodyPr wrap="none" rtlCol="0">
            <a:spAutoFit/>
          </a:bodyPr>
          <a:lstStyle/>
          <a:p>
            <a:r>
              <a:rPr kumimoji="1" lang="en-US" altLang="ja-JP" sz="1400" b="1">
                <a:solidFill>
                  <a:srgbClr val="FF0000"/>
                </a:solidFill>
              </a:rPr>
              <a:t>OR</a:t>
            </a:r>
            <a:endParaRPr kumimoji="1" lang="ja-JP" altLang="en-US" sz="1400" b="1">
              <a:solidFill>
                <a:srgbClr val="FF0000"/>
              </a:solidFill>
            </a:endParaRPr>
          </a:p>
        </p:txBody>
      </p:sp>
      <p:sp>
        <p:nvSpPr>
          <p:cNvPr id="47" name="テキスト ボックス 46">
            <a:extLst>
              <a:ext uri="{FF2B5EF4-FFF2-40B4-BE49-F238E27FC236}">
                <a16:creationId xmlns:a16="http://schemas.microsoft.com/office/drawing/2014/main" id="{B7F29819-51A1-65C4-3679-2161730D53FC}"/>
              </a:ext>
            </a:extLst>
          </p:cNvPr>
          <p:cNvSpPr txBox="1"/>
          <p:nvPr/>
        </p:nvSpPr>
        <p:spPr>
          <a:xfrm>
            <a:off x="7170175" y="5006897"/>
            <a:ext cx="453970" cy="307777"/>
          </a:xfrm>
          <a:prstGeom prst="rect">
            <a:avLst/>
          </a:prstGeom>
          <a:noFill/>
        </p:spPr>
        <p:txBody>
          <a:bodyPr wrap="none" rtlCol="0">
            <a:spAutoFit/>
          </a:bodyPr>
          <a:lstStyle/>
          <a:p>
            <a:r>
              <a:rPr kumimoji="1" lang="en-US" altLang="ja-JP" sz="1400" b="1">
                <a:solidFill>
                  <a:srgbClr val="FF0000"/>
                </a:solidFill>
              </a:rPr>
              <a:t>OR</a:t>
            </a:r>
            <a:endParaRPr kumimoji="1" lang="ja-JP" altLang="en-US" sz="1400" b="1">
              <a:solidFill>
                <a:srgbClr val="FF0000"/>
              </a:solidFill>
            </a:endParaRPr>
          </a:p>
        </p:txBody>
      </p:sp>
      <p:sp>
        <p:nvSpPr>
          <p:cNvPr id="30" name="テキスト ボックス 29">
            <a:extLst>
              <a:ext uri="{FF2B5EF4-FFF2-40B4-BE49-F238E27FC236}">
                <a16:creationId xmlns:a16="http://schemas.microsoft.com/office/drawing/2014/main" id="{59C8627F-6B63-BB2F-EE15-D3E0BE3940C5}"/>
              </a:ext>
            </a:extLst>
          </p:cNvPr>
          <p:cNvSpPr txBox="1"/>
          <p:nvPr/>
        </p:nvSpPr>
        <p:spPr>
          <a:xfrm>
            <a:off x="545498" y="491058"/>
            <a:ext cx="8813801"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Wingdings" panose="05000000000000000000" pitchFamily="2" charset="2"/>
              <a:buChar char="l"/>
            </a:pPr>
            <a:r>
              <a:rPr kumimoji="1" lang="en-US" altLang="ja-JP" sz="1200">
                <a:latin typeface="Meiryo UI" panose="020B0604030504040204" pitchFamily="50" charset="-128"/>
                <a:ea typeface="Meiryo UI" panose="020B0604030504040204" pitchFamily="50" charset="-128"/>
              </a:rPr>
              <a:t>R</a:t>
            </a:r>
            <a:r>
              <a:rPr kumimoji="1" lang="ja-JP" altLang="en-US" sz="1200">
                <a:latin typeface="Meiryo UI" panose="020B0604030504040204" pitchFamily="50" charset="-128"/>
                <a:ea typeface="Meiryo UI" panose="020B0604030504040204" pitchFamily="50" charset="-128"/>
              </a:rPr>
              <a:t>４福島</a:t>
            </a:r>
            <a:r>
              <a:rPr kumimoji="1" lang="en-US" altLang="ja-JP" sz="1200">
                <a:latin typeface="Meiryo UI" panose="020B0604030504040204" pitchFamily="50" charset="-128"/>
                <a:ea typeface="Meiryo UI" panose="020B0604030504040204" pitchFamily="50" charset="-128"/>
              </a:rPr>
              <a:t>G</a:t>
            </a:r>
            <a:r>
              <a:rPr kumimoji="1" lang="ja-JP" altLang="en-US" sz="1200">
                <a:latin typeface="Meiryo UI" panose="020B0604030504040204" pitchFamily="50" charset="-128"/>
                <a:ea typeface="Meiryo UI" panose="020B0604030504040204" pitchFamily="50" charset="-128"/>
              </a:rPr>
              <a:t>補助から導入している防災・」減災に資する補改（改良）の考え方を援用し、設備の性能アップも可能とする。（下図③（補強）を①②④に展開するイメージ）</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原状回復に要する費用を上限とする。 </a:t>
            </a:r>
            <a:endParaRPr kumimoji="1" lang="en-US" altLang="ja-JP" sz="120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a:solidFill>
                  <a:srgbClr val="FF0000"/>
                </a:solidFill>
                <a:latin typeface="Meiryo UI" panose="020B0604030504040204" pitchFamily="50" charset="-128"/>
                <a:ea typeface="Meiryo UI" panose="020B0604030504040204" pitchFamily="50" charset="-128"/>
              </a:rPr>
              <a:t>また、施設建替や設備入替の要件を満たさない場合でも、修繕に要する費用を上限として建替や入替を可能とする。（下図追加案②）</a:t>
            </a:r>
          </a:p>
        </p:txBody>
      </p:sp>
    </p:spTree>
    <p:extLst>
      <p:ext uri="{BB962C8B-B14F-4D97-AF65-F5344CB8AC3E}">
        <p14:creationId xmlns:p14="http://schemas.microsoft.com/office/powerpoint/2010/main" val="350376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3252" y="2819400"/>
            <a:ext cx="8159496" cy="690574"/>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lang="ja-JP" altLang="en-US" sz="4400" b="1">
                <a:solidFill>
                  <a:schemeClr val="tx1"/>
                </a:solidFill>
                <a:latin typeface="Meiryo UI" panose="020B0604030504040204" pitchFamily="50" charset="-128"/>
                <a:ea typeface="Meiryo UI" panose="020B0604030504040204" pitchFamily="50" charset="-128"/>
              </a:rPr>
              <a:t>３</a:t>
            </a:r>
            <a:r>
              <a:rPr lang="en-US" altLang="ja-JP" sz="4400" b="1">
                <a:solidFill>
                  <a:schemeClr val="tx1"/>
                </a:solidFill>
                <a:latin typeface="Meiryo UI" panose="020B0604030504040204" pitchFamily="50" charset="-128"/>
                <a:ea typeface="Meiryo UI" panose="020B0604030504040204" pitchFamily="50" charset="-128"/>
              </a:rPr>
              <a:t>.</a:t>
            </a:r>
            <a:r>
              <a:rPr lang="ja-JP" altLang="en-US" sz="4400" b="1">
                <a:solidFill>
                  <a:schemeClr val="tx1"/>
                </a:solidFill>
                <a:latin typeface="Meiryo UI" panose="020B0604030504040204" pitchFamily="50" charset="-128"/>
                <a:ea typeface="Meiryo UI" panose="020B0604030504040204" pitchFamily="50" charset="-128"/>
              </a:rPr>
              <a:t>補助金の交付申請にあたって</a:t>
            </a:r>
            <a:endParaRPr lang="ja-JP" altLang="en-US" sz="4400" b="1">
              <a:solidFill>
                <a:schemeClr val="tx1"/>
              </a:solidFill>
              <a:latin typeface="Meiryo UI" panose="020B0604030504040204" pitchFamily="50" charset="-128"/>
              <a:ea typeface="Meiryo UI" panose="020B0604030504040204" pitchFamily="50" charset="-128"/>
              <a:cs typeface="Yu Gothic U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1231" y="122301"/>
            <a:ext cx="5211369" cy="382156"/>
          </a:xfrm>
          <a:prstGeom prst="rect">
            <a:avLst/>
          </a:prstGeom>
        </p:spPr>
        <p:txBody>
          <a:bodyPr vert="horz" wrap="square" lIns="0" tIns="12700" rIns="0" bIns="0" rtlCol="0">
            <a:spAutoFit/>
          </a:bodyPr>
          <a:lstStyle/>
          <a:p>
            <a:pPr marL="12700">
              <a:lnSpc>
                <a:spcPct val="100000"/>
              </a:lnSpc>
              <a:spcBef>
                <a:spcPts val="100"/>
              </a:spcBef>
            </a:pPr>
            <a:r>
              <a:rPr lang="zh-TW" altLang="en-US" spc="50">
                <a:latin typeface="Meiryo UI" panose="020B0604030504040204" pitchFamily="50" charset="-128"/>
                <a:ea typeface="Meiryo UI" panose="020B0604030504040204" pitchFamily="50" charset="-128"/>
              </a:rPr>
              <a:t>３</a:t>
            </a:r>
            <a:r>
              <a:rPr lang="en-US" altLang="zh-TW" spc="50">
                <a:latin typeface="Meiryo UI" panose="020B0604030504040204" pitchFamily="50" charset="-128"/>
                <a:ea typeface="Meiryo UI" panose="020B0604030504040204" pitchFamily="50" charset="-128"/>
              </a:rPr>
              <a:t>-</a:t>
            </a:r>
            <a:r>
              <a:rPr lang="zh-TW" altLang="en-US" spc="50">
                <a:latin typeface="Meiryo UI" panose="020B0604030504040204" pitchFamily="50" charset="-128"/>
                <a:ea typeface="Meiryo UI" panose="020B0604030504040204" pitchFamily="50" charset="-128"/>
              </a:rPr>
              <a:t>１	</a:t>
            </a:r>
            <a:r>
              <a:rPr lang="zh-TW" altLang="en-US" spc="-5">
                <a:latin typeface="Meiryo UI" panose="020B0604030504040204" pitchFamily="50" charset="-128"/>
                <a:ea typeface="Meiryo UI" panose="020B0604030504040204" pitchFamily="50" charset="-128"/>
              </a:rPr>
              <a:t>補助対象事業者</a:t>
            </a:r>
            <a:r>
              <a:rPr lang="ja-JP" altLang="en-US" spc="-5">
                <a:latin typeface="Meiryo UI" panose="020B0604030504040204" pitchFamily="50" charset="-128"/>
                <a:ea typeface="Meiryo UI" panose="020B0604030504040204" pitchFamily="50" charset="-128"/>
              </a:rPr>
              <a:t>①</a:t>
            </a:r>
            <a:endParaRPr lang="zh-TW" altLang="en-US" spc="-5">
              <a:latin typeface="Meiryo UI" panose="020B0604030504040204" pitchFamily="50" charset="-128"/>
              <a:ea typeface="Meiryo UI" panose="020B0604030504040204" pitchFamily="50" charset="-128"/>
            </a:endParaRPr>
          </a:p>
        </p:txBody>
      </p:sp>
      <p:graphicFrame>
        <p:nvGraphicFramePr>
          <p:cNvPr id="3" name="object 3"/>
          <p:cNvGraphicFramePr>
            <a:graphicFrameLocks noGrp="1"/>
          </p:cNvGraphicFramePr>
          <p:nvPr/>
        </p:nvGraphicFramePr>
        <p:xfrm>
          <a:off x="716914" y="968570"/>
          <a:ext cx="8472169" cy="2317115"/>
        </p:xfrm>
        <a:graphic>
          <a:graphicData uri="http://schemas.openxmlformats.org/drawingml/2006/table">
            <a:tbl>
              <a:tblPr firstRow="1" bandRow="1">
                <a:tableStyleId>{2D5ABB26-0587-4C30-8999-92F81FD0307C}</a:tableStyleId>
              </a:tblPr>
              <a:tblGrid>
                <a:gridCol w="645795">
                  <a:extLst>
                    <a:ext uri="{9D8B030D-6E8A-4147-A177-3AD203B41FA5}">
                      <a16:colId xmlns:a16="http://schemas.microsoft.com/office/drawing/2014/main" val="20000"/>
                    </a:ext>
                  </a:extLst>
                </a:gridCol>
                <a:gridCol w="3087370">
                  <a:extLst>
                    <a:ext uri="{9D8B030D-6E8A-4147-A177-3AD203B41FA5}">
                      <a16:colId xmlns:a16="http://schemas.microsoft.com/office/drawing/2014/main" val="20001"/>
                    </a:ext>
                  </a:extLst>
                </a:gridCol>
                <a:gridCol w="4739004">
                  <a:extLst>
                    <a:ext uri="{9D8B030D-6E8A-4147-A177-3AD203B41FA5}">
                      <a16:colId xmlns:a16="http://schemas.microsoft.com/office/drawing/2014/main" val="20002"/>
                    </a:ext>
                  </a:extLst>
                </a:gridCol>
              </a:tblGrid>
              <a:tr h="503555">
                <a:tc>
                  <a:txBody>
                    <a:bodyPr/>
                    <a:lstStyle/>
                    <a:p>
                      <a:pPr algn="ctr">
                        <a:lnSpc>
                          <a:spcPct val="100000"/>
                        </a:lnSpc>
                        <a:spcBef>
                          <a:spcPts val="370"/>
                        </a:spcBef>
                      </a:pPr>
                      <a:r>
                        <a:rPr sz="1600" b="1" spc="-40" err="1">
                          <a:latin typeface="Meiryo UI" panose="020B0604030504040204" pitchFamily="50" charset="-128"/>
                          <a:ea typeface="Meiryo UI" panose="020B0604030504040204" pitchFamily="50" charset="-128"/>
                          <a:cs typeface="Yu Gothic UI"/>
                        </a:rPr>
                        <a:t>区分</a:t>
                      </a:r>
                      <a:endParaRPr sz="1600">
                        <a:latin typeface="Meiryo UI" panose="020B0604030504040204" pitchFamily="50" charset="-128"/>
                        <a:ea typeface="Meiryo UI" panose="020B0604030504040204" pitchFamily="50" charset="-128"/>
                        <a:cs typeface="Yu Gothic UI"/>
                      </a:endParaRPr>
                    </a:p>
                  </a:txBody>
                  <a:tcPr marL="0" marR="0" marT="4699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834390">
                        <a:lnSpc>
                          <a:spcPct val="100000"/>
                        </a:lnSpc>
                        <a:spcBef>
                          <a:spcPts val="370"/>
                        </a:spcBef>
                      </a:pPr>
                      <a:r>
                        <a:rPr sz="1600" b="1" spc="-30" err="1">
                          <a:latin typeface="Meiryo UI" panose="020B0604030504040204" pitchFamily="50" charset="-128"/>
                          <a:ea typeface="Meiryo UI" panose="020B0604030504040204" pitchFamily="50" charset="-128"/>
                          <a:cs typeface="Yu Gothic UI"/>
                        </a:rPr>
                        <a:t>補助対象事業者</a:t>
                      </a:r>
                      <a:endParaRPr sz="1600">
                        <a:latin typeface="Meiryo UI" panose="020B0604030504040204" pitchFamily="50" charset="-128"/>
                        <a:ea typeface="Meiryo UI" panose="020B0604030504040204" pitchFamily="50" charset="-128"/>
                        <a:cs typeface="Yu Gothic UI"/>
                      </a:endParaRPr>
                    </a:p>
                  </a:txBody>
                  <a:tcPr marL="0" marR="0" marT="4699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2540" algn="ctr">
                        <a:lnSpc>
                          <a:spcPct val="100000"/>
                        </a:lnSpc>
                        <a:spcBef>
                          <a:spcPts val="370"/>
                        </a:spcBef>
                        <a:tabLst>
                          <a:tab pos="474980" algn="l"/>
                        </a:tabLst>
                      </a:pPr>
                      <a:r>
                        <a:rPr sz="1600" b="1" spc="-50">
                          <a:latin typeface="Meiryo UI" panose="020B0604030504040204" pitchFamily="50" charset="-128"/>
                          <a:ea typeface="Meiryo UI" panose="020B0604030504040204" pitchFamily="50" charset="-128"/>
                          <a:cs typeface="Yu Gothic UI"/>
                        </a:rPr>
                        <a:t>詳細</a:t>
                      </a:r>
                      <a:endParaRPr sz="1600">
                        <a:latin typeface="Meiryo UI" panose="020B0604030504040204" pitchFamily="50" charset="-128"/>
                        <a:ea typeface="Meiryo UI" panose="020B0604030504040204" pitchFamily="50" charset="-128"/>
                        <a:cs typeface="Yu Gothic UI"/>
                      </a:endParaRPr>
                    </a:p>
                  </a:txBody>
                  <a:tcPr marL="0" marR="0" marT="4699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604520">
                <a:tc>
                  <a:txBody>
                    <a:bodyPr/>
                    <a:lstStyle/>
                    <a:p>
                      <a:pPr algn="ctr">
                        <a:lnSpc>
                          <a:spcPct val="100000"/>
                        </a:lnSpc>
                        <a:spcBef>
                          <a:spcPts val="1430"/>
                        </a:spcBef>
                      </a:pPr>
                      <a:r>
                        <a:rPr sz="1600" spc="-50">
                          <a:latin typeface="Meiryo UI" panose="020B0604030504040204" pitchFamily="50" charset="-128"/>
                          <a:ea typeface="Meiryo UI" panose="020B0604030504040204" pitchFamily="50" charset="-128"/>
                          <a:cs typeface="Yu Gothic UI"/>
                        </a:rPr>
                        <a:t>①</a:t>
                      </a:r>
                      <a:endParaRPr sz="1600">
                        <a:latin typeface="Meiryo UI" panose="020B0604030504040204" pitchFamily="50" charset="-128"/>
                        <a:ea typeface="Meiryo UI" panose="020B0604030504040204" pitchFamily="50" charset="-128"/>
                        <a:cs typeface="Yu Gothic UI"/>
                      </a:endParaRPr>
                    </a:p>
                  </a:txBody>
                  <a:tcPr marL="0" marR="0" marT="18161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19999"/>
                      </a:schemeClr>
                    </a:solidFill>
                  </a:tcPr>
                </a:tc>
                <a:tc>
                  <a:txBody>
                    <a:bodyPr/>
                    <a:lstStyle/>
                    <a:p>
                      <a:pPr marL="91440">
                        <a:lnSpc>
                          <a:spcPct val="100000"/>
                        </a:lnSpc>
                        <a:spcBef>
                          <a:spcPts val="1430"/>
                        </a:spcBef>
                      </a:pPr>
                      <a:r>
                        <a:rPr sz="1600" spc="-30" err="1">
                          <a:latin typeface="Meiryo UI" panose="020B0604030504040204" pitchFamily="50" charset="-128"/>
                          <a:ea typeface="Meiryo UI" panose="020B0604030504040204" pitchFamily="50" charset="-128"/>
                          <a:cs typeface="Yu Gothic UI"/>
                        </a:rPr>
                        <a:t>中小企業者</a:t>
                      </a:r>
                      <a:endParaRPr sz="1600">
                        <a:latin typeface="Meiryo UI" panose="020B0604030504040204" pitchFamily="50" charset="-128"/>
                        <a:ea typeface="Meiryo UI" panose="020B0604030504040204" pitchFamily="50" charset="-128"/>
                        <a:cs typeface="Yu Gothic UI"/>
                      </a:endParaRPr>
                    </a:p>
                  </a:txBody>
                  <a:tcPr marL="0" marR="0" marT="18161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19999"/>
                      </a:schemeClr>
                    </a:solidFill>
                  </a:tcPr>
                </a:tc>
                <a:tc>
                  <a:txBody>
                    <a:bodyPr/>
                    <a:lstStyle/>
                    <a:p>
                      <a:pPr marL="92075">
                        <a:lnSpc>
                          <a:spcPct val="100000"/>
                        </a:lnSpc>
                        <a:spcBef>
                          <a:spcPts val="365"/>
                        </a:spcBef>
                      </a:pPr>
                      <a:r>
                        <a:rPr sz="1400" spc="-20">
                          <a:latin typeface="Meiryo UI" panose="020B0604030504040204" pitchFamily="50" charset="-128"/>
                          <a:ea typeface="Meiryo UI" panose="020B0604030504040204" pitchFamily="50" charset="-128"/>
                          <a:cs typeface="Yu Gothic UI"/>
                        </a:rPr>
                        <a:t>中小企業支援法第２条の定義に該当する事業者等</a:t>
                      </a:r>
                      <a:endParaRPr sz="1400">
                        <a:latin typeface="Meiryo UI" panose="020B0604030504040204" pitchFamily="50" charset="-128"/>
                        <a:ea typeface="Meiryo UI" panose="020B0604030504040204" pitchFamily="50" charset="-128"/>
                        <a:cs typeface="Yu Gothic UI"/>
                      </a:endParaRPr>
                    </a:p>
                    <a:p>
                      <a:pPr marL="92075">
                        <a:lnSpc>
                          <a:spcPct val="100000"/>
                        </a:lnSpc>
                      </a:pPr>
                      <a:r>
                        <a:rPr sz="1400">
                          <a:latin typeface="Meiryo UI" panose="020B0604030504040204" pitchFamily="50" charset="-128"/>
                          <a:ea typeface="Meiryo UI" panose="020B0604030504040204" pitchFamily="50" charset="-128"/>
                          <a:cs typeface="Yu Gothic UI"/>
                        </a:rPr>
                        <a:t>（</a:t>
                      </a:r>
                      <a:r>
                        <a:rPr sz="1400" spc="-20" err="1">
                          <a:latin typeface="Meiryo UI" panose="020B0604030504040204" pitchFamily="50" charset="-128"/>
                          <a:ea typeface="Meiryo UI" panose="020B0604030504040204" pitchFamily="50" charset="-128"/>
                          <a:cs typeface="Yu Gothic UI"/>
                        </a:rPr>
                        <a:t>みなし大企業・みなし中堅企業は除く</a:t>
                      </a:r>
                      <a:r>
                        <a:rPr sz="1400" spc="-50">
                          <a:latin typeface="Meiryo UI" panose="020B0604030504040204" pitchFamily="50" charset="-128"/>
                          <a:ea typeface="Meiryo UI" panose="020B0604030504040204" pitchFamily="50" charset="-128"/>
                          <a:cs typeface="Yu Gothic UI"/>
                        </a:rPr>
                        <a:t>）</a:t>
                      </a:r>
                      <a:endParaRPr sz="1400">
                        <a:latin typeface="Meiryo UI" panose="020B0604030504040204" pitchFamily="50" charset="-128"/>
                        <a:ea typeface="Meiryo UI" panose="020B0604030504040204" pitchFamily="50" charset="-128"/>
                        <a:cs typeface="Yu Gothic UI"/>
                      </a:endParaRPr>
                    </a:p>
                  </a:txBody>
                  <a:tcPr marL="0" marR="0" marT="4635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19999"/>
                      </a:schemeClr>
                    </a:solidFill>
                  </a:tcPr>
                </a:tc>
                <a:extLst>
                  <a:ext uri="{0D108BD9-81ED-4DB2-BD59-A6C34878D82A}">
                    <a16:rowId xmlns:a16="http://schemas.microsoft.com/office/drawing/2014/main" val="10001"/>
                  </a:ext>
                </a:extLst>
              </a:tr>
              <a:tr h="604520">
                <a:tc>
                  <a:txBody>
                    <a:bodyPr/>
                    <a:lstStyle/>
                    <a:p>
                      <a:pPr algn="ctr">
                        <a:lnSpc>
                          <a:spcPct val="100000"/>
                        </a:lnSpc>
                        <a:spcBef>
                          <a:spcPts val="1435"/>
                        </a:spcBef>
                      </a:pPr>
                      <a:r>
                        <a:rPr sz="1600" spc="-50">
                          <a:latin typeface="Meiryo UI" panose="020B0604030504040204" pitchFamily="50" charset="-128"/>
                          <a:ea typeface="Meiryo UI" panose="020B0604030504040204" pitchFamily="50" charset="-128"/>
                          <a:cs typeface="Yu Gothic UI"/>
                        </a:rPr>
                        <a:t>②</a:t>
                      </a:r>
                      <a:endParaRPr sz="1600">
                        <a:latin typeface="Meiryo UI" panose="020B0604030504040204" pitchFamily="50" charset="-128"/>
                        <a:ea typeface="Meiryo UI" panose="020B0604030504040204" pitchFamily="50" charset="-128"/>
                        <a:cs typeface="Yu Gothic UI"/>
                      </a:endParaRPr>
                    </a:p>
                  </a:txBody>
                  <a:tcPr marL="0" marR="0" marT="18224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91440">
                        <a:lnSpc>
                          <a:spcPct val="100000"/>
                        </a:lnSpc>
                        <a:spcBef>
                          <a:spcPts val="1435"/>
                        </a:spcBef>
                      </a:pPr>
                      <a:r>
                        <a:rPr sz="1600" spc="-35" err="1">
                          <a:latin typeface="Meiryo UI" panose="020B0604030504040204" pitchFamily="50" charset="-128"/>
                          <a:ea typeface="Meiryo UI" panose="020B0604030504040204" pitchFamily="50" charset="-128"/>
                          <a:cs typeface="Yu Gothic UI"/>
                        </a:rPr>
                        <a:t>中堅企業及びみなし中堅企業</a:t>
                      </a:r>
                      <a:endParaRPr sz="1600">
                        <a:latin typeface="Meiryo UI" panose="020B0604030504040204" pitchFamily="50" charset="-128"/>
                        <a:ea typeface="Meiryo UI" panose="020B0604030504040204" pitchFamily="50" charset="-128"/>
                        <a:cs typeface="Yu Gothic UI"/>
                      </a:endParaRPr>
                    </a:p>
                  </a:txBody>
                  <a:tcPr marL="0" marR="0" marT="18224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92075">
                        <a:lnSpc>
                          <a:spcPct val="100000"/>
                        </a:lnSpc>
                        <a:spcBef>
                          <a:spcPts val="365"/>
                        </a:spcBef>
                      </a:pPr>
                      <a:r>
                        <a:rPr sz="1400" spc="-30">
                          <a:latin typeface="Meiryo UI" panose="020B0604030504040204" pitchFamily="50" charset="-128"/>
                          <a:ea typeface="Meiryo UI" panose="020B0604030504040204" pitchFamily="50" charset="-128"/>
                          <a:cs typeface="Yu Gothic UI"/>
                        </a:rPr>
                        <a:t>①以外で資本金又は出資金の価額が１０億円未満の事業者</a:t>
                      </a:r>
                      <a:endParaRPr sz="1400">
                        <a:latin typeface="Meiryo UI" panose="020B0604030504040204" pitchFamily="50" charset="-128"/>
                        <a:ea typeface="Meiryo UI" panose="020B0604030504040204" pitchFamily="50" charset="-128"/>
                        <a:cs typeface="Yu Gothic UI"/>
                      </a:endParaRPr>
                    </a:p>
                    <a:p>
                      <a:pPr marL="92075">
                        <a:lnSpc>
                          <a:spcPct val="100000"/>
                        </a:lnSpc>
                        <a:spcBef>
                          <a:spcPts val="5"/>
                        </a:spcBef>
                      </a:pPr>
                      <a:r>
                        <a:rPr sz="1400" err="1">
                          <a:latin typeface="Meiryo UI" panose="020B0604030504040204" pitchFamily="50" charset="-128"/>
                          <a:ea typeface="Meiryo UI" panose="020B0604030504040204" pitchFamily="50" charset="-128"/>
                          <a:cs typeface="Yu Gothic UI"/>
                        </a:rPr>
                        <a:t>等（</a:t>
                      </a:r>
                      <a:r>
                        <a:rPr sz="1400" spc="-35" err="1">
                          <a:latin typeface="Meiryo UI" panose="020B0604030504040204" pitchFamily="50" charset="-128"/>
                          <a:ea typeface="Meiryo UI" panose="020B0604030504040204" pitchFamily="50" charset="-128"/>
                          <a:cs typeface="Yu Gothic UI"/>
                        </a:rPr>
                        <a:t>みなし大企業は除く</a:t>
                      </a:r>
                      <a:r>
                        <a:rPr sz="1400" spc="-50">
                          <a:latin typeface="Meiryo UI" panose="020B0604030504040204" pitchFamily="50" charset="-128"/>
                          <a:ea typeface="Meiryo UI" panose="020B0604030504040204" pitchFamily="50" charset="-128"/>
                          <a:cs typeface="Yu Gothic UI"/>
                        </a:rPr>
                        <a:t>）</a:t>
                      </a:r>
                      <a:endParaRPr sz="1400">
                        <a:latin typeface="Meiryo UI" panose="020B0604030504040204" pitchFamily="50" charset="-128"/>
                        <a:ea typeface="Meiryo UI" panose="020B0604030504040204" pitchFamily="50" charset="-128"/>
                        <a:cs typeface="Yu Gothic UI"/>
                      </a:endParaRPr>
                    </a:p>
                  </a:txBody>
                  <a:tcPr marL="0" marR="0" marT="4635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604520">
                <a:tc>
                  <a:txBody>
                    <a:bodyPr/>
                    <a:lstStyle/>
                    <a:p>
                      <a:pPr algn="ctr">
                        <a:lnSpc>
                          <a:spcPct val="100000"/>
                        </a:lnSpc>
                        <a:spcBef>
                          <a:spcPts val="1435"/>
                        </a:spcBef>
                      </a:pPr>
                      <a:r>
                        <a:rPr lang="en-US" altLang="ja-JP" sz="1600">
                          <a:latin typeface="Meiryo UI" panose="020B0604030504040204" pitchFamily="50" charset="-128"/>
                          <a:ea typeface="Meiryo UI" panose="020B0604030504040204" pitchFamily="50" charset="-128"/>
                          <a:cs typeface="Yu Gothic UI"/>
                        </a:rPr>
                        <a:t>×</a:t>
                      </a:r>
                      <a:endParaRPr sz="1600">
                        <a:latin typeface="Meiryo UI" panose="020B0604030504040204" pitchFamily="50" charset="-128"/>
                        <a:ea typeface="Meiryo UI" panose="020B0604030504040204" pitchFamily="50" charset="-128"/>
                        <a:cs typeface="Yu Gothic UI"/>
                      </a:endParaRPr>
                    </a:p>
                  </a:txBody>
                  <a:tcPr marL="0" marR="0" marT="18224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91440">
                        <a:lnSpc>
                          <a:spcPct val="100000"/>
                        </a:lnSpc>
                        <a:spcBef>
                          <a:spcPts val="1435"/>
                        </a:spcBef>
                      </a:pPr>
                      <a:r>
                        <a:rPr lang="ja-JP" altLang="en-US" sz="1600">
                          <a:latin typeface="Meiryo UI" panose="020B0604030504040204" pitchFamily="50" charset="-128"/>
                          <a:ea typeface="Meiryo UI" panose="020B0604030504040204" pitchFamily="50" charset="-128"/>
                          <a:cs typeface="Yu Gothic UI"/>
                        </a:rPr>
                        <a:t>大企業及びみなし大企業</a:t>
                      </a:r>
                      <a:endParaRPr sz="1600">
                        <a:latin typeface="Meiryo UI" panose="020B0604030504040204" pitchFamily="50" charset="-128"/>
                        <a:ea typeface="Meiryo UI" panose="020B0604030504040204" pitchFamily="50" charset="-128"/>
                        <a:cs typeface="Yu Gothic UI"/>
                      </a:endParaRPr>
                    </a:p>
                  </a:txBody>
                  <a:tcPr marL="0" marR="0" marT="18224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92075">
                        <a:lnSpc>
                          <a:spcPct val="100000"/>
                        </a:lnSpc>
                        <a:spcBef>
                          <a:spcPts val="5"/>
                        </a:spcBef>
                      </a:pPr>
                      <a:r>
                        <a:rPr lang="ja-JP" altLang="en-US" sz="1400">
                          <a:latin typeface="Meiryo UI" panose="020B0604030504040204" pitchFamily="50" charset="-128"/>
                          <a:ea typeface="Meiryo UI" panose="020B0604030504040204" pitchFamily="50" charset="-128"/>
                          <a:cs typeface="Yu Gothic UI"/>
                        </a:rPr>
                        <a:t>①及び②以外の企業等</a:t>
                      </a:r>
                      <a:endParaRPr lang="en-US" altLang="ja-JP" sz="1400">
                        <a:latin typeface="Meiryo UI" panose="020B0604030504040204" pitchFamily="50" charset="-128"/>
                        <a:ea typeface="Meiryo UI" panose="020B0604030504040204" pitchFamily="50" charset="-128"/>
                        <a:cs typeface="Yu Gothic UI"/>
                      </a:endParaRPr>
                    </a:p>
                    <a:p>
                      <a:pPr marL="92075">
                        <a:lnSpc>
                          <a:spcPct val="100000"/>
                        </a:lnSpc>
                        <a:spcBef>
                          <a:spcPts val="5"/>
                        </a:spcBef>
                      </a:pPr>
                      <a:r>
                        <a:rPr lang="en-US" altLang="ja-JP" sz="1400">
                          <a:latin typeface="Meiryo UI" panose="020B0604030504040204" pitchFamily="50" charset="-128"/>
                          <a:ea typeface="Meiryo UI" panose="020B0604030504040204" pitchFamily="50" charset="-128"/>
                          <a:cs typeface="Yu Gothic UI"/>
                        </a:rPr>
                        <a:t>※</a:t>
                      </a:r>
                      <a:r>
                        <a:rPr lang="ja-JP" altLang="en-US" sz="1400">
                          <a:latin typeface="Meiryo UI" panose="020B0604030504040204" pitchFamily="50" charset="-128"/>
                          <a:ea typeface="Meiryo UI" panose="020B0604030504040204" pitchFamily="50" charset="-128"/>
                          <a:cs typeface="Yu Gothic UI"/>
                        </a:rPr>
                        <a:t>補助対象外となります</a:t>
                      </a:r>
                      <a:endParaRPr sz="1400">
                        <a:latin typeface="Meiryo UI" panose="020B0604030504040204" pitchFamily="50" charset="-128"/>
                        <a:ea typeface="Meiryo UI" panose="020B0604030504040204" pitchFamily="50" charset="-128"/>
                        <a:cs typeface="Yu Gothic UI"/>
                      </a:endParaRPr>
                    </a:p>
                  </a:txBody>
                  <a:tcPr marL="0" marR="0" marT="4635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70999186"/>
                  </a:ext>
                </a:extLst>
              </a:tr>
            </a:tbl>
          </a:graphicData>
        </a:graphic>
      </p:graphicFrame>
      <p:sp>
        <p:nvSpPr>
          <p:cNvPr id="10" name="object 10"/>
          <p:cNvSpPr txBox="1"/>
          <p:nvPr/>
        </p:nvSpPr>
        <p:spPr>
          <a:xfrm>
            <a:off x="609600" y="3453484"/>
            <a:ext cx="5647055" cy="299720"/>
          </a:xfrm>
          <a:prstGeom prst="rect">
            <a:avLst/>
          </a:prstGeom>
        </p:spPr>
        <p:txBody>
          <a:bodyPr vert="horz" wrap="square" lIns="0" tIns="12700" rIns="0" bIns="0" rtlCol="0">
            <a:spAutoFit/>
          </a:bodyPr>
          <a:lstStyle/>
          <a:p>
            <a:pPr marL="12700">
              <a:lnSpc>
                <a:spcPct val="100000"/>
              </a:lnSpc>
              <a:spcBef>
                <a:spcPts val="100"/>
              </a:spcBef>
            </a:pPr>
            <a:r>
              <a:rPr lang="en-US" altLang="ja-JP" sz="1800" b="1">
                <a:latin typeface="Meiryo UI" panose="020B0604030504040204" pitchFamily="50" charset="-128"/>
                <a:ea typeface="Meiryo UI" panose="020B0604030504040204" pitchFamily="50" charset="-128"/>
                <a:cs typeface="Microsoft YaHei"/>
              </a:rPr>
              <a:t>【</a:t>
            </a:r>
            <a:r>
              <a:rPr lang="ja-JP" altLang="en-US" sz="1800" b="1">
                <a:latin typeface="Meiryo UI" panose="020B0604030504040204" pitchFamily="50" charset="-128"/>
                <a:ea typeface="Meiryo UI" panose="020B0604030504040204" pitchFamily="50" charset="-128"/>
                <a:cs typeface="Microsoft YaHei"/>
              </a:rPr>
              <a:t>参考</a:t>
            </a:r>
            <a:r>
              <a:rPr lang="en-US" altLang="ja-JP" sz="1800" b="1">
                <a:latin typeface="Meiryo UI" panose="020B0604030504040204" pitchFamily="50" charset="-128"/>
                <a:ea typeface="Meiryo UI" panose="020B0604030504040204" pitchFamily="50" charset="-128"/>
                <a:cs typeface="Microsoft YaHei"/>
              </a:rPr>
              <a:t>】</a:t>
            </a:r>
            <a:r>
              <a:rPr lang="ja-JP" altLang="en-US" sz="1600" b="1" spc="-10">
                <a:latin typeface="Meiryo UI" panose="020B0604030504040204" pitchFamily="50" charset="-128"/>
                <a:ea typeface="Meiryo UI" panose="020B0604030504040204" pitchFamily="50" charset="-128"/>
                <a:cs typeface="Microsoft YaHei"/>
              </a:rPr>
              <a:t>補助対象事業者の区分ごとの補助率（イメージ図</a:t>
            </a:r>
            <a:r>
              <a:rPr lang="ja-JP" altLang="en-US" sz="1600" b="1" spc="-50">
                <a:latin typeface="Meiryo UI" panose="020B0604030504040204" pitchFamily="50" charset="-128"/>
                <a:ea typeface="Meiryo UI" panose="020B0604030504040204" pitchFamily="50" charset="-128"/>
                <a:cs typeface="Microsoft YaHei"/>
              </a:rPr>
              <a:t>）</a:t>
            </a:r>
            <a:endParaRPr lang="ja-JP" altLang="en-US" sz="1600">
              <a:latin typeface="Meiryo UI" panose="020B0604030504040204" pitchFamily="50" charset="-128"/>
              <a:ea typeface="Meiryo UI" panose="020B0604030504040204" pitchFamily="50" charset="-128"/>
              <a:cs typeface="Microsoft YaHei"/>
            </a:endParaRPr>
          </a:p>
        </p:txBody>
      </p:sp>
      <p:sp>
        <p:nvSpPr>
          <p:cNvPr id="4" name="スライド番号プレースホルダー 3">
            <a:extLst>
              <a:ext uri="{FF2B5EF4-FFF2-40B4-BE49-F238E27FC236}">
                <a16:creationId xmlns:a16="http://schemas.microsoft.com/office/drawing/2014/main" id="{974D21CC-BB56-23F3-DA05-B8A787D91897}"/>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6</a:t>
            </a:fld>
            <a:endParaRPr lang="ja-JP" altLang="en-US" spc="95">
              <a:latin typeface="Meiryo UI" panose="020B0604030504040204" pitchFamily="50" charset="-128"/>
              <a:ea typeface="Meiryo UI" panose="020B0604030504040204" pitchFamily="50" charset="-128"/>
            </a:endParaRPr>
          </a:p>
        </p:txBody>
      </p:sp>
      <p:graphicFrame>
        <p:nvGraphicFramePr>
          <p:cNvPr id="6" name="オブジェクト 1">
            <a:extLst>
              <a:ext uri="{FF2B5EF4-FFF2-40B4-BE49-F238E27FC236}">
                <a16:creationId xmlns:a16="http://schemas.microsoft.com/office/drawing/2014/main" id="{CA28DD62-80D3-2759-E639-D5F3A4EAB243}"/>
              </a:ext>
            </a:extLst>
          </p:cNvPr>
          <p:cNvGraphicFramePr>
            <a:graphicFrameLocks noChangeAspect="1"/>
          </p:cNvGraphicFramePr>
          <p:nvPr/>
        </p:nvGraphicFramePr>
        <p:xfrm>
          <a:off x="762317" y="4079533"/>
          <a:ext cx="8426766" cy="2244725"/>
        </p:xfrm>
        <a:graphic>
          <a:graphicData uri="http://schemas.openxmlformats.org/presentationml/2006/ole">
            <mc:AlternateContent xmlns:mc="http://schemas.openxmlformats.org/markup-compatibility/2006">
              <mc:Choice xmlns:v="urn:schemas-microsoft-com:vml" Requires="v">
                <p:oleObj name="Worksheet" r:id="rId2" imgW="8591615" imgH="2600429" progId="Excel.Sheet.12">
                  <p:embed/>
                </p:oleObj>
              </mc:Choice>
              <mc:Fallback>
                <p:oleObj name="Worksheet" r:id="rId2" imgW="8591615" imgH="2600429" progId="Excel.Sheet.12">
                  <p:embed/>
                  <p:pic>
                    <p:nvPicPr>
                      <p:cNvPr id="6" name="オブジェクト 1">
                        <a:extLst>
                          <a:ext uri="{FF2B5EF4-FFF2-40B4-BE49-F238E27FC236}">
                            <a16:creationId xmlns:a16="http://schemas.microsoft.com/office/drawing/2014/main" id="{CA28DD62-80D3-2759-E639-D5F3A4EAB243}"/>
                          </a:ext>
                        </a:extLst>
                      </p:cNvPr>
                      <p:cNvPicPr>
                        <a:picLocks noChangeAspect="1" noChangeArrowheads="1"/>
                      </p:cNvPicPr>
                      <p:nvPr/>
                    </p:nvPicPr>
                    <p:blipFill>
                      <a:blip r:embed="rId3"/>
                      <a:srcRect/>
                      <a:stretch>
                        <a:fillRect/>
                      </a:stretch>
                    </p:blipFill>
                    <p:spPr bwMode="auto">
                      <a:xfrm>
                        <a:off x="762317" y="4079533"/>
                        <a:ext cx="8426766" cy="2244725"/>
                      </a:xfrm>
                      <a:prstGeom prst="rect">
                        <a:avLst/>
                      </a:prstGeom>
                      <a:noFill/>
                      <a:ln>
                        <a:noFill/>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99390" y="378544"/>
            <a:ext cx="9507220" cy="6205993"/>
          </a:xfrm>
          <a:custGeom>
            <a:avLst/>
            <a:gdLst/>
            <a:ahLst/>
            <a:cxnLst/>
            <a:rect l="l" t="t" r="r" b="b"/>
            <a:pathLst>
              <a:path w="9507220" h="5480685">
                <a:moveTo>
                  <a:pt x="9506712" y="0"/>
                </a:moveTo>
                <a:lnTo>
                  <a:pt x="0" y="0"/>
                </a:lnTo>
                <a:lnTo>
                  <a:pt x="0" y="5480304"/>
                </a:lnTo>
                <a:lnTo>
                  <a:pt x="9506712" y="5480304"/>
                </a:lnTo>
                <a:lnTo>
                  <a:pt x="9506712" y="0"/>
                </a:lnTo>
                <a:close/>
              </a:path>
            </a:pathLst>
          </a:custGeom>
          <a:solidFill>
            <a:srgbClr val="99D6EC"/>
          </a:solidFill>
        </p:spPr>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4" name="object 4"/>
          <p:cNvSpPr txBox="1"/>
          <p:nvPr/>
        </p:nvSpPr>
        <p:spPr>
          <a:xfrm>
            <a:off x="457200" y="848646"/>
            <a:ext cx="8871585" cy="4963154"/>
          </a:xfrm>
          <a:prstGeom prst="rect">
            <a:avLst/>
          </a:prstGeom>
        </p:spPr>
        <p:txBody>
          <a:bodyPr vert="horz" wrap="square" lIns="0" tIns="103505" rIns="0" bIns="0" rtlCol="0">
            <a:spAutoFit/>
          </a:bodyPr>
          <a:lstStyle/>
          <a:p>
            <a:pPr marL="12700">
              <a:lnSpc>
                <a:spcPct val="100000"/>
              </a:lnSpc>
              <a:spcBef>
                <a:spcPts val="815"/>
              </a:spcBef>
            </a:pPr>
            <a:r>
              <a:rPr lang="ja-JP" altLang="en-US" sz="2400" b="1" u="sng" spc="-5" dirty="0">
                <a:uFill>
                  <a:solidFill>
                    <a:srgbClr val="000000"/>
                  </a:solidFill>
                </a:uFill>
                <a:latin typeface="Meiryo UI" panose="020B0604030504040204" pitchFamily="50" charset="-128"/>
                <a:ea typeface="Meiryo UI" panose="020B0604030504040204" pitchFamily="50" charset="-128"/>
                <a:cs typeface="Yu Gothic UI"/>
              </a:rPr>
              <a:t>●「中堅企業」の定義</a:t>
            </a:r>
            <a:endParaRPr lang="ja-JP" altLang="en-US" sz="2400" dirty="0">
              <a:latin typeface="Meiryo UI" panose="020B0604030504040204" pitchFamily="50" charset="-128"/>
              <a:ea typeface="Meiryo UI" panose="020B0604030504040204" pitchFamily="50" charset="-128"/>
              <a:cs typeface="Yu Gothic UI"/>
            </a:endParaRPr>
          </a:p>
          <a:p>
            <a:pPr marL="516890">
              <a:lnSpc>
                <a:spcPct val="100000"/>
              </a:lnSpc>
              <a:spcBef>
                <a:spcPts val="605"/>
              </a:spcBef>
            </a:pPr>
            <a:r>
              <a:rPr lang="ja-JP" altLang="en-US" sz="2000" spc="-35" dirty="0">
                <a:latin typeface="Meiryo UI" panose="020B0604030504040204" pitchFamily="50" charset="-128"/>
                <a:ea typeface="Meiryo UI" panose="020B0604030504040204" pitchFamily="50" charset="-128"/>
                <a:cs typeface="Yu Gothic UI"/>
              </a:rPr>
              <a:t>中小企業者以外の事業者で、資本金又は出資金が１０億円未満の事業者</a:t>
            </a:r>
            <a:endParaRPr lang="en-US" altLang="ja-JP" sz="2000" spc="-35" dirty="0">
              <a:latin typeface="Meiryo UI" panose="020B0604030504040204" pitchFamily="50" charset="-128"/>
              <a:ea typeface="Meiryo UI" panose="020B0604030504040204" pitchFamily="50" charset="-128"/>
              <a:cs typeface="Yu Gothic UI"/>
            </a:endParaRPr>
          </a:p>
          <a:p>
            <a:pPr marL="12700">
              <a:lnSpc>
                <a:spcPct val="100000"/>
              </a:lnSpc>
              <a:spcBef>
                <a:spcPts val="815"/>
              </a:spcBef>
            </a:pPr>
            <a:r>
              <a:rPr lang="ja-JP" altLang="en-US" sz="2400" b="1" u="sng" spc="-5" dirty="0">
                <a:uFill>
                  <a:solidFill>
                    <a:srgbClr val="000000"/>
                  </a:solidFill>
                </a:uFill>
                <a:latin typeface="Meiryo UI" panose="020B0604030504040204" pitchFamily="50" charset="-128"/>
                <a:ea typeface="Meiryo UI" panose="020B0604030504040204" pitchFamily="50" charset="-128"/>
                <a:cs typeface="Yu Gothic UI"/>
              </a:rPr>
              <a:t>●「大企業」の定義</a:t>
            </a:r>
            <a:endParaRPr lang="ja-JP" altLang="en-US" sz="2400" dirty="0">
              <a:latin typeface="Meiryo UI" panose="020B0604030504040204" pitchFamily="50" charset="-128"/>
              <a:ea typeface="Meiryo UI" panose="020B0604030504040204" pitchFamily="50" charset="-128"/>
              <a:cs typeface="Yu Gothic UI"/>
            </a:endParaRPr>
          </a:p>
          <a:p>
            <a:pPr marL="516890">
              <a:lnSpc>
                <a:spcPct val="100000"/>
              </a:lnSpc>
              <a:spcBef>
                <a:spcPts val="605"/>
              </a:spcBef>
            </a:pPr>
            <a:r>
              <a:rPr lang="ja-JP" altLang="en-US" sz="2000" spc="-35" dirty="0">
                <a:latin typeface="Meiryo UI" panose="020B0604030504040204" pitchFamily="50" charset="-128"/>
                <a:ea typeface="Meiryo UI" panose="020B0604030504040204" pitchFamily="50" charset="-128"/>
                <a:cs typeface="Yu Gothic UI"/>
              </a:rPr>
              <a:t>中小企業者以外の事業者で、資本金又は出資金が１０億円以上の事業者</a:t>
            </a:r>
            <a:endParaRPr lang="ja-JP" altLang="en-US" sz="2000" dirty="0">
              <a:latin typeface="Meiryo UI" panose="020B0604030504040204" pitchFamily="50" charset="-128"/>
              <a:ea typeface="Meiryo UI" panose="020B0604030504040204" pitchFamily="50" charset="-128"/>
              <a:cs typeface="Yu Gothic UI"/>
            </a:endParaRPr>
          </a:p>
          <a:p>
            <a:pPr marL="12700">
              <a:lnSpc>
                <a:spcPct val="100000"/>
              </a:lnSpc>
              <a:spcBef>
                <a:spcPts val="2395"/>
              </a:spcBef>
            </a:pPr>
            <a:r>
              <a:rPr lang="ja-JP" altLang="en-US" sz="2400" b="1" u="sng" spc="-30" dirty="0">
                <a:uFill>
                  <a:solidFill>
                    <a:srgbClr val="000000"/>
                  </a:solidFill>
                </a:uFill>
                <a:latin typeface="Meiryo UI" panose="020B0604030504040204" pitchFamily="50" charset="-128"/>
                <a:ea typeface="Meiryo UI" panose="020B0604030504040204" pitchFamily="50" charset="-128"/>
                <a:cs typeface="Yu Gothic UI"/>
              </a:rPr>
              <a:t>●「</a:t>
            </a:r>
            <a:r>
              <a:rPr lang="ja-JP" altLang="en-US" sz="2400" b="1" u="sng" spc="-15" dirty="0">
                <a:uFill>
                  <a:solidFill>
                    <a:srgbClr val="000000"/>
                  </a:solidFill>
                </a:uFill>
                <a:latin typeface="Meiryo UI" panose="020B0604030504040204" pitchFamily="50" charset="-128"/>
                <a:ea typeface="Meiryo UI" panose="020B0604030504040204" pitchFamily="50" charset="-128"/>
                <a:cs typeface="Yu Gothic UI"/>
              </a:rPr>
              <a:t>みなし大企業（みなし中堅企業）」の定義</a:t>
            </a:r>
            <a:endParaRPr lang="ja-JP" altLang="en-US" sz="2400" dirty="0">
              <a:latin typeface="Meiryo UI" panose="020B0604030504040204" pitchFamily="50" charset="-128"/>
              <a:ea typeface="Meiryo UI" panose="020B0604030504040204" pitchFamily="50" charset="-128"/>
              <a:cs typeface="Yu Gothic UI"/>
            </a:endParaRPr>
          </a:p>
          <a:p>
            <a:pPr marL="180340">
              <a:lnSpc>
                <a:spcPct val="100000"/>
              </a:lnSpc>
              <a:spcBef>
                <a:spcPts val="605"/>
              </a:spcBef>
            </a:pPr>
            <a:r>
              <a:rPr lang="ja-JP" altLang="en-US" sz="2000" dirty="0">
                <a:latin typeface="Meiryo UI" panose="020B0604030504040204" pitchFamily="50" charset="-128"/>
                <a:ea typeface="Meiryo UI" panose="020B0604030504040204" pitchFamily="50" charset="-128"/>
                <a:cs typeface="Yu Gothic UI"/>
              </a:rPr>
              <a:t>（１）</a:t>
            </a:r>
            <a:r>
              <a:rPr lang="ja-JP" altLang="en-US" sz="2000" spc="-15" dirty="0">
                <a:latin typeface="Meiryo UI" panose="020B0604030504040204" pitchFamily="50" charset="-128"/>
                <a:ea typeface="Meiryo UI" panose="020B0604030504040204" pitchFamily="50" charset="-128"/>
                <a:cs typeface="Yu Gothic UI"/>
              </a:rPr>
              <a:t>発行済み株式の総数又は出資価額の総額の２分の１以上を同一の大企業</a:t>
            </a:r>
            <a:br>
              <a:rPr lang="en-US" altLang="ja-JP" sz="2000" spc="-15" dirty="0">
                <a:latin typeface="Meiryo UI" panose="020B0604030504040204" pitchFamily="50" charset="-128"/>
                <a:ea typeface="Meiryo UI" panose="020B0604030504040204" pitchFamily="50" charset="-128"/>
                <a:cs typeface="Yu Gothic UI"/>
              </a:rPr>
            </a:br>
            <a:r>
              <a:rPr lang="ja-JP" altLang="en-US" sz="2000" spc="-15" dirty="0">
                <a:latin typeface="Meiryo UI" panose="020B0604030504040204" pitchFamily="50" charset="-128"/>
                <a:ea typeface="Meiryo UI" panose="020B0604030504040204" pitchFamily="50" charset="-128"/>
                <a:cs typeface="Yu Gothic UI"/>
              </a:rPr>
              <a:t>　　（</a:t>
            </a:r>
            <a:r>
              <a:rPr lang="ja-JP" altLang="en-US" sz="2000" dirty="0">
                <a:latin typeface="Meiryo UI" panose="020B0604030504040204" pitchFamily="50" charset="-128"/>
                <a:ea typeface="Meiryo UI" panose="020B0604030504040204" pitchFamily="50" charset="-128"/>
                <a:cs typeface="Yu Gothic UI"/>
              </a:rPr>
              <a:t>中堅企業）</a:t>
            </a:r>
            <a:r>
              <a:rPr lang="ja-JP" altLang="en-US" sz="2000" spc="-5" dirty="0">
                <a:latin typeface="Meiryo UI" panose="020B0604030504040204" pitchFamily="50" charset="-128"/>
                <a:ea typeface="Meiryo UI" panose="020B0604030504040204" pitchFamily="50" charset="-128"/>
                <a:cs typeface="Yu Gothic UI"/>
              </a:rPr>
              <a:t>が所有している事業者</a:t>
            </a:r>
            <a:endParaRPr lang="ja-JP" altLang="en-US" sz="2000" dirty="0">
              <a:latin typeface="Meiryo UI" panose="020B0604030504040204" pitchFamily="50" charset="-128"/>
              <a:ea typeface="Meiryo UI" panose="020B0604030504040204" pitchFamily="50" charset="-128"/>
              <a:cs typeface="Yu Gothic UI"/>
            </a:endParaRPr>
          </a:p>
          <a:p>
            <a:pPr marL="180340">
              <a:lnSpc>
                <a:spcPct val="100000"/>
              </a:lnSpc>
              <a:spcBef>
                <a:spcPts val="2400"/>
              </a:spcBef>
            </a:pPr>
            <a:r>
              <a:rPr lang="ja-JP" altLang="en-US" sz="2000" dirty="0">
                <a:latin typeface="Meiryo UI" panose="020B0604030504040204" pitchFamily="50" charset="-128"/>
                <a:ea typeface="Meiryo UI" panose="020B0604030504040204" pitchFamily="50" charset="-128"/>
                <a:cs typeface="Yu Gothic UI"/>
              </a:rPr>
              <a:t>（２）</a:t>
            </a:r>
            <a:r>
              <a:rPr lang="ja-JP" altLang="en-US" sz="2000" spc="-15" dirty="0">
                <a:latin typeface="Meiryo UI" panose="020B0604030504040204" pitchFamily="50" charset="-128"/>
                <a:ea typeface="Meiryo UI" panose="020B0604030504040204" pitchFamily="50" charset="-128"/>
                <a:cs typeface="Yu Gothic UI"/>
              </a:rPr>
              <a:t>発行済み株式の総数又は出資価額の総額の３分の２以上を複数の大企業</a:t>
            </a:r>
            <a:br>
              <a:rPr lang="en-US" altLang="ja-JP" sz="2000" spc="-15" dirty="0">
                <a:latin typeface="Meiryo UI" panose="020B0604030504040204" pitchFamily="50" charset="-128"/>
                <a:ea typeface="Meiryo UI" panose="020B0604030504040204" pitchFamily="50" charset="-128"/>
                <a:cs typeface="Yu Gothic UI"/>
              </a:rPr>
            </a:br>
            <a:r>
              <a:rPr lang="ja-JP" altLang="en-US" sz="2000" spc="-15" dirty="0">
                <a:latin typeface="Meiryo UI" panose="020B0604030504040204" pitchFamily="50" charset="-128"/>
                <a:ea typeface="Meiryo UI" panose="020B0604030504040204" pitchFamily="50" charset="-128"/>
                <a:cs typeface="Yu Gothic UI"/>
              </a:rPr>
              <a:t>　　（</a:t>
            </a:r>
            <a:r>
              <a:rPr lang="ja-JP" altLang="en-US" sz="2000" dirty="0">
                <a:latin typeface="Meiryo UI" panose="020B0604030504040204" pitchFamily="50" charset="-128"/>
                <a:ea typeface="Meiryo UI" panose="020B0604030504040204" pitchFamily="50" charset="-128"/>
                <a:cs typeface="Yu Gothic UI"/>
              </a:rPr>
              <a:t>中堅企業）</a:t>
            </a:r>
            <a:r>
              <a:rPr lang="ja-JP" altLang="en-US" sz="2000" spc="-5" dirty="0">
                <a:latin typeface="Meiryo UI" panose="020B0604030504040204" pitchFamily="50" charset="-128"/>
                <a:ea typeface="Meiryo UI" panose="020B0604030504040204" pitchFamily="50" charset="-128"/>
                <a:cs typeface="Yu Gothic UI"/>
              </a:rPr>
              <a:t>が所有している事業者</a:t>
            </a:r>
            <a:endParaRPr lang="ja-JP" altLang="en-US" sz="2000" dirty="0">
              <a:latin typeface="Meiryo UI" panose="020B0604030504040204" pitchFamily="50" charset="-128"/>
              <a:ea typeface="Meiryo UI" panose="020B0604030504040204" pitchFamily="50" charset="-128"/>
              <a:cs typeface="Yu Gothic UI"/>
            </a:endParaRPr>
          </a:p>
          <a:p>
            <a:pPr marL="686435" marR="5080" indent="-506730">
              <a:lnSpc>
                <a:spcPct val="125000"/>
              </a:lnSpc>
              <a:spcBef>
                <a:spcPts val="1800"/>
              </a:spcBef>
            </a:pPr>
            <a:r>
              <a:rPr lang="ja-JP" altLang="en-US" sz="2000" dirty="0">
                <a:latin typeface="Meiryo UI" panose="020B0604030504040204" pitchFamily="50" charset="-128"/>
                <a:ea typeface="Meiryo UI" panose="020B0604030504040204" pitchFamily="50" charset="-128"/>
                <a:cs typeface="Yu Gothic UI"/>
              </a:rPr>
              <a:t>（３）大企業（中堅企業）</a:t>
            </a:r>
            <a:r>
              <a:rPr lang="ja-JP" altLang="en-US" sz="2000" spc="-30" dirty="0">
                <a:latin typeface="Meiryo UI" panose="020B0604030504040204" pitchFamily="50" charset="-128"/>
                <a:ea typeface="Meiryo UI" panose="020B0604030504040204" pitchFamily="50" charset="-128"/>
                <a:cs typeface="Yu Gothic UI"/>
              </a:rPr>
              <a:t>の役員又は職員を兼ねている者が役員総数の２分の１</a:t>
            </a:r>
            <a:r>
              <a:rPr lang="ja-JP" altLang="en-US" sz="2000" spc="-10" dirty="0">
                <a:latin typeface="Meiryo UI" panose="020B0604030504040204" pitchFamily="50" charset="-128"/>
                <a:ea typeface="Meiryo UI" panose="020B0604030504040204" pitchFamily="50" charset="-128"/>
                <a:cs typeface="Yu Gothic UI"/>
              </a:rPr>
              <a:t>以上を占める事業者</a:t>
            </a:r>
            <a:endParaRPr lang="ja-JP" altLang="en-US" sz="2000" dirty="0">
              <a:latin typeface="Meiryo UI" panose="020B0604030504040204" pitchFamily="50" charset="-128"/>
              <a:ea typeface="Meiryo UI" panose="020B0604030504040204" pitchFamily="50" charset="-128"/>
              <a:cs typeface="Yu Gothic UI"/>
            </a:endParaRPr>
          </a:p>
        </p:txBody>
      </p:sp>
      <p:sp>
        <p:nvSpPr>
          <p:cNvPr id="2" name="スライド番号プレースホルダー 3">
            <a:extLst>
              <a:ext uri="{FF2B5EF4-FFF2-40B4-BE49-F238E27FC236}">
                <a16:creationId xmlns:a16="http://schemas.microsoft.com/office/drawing/2014/main" id="{CDAC6D45-BE9F-2D8B-2D36-E9D1234EEA48}"/>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7</a:t>
            </a:fld>
            <a:endParaRPr lang="ja-JP" altLang="en-US" spc="95">
              <a:latin typeface="Meiryo UI" panose="020B0604030504040204" pitchFamily="50" charset="-128"/>
              <a:ea typeface="Meiryo UI" panose="020B0604030504040204"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36F0C455-5602-6211-951E-CBC09A0C14DD}"/>
              </a:ext>
            </a:extLst>
          </p:cNvPr>
          <p:cNvSpPr/>
          <p:nvPr/>
        </p:nvSpPr>
        <p:spPr>
          <a:xfrm>
            <a:off x="199390" y="575915"/>
            <a:ext cx="9507220" cy="5979702"/>
          </a:xfrm>
          <a:custGeom>
            <a:avLst/>
            <a:gdLst/>
            <a:ahLst/>
            <a:cxnLst/>
            <a:rect l="l" t="t" r="r" b="b"/>
            <a:pathLst>
              <a:path w="9507220" h="5480685">
                <a:moveTo>
                  <a:pt x="9506712" y="0"/>
                </a:moveTo>
                <a:lnTo>
                  <a:pt x="0" y="0"/>
                </a:lnTo>
                <a:lnTo>
                  <a:pt x="0" y="5480304"/>
                </a:lnTo>
                <a:lnTo>
                  <a:pt x="9506712" y="5480304"/>
                </a:lnTo>
                <a:lnTo>
                  <a:pt x="9506712"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lang="ja-JP" altLang="en-US">
              <a:latin typeface="Meiryo UI" panose="020B0604030504040204" pitchFamily="50" charset="-128"/>
              <a:ea typeface="Meiryo UI" panose="020B0604030504040204" pitchFamily="50" charset="-128"/>
            </a:endParaRPr>
          </a:p>
        </p:txBody>
      </p:sp>
      <p:sp>
        <p:nvSpPr>
          <p:cNvPr id="2" name="object 2"/>
          <p:cNvSpPr txBox="1">
            <a:spLocks noGrp="1"/>
          </p:cNvSpPr>
          <p:nvPr>
            <p:ph type="title"/>
          </p:nvPr>
        </p:nvSpPr>
        <p:spPr>
          <a:xfrm>
            <a:off x="351231" y="122301"/>
            <a:ext cx="5211369" cy="382156"/>
          </a:xfrm>
          <a:prstGeom prst="rect">
            <a:avLst/>
          </a:prstGeom>
        </p:spPr>
        <p:txBody>
          <a:bodyPr vert="horz" wrap="square" lIns="0" tIns="12700" rIns="0" bIns="0" rtlCol="0">
            <a:spAutoFit/>
          </a:bodyPr>
          <a:lstStyle/>
          <a:p>
            <a:pPr marL="12700">
              <a:lnSpc>
                <a:spcPct val="100000"/>
              </a:lnSpc>
              <a:spcBef>
                <a:spcPts val="100"/>
              </a:spcBef>
            </a:pPr>
            <a:r>
              <a:rPr lang="zh-TW" altLang="en-US" spc="50">
                <a:latin typeface="Meiryo UI" panose="020B0604030504040204" pitchFamily="50" charset="-128"/>
                <a:ea typeface="Meiryo UI" panose="020B0604030504040204" pitchFamily="50" charset="-128"/>
              </a:rPr>
              <a:t>３</a:t>
            </a:r>
            <a:r>
              <a:rPr lang="en-US" altLang="zh-TW" spc="50">
                <a:latin typeface="Meiryo UI" panose="020B0604030504040204" pitchFamily="50" charset="-128"/>
                <a:ea typeface="Meiryo UI" panose="020B0604030504040204" pitchFamily="50" charset="-128"/>
              </a:rPr>
              <a:t>-</a:t>
            </a:r>
            <a:r>
              <a:rPr lang="zh-TW" altLang="en-US" spc="50">
                <a:latin typeface="Meiryo UI" panose="020B0604030504040204" pitchFamily="50" charset="-128"/>
                <a:ea typeface="Meiryo UI" panose="020B0604030504040204" pitchFamily="50" charset="-128"/>
              </a:rPr>
              <a:t>１	</a:t>
            </a:r>
            <a:r>
              <a:rPr lang="zh-TW" altLang="en-US" spc="-5">
                <a:latin typeface="Meiryo UI" panose="020B0604030504040204" pitchFamily="50" charset="-128"/>
                <a:ea typeface="Meiryo UI" panose="020B0604030504040204" pitchFamily="50" charset="-128"/>
              </a:rPr>
              <a:t>補助対象事業者</a:t>
            </a:r>
            <a:r>
              <a:rPr lang="ja-JP" altLang="en-US" spc="-5">
                <a:latin typeface="Meiryo UI" panose="020B0604030504040204" pitchFamily="50" charset="-128"/>
                <a:ea typeface="Meiryo UI" panose="020B0604030504040204" pitchFamily="50" charset="-128"/>
              </a:rPr>
              <a:t>②</a:t>
            </a:r>
            <a:endParaRPr lang="zh-TW" altLang="en-US" spc="-5">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974D21CC-BB56-23F3-DA05-B8A787D91897}"/>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8</a:t>
            </a:fld>
            <a:endParaRPr lang="ja-JP" altLang="en-US" spc="95">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3A0E2725-DBA8-32DF-B75C-474D6E1A401C}"/>
              </a:ext>
            </a:extLst>
          </p:cNvPr>
          <p:cNvSpPr txBox="1"/>
          <p:nvPr/>
        </p:nvSpPr>
        <p:spPr>
          <a:xfrm>
            <a:off x="383312" y="741070"/>
            <a:ext cx="9323298" cy="4044056"/>
          </a:xfrm>
          <a:prstGeom prst="rect">
            <a:avLst/>
          </a:prstGeom>
        </p:spPr>
        <p:txBody>
          <a:bodyPr vert="horz" wrap="square" lIns="0" tIns="103505" rIns="0" bIns="0" rtlCol="0">
            <a:spAutoFit/>
          </a:bodyPr>
          <a:lstStyle/>
          <a:p>
            <a:pPr marL="12700">
              <a:spcBef>
                <a:spcPts val="815"/>
              </a:spcBef>
            </a:pPr>
            <a:r>
              <a:rPr lang="ja-JP" altLang="en-US" sz="2400" b="1" u="sng" spc="-5">
                <a:uFill>
                  <a:solidFill>
                    <a:srgbClr val="000000"/>
                  </a:solidFill>
                </a:uFill>
                <a:latin typeface="Meiryo UI" panose="020B0604030504040204" pitchFamily="50" charset="-128"/>
                <a:ea typeface="Meiryo UI" panose="020B0604030504040204" pitchFamily="50" charset="-128"/>
                <a:cs typeface="Yu Gothic UI"/>
              </a:rPr>
              <a:t>●</a:t>
            </a:r>
            <a:r>
              <a:rPr lang="ja-JP" altLang="en-US" sz="2400" b="1" u="sng">
                <a:latin typeface="Meiryo UI" panose="020B0604030504040204" pitchFamily="50" charset="-128"/>
                <a:ea typeface="Meiryo UI" panose="020B0604030504040204" pitchFamily="50" charset="-128"/>
              </a:rPr>
              <a:t>個人事業主（農家や漁業者、開業医を含む）</a:t>
            </a:r>
            <a:r>
              <a:rPr lang="ja-JP" altLang="en-US" sz="2400" b="1" u="sng" spc="-5">
                <a:uFill>
                  <a:solidFill>
                    <a:srgbClr val="000000"/>
                  </a:solidFill>
                </a:uFill>
                <a:latin typeface="Meiryo UI" panose="020B0604030504040204" pitchFamily="50" charset="-128"/>
                <a:ea typeface="Meiryo UI" panose="020B0604030504040204" pitchFamily="50" charset="-128"/>
                <a:cs typeface="Yu Gothic UI"/>
              </a:rPr>
              <a:t>も補助対象となります。</a:t>
            </a:r>
            <a:endParaRPr lang="ja-JP" altLang="en-US" sz="2000">
              <a:latin typeface="Meiryo UI" panose="020B0604030504040204" pitchFamily="50" charset="-128"/>
              <a:ea typeface="Meiryo UI" panose="020B0604030504040204" pitchFamily="50" charset="-128"/>
              <a:cs typeface="Yu Gothic UI"/>
            </a:endParaRPr>
          </a:p>
          <a:p>
            <a:pPr marL="12700">
              <a:lnSpc>
                <a:spcPct val="100000"/>
              </a:lnSpc>
              <a:spcBef>
                <a:spcPts val="2395"/>
              </a:spcBef>
            </a:pPr>
            <a:r>
              <a:rPr lang="ja-JP" altLang="en-US" sz="2400" b="1" u="sng" spc="-10">
                <a:uFill>
                  <a:solidFill>
                    <a:srgbClr val="000000"/>
                  </a:solidFill>
                </a:uFill>
                <a:latin typeface="Meiryo UI" panose="020B0604030504040204" pitchFamily="50" charset="-128"/>
                <a:ea typeface="Meiryo UI" panose="020B0604030504040204" pitchFamily="50" charset="-128"/>
                <a:cs typeface="Yu Gothic UI"/>
              </a:rPr>
              <a:t>●事業者規模（小規模企業者等）の判断は、補助金の補助率と同様に、</a:t>
            </a:r>
            <a:br>
              <a:rPr lang="en-US" altLang="ja-JP" sz="2400" b="1" u="sng" spc="-10">
                <a:uFill>
                  <a:solidFill>
                    <a:srgbClr val="000000"/>
                  </a:solidFill>
                </a:uFill>
                <a:latin typeface="Meiryo UI" panose="020B0604030504040204" pitchFamily="50" charset="-128"/>
                <a:ea typeface="Meiryo UI" panose="020B0604030504040204" pitchFamily="50" charset="-128"/>
                <a:cs typeface="Yu Gothic UI"/>
              </a:rPr>
            </a:br>
            <a:r>
              <a:rPr lang="ja-JP" altLang="en-US" sz="2400" b="1" spc="-10">
                <a:uFill>
                  <a:solidFill>
                    <a:srgbClr val="000000"/>
                  </a:solidFill>
                </a:uFill>
                <a:latin typeface="Meiryo UI" panose="020B0604030504040204" pitchFamily="50" charset="-128"/>
                <a:ea typeface="Meiryo UI" panose="020B0604030504040204" pitchFamily="50" charset="-128"/>
                <a:cs typeface="Yu Gothic UI"/>
              </a:rPr>
              <a:t>　 </a:t>
            </a:r>
            <a:r>
              <a:rPr lang="ja-JP" altLang="en-US" sz="2400" b="1" u="sng" spc="-10">
                <a:uFill>
                  <a:solidFill>
                    <a:srgbClr val="000000"/>
                  </a:solidFill>
                </a:uFill>
                <a:latin typeface="Meiryo UI" panose="020B0604030504040204" pitchFamily="50" charset="-128"/>
                <a:ea typeface="Meiryo UI" panose="020B0604030504040204" pitchFamily="50" charset="-128"/>
                <a:cs typeface="Yu Gothic UI"/>
              </a:rPr>
              <a:t>発災時点、補助金申請時点、補助事業完了時点で判断します。</a:t>
            </a:r>
            <a:br>
              <a:rPr lang="en-US" altLang="ja-JP" sz="2400" b="1" u="sng" spc="-10">
                <a:uFill>
                  <a:solidFill>
                    <a:srgbClr val="000000"/>
                  </a:solidFill>
                </a:uFill>
                <a:latin typeface="Meiryo UI" panose="020B0604030504040204" pitchFamily="50" charset="-128"/>
                <a:ea typeface="Meiryo UI" panose="020B0604030504040204" pitchFamily="50" charset="-128"/>
                <a:cs typeface="Yu Gothic UI"/>
              </a:rPr>
            </a:br>
            <a:r>
              <a:rPr lang="ja-JP" altLang="en-US" sz="2400" spc="-10">
                <a:uFill>
                  <a:solidFill>
                    <a:srgbClr val="000000"/>
                  </a:solidFill>
                </a:uFill>
                <a:latin typeface="Meiryo UI" panose="020B0604030504040204" pitchFamily="50" charset="-128"/>
                <a:ea typeface="Meiryo UI" panose="020B0604030504040204" pitchFamily="50" charset="-128"/>
                <a:cs typeface="Yu Gothic UI"/>
              </a:rPr>
              <a:t>　</a:t>
            </a:r>
            <a:r>
              <a:rPr lang="ja-JP" altLang="en-US" sz="2000" spc="-10">
                <a:uFill>
                  <a:solidFill>
                    <a:srgbClr val="000000"/>
                  </a:solidFill>
                </a:uFill>
                <a:latin typeface="Meiryo UI" panose="020B0604030504040204" pitchFamily="50" charset="-128"/>
                <a:ea typeface="Meiryo UI" panose="020B0604030504040204" pitchFamily="50" charset="-128"/>
                <a:cs typeface="Yu Gothic UI"/>
              </a:rPr>
              <a:t>具体的には、以下のとおりです。</a:t>
            </a:r>
            <a:br>
              <a:rPr lang="en-US" altLang="ja-JP" sz="2400" spc="-10">
                <a:uFill>
                  <a:solidFill>
                    <a:srgbClr val="000000"/>
                  </a:solidFill>
                </a:uFill>
                <a:latin typeface="Meiryo UI" panose="020B0604030504040204" pitchFamily="50" charset="-128"/>
                <a:ea typeface="Meiryo UI" panose="020B0604030504040204" pitchFamily="50" charset="-128"/>
                <a:cs typeface="Yu Gothic UI"/>
              </a:rPr>
            </a:br>
            <a:r>
              <a:rPr lang="ja-JP" altLang="en-US" sz="2000" spc="-10">
                <a:uFill>
                  <a:solidFill>
                    <a:srgbClr val="000000"/>
                  </a:solidFill>
                </a:uFill>
                <a:latin typeface="Meiryo UI" panose="020B0604030504040204" pitchFamily="50" charset="-128"/>
                <a:ea typeface="Meiryo UI" panose="020B0604030504040204" pitchFamily="50" charset="-128"/>
                <a:cs typeface="Yu Gothic UI"/>
              </a:rPr>
              <a:t>　①すべての時点で、小規模企業者であれば ⇒ 小規模企業者</a:t>
            </a:r>
            <a:br>
              <a:rPr lang="en-US" altLang="ja-JP" sz="2000" spc="-10">
                <a:uFill>
                  <a:solidFill>
                    <a:srgbClr val="000000"/>
                  </a:solidFill>
                </a:uFill>
                <a:latin typeface="Meiryo UI" panose="020B0604030504040204" pitchFamily="50" charset="-128"/>
                <a:ea typeface="Meiryo UI" panose="020B0604030504040204" pitchFamily="50" charset="-128"/>
                <a:cs typeface="Yu Gothic UI"/>
              </a:rPr>
            </a:br>
            <a:r>
              <a:rPr lang="ja-JP" altLang="en-US" sz="2000" spc="-10">
                <a:uFill>
                  <a:solidFill>
                    <a:srgbClr val="000000"/>
                  </a:solidFill>
                </a:uFill>
                <a:latin typeface="Meiryo UI" panose="020B0604030504040204" pitchFamily="50" charset="-128"/>
                <a:ea typeface="Meiryo UI" panose="020B0604030504040204" pitchFamily="50" charset="-128"/>
                <a:cs typeface="Yu Gothic UI"/>
              </a:rPr>
              <a:t>　②すべての時点で、中小企業者（①を除く）であれば ⇒ 中小企業者</a:t>
            </a:r>
            <a:br>
              <a:rPr lang="en-US" altLang="ja-JP" sz="2000" spc="-10">
                <a:uFill>
                  <a:solidFill>
                    <a:srgbClr val="000000"/>
                  </a:solidFill>
                </a:uFill>
                <a:latin typeface="Meiryo UI" panose="020B0604030504040204" pitchFamily="50" charset="-128"/>
                <a:ea typeface="Meiryo UI" panose="020B0604030504040204" pitchFamily="50" charset="-128"/>
                <a:cs typeface="Yu Gothic UI"/>
              </a:rPr>
            </a:br>
            <a:r>
              <a:rPr lang="ja-JP" altLang="en-US" sz="2000" spc="-10">
                <a:uFill>
                  <a:solidFill>
                    <a:srgbClr val="000000"/>
                  </a:solidFill>
                </a:uFill>
                <a:latin typeface="Meiryo UI" panose="020B0604030504040204" pitchFamily="50" charset="-128"/>
                <a:ea typeface="Meiryo UI" panose="020B0604030504040204" pitchFamily="50" charset="-128"/>
                <a:cs typeface="Yu Gothic UI"/>
              </a:rPr>
              <a:t>　③いずれかの時点で中小企業者以外となった場合 ⇒ 中小企業者以外</a:t>
            </a:r>
            <a:br>
              <a:rPr lang="en-US" altLang="ja-JP" sz="2000" spc="-10">
                <a:uFill>
                  <a:solidFill>
                    <a:srgbClr val="000000"/>
                  </a:solidFill>
                </a:uFill>
                <a:latin typeface="Meiryo UI" panose="020B0604030504040204" pitchFamily="50" charset="-128"/>
                <a:ea typeface="Meiryo UI" panose="020B0604030504040204" pitchFamily="50" charset="-128"/>
                <a:cs typeface="Yu Gothic UI"/>
              </a:rPr>
            </a:b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小規模企業者とは、中小企業基本法第</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2</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条第</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5</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項に規定する従業員</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20</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人以下</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商業・サービス業は</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5</a:t>
            </a:r>
            <a:r>
              <a:rPr lang="ja-JP" altLang="en-US" sz="1600" spc="-10">
                <a:uFill>
                  <a:solidFill>
                    <a:srgbClr val="000000"/>
                  </a:solidFill>
                </a:uFill>
                <a:latin typeface="Meiryo UI" panose="020B0604030504040204" pitchFamily="50" charset="-128"/>
                <a:ea typeface="Meiryo UI" panose="020B0604030504040204" pitchFamily="50" charset="-128"/>
                <a:cs typeface="Yu Gothic UI"/>
              </a:rPr>
              <a:t>人以下</a:t>
            </a:r>
            <a:r>
              <a:rPr lang="en-US" altLang="ja-JP" sz="1600" spc="-10">
                <a:uFill>
                  <a:solidFill>
                    <a:srgbClr val="000000"/>
                  </a:solidFill>
                </a:uFill>
                <a:latin typeface="Meiryo UI" panose="020B0604030504040204" pitchFamily="50" charset="-128"/>
                <a:ea typeface="Meiryo UI" panose="020B0604030504040204" pitchFamily="50" charset="-128"/>
                <a:cs typeface="Yu Gothic UI"/>
              </a:rPr>
              <a:t>)</a:t>
            </a:r>
            <a:endParaRPr lang="ja-JP" altLang="en-US" sz="2400" b="1" u="sng" spc="-10">
              <a:uFill>
                <a:solidFill>
                  <a:srgbClr val="000000"/>
                </a:solidFill>
              </a:uFill>
              <a:latin typeface="Meiryo UI" panose="020B0604030504040204" pitchFamily="50" charset="-128"/>
              <a:ea typeface="Meiryo UI" panose="020B0604030504040204" pitchFamily="50" charset="-128"/>
              <a:cs typeface="Yu Gothic UI"/>
            </a:endParaRPr>
          </a:p>
          <a:p>
            <a:pPr marL="12700">
              <a:lnSpc>
                <a:spcPct val="100000"/>
              </a:lnSpc>
              <a:spcBef>
                <a:spcPts val="2395"/>
              </a:spcBef>
            </a:pPr>
            <a:r>
              <a:rPr lang="ja-JP" altLang="en-US" sz="2400" b="1" u="sng" spc="-30">
                <a:uFill>
                  <a:solidFill>
                    <a:srgbClr val="000000"/>
                  </a:solidFill>
                </a:uFill>
                <a:latin typeface="Meiryo UI" panose="020B0604030504040204" pitchFamily="50" charset="-128"/>
                <a:ea typeface="Meiryo UI" panose="020B0604030504040204" pitchFamily="50" charset="-128"/>
                <a:cs typeface="Yu Gothic UI"/>
              </a:rPr>
              <a:t>●以下の法人等も補助対象となります。</a:t>
            </a:r>
            <a:br>
              <a:rPr lang="en-US" altLang="ja-JP" sz="2400" b="1" u="sng" spc="-30">
                <a:uFill>
                  <a:solidFill>
                    <a:srgbClr val="000000"/>
                  </a:solidFill>
                </a:uFill>
                <a:latin typeface="Meiryo UI" panose="020B0604030504040204" pitchFamily="50" charset="-128"/>
                <a:ea typeface="Meiryo UI" panose="020B0604030504040204" pitchFamily="50" charset="-128"/>
                <a:cs typeface="Yu Gothic UI"/>
              </a:rPr>
            </a:br>
            <a:r>
              <a:rPr lang="ja-JP" altLang="en-US" sz="2000" spc="-30">
                <a:uFill>
                  <a:solidFill>
                    <a:srgbClr val="000000"/>
                  </a:solidFill>
                </a:uFill>
                <a:latin typeface="Meiryo UI" panose="020B0604030504040204" pitchFamily="50" charset="-128"/>
                <a:ea typeface="Meiryo UI" panose="020B0604030504040204" pitchFamily="50" charset="-128"/>
                <a:cs typeface="Yu Gothic UI"/>
              </a:rPr>
              <a:t>　ただし、従業員数や構成員等の規模により、補助の対象とならない場合があります。</a:t>
            </a:r>
            <a:endParaRPr lang="ja-JP" altLang="en-US" sz="2000">
              <a:latin typeface="Meiryo UI" panose="020B0604030504040204" pitchFamily="50" charset="-128"/>
              <a:ea typeface="Meiryo UI" panose="020B0604030504040204" pitchFamily="50" charset="-128"/>
              <a:cs typeface="Yu Gothic UI"/>
            </a:endParaRPr>
          </a:p>
        </p:txBody>
      </p:sp>
      <p:sp>
        <p:nvSpPr>
          <p:cNvPr id="9" name="テキスト ボックス 8">
            <a:extLst>
              <a:ext uri="{FF2B5EF4-FFF2-40B4-BE49-F238E27FC236}">
                <a16:creationId xmlns:a16="http://schemas.microsoft.com/office/drawing/2014/main" id="{A257180D-1EC8-1C85-A06B-330F38B6A0A2}"/>
              </a:ext>
            </a:extLst>
          </p:cNvPr>
          <p:cNvSpPr txBox="1"/>
          <p:nvPr/>
        </p:nvSpPr>
        <p:spPr>
          <a:xfrm>
            <a:off x="488504" y="4748374"/>
            <a:ext cx="8944990" cy="1200329"/>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latin typeface="Meiryo UI" panose="020B0604030504040204" pitchFamily="50" charset="-128"/>
                <a:ea typeface="Meiryo UI" panose="020B0604030504040204" pitchFamily="50" charset="-128"/>
                <a:cs typeface="Meiryo UI" panose="020B0604030504040204" pitchFamily="50" charset="-128"/>
              </a:rPr>
              <a:t>士業法人（弁護士法人，監査法人，税理士法人，行政書士法人等），農業法人，</a:t>
            </a:r>
            <a:endParaRPr kumimoji="1" lang="en-US" altLang="ja-JP">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cs typeface="Meiryo UI" panose="020B0604030504040204" pitchFamily="50" charset="-128"/>
              </a:rPr>
              <a:t>農業協同組合，漁業協同組合，農事組合法人，信用協同組合，医療法人，信用金庫，公益財団法人，一般財団法人，公益社団法人，一般社団法人，特定非営利活動法人，</a:t>
            </a:r>
            <a:endParaRPr kumimoji="1" lang="en-US" altLang="ja-JP">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cs typeface="Meiryo UI" panose="020B0604030504040204" pitchFamily="50" charset="-128"/>
              </a:rPr>
              <a:t>第３セクター，社会福祉法人，学校法人，共済組合，消費生活協同組合，森林組合</a:t>
            </a:r>
          </a:p>
        </p:txBody>
      </p:sp>
      <p:sp>
        <p:nvSpPr>
          <p:cNvPr id="11" name="テキスト ボックス 10">
            <a:extLst>
              <a:ext uri="{FF2B5EF4-FFF2-40B4-BE49-F238E27FC236}">
                <a16:creationId xmlns:a16="http://schemas.microsoft.com/office/drawing/2014/main" id="{8614AFC2-8508-7962-260B-39AF715D3091}"/>
              </a:ext>
            </a:extLst>
          </p:cNvPr>
          <p:cNvSpPr txBox="1"/>
          <p:nvPr/>
        </p:nvSpPr>
        <p:spPr>
          <a:xfrm>
            <a:off x="610837" y="6005277"/>
            <a:ext cx="6050054" cy="369332"/>
          </a:xfrm>
          <a:prstGeom prst="rect">
            <a:avLst/>
          </a:prstGeom>
          <a:noFill/>
        </p:spPr>
        <p:txBody>
          <a:bodyPr wrap="none" rtlCol="0">
            <a:spAutoFit/>
          </a:bodyPr>
          <a:lstStyle/>
          <a:p>
            <a:r>
              <a:rPr kumimoji="1" lang="en-US" altLang="ja-JP">
                <a:latin typeface="Meiryo UI" panose="020B0604030504040204" pitchFamily="50" charset="-128"/>
                <a:ea typeface="Meiryo UI" panose="020B0604030504040204" pitchFamily="50" charset="-128"/>
                <a:cs typeface="Meiryo UI" panose="020B0604030504040204" pitchFamily="50" charset="-128"/>
              </a:rPr>
              <a:t>※</a:t>
            </a:r>
            <a:r>
              <a:rPr kumimoji="1" lang="ja-JP" altLang="en-US">
                <a:latin typeface="Meiryo UI" panose="020B0604030504040204" pitchFamily="50" charset="-128"/>
                <a:ea typeface="Meiryo UI" panose="020B0604030504040204" pitchFamily="50" charset="-128"/>
                <a:cs typeface="Meiryo UI" panose="020B0604030504040204" pitchFamily="50" charset="-128"/>
              </a:rPr>
              <a:t>　上記にない法人等については、個別にお問い合わせください。</a:t>
            </a:r>
          </a:p>
        </p:txBody>
      </p:sp>
    </p:spTree>
    <p:extLst>
      <p:ext uri="{BB962C8B-B14F-4D97-AF65-F5344CB8AC3E}">
        <p14:creationId xmlns:p14="http://schemas.microsoft.com/office/powerpoint/2010/main" val="345566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4400" y="1573356"/>
            <a:ext cx="7777480" cy="1301637"/>
          </a:xfrm>
          <a:prstGeom prst="rect">
            <a:avLst/>
          </a:prstGeom>
          <a:ln w="9144">
            <a:solidFill>
              <a:srgbClr val="000000"/>
            </a:solidFill>
          </a:ln>
        </p:spPr>
        <p:txBody>
          <a:bodyPr vert="horz" wrap="square" lIns="0" tIns="64769" rIns="0" bIns="0" rtlCol="0">
            <a:spAutoFit/>
          </a:bodyPr>
          <a:lstStyle/>
          <a:p>
            <a:pPr marL="90805">
              <a:lnSpc>
                <a:spcPct val="100000"/>
              </a:lnSpc>
              <a:spcBef>
                <a:spcPts val="509"/>
              </a:spcBef>
            </a:pPr>
            <a:r>
              <a:rPr lang="ja-JP" altLang="en-US" sz="2400" spc="-40">
                <a:latin typeface="Meiryo UI" panose="020B0604030504040204" pitchFamily="50" charset="-128"/>
                <a:ea typeface="Meiryo UI" panose="020B0604030504040204" pitchFamily="50" charset="-128"/>
                <a:cs typeface="MS PGothic"/>
              </a:rPr>
              <a:t>・暴力団又は暴力団員等に該当する者</a:t>
            </a:r>
            <a:endParaRPr lang="ja-JP" altLang="en-US" sz="2400">
              <a:latin typeface="Meiryo UI" panose="020B0604030504040204" pitchFamily="50" charset="-128"/>
              <a:ea typeface="Meiryo UI" panose="020B0604030504040204" pitchFamily="50" charset="-128"/>
              <a:cs typeface="MS PGothic"/>
            </a:endParaRPr>
          </a:p>
          <a:p>
            <a:pPr marL="90805">
              <a:lnSpc>
                <a:spcPct val="100000"/>
              </a:lnSpc>
              <a:spcBef>
                <a:spcPts val="520"/>
              </a:spcBef>
            </a:pPr>
            <a:r>
              <a:rPr lang="ja-JP" altLang="en-US" sz="2400" spc="-10">
                <a:latin typeface="Meiryo UI" panose="020B0604030504040204" pitchFamily="50" charset="-128"/>
                <a:ea typeface="Meiryo UI" panose="020B0604030504040204" pitchFamily="50" charset="-128"/>
                <a:cs typeface="MS PGothic"/>
              </a:rPr>
              <a:t>・県税を未納の者</a:t>
            </a:r>
            <a:endParaRPr lang="ja-JP" altLang="en-US" sz="2400">
              <a:latin typeface="Meiryo UI" panose="020B0604030504040204" pitchFamily="50" charset="-128"/>
              <a:ea typeface="Meiryo UI" panose="020B0604030504040204" pitchFamily="50" charset="-128"/>
              <a:cs typeface="MS PGothic"/>
            </a:endParaRPr>
          </a:p>
          <a:p>
            <a:pPr marL="90805">
              <a:lnSpc>
                <a:spcPct val="100000"/>
              </a:lnSpc>
              <a:spcBef>
                <a:spcPts val="515"/>
              </a:spcBef>
            </a:pPr>
            <a:r>
              <a:rPr lang="ja-JP" altLang="en-US" sz="2400" spc="-40">
                <a:latin typeface="Meiryo UI" panose="020B0604030504040204" pitchFamily="50" charset="-128"/>
                <a:ea typeface="Meiryo UI" panose="020B0604030504040204" pitchFamily="50" charset="-128"/>
                <a:cs typeface="MS PGothic"/>
              </a:rPr>
              <a:t>・特定の風俗営業事業者</a:t>
            </a:r>
            <a:endParaRPr lang="ja-JP" altLang="en-US" sz="2400">
              <a:latin typeface="Meiryo UI" panose="020B0604030504040204" pitchFamily="50" charset="-128"/>
              <a:ea typeface="Meiryo UI" panose="020B0604030504040204" pitchFamily="50" charset="-128"/>
              <a:cs typeface="MS PGothic"/>
            </a:endParaRPr>
          </a:p>
        </p:txBody>
      </p:sp>
      <p:sp>
        <p:nvSpPr>
          <p:cNvPr id="3" name="object 3"/>
          <p:cNvSpPr txBox="1"/>
          <p:nvPr/>
        </p:nvSpPr>
        <p:spPr>
          <a:xfrm>
            <a:off x="914400" y="3378788"/>
            <a:ext cx="6096000" cy="320601"/>
          </a:xfrm>
          <a:prstGeom prst="rect">
            <a:avLst/>
          </a:prstGeom>
        </p:spPr>
        <p:txBody>
          <a:bodyPr vert="horz" wrap="square" lIns="0" tIns="12700" rIns="0" bIns="0" rtlCol="0">
            <a:spAutoFit/>
          </a:bodyPr>
          <a:lstStyle/>
          <a:p>
            <a:pPr marL="12700">
              <a:lnSpc>
                <a:spcPct val="100000"/>
              </a:lnSpc>
              <a:spcBef>
                <a:spcPts val="100"/>
              </a:spcBef>
            </a:pPr>
            <a:r>
              <a:rPr lang="ja-JP" altLang="en-US" sz="2000" u="sng" dirty="0">
                <a:uFill>
                  <a:solidFill>
                    <a:srgbClr val="000000"/>
                  </a:solidFill>
                </a:uFill>
                <a:latin typeface="Meiryo UI" panose="020B0604030504040204" pitchFamily="50" charset="-128"/>
                <a:ea typeface="Meiryo UI" panose="020B0604030504040204" pitchFamily="50" charset="-128"/>
                <a:cs typeface="MS PGothic"/>
              </a:rPr>
              <a:t>補助対象</a:t>
            </a:r>
            <a:r>
              <a:rPr lang="ja-JP" altLang="en-US" sz="2000" u="sng" spc="-15" dirty="0">
                <a:solidFill>
                  <a:srgbClr val="C00000"/>
                </a:solidFill>
                <a:latin typeface="Meiryo UI" panose="020B0604030504040204" pitchFamily="50" charset="-128"/>
                <a:ea typeface="Meiryo UI" panose="020B0604030504040204" pitchFamily="50" charset="-128"/>
                <a:cs typeface="MS PGothic"/>
              </a:rPr>
              <a:t>とならない</a:t>
            </a:r>
            <a:r>
              <a:rPr lang="ja-JP" altLang="en-US" sz="2000" spc="-15" dirty="0">
                <a:latin typeface="Meiryo UI" panose="020B0604030504040204" pitchFamily="50" charset="-128"/>
                <a:ea typeface="Meiryo UI" panose="020B0604030504040204" pitchFamily="50" charset="-128"/>
                <a:cs typeface="MS PGothic"/>
              </a:rPr>
              <a:t>特定の風俗営業事業者の具体例</a:t>
            </a:r>
            <a:endParaRPr lang="ja-JP" altLang="en-US" sz="2000" dirty="0">
              <a:latin typeface="Meiryo UI" panose="020B0604030504040204" pitchFamily="50" charset="-128"/>
              <a:ea typeface="Meiryo UI" panose="020B0604030504040204" pitchFamily="50" charset="-128"/>
              <a:cs typeface="MS PGothic"/>
            </a:endParaRPr>
          </a:p>
        </p:txBody>
      </p:sp>
      <p:sp>
        <p:nvSpPr>
          <p:cNvPr id="4" name="object 4"/>
          <p:cNvSpPr txBox="1"/>
          <p:nvPr/>
        </p:nvSpPr>
        <p:spPr>
          <a:xfrm>
            <a:off x="914400" y="4021999"/>
            <a:ext cx="7777480" cy="2306401"/>
          </a:xfrm>
          <a:prstGeom prst="rect">
            <a:avLst/>
          </a:prstGeom>
          <a:ln w="9144">
            <a:solidFill>
              <a:srgbClr val="000000"/>
            </a:solidFill>
          </a:ln>
        </p:spPr>
        <p:txBody>
          <a:bodyPr vert="horz" wrap="square" lIns="0" tIns="180975" rIns="0" bIns="0" rtlCol="0">
            <a:spAutoFit/>
          </a:bodyPr>
          <a:lstStyle/>
          <a:p>
            <a:pPr marL="365760" marR="2254885" indent="-157480">
              <a:lnSpc>
                <a:spcPct val="100000"/>
              </a:lnSpc>
              <a:spcBef>
                <a:spcPts val="1425"/>
              </a:spcBef>
            </a:pPr>
            <a:endParaRPr lang="ja-JP" altLang="en-US" sz="1400" spc="-20">
              <a:latin typeface="Meiryo UI" panose="020B0604030504040204" pitchFamily="50" charset="-128"/>
              <a:ea typeface="Meiryo UI" panose="020B0604030504040204" pitchFamily="50" charset="-128"/>
              <a:cs typeface="MS PGothic"/>
            </a:endParaRPr>
          </a:p>
          <a:p>
            <a:pPr marL="365760" marR="2254885" indent="-157480">
              <a:lnSpc>
                <a:spcPct val="100000"/>
              </a:lnSpc>
              <a:spcBef>
                <a:spcPts val="1425"/>
              </a:spcBef>
            </a:pPr>
            <a:endParaRPr lang="ja-JP" altLang="en-US" sz="1400">
              <a:latin typeface="Meiryo UI" panose="020B0604030504040204" pitchFamily="50" charset="-128"/>
              <a:ea typeface="Meiryo UI" panose="020B0604030504040204" pitchFamily="50" charset="-128"/>
              <a:cs typeface="MS PGothic"/>
            </a:endParaRPr>
          </a:p>
          <a:p>
            <a:pPr marL="443230">
              <a:lnSpc>
                <a:spcPct val="100000"/>
              </a:lnSpc>
              <a:spcBef>
                <a:spcPts val="1680"/>
              </a:spcBef>
            </a:pPr>
            <a:r>
              <a:rPr lang="ja-JP" altLang="en-US" sz="1400">
                <a:latin typeface="Meiryo UI" panose="020B0604030504040204" pitchFamily="50" charset="-128"/>
                <a:ea typeface="Meiryo UI" panose="020B0604030504040204" pitchFamily="50" charset="-128"/>
                <a:cs typeface="MS PGothic"/>
              </a:rPr>
              <a:t>○風俗営業（第１項</a:t>
            </a:r>
            <a:r>
              <a:rPr lang="ja-JP" altLang="en-US" sz="1400" spc="-50">
                <a:latin typeface="Meiryo UI" panose="020B0604030504040204" pitchFamily="50" charset="-128"/>
                <a:ea typeface="Meiryo UI" panose="020B0604030504040204" pitchFamily="50" charset="-128"/>
                <a:cs typeface="MS PGothic"/>
              </a:rPr>
              <a:t>）</a:t>
            </a:r>
            <a:endParaRPr lang="ja-JP" altLang="en-US" sz="1400">
              <a:latin typeface="Meiryo UI" panose="020B0604030504040204" pitchFamily="50" charset="-128"/>
              <a:ea typeface="Meiryo UI" panose="020B0604030504040204" pitchFamily="50" charset="-128"/>
              <a:cs typeface="MS PGothic"/>
            </a:endParaRPr>
          </a:p>
          <a:p>
            <a:pPr marL="678180">
              <a:lnSpc>
                <a:spcPct val="100000"/>
              </a:lnSpc>
            </a:pPr>
            <a:r>
              <a:rPr lang="ja-JP" altLang="en-US" sz="1400">
                <a:latin typeface="Meiryo UI" panose="020B0604030504040204" pitchFamily="50" charset="-128"/>
                <a:ea typeface="Meiryo UI" panose="020B0604030504040204" pitchFamily="50" charset="-128"/>
                <a:cs typeface="MS PGothic"/>
              </a:rPr>
              <a:t>（例）</a:t>
            </a:r>
            <a:r>
              <a:rPr lang="ja-JP" altLang="en-US" sz="1400" spc="35">
                <a:latin typeface="Meiryo UI" panose="020B0604030504040204" pitchFamily="50" charset="-128"/>
                <a:ea typeface="Meiryo UI" panose="020B0604030504040204" pitchFamily="50" charset="-128"/>
                <a:cs typeface="MS PGothic"/>
              </a:rPr>
              <a:t>パチンコ、麻雀 等</a:t>
            </a:r>
            <a:endParaRPr lang="ja-JP" altLang="en-US" sz="1400">
              <a:latin typeface="Meiryo UI" panose="020B0604030504040204" pitchFamily="50" charset="-128"/>
              <a:ea typeface="Meiryo UI" panose="020B0604030504040204" pitchFamily="50" charset="-128"/>
              <a:cs typeface="MS PGothic"/>
            </a:endParaRPr>
          </a:p>
          <a:p>
            <a:pPr marL="678180">
              <a:lnSpc>
                <a:spcPct val="100000"/>
              </a:lnSpc>
            </a:pPr>
            <a:r>
              <a:rPr lang="en-US" altLang="ja-JP" sz="1400">
                <a:latin typeface="Meiryo UI" panose="020B0604030504040204" pitchFamily="50" charset="-128"/>
                <a:ea typeface="Meiryo UI" panose="020B0604030504040204" pitchFamily="50" charset="-128"/>
                <a:cs typeface="MS Gothic"/>
              </a:rPr>
              <a:t>※</a:t>
            </a:r>
            <a:r>
              <a:rPr lang="ja-JP" altLang="en-US" sz="1400" spc="-10">
                <a:latin typeface="Meiryo UI" panose="020B0604030504040204" pitchFamily="50" charset="-128"/>
                <a:ea typeface="Meiryo UI" panose="020B0604030504040204" pitchFamily="50" charset="-128"/>
                <a:cs typeface="MS PGothic"/>
              </a:rPr>
              <a:t>ただし、第１号の一部（</a:t>
            </a:r>
            <a:r>
              <a:rPr lang="ja-JP" altLang="en-US" sz="1400" spc="-5">
                <a:latin typeface="Meiryo UI" panose="020B0604030504040204" pitchFamily="50" charset="-128"/>
                <a:ea typeface="Meiryo UI" panose="020B0604030504040204" pitchFamily="50" charset="-128"/>
                <a:cs typeface="MS PGothic"/>
              </a:rPr>
              <a:t>料理店</a:t>
            </a:r>
            <a:r>
              <a:rPr lang="ja-JP" altLang="en-US" sz="1400">
                <a:latin typeface="Meiryo UI" panose="020B0604030504040204" pitchFamily="50" charset="-128"/>
                <a:ea typeface="Meiryo UI" panose="020B0604030504040204" pitchFamily="50" charset="-128"/>
                <a:cs typeface="MS PGothic"/>
              </a:rPr>
              <a:t>）</a:t>
            </a:r>
            <a:r>
              <a:rPr lang="ja-JP" altLang="en-US" sz="1400" spc="-15">
                <a:latin typeface="Meiryo UI" panose="020B0604030504040204" pitchFamily="50" charset="-128"/>
                <a:ea typeface="Meiryo UI" panose="020B0604030504040204" pitchFamily="50" charset="-128"/>
                <a:cs typeface="MS PGothic"/>
              </a:rPr>
              <a:t>及び第５号</a:t>
            </a:r>
            <a:r>
              <a:rPr lang="ja-JP" altLang="en-US" sz="1400">
                <a:latin typeface="Meiryo UI" panose="020B0604030504040204" pitchFamily="50" charset="-128"/>
                <a:ea typeface="Meiryo UI" panose="020B0604030504040204" pitchFamily="50" charset="-128"/>
                <a:cs typeface="MS PGothic"/>
              </a:rPr>
              <a:t>（</a:t>
            </a:r>
            <a:r>
              <a:rPr lang="ja-JP" altLang="en-US" sz="1400" spc="-30">
                <a:latin typeface="Meiryo UI" panose="020B0604030504040204" pitchFamily="50" charset="-128"/>
                <a:ea typeface="Meiryo UI" panose="020B0604030504040204" pitchFamily="50" charset="-128"/>
                <a:cs typeface="MS PGothic"/>
              </a:rPr>
              <a:t>ゲームセンター</a:t>
            </a:r>
            <a:r>
              <a:rPr lang="ja-JP" altLang="en-US" sz="1400">
                <a:latin typeface="Meiryo UI" panose="020B0604030504040204" pitchFamily="50" charset="-128"/>
                <a:ea typeface="Meiryo UI" panose="020B0604030504040204" pitchFamily="50" charset="-128"/>
                <a:cs typeface="MS PGothic"/>
              </a:rPr>
              <a:t>）</a:t>
            </a:r>
            <a:r>
              <a:rPr lang="ja-JP" altLang="en-US" sz="1400" spc="-25">
                <a:latin typeface="Meiryo UI" panose="020B0604030504040204" pitchFamily="50" charset="-128"/>
                <a:ea typeface="Meiryo UI" panose="020B0604030504040204" pitchFamily="50" charset="-128"/>
                <a:cs typeface="MS PGothic"/>
              </a:rPr>
              <a:t>は補助対象</a:t>
            </a:r>
            <a:endParaRPr lang="ja-JP" altLang="en-US" sz="1400">
              <a:latin typeface="Meiryo UI" panose="020B0604030504040204" pitchFamily="50" charset="-128"/>
              <a:ea typeface="Meiryo UI" panose="020B0604030504040204" pitchFamily="50" charset="-128"/>
              <a:cs typeface="MS PGothic"/>
            </a:endParaRPr>
          </a:p>
          <a:p>
            <a:pPr marL="443230">
              <a:lnSpc>
                <a:spcPct val="100000"/>
              </a:lnSpc>
              <a:spcBef>
                <a:spcPts val="1680"/>
              </a:spcBef>
            </a:pPr>
            <a:r>
              <a:rPr lang="ja-JP" altLang="en-US" sz="1400" spc="-5">
                <a:latin typeface="Meiryo UI" panose="020B0604030504040204" pitchFamily="50" charset="-128"/>
                <a:ea typeface="Meiryo UI" panose="020B0604030504040204" pitchFamily="50" charset="-128"/>
                <a:cs typeface="MS PGothic"/>
              </a:rPr>
              <a:t>○性風俗関連特殊営業</a:t>
            </a:r>
            <a:r>
              <a:rPr lang="ja-JP" altLang="en-US" sz="1400" spc="-10">
                <a:latin typeface="Meiryo UI" panose="020B0604030504040204" pitchFamily="50" charset="-128"/>
                <a:ea typeface="Meiryo UI" panose="020B0604030504040204" pitchFamily="50" charset="-128"/>
                <a:cs typeface="MS PGothic"/>
              </a:rPr>
              <a:t>（</a:t>
            </a:r>
            <a:r>
              <a:rPr lang="ja-JP" altLang="en-US" sz="1400">
                <a:latin typeface="Meiryo UI" panose="020B0604030504040204" pitchFamily="50" charset="-128"/>
                <a:ea typeface="Meiryo UI" panose="020B0604030504040204" pitchFamily="50" charset="-128"/>
                <a:cs typeface="MS PGothic"/>
              </a:rPr>
              <a:t>第５項</a:t>
            </a:r>
            <a:r>
              <a:rPr lang="ja-JP" altLang="en-US" sz="1400" spc="-50">
                <a:latin typeface="Meiryo UI" panose="020B0604030504040204" pitchFamily="50" charset="-128"/>
                <a:ea typeface="Meiryo UI" panose="020B0604030504040204" pitchFamily="50" charset="-128"/>
                <a:cs typeface="MS PGothic"/>
              </a:rPr>
              <a:t>）</a:t>
            </a:r>
            <a:endParaRPr lang="ja-JP" altLang="en-US" sz="1400">
              <a:latin typeface="Meiryo UI" panose="020B0604030504040204" pitchFamily="50" charset="-128"/>
              <a:ea typeface="Meiryo UI" panose="020B0604030504040204" pitchFamily="50" charset="-128"/>
              <a:cs typeface="MS PGothic"/>
            </a:endParaRPr>
          </a:p>
          <a:p>
            <a:pPr marL="678180">
              <a:lnSpc>
                <a:spcPct val="100000"/>
              </a:lnSpc>
            </a:pPr>
            <a:r>
              <a:rPr lang="ja-JP" altLang="en-US" sz="1400">
                <a:latin typeface="Meiryo UI" panose="020B0604030504040204" pitchFamily="50" charset="-128"/>
                <a:ea typeface="Meiryo UI" panose="020B0604030504040204" pitchFamily="50" charset="-128"/>
                <a:cs typeface="MS PGothic"/>
              </a:rPr>
              <a:t>（例）</a:t>
            </a:r>
            <a:r>
              <a:rPr lang="ja-JP" altLang="en-US" sz="1400" spc="5">
                <a:latin typeface="Meiryo UI" panose="020B0604030504040204" pitchFamily="50" charset="-128"/>
                <a:ea typeface="Meiryo UI" panose="020B0604030504040204" pitchFamily="50" charset="-128"/>
                <a:cs typeface="MS PGothic"/>
              </a:rPr>
              <a:t>ラブホテル、アダルトショップ 等</a:t>
            </a:r>
            <a:endParaRPr lang="ja-JP" altLang="en-US" sz="1400">
              <a:latin typeface="Meiryo UI" panose="020B0604030504040204" pitchFamily="50" charset="-128"/>
              <a:ea typeface="Meiryo UI" panose="020B0604030504040204" pitchFamily="50" charset="-128"/>
              <a:cs typeface="MS PGothic"/>
            </a:endParaRPr>
          </a:p>
        </p:txBody>
      </p:sp>
      <p:sp>
        <p:nvSpPr>
          <p:cNvPr id="6" name="object 6"/>
          <p:cNvSpPr txBox="1"/>
          <p:nvPr/>
        </p:nvSpPr>
        <p:spPr>
          <a:xfrm>
            <a:off x="351231" y="666417"/>
            <a:ext cx="9214027" cy="417422"/>
          </a:xfrm>
          <a:prstGeom prst="rect">
            <a:avLst/>
          </a:prstGeom>
          <a:solidFill>
            <a:srgbClr val="99D6EC"/>
          </a:solidFill>
        </p:spPr>
        <p:txBody>
          <a:bodyPr vert="horz" wrap="square" lIns="0" tIns="108585" rIns="0" bIns="0" rtlCol="0" anchor="ctr">
            <a:spAutoFit/>
          </a:bodyPr>
          <a:lstStyle/>
          <a:p>
            <a:pPr marL="558800" indent="-342900">
              <a:lnSpc>
                <a:spcPct val="100000"/>
              </a:lnSpc>
              <a:spcBef>
                <a:spcPts val="855"/>
              </a:spcBef>
              <a:buClr>
                <a:srgbClr val="001F5F"/>
              </a:buClr>
              <a:buFont typeface="Wingdings"/>
              <a:buChar char=""/>
              <a:tabLst>
                <a:tab pos="558800" algn="l"/>
              </a:tabLst>
            </a:pPr>
            <a:r>
              <a:rPr lang="ja-JP" altLang="en-US" sz="2000" spc="-10">
                <a:latin typeface="Meiryo UI" panose="020B0604030504040204" pitchFamily="50" charset="-128"/>
                <a:ea typeface="Meiryo UI" panose="020B0604030504040204" pitchFamily="50" charset="-128"/>
                <a:cs typeface="Yu Gothic UI"/>
              </a:rPr>
              <a:t>次に該当する者は</a:t>
            </a:r>
            <a:r>
              <a:rPr lang="ja-JP" altLang="en-US" sz="2000" u="sng">
                <a:uFill>
                  <a:solidFill>
                    <a:srgbClr val="000000"/>
                  </a:solidFill>
                </a:uFill>
                <a:latin typeface="Meiryo UI" panose="020B0604030504040204" pitchFamily="50" charset="-128"/>
                <a:ea typeface="Meiryo UI" panose="020B0604030504040204" pitchFamily="50" charset="-128"/>
                <a:cs typeface="Yu Gothic UI"/>
              </a:rPr>
              <a:t>補助対象</a:t>
            </a:r>
            <a:r>
              <a:rPr lang="ja-JP" altLang="en-US" sz="2000" u="sng">
                <a:solidFill>
                  <a:srgbClr val="C00000"/>
                </a:solidFill>
                <a:uFill>
                  <a:solidFill>
                    <a:srgbClr val="C00000"/>
                  </a:solidFill>
                </a:uFill>
                <a:latin typeface="Meiryo UI" panose="020B0604030504040204" pitchFamily="50" charset="-128"/>
                <a:ea typeface="Meiryo UI" panose="020B0604030504040204" pitchFamily="50" charset="-128"/>
                <a:cs typeface="Yu Gothic UI"/>
              </a:rPr>
              <a:t>となりません</a:t>
            </a:r>
            <a:r>
              <a:rPr lang="ja-JP" altLang="en-US" sz="2000">
                <a:solidFill>
                  <a:schemeClr val="tx1"/>
                </a:solidFill>
                <a:uFill>
                  <a:solidFill>
                    <a:srgbClr val="000000"/>
                  </a:solidFill>
                </a:uFill>
                <a:latin typeface="Meiryo UI" panose="020B0604030504040204" pitchFamily="50" charset="-128"/>
                <a:ea typeface="Meiryo UI" panose="020B0604030504040204" pitchFamily="50" charset="-128"/>
                <a:cs typeface="Yu Gothic UI"/>
              </a:rPr>
              <a:t>。</a:t>
            </a:r>
            <a:endParaRPr lang="ja-JP" altLang="en-US" sz="2000">
              <a:solidFill>
                <a:schemeClr val="tx1"/>
              </a:solidFill>
              <a:latin typeface="Meiryo UI" panose="020B0604030504040204" pitchFamily="50" charset="-128"/>
              <a:ea typeface="Meiryo UI" panose="020B0604030504040204" pitchFamily="50" charset="-128"/>
              <a:cs typeface="Yu Gothic UI"/>
            </a:endParaRPr>
          </a:p>
        </p:txBody>
      </p:sp>
      <p:sp>
        <p:nvSpPr>
          <p:cNvPr id="13" name="object 2">
            <a:extLst>
              <a:ext uri="{FF2B5EF4-FFF2-40B4-BE49-F238E27FC236}">
                <a16:creationId xmlns:a16="http://schemas.microsoft.com/office/drawing/2014/main" id="{6F8F25C8-9433-1E49-DCC6-B8782AF8936D}"/>
              </a:ext>
            </a:extLst>
          </p:cNvPr>
          <p:cNvSpPr txBox="1">
            <a:spLocks noGrp="1"/>
          </p:cNvSpPr>
          <p:nvPr>
            <p:ph type="title"/>
          </p:nvPr>
        </p:nvSpPr>
        <p:spPr>
          <a:xfrm>
            <a:off x="351231" y="6750"/>
            <a:ext cx="8058708" cy="382156"/>
          </a:xfrm>
          <a:prstGeom prst="rect">
            <a:avLst/>
          </a:prstGeom>
        </p:spPr>
        <p:txBody>
          <a:bodyPr vert="horz" wrap="square" lIns="0" tIns="12700" rIns="0" bIns="0" rtlCol="0">
            <a:spAutoFit/>
          </a:bodyPr>
          <a:lstStyle/>
          <a:p>
            <a:pPr marL="12700">
              <a:lnSpc>
                <a:spcPct val="100000"/>
              </a:lnSpc>
              <a:spcBef>
                <a:spcPts val="100"/>
              </a:spcBef>
            </a:pPr>
            <a:r>
              <a:rPr lang="ja-JP" altLang="en-US" spc="50">
                <a:latin typeface="Meiryo UI" panose="020B0604030504040204" pitchFamily="50" charset="-128"/>
                <a:ea typeface="Meiryo UI" panose="020B0604030504040204" pitchFamily="50" charset="-128"/>
              </a:rPr>
              <a:t>３</a:t>
            </a:r>
            <a:r>
              <a:rPr lang="en-US" altLang="ja-JP" spc="50">
                <a:latin typeface="Meiryo UI" panose="020B0604030504040204" pitchFamily="50" charset="-128"/>
                <a:ea typeface="Meiryo UI" panose="020B0604030504040204" pitchFamily="50" charset="-128"/>
              </a:rPr>
              <a:t>-</a:t>
            </a:r>
            <a:r>
              <a:rPr lang="ja-JP" altLang="en-US" spc="50">
                <a:latin typeface="Meiryo UI" panose="020B0604030504040204" pitchFamily="50" charset="-128"/>
                <a:ea typeface="Meiryo UI" panose="020B0604030504040204" pitchFamily="50" charset="-128"/>
              </a:rPr>
              <a:t>１	</a:t>
            </a:r>
            <a:r>
              <a:rPr lang="ja-JP" altLang="en-US" spc="-5">
                <a:latin typeface="Meiryo UI" panose="020B0604030504040204" pitchFamily="50" charset="-128"/>
                <a:ea typeface="Meiryo UI" panose="020B0604030504040204" pitchFamily="50" charset="-128"/>
              </a:rPr>
              <a:t>補助対象事業者③　対象外となる事業者</a:t>
            </a:r>
          </a:p>
        </p:txBody>
      </p:sp>
      <p:sp>
        <p:nvSpPr>
          <p:cNvPr id="5" name="object 3">
            <a:extLst>
              <a:ext uri="{FF2B5EF4-FFF2-40B4-BE49-F238E27FC236}">
                <a16:creationId xmlns:a16="http://schemas.microsoft.com/office/drawing/2014/main" id="{35C96C02-1167-5E60-9248-96576763CDC8}"/>
              </a:ext>
            </a:extLst>
          </p:cNvPr>
          <p:cNvSpPr txBox="1"/>
          <p:nvPr/>
        </p:nvSpPr>
        <p:spPr>
          <a:xfrm>
            <a:off x="997622" y="4293995"/>
            <a:ext cx="7611035" cy="795089"/>
          </a:xfrm>
          <a:prstGeom prst="rect">
            <a:avLst/>
          </a:prstGeom>
        </p:spPr>
        <p:txBody>
          <a:bodyPr vert="horz" wrap="square" lIns="0" tIns="12700" rIns="0" bIns="0" rtlCol="0">
            <a:spAutoFit/>
          </a:bodyPr>
          <a:lstStyle/>
          <a:p>
            <a:pPr marL="12700">
              <a:lnSpc>
                <a:spcPct val="100000"/>
              </a:lnSpc>
              <a:spcBef>
                <a:spcPts val="100"/>
              </a:spcBef>
            </a:pPr>
            <a:r>
              <a:rPr lang="ja-JP" altLang="en-US" sz="1600" u="sng">
                <a:uFill>
                  <a:solidFill>
                    <a:srgbClr val="000000"/>
                  </a:solidFill>
                </a:uFill>
                <a:latin typeface="Meiryo UI" panose="020B0604030504040204" pitchFamily="50" charset="-128"/>
                <a:ea typeface="Meiryo UI" panose="020B0604030504040204" pitchFamily="50" charset="-128"/>
                <a:cs typeface="MS PGothic"/>
              </a:rPr>
              <a:t>「風俗営業等の規制及び業務の適正化に関する法律」第２条において、次に掲げる営業を目的とした施設・設備の復旧を対象とする場合。</a:t>
            </a:r>
          </a:p>
          <a:p>
            <a:pPr marL="12700">
              <a:lnSpc>
                <a:spcPct val="100000"/>
              </a:lnSpc>
              <a:spcBef>
                <a:spcPts val="100"/>
              </a:spcBef>
            </a:pPr>
            <a:endParaRPr lang="ja-JP" altLang="en-US" sz="1800">
              <a:latin typeface="Meiryo UI" panose="020B0604030504040204" pitchFamily="50" charset="-128"/>
              <a:ea typeface="Meiryo UI" panose="020B0604030504040204" pitchFamily="50" charset="-128"/>
              <a:cs typeface="MS PGothic"/>
            </a:endParaRPr>
          </a:p>
        </p:txBody>
      </p:sp>
      <p:sp>
        <p:nvSpPr>
          <p:cNvPr id="8" name="スライド番号プレースホルダー 3">
            <a:extLst>
              <a:ext uri="{FF2B5EF4-FFF2-40B4-BE49-F238E27FC236}">
                <a16:creationId xmlns:a16="http://schemas.microsoft.com/office/drawing/2014/main" id="{7FE32377-082C-FD97-BFFF-76A62D4DC2C5}"/>
              </a:ext>
            </a:extLst>
          </p:cNvPr>
          <p:cNvSpPr>
            <a:spLocks noGrp="1"/>
          </p:cNvSpPr>
          <p:nvPr>
            <p:ph type="sldNum" sz="quarter" idx="7"/>
          </p:nvPr>
        </p:nvSpPr>
        <p:spPr>
          <a:xfrm>
            <a:off x="9565258" y="6579473"/>
            <a:ext cx="311784" cy="215444"/>
          </a:xfrm>
        </p:spPr>
        <p:txBody>
          <a:bodyPr/>
          <a:lstStyle/>
          <a:p>
            <a:pPr marL="38100">
              <a:lnSpc>
                <a:spcPct val="100000"/>
              </a:lnSpc>
              <a:spcBef>
                <a:spcPts val="185"/>
              </a:spcBef>
            </a:pPr>
            <a:fld id="{81D60167-4931-47E6-BA6A-407CBD079E47}" type="slidenum">
              <a:rPr lang="en-US" altLang="ja-JP" spc="95" smtClean="0">
                <a:latin typeface="Meiryo UI" panose="020B0604030504040204" pitchFamily="50" charset="-128"/>
                <a:ea typeface="Meiryo UI" panose="020B0604030504040204" pitchFamily="50" charset="-128"/>
              </a:rPr>
              <a:t>9</a:t>
            </a:fld>
            <a:endParaRPr lang="ja-JP" altLang="en-US" spc="95">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7552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B906F901758214983ACF6AA9701EEF1" ma:contentTypeVersion="6" ma:contentTypeDescription="新しいドキュメントを作成します。" ma:contentTypeScope="" ma:versionID="760e08877cf937583c70287a6f2948ba">
  <xsd:schema xmlns:xsd="http://www.w3.org/2001/XMLSchema" xmlns:xs="http://www.w3.org/2001/XMLSchema" xmlns:p="http://schemas.microsoft.com/office/2006/metadata/properties" xmlns:ns2="04114bfe-e601-406a-a670-090f5c835b61" xmlns:ns3="5f962157-4ab8-4d01-9d7a-508323efd046" targetNamespace="http://schemas.microsoft.com/office/2006/metadata/properties" ma:root="true" ma:fieldsID="7cc1b664905d2fc2a389f1a382f19ca6" ns2:_="" ns3:_="">
    <xsd:import namespace="04114bfe-e601-406a-a670-090f5c835b61"/>
    <xsd:import namespace="5f962157-4ab8-4d01-9d7a-508323efd04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114bfe-e601-406a-a670-090f5c835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962157-4ab8-4d01-9d7a-508323efd046"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C5AF35-3A9D-4D2C-88A3-CB9BA9CC0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114bfe-e601-406a-a670-090f5c835b61"/>
    <ds:schemaRef ds:uri="5f962157-4ab8-4d01-9d7a-508323efd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00455F-DA66-44CB-9C41-2D96BF73C6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473</TotalTime>
  <Words>8218</Words>
  <Application>Microsoft Office PowerPoint</Application>
  <PresentationFormat>A4 210 x 297 mm</PresentationFormat>
  <Paragraphs>663</Paragraphs>
  <Slides>40</Slides>
  <Notes>14</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51" baseType="lpstr">
      <vt:lpstr>Arial MT</vt:lpstr>
      <vt:lpstr>Meiryo UI</vt:lpstr>
      <vt:lpstr>Yu Gothic UI</vt:lpstr>
      <vt:lpstr>游ゴシック</vt:lpstr>
      <vt:lpstr>Arial</vt:lpstr>
      <vt:lpstr>Calibri</vt:lpstr>
      <vt:lpstr>Gill Sans MT</vt:lpstr>
      <vt:lpstr>Times New Roman</vt:lpstr>
      <vt:lpstr>Wingdings</vt:lpstr>
      <vt:lpstr>Office Theme</vt:lpstr>
      <vt:lpstr>Worksheet</vt:lpstr>
      <vt:lpstr>PowerPoint プレゼンテーション</vt:lpstr>
      <vt:lpstr>PowerPoint プレゼンテーション</vt:lpstr>
      <vt:lpstr>１　事業の目的</vt:lpstr>
      <vt:lpstr>PowerPoint プレゼンテーション</vt:lpstr>
      <vt:lpstr>PowerPoint プレゼンテーション</vt:lpstr>
      <vt:lpstr>３-１ 補助対象事業者①</vt:lpstr>
      <vt:lpstr>PowerPoint プレゼンテーション</vt:lpstr>
      <vt:lpstr>３-１ 補助対象事業者②</vt:lpstr>
      <vt:lpstr>３-１ 補助対象事業者③　対象外となる事業者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【参考】事業継続力強化計画認定制度の概要 　　　　※認定は要件ではありません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補助金交付申請の主な提出書類</vt:lpstr>
      <vt:lpstr>財産処分について</vt:lpstr>
      <vt:lpstr>最後に・・・「注意点」</vt:lpstr>
      <vt:lpstr>【参考】中小企業者の定義（抜粋）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竹島 康雄</dc:creator>
  <cp:lastModifiedBy>袴谷 圭汰</cp:lastModifiedBy>
  <cp:revision>14</cp:revision>
  <cp:lastPrinted>2024-01-15T03:14:10Z</cp:lastPrinted>
  <dcterms:created xsi:type="dcterms:W3CDTF">2024-01-09T06:01:49Z</dcterms:created>
  <dcterms:modified xsi:type="dcterms:W3CDTF">2024-04-22T00:54:00Z</dcterms:modified>
</cp:coreProperties>
</file>