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336600"/>
    <a:srgbClr val="009900"/>
    <a:srgbClr val="99FF66"/>
    <a:srgbClr val="CCFFFF"/>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p:cViewPr varScale="1">
        <p:scale>
          <a:sx n="93" d="100"/>
          <a:sy n="93" d="100"/>
        </p:scale>
        <p:origin x="78"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638690" y="323528"/>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生活保護における後発医薬品（ジェネリック医薬品）の</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使用原則化についてご協力のお願い</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44624" y="7395943"/>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①　後発医薬品の品質や効き目、安全性は、先発医薬品と同等であり、</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医療財政の健全化を図るため、行政や医療保険など国全体で後発医薬品の普及に取り組んでいます。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spcBef>
                <a:spcPts val="300"/>
              </a:spcBef>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②　</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生活保護では、医師または歯科医師により後発医薬品の使用が可能であると判断された場合は、原則として後発医薬品が調剤されることとなりました。</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2" name="角丸四角形 61"/>
          <p:cNvSpPr/>
          <p:nvPr/>
        </p:nvSpPr>
        <p:spPr>
          <a:xfrm>
            <a:off x="44624" y="5583338"/>
            <a:ext cx="6741368" cy="1615969"/>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福祉事務所への情報提供等について</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p>
          <a:p>
            <a:pPr marL="228600" indent="-228600">
              <a:spcBef>
                <a:spcPts val="300"/>
              </a:spcBef>
              <a:buAutoNum type="arabicDbPeriod"/>
            </a:pP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上記２又は３の事由により、先発医薬品を調剤した場合、調剤報酬明細書（レセプト）の適用欄に、理由と当該先発医薬品名の記載をお願いします。</a:t>
            </a:r>
            <a:endPar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300"/>
              </a:spcBef>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可能な限り後発医薬品を調剤できる体制整備に努めていただきますようお願いいたします。</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spcBef>
                <a:spcPts val="300"/>
              </a:spcBef>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２．　生活保護を受けている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19888"/>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a:solidFill>
                  <a:schemeClr val="tx1"/>
                </a:solidFill>
                <a:latin typeface="UD デジタル 教科書体 NK-R" panose="02020400000000000000" pitchFamily="18" charset="-128"/>
                <a:ea typeface="UD デジタル 教科書体 NK-R" panose="02020400000000000000" pitchFamily="18" charset="-128"/>
              </a:rPr>
              <a:t>生活保護法の指定を受けている薬局の方へ</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6" name="角丸四角形 65"/>
          <p:cNvSpPr/>
          <p:nvPr/>
        </p:nvSpPr>
        <p:spPr>
          <a:xfrm>
            <a:off x="58316" y="899592"/>
            <a:ext cx="6741368" cy="864096"/>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後発医薬品の普及については、医療財政の改善につながることから、国全体で取り組んでいます。更に取組を進めるため、今般、法改正を行い、</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平成</a:t>
            </a:r>
            <a:r>
              <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rPr>
              <a:t>30</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年</a:t>
            </a:r>
            <a:r>
              <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月１日から、生活保護においては、医師が後発医薬品の使用が可能であると判断された場合には、原則として、後発医薬品を使用していただくことになりました</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8" name="正方形/長方形 67"/>
          <p:cNvSpPr/>
          <p:nvPr/>
        </p:nvSpPr>
        <p:spPr>
          <a:xfrm>
            <a:off x="58316" y="7271314"/>
            <a:ext cx="3586708" cy="227918"/>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生活保護における後発医薬品に関する取組内容</a:t>
            </a:r>
          </a:p>
        </p:txBody>
      </p:sp>
      <p:grpSp>
        <p:nvGrpSpPr>
          <p:cNvPr id="70" name="グループ化 69"/>
          <p:cNvGrpSpPr/>
          <p:nvPr/>
        </p:nvGrpSpPr>
        <p:grpSpPr>
          <a:xfrm>
            <a:off x="4586210" y="8330742"/>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厚 生 労 働 省</a:t>
              </a:r>
              <a:endParaRPr lang="ja-JP" sz="12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cxnSp>
        <p:nvCxnSpPr>
          <p:cNvPr id="7" name="直線コネクタ 6"/>
          <p:cNvCxnSpPr/>
          <p:nvPr/>
        </p:nvCxnSpPr>
        <p:spPr>
          <a:xfrm>
            <a:off x="4586209" y="8676456"/>
            <a:ext cx="2213475" cy="0"/>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
        <p:nvSpPr>
          <p:cNvPr id="67" name="角丸四角形 66"/>
          <p:cNvSpPr/>
          <p:nvPr/>
        </p:nvSpPr>
        <p:spPr>
          <a:xfrm>
            <a:off x="58316" y="1835697"/>
            <a:ext cx="6741368" cy="3662714"/>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生活保護を受けている方への調剤について</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p>
          <a:p>
            <a:pPr marL="180975" indent="-180975">
              <a:lnSpc>
                <a:spcPts val="4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１．　生活保護を受けている方が、一般名処方又は後発医薬品への変更を不可としていない銘柄名処方の処方箋を持って、調剤を受けに来ましたら、下の囲みにある取組内容を説明していただき、原則として後発医薬品を調剤するようお願いします。　</a:t>
            </a:r>
          </a:p>
          <a:p>
            <a:pPr marL="180975" indent="-180975">
              <a:lnSpc>
                <a:spcPts val="6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２．　一般名処方又は後発医薬品への変更を不可としていない銘柄名処方の場合、例外として、先発医薬品を調剤できるのは、①在庫がない場合と②後発医薬品の薬価が先発医薬品の薬価よりも高くなっている又は先発医薬品の薬価と同額となっている場合です。</a:t>
            </a:r>
          </a:p>
          <a:p>
            <a:pPr marL="180975" indent="-180975">
              <a:lnSpc>
                <a:spcPts val="6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３．　また、薬剤師の専門的な知見から先発医薬品を調剤する必要性があると考えられた場合は、処方医に疑義照会を行い、医師の判断を確認した上で、調剤するようお願いします。ただし、処方医との連絡が取れず、やむを得ない場合は、福祉事務所へ確認いただき、先発医薬品を調剤することも可能です。</a:t>
            </a:r>
          </a:p>
          <a:p>
            <a:pPr marL="180975" indent="-180975">
              <a:lnSpc>
                <a:spcPts val="3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初回調剤時に、休日や夜間等、福祉事務所にも連絡が取れない場合には、事後的に福祉事務所に報告することとして、先発医薬品を調剤することも可能です。</a:t>
            </a:r>
          </a:p>
          <a:p>
            <a:pPr marL="180975" indent="-180975">
              <a:lnSpc>
                <a:spcPts val="3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こうした対応を行った場合は、速やかに（遅くとも次回受診時までに）、処方医に対し、調剤した薬剤の情報を提供するとともに、次回の処方内容について確認してください。</a:t>
            </a:r>
          </a:p>
          <a:p>
            <a:pPr marL="180975" indent="-180975">
              <a:lnSpc>
                <a:spcPts val="900"/>
              </a:lnSpc>
            </a:pP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これまでは、先発医薬品を希望する者については、一旦は先発医薬品を調剤し、指定薬局はその事情について聴取することとしておりましたが、今後は、単に患者の希望だけでは先発医薬品を調剤することはできなくなりますので、この仕組みは廃止となります。</a:t>
            </a:r>
          </a:p>
        </p:txBody>
      </p:sp>
      <p:sp>
        <p:nvSpPr>
          <p:cNvPr id="69" name="テキスト ボックス 68"/>
          <p:cNvSpPr txBox="1"/>
          <p:nvPr/>
        </p:nvSpPr>
        <p:spPr>
          <a:xfrm>
            <a:off x="44624" y="8748464"/>
            <a:ext cx="6624736" cy="285834"/>
          </a:xfrm>
          <a:prstGeom prst="rect">
            <a:avLst/>
          </a:prstGeom>
          <a:noFill/>
          <a:ln w="12700">
            <a:noFill/>
          </a:ln>
        </p:spPr>
        <p:txBody>
          <a:bodyPr wrap="square" lIns="100191" tIns="50095" rIns="100191" bIns="50095" rtlCol="0">
            <a:spAutoFit/>
          </a:bodyPr>
          <a:lstStyle/>
          <a:p>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照会先</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福井県健康福祉部地域福祉課保護・恩給グループ（電話番号</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0776</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0327</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749EB91-9D39-4D29-92B7-7C7839589866}">
  <ds:schemaRefs>
    <ds:schemaRef ds:uri="http://schemas.openxmlformats.org/package/2006/metadata/core-properties"/>
    <ds:schemaRef ds:uri="0ef2a5cc-7d16-4df6-bf14-9981dc03bc23"/>
    <ds:schemaRef ds:uri="http://purl.org/dc/elements/1.1/"/>
    <ds:schemaRef ds:uri="http://schemas.microsoft.com/office/2006/metadata/properties"/>
    <ds:schemaRef ds:uri="8B97BE19-CDDD-400E-817A-CFDD13F7EC12"/>
    <ds:schemaRef ds:uri="http://schemas.microsoft.com/office/2006/documentManagement/types"/>
    <ds:schemaRef ds:uri="http://purl.org/dc/terms/"/>
    <ds:schemaRef ds:uri="http://purl.org/dc/dcmitype/"/>
    <ds:schemaRef ds:uri="http://www.w3.org/XML/1998/namespace"/>
  </ds:schemaRefs>
</ds:datastoreItem>
</file>

<file path=customXml/itemProps2.xml><?xml version="1.0" encoding="utf-8"?>
<ds:datastoreItem xmlns:ds="http://schemas.openxmlformats.org/officeDocument/2006/customXml" ds:itemID="{DC9D5559-0331-4455-88E7-400F9582976F}">
  <ds:schemaRefs>
    <ds:schemaRef ds:uri="http://schemas.microsoft.com/sharepoint/v3/contenttype/forms"/>
  </ds:schemaRefs>
</ds:datastoreItem>
</file>

<file path=customXml/itemProps3.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5441</TotalTime>
  <Words>1086</Words>
  <Application>Microsoft Office PowerPoint</Application>
  <PresentationFormat>画面に合わせる (4:3)</PresentationFormat>
  <Paragraphs>84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HGP創英角ﾎﾟｯﾌﾟ体</vt:lpstr>
      <vt:lpstr>HG丸ｺﾞｼｯｸM-PRO</vt:lpstr>
      <vt:lpstr>HG創英角ﾎﾟｯﾌﾟ体</vt:lpstr>
      <vt:lpstr>ＭＳ Ｐゴシック</vt:lpstr>
      <vt:lpstr>ＭＳ ゴシック</vt:lpstr>
      <vt:lpstr>UD デジタル 教科書体 NK-R</vt:lpstr>
      <vt:lpstr>Arial</vt:lpstr>
      <vt:lpstr>Calibri</vt:lpstr>
      <vt:lpstr>Garamond</vt:lpstr>
      <vt:lpstr>Office テーマ</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吉村 友里</cp:lastModifiedBy>
  <cp:revision>104</cp:revision>
  <cp:lastPrinted>2021-02-03T07:18:53Z</cp:lastPrinted>
  <dcterms:created xsi:type="dcterms:W3CDTF">2012-03-11T08:48:44Z</dcterms:created>
  <dcterms:modified xsi:type="dcterms:W3CDTF">2024-02-09T08:11:20Z</dcterms:modified>
  <cp:category>加藤 昭宏</cp:category>
  <cp:contentStatus>加藤 昭宏</cp:contentStatus>
  <dc:language>加藤 昭宏</dc:language>
</cp:coreProperties>
</file>