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8121" r:id="rId1"/>
    <p:sldMasterId id="2147488133" r:id="rId2"/>
    <p:sldMasterId id="2147488146" r:id="rId3"/>
    <p:sldMasterId id="2147488177" r:id="rId4"/>
    <p:sldMasterId id="2147488191" r:id="rId5"/>
  </p:sldMasterIdLst>
  <p:notesMasterIdLst>
    <p:notesMasterId r:id="rId20"/>
  </p:notesMasterIdLst>
  <p:handoutMasterIdLst>
    <p:handoutMasterId r:id="rId21"/>
  </p:handoutMasterIdLst>
  <p:sldIdLst>
    <p:sldId id="425" r:id="rId6"/>
    <p:sldId id="414" r:id="rId7"/>
    <p:sldId id="415" r:id="rId8"/>
    <p:sldId id="406" r:id="rId9"/>
    <p:sldId id="407" r:id="rId10"/>
    <p:sldId id="423" r:id="rId11"/>
    <p:sldId id="408" r:id="rId12"/>
    <p:sldId id="430" r:id="rId13"/>
    <p:sldId id="418" r:id="rId14"/>
    <p:sldId id="426" r:id="rId15"/>
    <p:sldId id="421" r:id="rId16"/>
    <p:sldId id="427" r:id="rId17"/>
    <p:sldId id="428" r:id="rId18"/>
    <p:sldId id="422" r:id="rId19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CC"/>
    <a:srgbClr val="FFCCFF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9177" autoAdjust="0"/>
  </p:normalViewPr>
  <p:slideViewPr>
    <p:cSldViewPr>
      <p:cViewPr varScale="1">
        <p:scale>
          <a:sx n="35" d="100"/>
          <a:sy n="35" d="100"/>
        </p:scale>
        <p:origin x="24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37144A-7B2B-4525-818F-9621DB35911D}" type="datetimeFigureOut">
              <a:rPr lang="ja-JP" altLang="en-US"/>
              <a:pPr>
                <a:defRPr/>
              </a:pPr>
              <a:t>2022/6/17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2DB923-A532-4112-9740-DDA089AE25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1217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34294E6-ED40-48CE-9C61-D9C26F7A98D9}" type="datetimeFigureOut">
              <a:rPr lang="ja-JP" altLang="en-US"/>
              <a:pPr>
                <a:defRPr/>
              </a:pPr>
              <a:t>2022/6/17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0A3209-A064-4AD3-B03C-68E994B0C9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6397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みなさんこんにちは。</a:t>
            </a:r>
            <a:endParaRPr kumimoji="1" lang="en-US" altLang="ja-JP" dirty="0"/>
          </a:p>
          <a:p>
            <a:r>
              <a:rPr kumimoji="1" lang="ja-JP" altLang="en-US" dirty="0"/>
              <a:t>福井県警察本部少年女性安全課　福井少年サポートセンターです。</a:t>
            </a:r>
            <a:endParaRPr kumimoji="1" lang="en-US" altLang="ja-JP" dirty="0"/>
          </a:p>
          <a:p>
            <a:r>
              <a:rPr kumimoji="1" lang="ja-JP" altLang="en-US" dirty="0"/>
              <a:t>私たちから、福井県内の小学生のみなさんに守ってほしいことがあります。</a:t>
            </a:r>
            <a:endParaRPr kumimoji="1" lang="en-US" altLang="ja-JP" dirty="0"/>
          </a:p>
          <a:p>
            <a:r>
              <a:rPr kumimoji="1" lang="ja-JP" altLang="en-US" dirty="0"/>
              <a:t>今からひまわり教室を始めますので、一緒に考えてみましょう。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37EC-8D1A-4E97-98F2-886BF90B0B5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12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窃盗をしてしまうと、最高で１０年刑務所に入るか、最高で５０万円の罰金を払うか、どちらかをしなければならないくらい重い罪になります。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窃盗は刑法という法律の２３５番目に書いてあります。</a:t>
            </a:r>
            <a:endParaRPr lang="en-US" altLang="ja-JP" dirty="0"/>
          </a:p>
          <a:p>
            <a:r>
              <a:rPr lang="ja-JP" altLang="en-US" dirty="0"/>
              <a:t>刑法は、この日本に住んでいる人が、人としてやってはいけないことがたくさん書かれています。</a:t>
            </a:r>
            <a:endParaRPr lang="en-US" altLang="ja-JP" dirty="0"/>
          </a:p>
          <a:p>
            <a:r>
              <a:rPr lang="ja-JP" altLang="en-US" dirty="0"/>
              <a:t>例えば・・・</a:t>
            </a:r>
            <a:endParaRPr lang="en-US" altLang="ja-JP" dirty="0"/>
          </a:p>
          <a:p>
            <a:r>
              <a:rPr lang="ja-JP" altLang="en-US" dirty="0"/>
              <a:t>　・第２０８条には、人に暴力をふるってはいけないという「暴行」のことが、</a:t>
            </a:r>
            <a:endParaRPr lang="en-US" altLang="ja-JP" dirty="0"/>
          </a:p>
          <a:p>
            <a:r>
              <a:rPr lang="ja-JP" altLang="en-US" dirty="0"/>
              <a:t>　・第１９９条には、人を殺してはいけないという「殺人」のことが</a:t>
            </a:r>
            <a:endParaRPr lang="en-US" altLang="ja-JP" dirty="0"/>
          </a:p>
          <a:p>
            <a:r>
              <a:rPr lang="ja-JP" altLang="en-US" dirty="0"/>
              <a:t>書かれています。</a:t>
            </a:r>
            <a:endParaRPr lang="en-US" altLang="ja-JP" dirty="0"/>
          </a:p>
          <a:p>
            <a:r>
              <a:rPr lang="ja-JP" altLang="en-US" dirty="0"/>
              <a:t>刑法には、誰でも知っている、やってはいけないことが書かれているのです。</a:t>
            </a:r>
            <a:endParaRPr lang="en-US" altLang="ja-JP" dirty="0"/>
          </a:p>
          <a:p>
            <a:r>
              <a:rPr lang="ja-JP" altLang="en-US" dirty="0"/>
              <a:t>そして、刑法の第２３５条に人のものをとってはいけないという「窃盗」のことが書かれているのです。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1092C-D217-424B-8E70-BFFFD97F4D2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8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発問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では、安くて、小さいものなら、人の物を盗っても良いでしょうか？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どんなに安くても、小さいものでも、人の物を盗ってはいけません。</a:t>
            </a:r>
            <a:endParaRPr kumimoji="1" lang="en-US" altLang="ja-JP" dirty="0"/>
          </a:p>
          <a:p>
            <a:r>
              <a:rPr kumimoji="1" lang="ja-JP" altLang="en-US" dirty="0"/>
              <a:t>たとえ１０円のあめ玉だろうが、１００万円の宝石だろうが、たとえ手のひらに入る小さな消しごむであろうが、大きな車であろうが、窃盗罪になります。</a:t>
            </a:r>
            <a:endParaRPr kumimoji="1" lang="en-US" altLang="ja-JP" dirty="0"/>
          </a:p>
          <a:p>
            <a:r>
              <a:rPr kumimoji="1" lang="ja-JP" altLang="en-US" dirty="0"/>
              <a:t>値段も大きさも関係ありません。</a:t>
            </a:r>
            <a:endParaRPr kumimoji="1"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A3209-A064-4AD3-B03C-68E994B0C90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154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人のものをとる人は色んな言い訳をします。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「安いものだから・・・」</a:t>
            </a:r>
            <a:endParaRPr kumimoji="1" lang="en-US" altLang="ja-JP" dirty="0"/>
          </a:p>
          <a:p>
            <a:r>
              <a:rPr kumimoji="1" lang="ja-JP" altLang="en-US" dirty="0"/>
              <a:t>「小さいものだから・・・」</a:t>
            </a:r>
            <a:endParaRPr kumimoji="1" lang="en-US" altLang="ja-JP" dirty="0"/>
          </a:p>
          <a:p>
            <a:r>
              <a:rPr kumimoji="1" lang="ja-JP" altLang="en-US" dirty="0"/>
              <a:t>「スリルを味わいたいから・・・」</a:t>
            </a:r>
            <a:endParaRPr kumimoji="1" lang="en-US" altLang="ja-JP" dirty="0"/>
          </a:p>
          <a:p>
            <a:r>
              <a:rPr kumimoji="1" lang="ja-JP" altLang="en-US" dirty="0"/>
              <a:t>「たくさん同じものがあるから・・・」</a:t>
            </a:r>
            <a:endParaRPr kumimoji="1" lang="en-US" altLang="ja-JP" dirty="0"/>
          </a:p>
          <a:p>
            <a:r>
              <a:rPr kumimoji="1" lang="ja-JP" altLang="en-US" dirty="0"/>
              <a:t>「誰も見てないから・・・」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でも、そんな言い訳は通用しません。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そして、みなさんに考えてほしいのは、友だちにものをとられた人の気持ちです。</a:t>
            </a:r>
            <a:endParaRPr kumimoji="1" lang="en-US" altLang="ja-JP" dirty="0"/>
          </a:p>
          <a:p>
            <a:r>
              <a:rPr kumimoji="1" lang="ja-JP" altLang="en-US" dirty="0"/>
              <a:t>とても悲しい思いをします。</a:t>
            </a:r>
            <a:endParaRPr kumimoji="1"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そのように誰かを傷つける行為だからこそ、刑法があって、やってはいけないことになっているのです。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A3209-A064-4AD3-B03C-68E994B0C90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CD48222-E93E-44C3-A9C2-1557BC23609A}" type="slidenum">
              <a:rPr lang="en-US" altLang="ja-JP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13</a:t>
            </a:fld>
            <a:endParaRPr lang="en-US" altLang="ja-JP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kumimoji="1" lang="ja-JP" altLang="en-US" dirty="0"/>
              <a:t>人のものをとることは、お家の人も、友だちも悲しませる行為です。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みんなは、お家の人や友達の悲しい顔は見たくないと思うので、悲しませるようなことはしないでください。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220889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窃盗以外にもやってはいけないことはたくさんあります。</a:t>
            </a:r>
            <a:endParaRPr kumimoji="1" lang="en-US" altLang="ja-JP" dirty="0"/>
          </a:p>
          <a:p>
            <a:r>
              <a:rPr kumimoji="1" lang="ja-JP" altLang="en-US"/>
              <a:t>ですから、ルールをしっかり守って、楽しい学校生活を送ってください。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A3209-A064-4AD3-B03C-68E994B0C902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302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おもちゃ、お菓子、鉛筆、筆箱、ノートなど、欲しいものがあるとき、みんなはどうしますか？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（児童に発表してもらう）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A3209-A064-4AD3-B03C-68E994B0C90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ほとんどの人は、みんなが今言ってくれたみたいに、</a:t>
            </a:r>
            <a:endParaRPr kumimoji="1" lang="en-US" altLang="ja-JP" dirty="0"/>
          </a:p>
          <a:p>
            <a:r>
              <a:rPr kumimoji="1" lang="ja-JP" altLang="en-US" dirty="0"/>
              <a:t>　・お家の人にお願いして、買ってもらったり、</a:t>
            </a:r>
            <a:endParaRPr kumimoji="1" lang="en-US" altLang="ja-JP" dirty="0"/>
          </a:p>
          <a:p>
            <a:r>
              <a:rPr kumimoji="1" lang="ja-JP" altLang="en-US" dirty="0"/>
              <a:t>　・お小遣いをためて、自分で買ったり、</a:t>
            </a:r>
            <a:endParaRPr kumimoji="1" lang="en-US" altLang="ja-JP" dirty="0"/>
          </a:p>
          <a:p>
            <a:r>
              <a:rPr kumimoji="1" lang="ja-JP" altLang="en-US" dirty="0"/>
              <a:t>　・欲しいけど、我慢したり</a:t>
            </a:r>
            <a:endParaRPr kumimoji="1" lang="en-US" altLang="ja-JP" dirty="0"/>
          </a:p>
          <a:p>
            <a:r>
              <a:rPr kumimoji="1" lang="ja-JP" altLang="en-US" dirty="0"/>
              <a:t>すると思います。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今から、あるお友達の話をします。自分だったらどうするか考えながら聞いてください。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A3209-A064-4AD3-B03C-68E994B0C90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0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BF9122B-2378-4034-BFEB-958F45AB2920}" type="slidenum">
              <a:rPr lang="en-US" altLang="ja-JP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4</a:t>
            </a:fld>
            <a:endParaRPr lang="en-US" altLang="ja-JP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さんは</a:t>
            </a:r>
            <a:r>
              <a:rPr lang="ja-JP" altLang="en-US" dirty="0">
                <a:latin typeface="Arial" pitchFamily="34" charset="0"/>
              </a:rPr>
              <a:t>小学生です。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最近、クラスの間では、あるカードゲームが流行っていました。もちろん、</a:t>
            </a:r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さんも</a:t>
            </a:r>
            <a:r>
              <a:rPr lang="ja-JP" altLang="en-US" dirty="0">
                <a:latin typeface="Arial" pitchFamily="34" charset="0"/>
              </a:rPr>
              <a:t>色んなカードが欲しかったのですが、お母さんに「我慢しなさい。」と言われていました。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ある日、</a:t>
            </a:r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さんは</a:t>
            </a:r>
            <a:r>
              <a:rPr lang="ja-JP" altLang="en-US" dirty="0">
                <a:latin typeface="Arial" pitchFamily="34" charset="0"/>
              </a:rPr>
              <a:t>友達の</a:t>
            </a:r>
            <a:r>
              <a:rPr lang="en-US" altLang="ja-JP" dirty="0">
                <a:latin typeface="Arial" pitchFamily="34" charset="0"/>
              </a:rPr>
              <a:t>B</a:t>
            </a:r>
            <a:r>
              <a:rPr lang="ja-JP" altLang="en-US" dirty="0" err="1">
                <a:latin typeface="Arial" pitchFamily="34" charset="0"/>
              </a:rPr>
              <a:t>さんの</a:t>
            </a:r>
            <a:r>
              <a:rPr lang="ja-JP" altLang="en-US" dirty="0">
                <a:latin typeface="Arial" pitchFamily="34" charset="0"/>
              </a:rPr>
              <a:t>家に</a:t>
            </a:r>
            <a:r>
              <a:rPr lang="en-US" altLang="ja-JP" dirty="0">
                <a:latin typeface="Arial" pitchFamily="34" charset="0"/>
              </a:rPr>
              <a:t>C</a:t>
            </a:r>
            <a:r>
              <a:rPr lang="ja-JP" altLang="en-US" dirty="0" err="1">
                <a:latin typeface="Arial" pitchFamily="34" charset="0"/>
              </a:rPr>
              <a:t>さんと</a:t>
            </a:r>
            <a:r>
              <a:rPr lang="ja-JP" altLang="en-US" dirty="0">
                <a:latin typeface="Arial" pitchFamily="34" charset="0"/>
              </a:rPr>
              <a:t>遊びに行った時、部屋の中に何枚かのカードが置いてあるのを見つけました。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その中に、</a:t>
            </a:r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さんが</a:t>
            </a:r>
            <a:r>
              <a:rPr lang="ja-JP" altLang="en-US" dirty="0">
                <a:latin typeface="Arial" pitchFamily="34" charset="0"/>
              </a:rPr>
              <a:t>欲しいと思っていたカードがありました。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さんは</a:t>
            </a:r>
            <a:r>
              <a:rPr lang="ja-JP" altLang="en-US" dirty="0">
                <a:latin typeface="Arial" pitchFamily="34" charset="0"/>
              </a:rPr>
              <a:t>そのカードが欲しくてたまりません。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47CB9EC-3313-447C-816D-0FAC782D8747}" type="slidenum">
              <a:rPr lang="en-US" altLang="ja-JP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en-US" altLang="ja-JP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>
                <a:latin typeface="Arial" pitchFamily="34" charset="0"/>
              </a:rPr>
              <a:t>しばらくして、</a:t>
            </a:r>
            <a:r>
              <a:rPr lang="en-US" altLang="ja-JP" dirty="0">
                <a:latin typeface="Arial" pitchFamily="34" charset="0"/>
              </a:rPr>
              <a:t>C</a:t>
            </a:r>
            <a:r>
              <a:rPr lang="ja-JP" altLang="en-US" dirty="0">
                <a:latin typeface="Arial" pitchFamily="34" charset="0"/>
              </a:rPr>
              <a:t>さんが「外で遊ぼう」と言ったので、外で遊ぶことになりました。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en-US" altLang="ja-JP" dirty="0">
                <a:latin typeface="Arial" pitchFamily="34" charset="0"/>
              </a:rPr>
              <a:t>B</a:t>
            </a:r>
            <a:r>
              <a:rPr lang="ja-JP" altLang="en-US" dirty="0" err="1">
                <a:latin typeface="Arial" pitchFamily="34" charset="0"/>
              </a:rPr>
              <a:t>さん</a:t>
            </a:r>
            <a:r>
              <a:rPr lang="ja-JP" altLang="en-US" dirty="0">
                <a:latin typeface="Arial" pitchFamily="34" charset="0"/>
              </a:rPr>
              <a:t>と</a:t>
            </a:r>
            <a:r>
              <a:rPr lang="en-US" altLang="ja-JP" dirty="0">
                <a:latin typeface="Arial" pitchFamily="34" charset="0"/>
              </a:rPr>
              <a:t>C</a:t>
            </a:r>
            <a:r>
              <a:rPr lang="ja-JP" altLang="en-US" dirty="0" err="1">
                <a:latin typeface="Arial" pitchFamily="34" charset="0"/>
              </a:rPr>
              <a:t>さんが</a:t>
            </a:r>
            <a:r>
              <a:rPr lang="ja-JP" altLang="en-US" dirty="0">
                <a:latin typeface="Arial" pitchFamily="34" charset="0"/>
              </a:rPr>
              <a:t>準備をして部屋から出ていきました。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その時、</a:t>
            </a:r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さんは</a:t>
            </a:r>
            <a:r>
              <a:rPr lang="ja-JP" altLang="en-US" dirty="0">
                <a:latin typeface="Arial" pitchFamily="34" charset="0"/>
              </a:rPr>
              <a:t>急いで、欲しかったカードをこっそりポケットに入れてしまいました。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endParaRPr lang="en-US" altLang="ja-JP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>
                <a:latin typeface="Arial" pitchFamily="34" charset="0"/>
              </a:rPr>
              <a:t>【</a:t>
            </a:r>
            <a:r>
              <a:rPr lang="ja-JP" altLang="en-US" dirty="0">
                <a:latin typeface="Arial" pitchFamily="34" charset="0"/>
              </a:rPr>
              <a:t>発問</a:t>
            </a:r>
            <a:r>
              <a:rPr lang="en-US" altLang="ja-JP" dirty="0">
                <a:latin typeface="Arial" pitchFamily="34" charset="0"/>
              </a:rPr>
              <a:t>】</a:t>
            </a:r>
          </a:p>
          <a:p>
            <a:pPr eaLnBrk="1" hangingPunct="1"/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さんが</a:t>
            </a:r>
            <a:r>
              <a:rPr lang="ja-JP" altLang="en-US" dirty="0">
                <a:latin typeface="Arial" pitchFamily="34" charset="0"/>
              </a:rPr>
              <a:t>したことは、やっても良いことでしょうか？悪いことでしょうか？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考えてみてください。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（児童に発表してもらう）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さんが</a:t>
            </a:r>
            <a:r>
              <a:rPr lang="ja-JP" altLang="en-US" dirty="0">
                <a:latin typeface="Arial" pitchFamily="34" charset="0"/>
              </a:rPr>
              <a:t>したことは悪いことです。やってはいけないことです。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さて、悪いことをした</a:t>
            </a:r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>
                <a:latin typeface="Arial" pitchFamily="34" charset="0"/>
              </a:rPr>
              <a:t>さんは、その後どうなったでしょう？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お話の続きを見てみましょう。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A3209-A064-4AD3-B03C-68E994B0C90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01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88A4B39-8BD2-46F0-B37C-6914686664A7}" type="slidenum">
              <a:rPr lang="en-US" altLang="ja-JP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en-US" altLang="ja-JP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さんは</a:t>
            </a:r>
            <a:r>
              <a:rPr lang="ja-JP" altLang="en-US" dirty="0">
                <a:latin typeface="Arial" pitchFamily="34" charset="0"/>
              </a:rPr>
              <a:t>欲しかったカードが手に入り、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その嬉しさから、家に帰るとすぐに、弟に「いいだろう！！」と見せびらかしました。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弟もそのカードが欲しくなり、「ちょうだい、ちょうだい」と言い出しました。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 err="1">
                <a:latin typeface="Arial" pitchFamily="34" charset="0"/>
              </a:rPr>
              <a:t>さんと</a:t>
            </a:r>
            <a:r>
              <a:rPr lang="ja-JP" altLang="en-US" dirty="0">
                <a:latin typeface="Arial" pitchFamily="34" charset="0"/>
              </a:rPr>
              <a:t>弟がもめているところに、お母さんがやって来て、「そのカード、どうしたの？」と聞かれ、</a:t>
            </a:r>
            <a:r>
              <a:rPr lang="en-US" altLang="ja-JP" dirty="0">
                <a:latin typeface="Arial" pitchFamily="34" charset="0"/>
              </a:rPr>
              <a:t>B</a:t>
            </a:r>
            <a:r>
              <a:rPr lang="ja-JP" altLang="en-US" dirty="0" err="1">
                <a:latin typeface="Arial" pitchFamily="34" charset="0"/>
              </a:rPr>
              <a:t>さんの</a:t>
            </a:r>
            <a:r>
              <a:rPr lang="ja-JP" altLang="en-US" dirty="0">
                <a:latin typeface="Arial" pitchFamily="34" charset="0"/>
              </a:rPr>
              <a:t>家からカードを持ってきたことがお母さんに分かってしまいました。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「人の物を勝手に持って帰ってくるのは、どろぼうで、やってはいけないことよ。」と、お母さんは叱り、泣いていました。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48222-E93E-44C3-A9C2-1557BC23609A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>
                <a:latin typeface="Arial" pitchFamily="34" charset="0"/>
              </a:rPr>
              <a:t>夕方、帰ってきたお父さんにも「なんてことをしたんだ！」と叱られました。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</a:rPr>
              <a:t>そして、お父さん、お母さんと一緒に</a:t>
            </a:r>
            <a:r>
              <a:rPr lang="en-US" altLang="ja-JP" dirty="0">
                <a:latin typeface="Arial" pitchFamily="34" charset="0"/>
              </a:rPr>
              <a:t>B</a:t>
            </a:r>
            <a:r>
              <a:rPr lang="ja-JP" altLang="en-US" dirty="0" err="1">
                <a:latin typeface="Arial" pitchFamily="34" charset="0"/>
              </a:rPr>
              <a:t>さんの</a:t>
            </a:r>
            <a:r>
              <a:rPr lang="ja-JP" altLang="en-US" dirty="0">
                <a:latin typeface="Arial" pitchFamily="34" charset="0"/>
              </a:rPr>
              <a:t>家へ謝りに行きました。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r>
              <a:rPr lang="en-US" altLang="ja-JP" dirty="0">
                <a:latin typeface="Arial" pitchFamily="34" charset="0"/>
              </a:rPr>
              <a:t>A</a:t>
            </a:r>
            <a:r>
              <a:rPr lang="ja-JP" altLang="en-US" dirty="0">
                <a:latin typeface="Arial" pitchFamily="34" charset="0"/>
              </a:rPr>
              <a:t>さんは、本当に悪いことをしたと思い、一生懸命謝り、もう人の物を盗らないことを約束しました。</a:t>
            </a:r>
            <a:endParaRPr lang="en-US" altLang="ja-JP" dirty="0">
              <a:latin typeface="Arial" pitchFamily="34" charset="0"/>
            </a:endParaRPr>
          </a:p>
          <a:p>
            <a:pPr eaLnBrk="1" hangingPunct="1"/>
            <a:endParaRPr lang="en-US" altLang="ja-JP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【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発問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この時の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君の気持ちは？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お家の人の気持ちはどうでしょう？（なぜ、叱るのか？なぜ、誤りに行くのか？）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君の気持ちはどうでしょう？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（児童に発表してもらう）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君の気持ち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　・お家の人にも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君にも迷惑をかけて、申し訳ない気持ち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　・これから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君が友達を続けてくれるのかという不安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　・もう悪いことは絶対にしないと決めた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お家の人の気持ち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　・とても悲しい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　・育て方が悪かったからこんなことになったのかと自分を責める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　・もう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君に悪いことをしてほしくないので、叱る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君の気持ち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　・友達に自分のものをとられて悲しい気持ち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　・でも、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君が一生懸命に謝ってくれたから、許そう</a:t>
            </a:r>
          </a:p>
          <a:p>
            <a:pPr eaLnBrk="1" hangingPunct="1"/>
            <a:endParaRPr lang="en-US" altLang="ja-JP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人のものをとることは、やってはいけないことです。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人のものをとる、盗むことは窃盗という罪になり、警察に捕まる犯罪になります。</a:t>
            </a:r>
            <a:endParaRPr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1092C-D217-424B-8E70-BFFFD97F4D2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7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118C-F2D4-4D85-82EF-2E9AF713AEF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1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C6432-23B3-439B-800B-E039A95A83F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6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B5A0-EBD0-4140-9F4C-531BD7A75CD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8D80-E9B8-49BB-ADF2-1B1DAEE84B0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2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967C-18C8-496A-BF87-767207F00FB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7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196C4-5FFA-413D-B3C0-E9F5E4D02E5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5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1BEA2-7525-4907-AD28-71A88EF5E27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9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A17-6122-4767-8BBE-2B8C4867249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5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B27C6-BC4E-4523-BA83-3EA3DAF0C54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90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BD679-16DF-4E61-80A0-0EC74AF4C81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1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DB38-EC29-414C-A22B-67FFE279CED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3BA1F-22A3-419D-8CD6-086799E4A16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5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2C18-BB83-47DE-9EF6-DBAC79DAB15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835E-2636-4E43-9D7E-80DA38153FE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499F-5E2E-462D-8294-C6338256EC4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6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636E-1669-47A6-ADD8-D29F2C83170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02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61EE-4E77-44BB-A627-CF74EB0BC3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33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277E3-32E5-4E6D-A3E2-7F3D808CBA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82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A4EB6-E742-4846-9DD3-6E729BB1E3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34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2806-0638-4FCC-8E17-8ABC5B5523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221C-7B58-4FD4-9491-742E5BE3385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64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513DF-9B05-4B85-900E-512758B16E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4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F65F1-72B2-4A43-BD70-25F23EC45BB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43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ECA0-5D69-4538-94FB-BA28C2BBFB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25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D799-F372-4FCF-A0C2-5C6D17CD7F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13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BFDF-101B-4D74-A9FD-9B7F5BC321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40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17C59-6419-45F8-8BF8-AF5B9EAA9F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51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F055-231C-4004-B25F-EFD2B8343C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61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8C2D-AA68-4EEB-96BE-C35E247A9E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1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F4E1F-CB60-4981-B28E-C187399A110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26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endParaRPr lang="ja-JP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C732-985F-4AC5-8BC4-37FC5F7D2E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64997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C2FFB-F951-4D55-A9D8-63100F73EE7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39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E42C7-5292-4B92-9B69-C8480A321D9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0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DFFA-A8EC-49D5-9A4B-CB34FE5037A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22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78F1-2A8B-4856-B880-236329C254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10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1EAC-CC53-4956-975A-BAA5AD96970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67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C86D5-2EAC-4E7C-BEC0-1F73638CDF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92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543B-B45C-4C73-B0BC-DB749A920E8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51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E3DE-784C-41B6-B938-7F7B5D0DBF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E5468-27B3-4F95-8EB1-C6EAAD0407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43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2A5D6-541D-4579-AC9D-AF31B548B2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29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BD64C-92F2-49E3-ABF2-CD4C43F7EAD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87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0DEB-13D0-4F35-97E0-06CC606195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27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05D6-6630-4711-885C-E312423CB4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E4228-D4A3-44A0-AAC6-6E0EAAC8480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90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4BEE-5289-4FA7-A85B-2AE77BE07B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70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29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26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383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41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72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17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39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95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ECF4-D58C-4E36-BF7C-D5D78FA49F8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4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4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8773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6106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95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71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3828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697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42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23877-0636-4696-B560-CAAE70E5F89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4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B8D0-9C20-4CE3-ABA1-48B989E785D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6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2DCE-059A-43BB-A71A-C585586A4F3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8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7" tIns="47893" rIns="95787" bIns="478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7" tIns="47893" rIns="95787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7" tIns="47893" rIns="95787" bIns="47893" numCol="1" anchor="b" anchorCtr="0" compatLnSpc="1">
            <a:prstTxWarp prst="textNoShape">
              <a:avLst/>
            </a:prstTxWarp>
          </a:bodyPr>
          <a:lstStyle>
            <a:lvl1pPr algn="l" defTabSz="957263">
              <a:defRPr kumimoji="0" sz="15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7" tIns="47893" rIns="95787" bIns="47893" numCol="1" anchor="b" anchorCtr="0" compatLnSpc="1">
            <a:prstTxWarp prst="textNoShape">
              <a:avLst/>
            </a:prstTxWarp>
          </a:bodyPr>
          <a:lstStyle>
            <a:lvl1pPr defTabSz="957263">
              <a:defRPr kumimoji="0" sz="15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7" tIns="47893" rIns="95787" bIns="47893" numCol="1" anchor="b" anchorCtr="0" compatLnSpc="1">
            <a:prstTxWarp prst="textNoShape">
              <a:avLst/>
            </a:prstTxWarp>
          </a:bodyPr>
          <a:lstStyle>
            <a:lvl1pPr algn="r" defTabSz="957263">
              <a:defRPr kumimoji="0" sz="15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FFF992F-547A-4F63-9CFA-731E66C06568}" type="slidenum">
              <a:rPr lang="en-US" altLang="ja-JP">
                <a:solidFill>
                  <a:srgbClr val="FFFFFF"/>
                </a:solidFill>
                <a:ea typeface="ＭＳ Ｐゴシック" pitchFamily="50" charset="-128"/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327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122" r:id="rId1"/>
    <p:sldLayoutId id="2147488123" r:id="rId2"/>
    <p:sldLayoutId id="2147488124" r:id="rId3"/>
    <p:sldLayoutId id="2147488125" r:id="rId4"/>
    <p:sldLayoutId id="2147488126" r:id="rId5"/>
    <p:sldLayoutId id="2147488127" r:id="rId6"/>
    <p:sldLayoutId id="2147488128" r:id="rId7"/>
    <p:sldLayoutId id="2147488129" r:id="rId8"/>
    <p:sldLayoutId id="2147488130" r:id="rId9"/>
    <p:sldLayoutId id="2147488131" r:id="rId10"/>
    <p:sldLayoutId id="2147488132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60363" indent="-360363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154238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611438" indent="-239713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068638" indent="-239713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525838" indent="-239713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983038" indent="-239713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4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6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7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618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618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8896762E-EF87-4A02-96F5-1E3BD4EF6E7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8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134" r:id="rId1"/>
    <p:sldLayoutId id="2147488135" r:id="rId2"/>
    <p:sldLayoutId id="2147488136" r:id="rId3"/>
    <p:sldLayoutId id="2147488137" r:id="rId4"/>
    <p:sldLayoutId id="2147488138" r:id="rId5"/>
    <p:sldLayoutId id="2147488139" r:id="rId6"/>
    <p:sldLayoutId id="2147488140" r:id="rId7"/>
    <p:sldLayoutId id="2147488141" r:id="rId8"/>
    <p:sldLayoutId id="2147488142" r:id="rId9"/>
    <p:sldLayoutId id="2147488143" r:id="rId10"/>
    <p:sldLayoutId id="2147488144" r:id="rId11"/>
    <p:sldLayoutId id="21474881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572F4C5-3F86-4CB0-B144-C17A62CAD3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6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47" r:id="rId1"/>
    <p:sldLayoutId id="2147488148" r:id="rId2"/>
    <p:sldLayoutId id="2147488149" r:id="rId3"/>
    <p:sldLayoutId id="2147488150" r:id="rId4"/>
    <p:sldLayoutId id="2147488151" r:id="rId5"/>
    <p:sldLayoutId id="2147488152" r:id="rId6"/>
    <p:sldLayoutId id="2147488153" r:id="rId7"/>
    <p:sldLayoutId id="2147488154" r:id="rId8"/>
    <p:sldLayoutId id="2147488155" r:id="rId9"/>
    <p:sldLayoutId id="2147488156" r:id="rId10"/>
    <p:sldLayoutId id="2147488157" r:id="rId11"/>
    <p:sldLayoutId id="2147488158" r:id="rId12"/>
    <p:sldLayoutId id="2147488159" r:id="rId13"/>
    <p:sldLayoutId id="214748816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D0A57386-8F29-47E9-8180-6960641C5C6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78" r:id="rId1"/>
    <p:sldLayoutId id="2147488179" r:id="rId2"/>
    <p:sldLayoutId id="2147488180" r:id="rId3"/>
    <p:sldLayoutId id="2147488181" r:id="rId4"/>
    <p:sldLayoutId id="2147488182" r:id="rId5"/>
    <p:sldLayoutId id="2147488183" r:id="rId6"/>
    <p:sldLayoutId id="2147488184" r:id="rId7"/>
    <p:sldLayoutId id="2147488185" r:id="rId8"/>
    <p:sldLayoutId id="2147488186" r:id="rId9"/>
    <p:sldLayoutId id="2147488187" r:id="rId10"/>
    <p:sldLayoutId id="2147488188" r:id="rId11"/>
    <p:sldLayoutId id="2147488189" r:id="rId12"/>
    <p:sldLayoutId id="21474881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2" r:id="rId1"/>
    <p:sldLayoutId id="2147488193" r:id="rId2"/>
    <p:sldLayoutId id="2147488194" r:id="rId3"/>
    <p:sldLayoutId id="2147488195" r:id="rId4"/>
    <p:sldLayoutId id="2147488196" r:id="rId5"/>
    <p:sldLayoutId id="2147488197" r:id="rId6"/>
    <p:sldLayoutId id="2147488198" r:id="rId7"/>
    <p:sldLayoutId id="2147488199" r:id="rId8"/>
    <p:sldLayoutId id="2147488200" r:id="rId9"/>
    <p:sldLayoutId id="2147488201" r:id="rId10"/>
    <p:sldLayoutId id="2147488202" r:id="rId11"/>
    <p:sldLayoutId id="2147488203" r:id="rId12"/>
    <p:sldLayoutId id="2147488204" r:id="rId13"/>
    <p:sldLayoutId id="2147488205" r:id="rId14"/>
    <p:sldLayoutId id="2147488206" r:id="rId15"/>
    <p:sldLayoutId id="2147488207" r:id="rId16"/>
    <p:sldLayoutId id="2147488208" r:id="rId17"/>
  </p:sldLayoutIdLst>
  <p:txStyles>
    <p:titleStyle>
      <a:lvl1pPr algn="ctr" defTabSz="342900" rtl="0" eaLnBrk="1" latinLnBrk="0" hangingPunct="1">
        <a:spcBef>
          <a:spcPct val="0"/>
        </a:spcBef>
        <a:buNone/>
        <a:defRPr kumimoji="1"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ひまわり教室</a:t>
            </a:r>
            <a:br>
              <a:rPr lang="en-US" altLang="ja-JP" sz="2400" dirty="0"/>
            </a:br>
            <a:r>
              <a:rPr lang="ja-JP" altLang="en-US" sz="2400" dirty="0"/>
              <a:t>～なくなったカード～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福井県警察本部少年女性安全課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福井少年サポートセンター</a:t>
            </a:r>
          </a:p>
        </p:txBody>
      </p:sp>
      <p:pic>
        <p:nvPicPr>
          <p:cNvPr id="4" name="Picture 2056" descr="ryupibig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28" y="3761098"/>
            <a:ext cx="1326487" cy="218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27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2"/>
          <p:cNvGrpSpPr>
            <a:grpSpLocks/>
          </p:cNvGrpSpPr>
          <p:nvPr/>
        </p:nvGrpSpPr>
        <p:grpSpPr bwMode="auto">
          <a:xfrm>
            <a:off x="887926" y="294721"/>
            <a:ext cx="3744912" cy="1366838"/>
            <a:chOff x="4580960" y="332938"/>
            <a:chExt cx="3970523" cy="1367673"/>
          </a:xfrm>
        </p:grpSpPr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4580960" y="404420"/>
              <a:ext cx="3970523" cy="12961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>
                      <a:lumMod val="50000"/>
                    </a:srgb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窃 盗 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734125" y="332938"/>
              <a:ext cx="3664193" cy="400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D2D8A">
                      <a:lumMod val="50000"/>
                    </a:srgb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せっ</a:t>
              </a: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>
                      <a:lumMod val="50000"/>
                    </a:srgbClr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    　   とう       　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982166" y="2391271"/>
            <a:ext cx="5161834" cy="3112411"/>
            <a:chOff x="7979118" y="3896083"/>
            <a:chExt cx="5161834" cy="3112411"/>
          </a:xfrm>
        </p:grpSpPr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7979118" y="4176950"/>
              <a:ext cx="4910313" cy="283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１０年以下の懲役</a:t>
              </a:r>
              <a:endPara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または</a:t>
              </a:r>
              <a:endPara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５０万円以下の罰金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9111663" y="3896083"/>
              <a:ext cx="35950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ねん　い　か　　　ちょうえき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8928991" y="5981279"/>
              <a:ext cx="4211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まんえん　い　か　　　ばっきん</a:t>
              </a:r>
            </a:p>
          </p:txBody>
        </p:sp>
      </p:grpSp>
      <p:grpSp>
        <p:nvGrpSpPr>
          <p:cNvPr id="3" name="グループ化 20"/>
          <p:cNvGrpSpPr>
            <a:grpSpLocks/>
          </p:cNvGrpSpPr>
          <p:nvPr/>
        </p:nvGrpSpPr>
        <p:grpSpPr bwMode="auto">
          <a:xfrm>
            <a:off x="-324990" y="1865416"/>
            <a:ext cx="5003800" cy="4316413"/>
            <a:chOff x="23586" y="1689099"/>
            <a:chExt cx="5003800" cy="4316413"/>
          </a:xfrm>
        </p:grpSpPr>
        <p:grpSp>
          <p:nvGrpSpPr>
            <p:cNvPr id="10251" name="グループ化 19"/>
            <p:cNvGrpSpPr>
              <a:grpSpLocks/>
            </p:cNvGrpSpPr>
            <p:nvPr/>
          </p:nvGrpSpPr>
          <p:grpSpPr bwMode="auto">
            <a:xfrm>
              <a:off x="23586" y="1689099"/>
              <a:ext cx="5003800" cy="4316413"/>
              <a:chOff x="23586" y="1689099"/>
              <a:chExt cx="5003800" cy="4316413"/>
            </a:xfrm>
          </p:grpSpPr>
          <p:sp>
            <p:nvSpPr>
              <p:cNvPr id="10253" name="AutoShape 9"/>
              <p:cNvSpPr>
                <a:spLocks noChangeArrowheads="1"/>
              </p:cNvSpPr>
              <p:nvPr/>
            </p:nvSpPr>
            <p:spPr bwMode="auto">
              <a:xfrm>
                <a:off x="23586" y="1689099"/>
                <a:ext cx="5003800" cy="4316413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7" name="Rectangle 2"/>
              <p:cNvSpPr txBox="1">
                <a:spLocks noChangeArrowheads="1"/>
              </p:cNvSpPr>
              <p:nvPr/>
            </p:nvSpPr>
            <p:spPr bwMode="auto">
              <a:xfrm>
                <a:off x="989613" y="2903536"/>
                <a:ext cx="3816350" cy="170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犯罪</a:t>
                </a:r>
              </a:p>
            </p:txBody>
          </p:sp>
        </p:grpSp>
        <p:sp>
          <p:nvSpPr>
            <p:cNvPr id="19" name="Rectangle 2"/>
            <p:cNvSpPr txBox="1">
              <a:spLocks noChangeArrowheads="1"/>
            </p:cNvSpPr>
            <p:nvPr/>
          </p:nvSpPr>
          <p:spPr bwMode="auto">
            <a:xfrm>
              <a:off x="1355654" y="2705098"/>
              <a:ext cx="30813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はん　　　ざい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678810" y="494746"/>
            <a:ext cx="4213670" cy="1212719"/>
            <a:chOff x="4678810" y="494746"/>
            <a:chExt cx="4213670" cy="1212719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932039" y="494746"/>
              <a:ext cx="39604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けい　ほう　　　　　　　　　　　じょう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678810" y="784135"/>
              <a:ext cx="421367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刑法２３５条</a:t>
              </a:r>
              <a:endPara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4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251520" y="1268760"/>
            <a:ext cx="9144000" cy="4216846"/>
            <a:chOff x="539552" y="1741929"/>
            <a:chExt cx="8064500" cy="4216846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539552" y="1741929"/>
              <a:ext cx="8064500" cy="4216846"/>
              <a:chOff x="431" y="742"/>
              <a:chExt cx="5080" cy="2336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431" y="981"/>
                <a:ext cx="5080" cy="2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defTabSz="914400" rtl="0" eaLnBrk="1" fontAlgn="ctr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6000" dirty="0">
                    <a:solidFill>
                      <a:schemeClr val="tx1"/>
                    </a:solidFill>
                    <a:ea typeface="HG創英角ﾎﾟｯﾌﾟ体" pitchFamily="49" charset="-128"/>
                  </a:rPr>
                  <a:t>安くて、小さなものなら、</a:t>
                </a:r>
                <a:endParaRPr lang="en-US" altLang="ja-JP" sz="6000" dirty="0">
                  <a:solidFill>
                    <a:schemeClr val="tx1"/>
                  </a:solidFill>
                  <a:ea typeface="HG創英角ﾎﾟｯﾌﾟ体" pitchFamily="49" charset="-128"/>
                </a:endParaRPr>
              </a:p>
              <a:p>
                <a:pPr marL="0" marR="0" lvl="0" indent="0" defTabSz="914400" rtl="0" eaLnBrk="1" fontAlgn="ctr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6000" dirty="0">
                    <a:solidFill>
                      <a:schemeClr val="tx1"/>
                    </a:solidFill>
                    <a:ea typeface="HG創英角ﾎﾟｯﾌﾟ体" pitchFamily="49" charset="-128"/>
                  </a:rPr>
                  <a:t>人のものをとっても</a:t>
                </a:r>
                <a:endParaRPr lang="en-US" altLang="ja-JP" sz="6000" dirty="0">
                  <a:solidFill>
                    <a:schemeClr val="tx1"/>
                  </a:solidFill>
                  <a:ea typeface="HG創英角ﾎﾟｯﾌﾟ体" pitchFamily="49" charset="-128"/>
                </a:endParaRPr>
              </a:p>
              <a:p>
                <a:pPr marL="0" marR="0" lvl="0" indent="0" defTabSz="914400" rtl="0" eaLnBrk="1" fontAlgn="ctr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6000" dirty="0">
                    <a:solidFill>
                      <a:schemeClr val="tx1"/>
                    </a:solidFill>
                    <a:ea typeface="HG創英角ﾎﾟｯﾌﾟ体" pitchFamily="49" charset="-128"/>
                  </a:rPr>
                  <a:t>良いでしょうか？</a:t>
                </a:r>
                <a:endParaRPr kumimoji="1" lang="ja-JP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HG創英角ﾎﾟｯﾌﾟ体" pitchFamily="49" charset="-128"/>
                  <a:cs typeface="+mn-cs"/>
                </a:endParaRPr>
              </a:p>
            </p:txBody>
          </p:sp>
          <p:sp>
            <p:nvSpPr>
              <p:cNvPr id="9" name="Text Box 26"/>
              <p:cNvSpPr txBox="1">
                <a:spLocks noChangeArrowheads="1"/>
              </p:cNvSpPr>
              <p:nvPr/>
            </p:nvSpPr>
            <p:spPr bwMode="auto">
              <a:xfrm>
                <a:off x="476" y="742"/>
                <a:ext cx="471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400" b="1" dirty="0" err="1">
                    <a:solidFill>
                      <a:schemeClr val="tx1"/>
                    </a:solidFill>
                  </a:rPr>
                  <a:t>やす</a:t>
                </a:r>
                <a:r>
                  <a:rPr lang="ja-JP" altLang="en-US" sz="2400" b="1" dirty="0">
                    <a:solidFill>
                      <a:schemeClr val="tx1"/>
                    </a:solidFill>
                  </a:rPr>
                  <a:t>　　　　　　　　　　　　</a:t>
                </a:r>
                <a:r>
                  <a:rPr lang="ja-JP" altLang="en-US" sz="2400" b="1" dirty="0" err="1">
                    <a:solidFill>
                      <a:schemeClr val="tx1"/>
                    </a:solidFill>
                  </a:rPr>
                  <a:t>ちい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610990" y="3182089"/>
              <a:ext cx="4744714" cy="46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b="1" dirty="0">
                  <a:solidFill>
                    <a:schemeClr val="tx1"/>
                  </a:solidFill>
                </a:rPr>
                <a:t>ひと　　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39552" y="4094829"/>
            <a:ext cx="5379833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schemeClr val="tx1"/>
                </a:solidFill>
              </a:rPr>
              <a:t>よ　　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3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159" y="1615117"/>
            <a:ext cx="3566682" cy="3860634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0" y="2034109"/>
            <a:ext cx="2856376" cy="1465677"/>
            <a:chOff x="0" y="2034109"/>
            <a:chExt cx="2856376" cy="1465677"/>
          </a:xfrm>
          <a:solidFill>
            <a:schemeClr val="bg1"/>
          </a:solidFill>
        </p:grpSpPr>
        <p:sp>
          <p:nvSpPr>
            <p:cNvPr id="4" name="円形吹き出し 3"/>
            <p:cNvSpPr/>
            <p:nvPr/>
          </p:nvSpPr>
          <p:spPr bwMode="auto">
            <a:xfrm>
              <a:off x="0" y="2034109"/>
              <a:ext cx="2856376" cy="1455312"/>
            </a:xfrm>
            <a:prstGeom prst="wedgeEllipseCallout">
              <a:avLst>
                <a:gd name="adj1" fmla="val 84830"/>
                <a:gd name="adj2" fmla="val -15488"/>
              </a:avLst>
            </a:prstGeom>
            <a:grp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endParaRPr>
            </a:p>
          </p:txBody>
        </p:sp>
        <p:sp>
          <p:nvSpPr>
            <p:cNvPr id="3" name="正方形/長方形 2"/>
            <p:cNvSpPr/>
            <p:nvPr/>
          </p:nvSpPr>
          <p:spPr bwMode="auto">
            <a:xfrm>
              <a:off x="512893" y="2223955"/>
              <a:ext cx="2041062" cy="12758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小さいもの</a:t>
              </a:r>
              <a:endPara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だから・・・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210862" y="1170013"/>
            <a:ext cx="3933138" cy="1728192"/>
            <a:chOff x="5136945" y="100202"/>
            <a:chExt cx="3933138" cy="1728192"/>
          </a:xfrm>
        </p:grpSpPr>
        <p:sp>
          <p:nvSpPr>
            <p:cNvPr id="7" name="円形吹き出し 6"/>
            <p:cNvSpPr/>
            <p:nvPr/>
          </p:nvSpPr>
          <p:spPr bwMode="auto">
            <a:xfrm>
              <a:off x="5136945" y="100202"/>
              <a:ext cx="3933138" cy="1728192"/>
            </a:xfrm>
            <a:prstGeom prst="wedgeEllipseCallout">
              <a:avLst>
                <a:gd name="adj1" fmla="val -48369"/>
                <a:gd name="adj2" fmla="val 45791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5505131" y="413187"/>
              <a:ext cx="3532386" cy="11824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たくさん同じものがあるから・・・</a:t>
              </a:r>
            </a:p>
          </p:txBody>
        </p:sp>
      </p:grpSp>
      <p:sp>
        <p:nvSpPr>
          <p:cNvPr id="10" name="正方形/長方形 9"/>
          <p:cNvSpPr/>
          <p:nvPr/>
        </p:nvSpPr>
        <p:spPr bwMode="auto">
          <a:xfrm>
            <a:off x="9266598" y="4589596"/>
            <a:ext cx="5320982" cy="16462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203588" y="143592"/>
            <a:ext cx="2830031" cy="1386486"/>
            <a:chOff x="26345" y="188640"/>
            <a:chExt cx="2830031" cy="1386486"/>
          </a:xfrm>
        </p:grpSpPr>
        <p:sp>
          <p:nvSpPr>
            <p:cNvPr id="2" name="円形吹き出し 1"/>
            <p:cNvSpPr/>
            <p:nvPr/>
          </p:nvSpPr>
          <p:spPr bwMode="auto">
            <a:xfrm>
              <a:off x="26345" y="188640"/>
              <a:ext cx="2830031" cy="1372627"/>
            </a:xfrm>
            <a:prstGeom prst="wedgeEllipseCallout">
              <a:avLst>
                <a:gd name="adj1" fmla="val 49071"/>
                <a:gd name="adj2" fmla="val 76660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683080" y="311841"/>
              <a:ext cx="2173296" cy="12632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安いもの</a:t>
              </a:r>
              <a:endPara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だから・・・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8918" y="3989672"/>
            <a:ext cx="3668986" cy="1484634"/>
            <a:chOff x="-105098" y="3989672"/>
            <a:chExt cx="3668986" cy="1484634"/>
          </a:xfrm>
          <a:solidFill>
            <a:schemeClr val="bg1"/>
          </a:solidFill>
        </p:grpSpPr>
        <p:sp>
          <p:nvSpPr>
            <p:cNvPr id="16" name="円形吹き出し 15"/>
            <p:cNvSpPr/>
            <p:nvPr/>
          </p:nvSpPr>
          <p:spPr bwMode="auto">
            <a:xfrm>
              <a:off x="-105098" y="3989672"/>
              <a:ext cx="3668986" cy="1484634"/>
            </a:xfrm>
            <a:prstGeom prst="wedgeEllipseCallout">
              <a:avLst>
                <a:gd name="adj1" fmla="val 45126"/>
                <a:gd name="adj2" fmla="val -53416"/>
              </a:avLst>
            </a:prstGeom>
            <a:grp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323528" y="4190784"/>
              <a:ext cx="2887641" cy="11824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スリルを味わいたいから・・・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029548" y="4188319"/>
            <a:ext cx="3074139" cy="1728192"/>
            <a:chOff x="6069861" y="2034109"/>
            <a:chExt cx="3074139" cy="1728192"/>
          </a:xfrm>
          <a:solidFill>
            <a:schemeClr val="bg1"/>
          </a:solidFill>
        </p:grpSpPr>
        <p:sp>
          <p:nvSpPr>
            <p:cNvPr id="18" name="円形吹き出し 17"/>
            <p:cNvSpPr/>
            <p:nvPr/>
          </p:nvSpPr>
          <p:spPr bwMode="auto">
            <a:xfrm>
              <a:off x="6069861" y="2034109"/>
              <a:ext cx="3033372" cy="1728192"/>
            </a:xfrm>
            <a:prstGeom prst="wedgeEllipseCallout">
              <a:avLst>
                <a:gd name="adj1" fmla="val -46715"/>
                <a:gd name="adj2" fmla="val -77550"/>
              </a:avLst>
            </a:prstGeom>
            <a:grp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6266154" y="2376340"/>
              <a:ext cx="2877846" cy="11824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誰も見ていないから・・・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3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522502"/>
            <a:ext cx="8784976" cy="63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-668552" y="2132856"/>
            <a:ext cx="5760640" cy="49685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7212193" cy="5572227"/>
          </a:xfrm>
          <a:prstGeom prst="rect">
            <a:avLst/>
          </a:prstGeom>
        </p:spPr>
      </p:pic>
      <p:pic>
        <p:nvPicPr>
          <p:cNvPr id="4" name="Picture 5" descr="ryupi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860800"/>
            <a:ext cx="16176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27088" y="1628775"/>
            <a:ext cx="8064500" cy="2667000"/>
            <a:chOff x="431" y="799"/>
            <a:chExt cx="5080" cy="1680"/>
          </a:xfrm>
        </p:grpSpPr>
        <p:sp>
          <p:nvSpPr>
            <p:cNvPr id="6147" name="Text Box 5"/>
            <p:cNvSpPr txBox="1">
              <a:spLocks noChangeArrowheads="1"/>
            </p:cNvSpPr>
            <p:nvPr/>
          </p:nvSpPr>
          <p:spPr bwMode="auto">
            <a:xfrm>
              <a:off x="431" y="981"/>
              <a:ext cx="5080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G創英角ﾎﾟｯﾌﾟ体" pitchFamily="49" charset="-128"/>
                  <a:cs typeface="+mn-cs"/>
                </a:rPr>
                <a:t>欲しい物があるとき、</a:t>
              </a: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G創英角ﾎﾟｯﾌﾟ体" pitchFamily="49" charset="-128"/>
                  <a:cs typeface="+mn-cs"/>
                </a:rPr>
                <a:t>みんなはどうする？</a:t>
              </a:r>
            </a:p>
          </p:txBody>
        </p:sp>
        <p:sp>
          <p:nvSpPr>
            <p:cNvPr id="6148" name="Text Box 26"/>
            <p:cNvSpPr txBox="1">
              <a:spLocks noChangeArrowheads="1"/>
            </p:cNvSpPr>
            <p:nvPr/>
          </p:nvSpPr>
          <p:spPr bwMode="auto">
            <a:xfrm>
              <a:off x="612" y="799"/>
              <a:ext cx="19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ほ　　　 　　　　　　もの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7488237" cy="8651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ja-JP" altLang="en-US" sz="6000" dirty="0">
                <a:solidFill>
                  <a:srgbClr val="002060"/>
                </a:solidFill>
              </a:rPr>
              <a:t>ほとんどの人は・・・</a:t>
            </a:r>
          </a:p>
        </p:txBody>
      </p:sp>
      <p:sp>
        <p:nvSpPr>
          <p:cNvPr id="7174" name="Text Box 23"/>
          <p:cNvSpPr txBox="1">
            <a:spLocks noChangeArrowheads="1"/>
          </p:cNvSpPr>
          <p:nvPr/>
        </p:nvSpPr>
        <p:spPr bwMode="auto">
          <a:xfrm>
            <a:off x="1116013" y="573405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-110690" y="1937090"/>
            <a:ext cx="3600251" cy="3524266"/>
            <a:chOff x="-68096" y="1911326"/>
            <a:chExt cx="3600251" cy="3524266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1937771" y="3852009"/>
              <a:ext cx="1223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b="1" dirty="0">
                  <a:solidFill>
                    <a:schemeClr val="tx1"/>
                  </a:solidFill>
                </a:rPr>
                <a:t>ひと　　</a:t>
              </a:r>
              <a:endPara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428267" y="4608363"/>
              <a:ext cx="1367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b="1" dirty="0">
                  <a:solidFill>
                    <a:schemeClr val="tx1"/>
                  </a:solidFill>
                </a:rPr>
                <a:t>か</a:t>
              </a:r>
              <a:endPara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-68096" y="1911326"/>
              <a:ext cx="3600251" cy="3524266"/>
              <a:chOff x="3662288" y="2479738"/>
              <a:chExt cx="3600251" cy="3524266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3662288" y="4680565"/>
                <a:ext cx="3600251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defTabSz="914400" rtl="0" eaLnBrk="1" fontAlgn="ctr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3200" dirty="0">
                    <a:solidFill>
                      <a:schemeClr val="tx1"/>
                    </a:solidFill>
                    <a:ea typeface="HG創英角ﾎﾟｯﾌﾟ体" pitchFamily="49" charset="-128"/>
                  </a:rPr>
                  <a:t>・おうちの人に</a:t>
                </a:r>
                <a:endParaRPr lang="en-US" altLang="ja-JP" sz="3200" dirty="0">
                  <a:solidFill>
                    <a:schemeClr val="tx1"/>
                  </a:solidFill>
                  <a:ea typeface="HG創英角ﾎﾟｯﾌﾟ体" pitchFamily="49" charset="-128"/>
                </a:endParaRPr>
              </a:p>
              <a:p>
                <a:pPr marL="0" marR="0" lvl="0" indent="0" defTabSz="914400" rtl="0" eaLnBrk="1" fontAlgn="ctr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3200" dirty="0">
                    <a:solidFill>
                      <a:schemeClr val="tx1"/>
                    </a:solidFill>
                    <a:ea typeface="HG創英角ﾎﾟｯﾌﾟ体" pitchFamily="49" charset="-128"/>
                  </a:rPr>
                  <a:t>　買ってもらう</a:t>
                </a:r>
                <a:endParaRPr lang="en-US" altLang="ja-JP" sz="3200" dirty="0">
                  <a:solidFill>
                    <a:schemeClr val="tx1"/>
                  </a:solidFill>
                  <a:ea typeface="HG創英角ﾎﾟｯﾌﾟ体" pitchFamily="49" charset="-128"/>
                </a:endParaRPr>
              </a:p>
            </p:txBody>
          </p:sp>
          <p:pic>
            <p:nvPicPr>
              <p:cNvPr id="2" name="図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39036" y="2479738"/>
                <a:ext cx="2973449" cy="1926231"/>
              </a:xfrm>
              <a:prstGeom prst="rect">
                <a:avLst/>
              </a:prstGeom>
            </p:spPr>
          </p:pic>
        </p:grpSp>
      </p:grpSp>
      <p:grpSp>
        <p:nvGrpSpPr>
          <p:cNvPr id="13" name="グループ化 12"/>
          <p:cNvGrpSpPr/>
          <p:nvPr/>
        </p:nvGrpSpPr>
        <p:grpSpPr>
          <a:xfrm>
            <a:off x="2737697" y="3121615"/>
            <a:ext cx="2842415" cy="3372698"/>
            <a:chOff x="-2262569" y="2438674"/>
            <a:chExt cx="2842415" cy="3372698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-1757868" y="4944938"/>
              <a:ext cx="23377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b="1" noProof="0" dirty="0">
                  <a:solidFill>
                    <a:schemeClr val="tx1"/>
                  </a:solidFill>
                </a:rPr>
                <a:t>じ　ぶん　　　か</a:t>
              </a:r>
              <a:endPara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-2262569" y="2438674"/>
              <a:ext cx="2842415" cy="3372698"/>
              <a:chOff x="2778953" y="3282121"/>
              <a:chExt cx="2842415" cy="3372698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778953" y="5823822"/>
                <a:ext cx="284241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defTabSz="914400" rtl="0" eaLnBrk="1" fontAlgn="ctr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HG創英角ﾎﾟｯﾌﾟ体" pitchFamily="49" charset="-128"/>
                  </a:rPr>
                  <a:t>・自分で買う</a:t>
                </a: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HG創英角ﾎﾟｯﾌﾟ体" pitchFamily="49" charset="-128"/>
                </a:endParaRPr>
              </a:p>
            </p:txBody>
          </p:sp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61000" y="3282121"/>
                <a:ext cx="2632797" cy="2541701"/>
              </a:xfrm>
              <a:prstGeom prst="rect">
                <a:avLst/>
              </a:prstGeom>
            </p:spPr>
          </p:pic>
        </p:grpSp>
      </p:grpSp>
      <p:grpSp>
        <p:nvGrpSpPr>
          <p:cNvPr id="11" name="グループ化 10"/>
          <p:cNvGrpSpPr/>
          <p:nvPr/>
        </p:nvGrpSpPr>
        <p:grpSpPr>
          <a:xfrm>
            <a:off x="5458457" y="1749259"/>
            <a:ext cx="3605978" cy="3544725"/>
            <a:chOff x="5538022" y="1916631"/>
            <a:chExt cx="3605978" cy="3544725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6196268" y="4630359"/>
              <a:ext cx="24482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defTabSz="914400" rtl="0" eaLnBrk="1" fontAlgn="ctr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HG創英角ﾎﾟｯﾌﾟ体" pitchFamily="49" charset="-128"/>
                </a:rPr>
                <a:t>・我慢する</a:t>
              </a: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6692939" y="4552971"/>
              <a:ext cx="12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が　まん</a:t>
              </a: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8022" y="1916631"/>
              <a:ext cx="3605978" cy="2675034"/>
            </a:xfrm>
            <a:prstGeom prst="rect">
              <a:avLst/>
            </a:prstGeom>
          </p:spPr>
        </p:pic>
        <p:sp>
          <p:nvSpPr>
            <p:cNvPr id="5" name="乗算 4"/>
            <p:cNvSpPr/>
            <p:nvPr/>
          </p:nvSpPr>
          <p:spPr bwMode="auto">
            <a:xfrm>
              <a:off x="6692939" y="2060848"/>
              <a:ext cx="1656217" cy="1512168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2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692696"/>
            <a:ext cx="8765419" cy="6120680"/>
          </a:xfrm>
          <a:prstGeom prst="rect">
            <a:avLst/>
          </a:prstGeom>
        </p:spPr>
      </p:pic>
      <p:sp>
        <p:nvSpPr>
          <p:cNvPr id="312326" name="AutoShape 6"/>
          <p:cNvSpPr>
            <a:spLocks noChangeArrowheads="1"/>
          </p:cNvSpPr>
          <p:nvPr/>
        </p:nvSpPr>
        <p:spPr bwMode="auto">
          <a:xfrm>
            <a:off x="41230" y="0"/>
            <a:ext cx="3162618" cy="2132856"/>
          </a:xfrm>
          <a:prstGeom prst="cloudCallout">
            <a:avLst>
              <a:gd name="adj1" fmla="val 11287"/>
              <a:gd name="adj2" fmla="val 80409"/>
            </a:avLst>
          </a:prstGeom>
          <a:solidFill>
            <a:srgbClr val="99CCFF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57263"/>
            <a:endParaRPr lang="ja-JP" altLang="ja-JP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20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59" y="620688"/>
            <a:ext cx="8326901" cy="5907118"/>
          </a:xfrm>
          <a:prstGeom prst="rect">
            <a:avLst/>
          </a:prstGeom>
        </p:spPr>
      </p:pic>
      <p:sp>
        <p:nvSpPr>
          <p:cNvPr id="311302" name="AutoShape 6"/>
          <p:cNvSpPr>
            <a:spLocks noChangeArrowheads="1"/>
          </p:cNvSpPr>
          <p:nvPr/>
        </p:nvSpPr>
        <p:spPr bwMode="auto">
          <a:xfrm rot="3785185">
            <a:off x="175327" y="-204097"/>
            <a:ext cx="2182373" cy="2622307"/>
          </a:xfrm>
          <a:prstGeom prst="cloudCallout">
            <a:avLst>
              <a:gd name="adj1" fmla="val 74663"/>
              <a:gd name="adj2" fmla="val 23144"/>
            </a:avLst>
          </a:prstGeom>
          <a:solidFill>
            <a:srgbClr val="99CCFF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 defTabSz="957263"/>
            <a:endParaRPr lang="ja-JP" altLang="ja-JP" sz="19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83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24544" y="1547812"/>
            <a:ext cx="9937750" cy="3786188"/>
            <a:chOff x="-324544" y="1547812"/>
            <a:chExt cx="9937750" cy="3786188"/>
          </a:xfrm>
        </p:grpSpPr>
        <p:grpSp>
          <p:nvGrpSpPr>
            <p:cNvPr id="2" name="Group 27"/>
            <p:cNvGrpSpPr>
              <a:grpSpLocks/>
            </p:cNvGrpSpPr>
            <p:nvPr/>
          </p:nvGrpSpPr>
          <p:grpSpPr bwMode="auto">
            <a:xfrm>
              <a:off x="-324544" y="1547812"/>
              <a:ext cx="9937750" cy="3786188"/>
              <a:chOff x="-249" y="1479"/>
              <a:chExt cx="6260" cy="2385"/>
            </a:xfrm>
          </p:grpSpPr>
          <p:sp>
            <p:nvSpPr>
              <p:cNvPr id="6147" name="Text Box 5"/>
              <p:cNvSpPr txBox="1">
                <a:spLocks noChangeArrowheads="1"/>
              </p:cNvSpPr>
              <p:nvPr/>
            </p:nvSpPr>
            <p:spPr bwMode="auto">
              <a:xfrm>
                <a:off x="-249" y="1479"/>
                <a:ext cx="6260" cy="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ctr" defTabSz="914400" rtl="0" eaLnBrk="1" fontAlgn="ctr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6000" dirty="0">
                    <a:solidFill>
                      <a:srgbClr val="FFFFFF"/>
                    </a:solidFill>
                    <a:latin typeface="HG創英角ﾎﾟｯﾌﾟ体" panose="040B0A09000000000000" pitchFamily="49" charset="-128"/>
                    <a:ea typeface="HG創英角ﾎﾟｯﾌﾟ体" panose="040B0A09000000000000" pitchFamily="49" charset="-128"/>
                  </a:rPr>
                  <a:t>Ａさん</a:t>
                </a:r>
                <a:r>
                  <a:rPr lang="ja-JP" altLang="en-US" sz="6000" dirty="0">
                    <a:solidFill>
                      <a:srgbClr val="FFFFFF"/>
                    </a:solidFill>
                    <a:ea typeface="HG創英角ﾎﾟｯﾌﾟ体" pitchFamily="49" charset="-128"/>
                  </a:rPr>
                  <a:t>がしたことは、</a:t>
                </a:r>
                <a:endParaRPr lang="en-US" altLang="ja-JP" sz="6000" dirty="0">
                  <a:solidFill>
                    <a:srgbClr val="FFFFFF"/>
                  </a:solidFill>
                  <a:ea typeface="HG創英角ﾎﾟｯﾌﾟ体" pitchFamily="49" charset="-128"/>
                </a:endParaRPr>
              </a:p>
              <a:p>
                <a:pPr marL="0" marR="0" lvl="0" indent="0" algn="ctr" defTabSz="914400" rtl="0" eaLnBrk="1" fontAlgn="ctr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6000" dirty="0">
                    <a:solidFill>
                      <a:srgbClr val="FFFFFF"/>
                    </a:solidFill>
                    <a:ea typeface="HG創英角ﾎﾟｯﾌﾟ体" pitchFamily="49" charset="-128"/>
                  </a:rPr>
                  <a:t>やって良いこと？</a:t>
                </a:r>
                <a:endParaRPr lang="en-US" altLang="ja-JP" sz="6000" dirty="0">
                  <a:solidFill>
                    <a:srgbClr val="FFFFFF"/>
                  </a:solidFill>
                  <a:ea typeface="HG創英角ﾎﾟｯﾌﾟ体" pitchFamily="49" charset="-128"/>
                </a:endParaRPr>
              </a:p>
              <a:p>
                <a:pPr marL="0" marR="0" lvl="0" indent="0" algn="ctr" defTabSz="914400" rtl="0" eaLnBrk="1" fontAlgn="ctr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6000" dirty="0">
                    <a:solidFill>
                      <a:srgbClr val="FFFFFF"/>
                    </a:solidFill>
                    <a:ea typeface="HG創英角ﾎﾟｯﾌﾟ体" pitchFamily="49" charset="-128"/>
                  </a:rPr>
                  <a:t>悪いこと？</a:t>
                </a:r>
                <a:endParaRPr kumimoji="1" lang="ja-JP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G創英角ﾎﾟｯﾌﾟ体" pitchFamily="49" charset="-128"/>
                  <a:cs typeface="+mn-cs"/>
                </a:endParaRPr>
              </a:p>
            </p:txBody>
          </p:sp>
          <p:sp>
            <p:nvSpPr>
              <p:cNvPr id="6148" name="Text Box 26"/>
              <p:cNvSpPr txBox="1">
                <a:spLocks noChangeArrowheads="1"/>
              </p:cNvSpPr>
              <p:nvPr/>
            </p:nvSpPr>
            <p:spPr bwMode="auto">
              <a:xfrm>
                <a:off x="2518" y="2114"/>
                <a:ext cx="19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FF0000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400" b="1" dirty="0">
                    <a:solidFill>
                      <a:srgbClr val="FFFFFF"/>
                    </a:solidFill>
                  </a:rPr>
                  <a:t>よ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2699792" y="3933781"/>
              <a:ext cx="3167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b="1" dirty="0">
                  <a:solidFill>
                    <a:srgbClr val="FFFFFF"/>
                  </a:solidFill>
                </a:rPr>
                <a:t>わる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63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868" y="404664"/>
            <a:ext cx="870811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7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502"/>
            <a:ext cx="8784976" cy="6335498"/>
          </a:xfrm>
          <a:prstGeom prst="rect">
            <a:avLst/>
          </a:prstGeom>
        </p:spPr>
      </p:pic>
      <p:sp>
        <p:nvSpPr>
          <p:cNvPr id="305160" name="AutoShape 8"/>
          <p:cNvSpPr>
            <a:spLocks noChangeArrowheads="1"/>
          </p:cNvSpPr>
          <p:nvPr/>
        </p:nvSpPr>
        <p:spPr bwMode="auto">
          <a:xfrm>
            <a:off x="7308304" y="33431"/>
            <a:ext cx="1836043" cy="2303463"/>
          </a:xfrm>
          <a:prstGeom prst="cloudCallout">
            <a:avLst>
              <a:gd name="adj1" fmla="val -63734"/>
              <a:gd name="adj2" fmla="val 39876"/>
            </a:avLst>
          </a:prstGeom>
          <a:solidFill>
            <a:srgbClr val="FFFF99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05159" name="AutoShape 7"/>
          <p:cNvSpPr>
            <a:spLocks noChangeArrowheads="1"/>
          </p:cNvSpPr>
          <p:nvPr/>
        </p:nvSpPr>
        <p:spPr bwMode="auto">
          <a:xfrm>
            <a:off x="179512" y="908719"/>
            <a:ext cx="2520950" cy="2303463"/>
          </a:xfrm>
          <a:prstGeom prst="cloudCallout">
            <a:avLst>
              <a:gd name="adj1" fmla="val -1086"/>
              <a:gd name="adj2" fmla="val 82170"/>
            </a:avLst>
          </a:prstGeom>
          <a:solidFill>
            <a:srgbClr val="FF99CC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443712" y="3933056"/>
            <a:ext cx="2520950" cy="2303463"/>
          </a:xfrm>
          <a:prstGeom prst="cloudCallout">
            <a:avLst>
              <a:gd name="adj1" fmla="val -76831"/>
              <a:gd name="adj2" fmla="val -53266"/>
            </a:avLst>
          </a:prstGeom>
          <a:solidFill>
            <a:schemeClr val="tx2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0" grpId="0" animBg="1"/>
      <p:bldP spid="30515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2"/>
          <p:cNvGrpSpPr>
            <a:grpSpLocks/>
          </p:cNvGrpSpPr>
          <p:nvPr/>
        </p:nvGrpSpPr>
        <p:grpSpPr bwMode="auto">
          <a:xfrm>
            <a:off x="1043890" y="5013176"/>
            <a:ext cx="6984776" cy="1800200"/>
            <a:chOff x="4580960" y="-315530"/>
            <a:chExt cx="3970523" cy="1801300"/>
          </a:xfrm>
        </p:grpSpPr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4580960" y="-155417"/>
              <a:ext cx="3970523" cy="16411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>
                      <a:lumMod val="50000"/>
                    </a:srgb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窃 盗 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734125" y="-315530"/>
              <a:ext cx="3664193" cy="400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D2D8A">
                      <a:lumMod val="50000"/>
                    </a:srgbClr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せっ</a:t>
              </a: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>
                      <a:lumMod val="50000"/>
                    </a:srgbClr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  　  とう   　</a:t>
              </a:r>
            </a:p>
          </p:txBody>
        </p:sp>
      </p:grpSp>
      <p:sp>
        <p:nvSpPr>
          <p:cNvPr id="18" name="等号 17"/>
          <p:cNvSpPr/>
          <p:nvPr/>
        </p:nvSpPr>
        <p:spPr bwMode="auto">
          <a:xfrm rot="5400000">
            <a:off x="3978592" y="4076676"/>
            <a:ext cx="1115368" cy="1260177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4" name="グループ化 32"/>
          <p:cNvGrpSpPr>
            <a:grpSpLocks/>
          </p:cNvGrpSpPr>
          <p:nvPr/>
        </p:nvGrpSpPr>
        <p:grpSpPr bwMode="auto">
          <a:xfrm>
            <a:off x="393018" y="2700719"/>
            <a:ext cx="8286516" cy="1549630"/>
            <a:chOff x="3840981" y="-269331"/>
            <a:chExt cx="4710502" cy="1755101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840981" y="-155417"/>
              <a:ext cx="4710502" cy="16411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200" dirty="0">
                  <a:solidFill>
                    <a:srgbClr val="0070C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人のものをとる</a:t>
              </a:r>
              <a:endPara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478916" y="-269331"/>
              <a:ext cx="744186" cy="529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 dirty="0">
                  <a:solidFill>
                    <a:srgbClr val="0070C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ひと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2455" y="75026"/>
            <a:ext cx="2104298" cy="272627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8137" y="189763"/>
            <a:ext cx="2328478" cy="2520382"/>
          </a:xfrm>
          <a:prstGeom prst="rect">
            <a:avLst/>
          </a:prstGeom>
        </p:spPr>
      </p:pic>
      <p:grpSp>
        <p:nvGrpSpPr>
          <p:cNvPr id="31" name="グループ化 20"/>
          <p:cNvGrpSpPr>
            <a:grpSpLocks/>
          </p:cNvGrpSpPr>
          <p:nvPr/>
        </p:nvGrpSpPr>
        <p:grpSpPr bwMode="auto">
          <a:xfrm>
            <a:off x="2034376" y="2480736"/>
            <a:ext cx="5003800" cy="4316413"/>
            <a:chOff x="23586" y="1689099"/>
            <a:chExt cx="5003800" cy="4316413"/>
          </a:xfrm>
        </p:grpSpPr>
        <p:grpSp>
          <p:nvGrpSpPr>
            <p:cNvPr id="32" name="グループ化 19"/>
            <p:cNvGrpSpPr>
              <a:grpSpLocks/>
            </p:cNvGrpSpPr>
            <p:nvPr/>
          </p:nvGrpSpPr>
          <p:grpSpPr bwMode="auto">
            <a:xfrm>
              <a:off x="23586" y="1689099"/>
              <a:ext cx="5003800" cy="4316413"/>
              <a:chOff x="23586" y="1689099"/>
              <a:chExt cx="5003800" cy="4316413"/>
            </a:xfrm>
          </p:grpSpPr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>
                <a:off x="23586" y="1689099"/>
                <a:ext cx="5003800" cy="4316413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5" name="Rectangle 2"/>
              <p:cNvSpPr txBox="1">
                <a:spLocks noChangeArrowheads="1"/>
              </p:cNvSpPr>
              <p:nvPr/>
            </p:nvSpPr>
            <p:spPr bwMode="auto">
              <a:xfrm>
                <a:off x="989613" y="2903536"/>
                <a:ext cx="3816350" cy="170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犯罪</a:t>
                </a:r>
              </a:p>
            </p:txBody>
          </p:sp>
        </p:grpSp>
        <p:sp>
          <p:nvSpPr>
            <p:cNvPr id="33" name="Rectangle 2"/>
            <p:cNvSpPr txBox="1">
              <a:spLocks noChangeArrowheads="1"/>
            </p:cNvSpPr>
            <p:nvPr/>
          </p:nvSpPr>
          <p:spPr bwMode="auto">
            <a:xfrm>
              <a:off x="1453756" y="2701547"/>
              <a:ext cx="30813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はん　　　ざい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0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オーガニック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画面に合わせる (4:3)</PresentationFormat>
  <Paragraphs>167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14</vt:i4>
      </vt:variant>
    </vt:vector>
  </HeadingPairs>
  <TitlesOfParts>
    <vt:vector size="30" baseType="lpstr">
      <vt:lpstr>HGP創英角ｺﾞｼｯｸUB</vt:lpstr>
      <vt:lpstr>HG創英角ｺﾞｼｯｸUB</vt:lpstr>
      <vt:lpstr>HG創英角ﾎﾟｯﾌﾟ体</vt:lpstr>
      <vt:lpstr>ＭＳ Ｐゴシック</vt:lpstr>
      <vt:lpstr>メイリオ</vt:lpstr>
      <vt:lpstr>游ゴシック</vt:lpstr>
      <vt:lpstr>Arial</vt:lpstr>
      <vt:lpstr>Calibri</vt:lpstr>
      <vt:lpstr>Garamond</vt:lpstr>
      <vt:lpstr>Tahoma</vt:lpstr>
      <vt:lpstr>Wingdings</vt:lpstr>
      <vt:lpstr>Textured</vt:lpstr>
      <vt:lpstr>1_Balance</vt:lpstr>
      <vt:lpstr>2_標準デザイン</vt:lpstr>
      <vt:lpstr>標準デザイン</vt:lpstr>
      <vt:lpstr>オーガニック</vt:lpstr>
      <vt:lpstr>ひまわり教室 ～なくなったカード～</vt:lpstr>
      <vt:lpstr>PowerPoint プレゼンテーション</vt:lpstr>
      <vt:lpstr>ほとんどの人は・・・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2022-06-03T06:24:36Z</dcterms:created>
  <dcterms:modified xsi:type="dcterms:W3CDTF">2022-06-17T08:23:18Z</dcterms:modified>
</cp:coreProperties>
</file>