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269D01E-BC32-4049-B463-5C60D7B0CCD2}" styleName="テーマ スタイル 2 - アクセント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314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EAF7164-2579-437E-B332-46FDDAAB473A}" type="datetimeFigureOut">
              <a:rPr kumimoji="1" lang="ja-JP" altLang="en-US" smtClean="0"/>
              <a:t>2026/5/14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7292AF-703E-41D4-B791-A9AA5DC11D17}" type="slidenum">
              <a:rPr kumimoji="1" lang="ja-JP" altLang="en-US" smtClean="0"/>
              <a:t>‹#›</a:t>
            </a:fld>
            <a:endParaRPr kumimoji="1" lang="ja-JP" altLang="en-US"/>
          </a:p>
        </p:txBody>
      </p:sp>
    </p:spTree>
    <p:extLst>
      <p:ext uri="{BB962C8B-B14F-4D97-AF65-F5344CB8AC3E}">
        <p14:creationId xmlns:p14="http://schemas.microsoft.com/office/powerpoint/2010/main" val="1405083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AF7164-2579-437E-B332-46FDDAAB473A}" type="datetimeFigureOut">
              <a:rPr kumimoji="1" lang="ja-JP" altLang="en-US" smtClean="0"/>
              <a:t>2026/5/14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7292AF-703E-41D4-B791-A9AA5DC11D17}" type="slidenum">
              <a:rPr kumimoji="1" lang="ja-JP" altLang="en-US" smtClean="0"/>
              <a:t>‹#›</a:t>
            </a:fld>
            <a:endParaRPr kumimoji="1" lang="ja-JP" altLang="en-US"/>
          </a:p>
        </p:txBody>
      </p:sp>
    </p:spTree>
    <p:extLst>
      <p:ext uri="{BB962C8B-B14F-4D97-AF65-F5344CB8AC3E}">
        <p14:creationId xmlns:p14="http://schemas.microsoft.com/office/powerpoint/2010/main" val="2859159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AF7164-2579-437E-B332-46FDDAAB473A}" type="datetimeFigureOut">
              <a:rPr kumimoji="1" lang="ja-JP" altLang="en-US" smtClean="0"/>
              <a:t>2026/5/14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7292AF-703E-41D4-B791-A9AA5DC11D17}" type="slidenum">
              <a:rPr kumimoji="1" lang="ja-JP" altLang="en-US" smtClean="0"/>
              <a:t>‹#›</a:t>
            </a:fld>
            <a:endParaRPr kumimoji="1" lang="ja-JP" altLang="en-US"/>
          </a:p>
        </p:txBody>
      </p:sp>
    </p:spTree>
    <p:extLst>
      <p:ext uri="{BB962C8B-B14F-4D97-AF65-F5344CB8AC3E}">
        <p14:creationId xmlns:p14="http://schemas.microsoft.com/office/powerpoint/2010/main" val="1538821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AF7164-2579-437E-B332-46FDDAAB473A}" type="datetimeFigureOut">
              <a:rPr kumimoji="1" lang="ja-JP" altLang="en-US" smtClean="0"/>
              <a:t>2026/5/14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7292AF-703E-41D4-B791-A9AA5DC11D17}" type="slidenum">
              <a:rPr kumimoji="1" lang="ja-JP" altLang="en-US" smtClean="0"/>
              <a:t>‹#›</a:t>
            </a:fld>
            <a:endParaRPr kumimoji="1" lang="ja-JP" altLang="en-US"/>
          </a:p>
        </p:txBody>
      </p:sp>
    </p:spTree>
    <p:extLst>
      <p:ext uri="{BB962C8B-B14F-4D97-AF65-F5344CB8AC3E}">
        <p14:creationId xmlns:p14="http://schemas.microsoft.com/office/powerpoint/2010/main" val="1356781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EAF7164-2579-437E-B332-46FDDAAB473A}" type="datetimeFigureOut">
              <a:rPr kumimoji="1" lang="ja-JP" altLang="en-US" smtClean="0"/>
              <a:t>2026/5/14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7292AF-703E-41D4-B791-A9AA5DC11D17}" type="slidenum">
              <a:rPr kumimoji="1" lang="ja-JP" altLang="en-US" smtClean="0"/>
              <a:t>‹#›</a:t>
            </a:fld>
            <a:endParaRPr kumimoji="1" lang="ja-JP" altLang="en-US"/>
          </a:p>
        </p:txBody>
      </p:sp>
    </p:spTree>
    <p:extLst>
      <p:ext uri="{BB962C8B-B14F-4D97-AF65-F5344CB8AC3E}">
        <p14:creationId xmlns:p14="http://schemas.microsoft.com/office/powerpoint/2010/main" val="286558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EAF7164-2579-437E-B332-46FDDAAB473A}" type="datetimeFigureOut">
              <a:rPr kumimoji="1" lang="ja-JP" altLang="en-US" smtClean="0"/>
              <a:t>2026/5/14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7292AF-703E-41D4-B791-A9AA5DC11D17}" type="slidenum">
              <a:rPr kumimoji="1" lang="ja-JP" altLang="en-US" smtClean="0"/>
              <a:t>‹#›</a:t>
            </a:fld>
            <a:endParaRPr kumimoji="1" lang="ja-JP" altLang="en-US"/>
          </a:p>
        </p:txBody>
      </p:sp>
    </p:spTree>
    <p:extLst>
      <p:ext uri="{BB962C8B-B14F-4D97-AF65-F5344CB8AC3E}">
        <p14:creationId xmlns:p14="http://schemas.microsoft.com/office/powerpoint/2010/main" val="740967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EAF7164-2579-437E-B332-46FDDAAB473A}" type="datetimeFigureOut">
              <a:rPr kumimoji="1" lang="ja-JP" altLang="en-US" smtClean="0"/>
              <a:t>2026/5/14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A7292AF-703E-41D4-B791-A9AA5DC11D17}" type="slidenum">
              <a:rPr kumimoji="1" lang="ja-JP" altLang="en-US" smtClean="0"/>
              <a:t>‹#›</a:t>
            </a:fld>
            <a:endParaRPr kumimoji="1" lang="ja-JP" altLang="en-US"/>
          </a:p>
        </p:txBody>
      </p:sp>
    </p:spTree>
    <p:extLst>
      <p:ext uri="{BB962C8B-B14F-4D97-AF65-F5344CB8AC3E}">
        <p14:creationId xmlns:p14="http://schemas.microsoft.com/office/powerpoint/2010/main" val="3514274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EAF7164-2579-437E-B332-46FDDAAB473A}" type="datetimeFigureOut">
              <a:rPr kumimoji="1" lang="ja-JP" altLang="en-US" smtClean="0"/>
              <a:t>2026/5/14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A7292AF-703E-41D4-B791-A9AA5DC11D17}" type="slidenum">
              <a:rPr kumimoji="1" lang="ja-JP" altLang="en-US" smtClean="0"/>
              <a:t>‹#›</a:t>
            </a:fld>
            <a:endParaRPr kumimoji="1" lang="ja-JP" altLang="en-US"/>
          </a:p>
        </p:txBody>
      </p:sp>
    </p:spTree>
    <p:extLst>
      <p:ext uri="{BB962C8B-B14F-4D97-AF65-F5344CB8AC3E}">
        <p14:creationId xmlns:p14="http://schemas.microsoft.com/office/powerpoint/2010/main" val="2231055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F7164-2579-437E-B332-46FDDAAB473A}" type="datetimeFigureOut">
              <a:rPr kumimoji="1" lang="ja-JP" altLang="en-US" smtClean="0"/>
              <a:t>2026/5/14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A7292AF-703E-41D4-B791-A9AA5DC11D17}" type="slidenum">
              <a:rPr kumimoji="1" lang="ja-JP" altLang="en-US" smtClean="0"/>
              <a:t>‹#›</a:t>
            </a:fld>
            <a:endParaRPr kumimoji="1" lang="ja-JP" altLang="en-US"/>
          </a:p>
        </p:txBody>
      </p:sp>
    </p:spTree>
    <p:extLst>
      <p:ext uri="{BB962C8B-B14F-4D97-AF65-F5344CB8AC3E}">
        <p14:creationId xmlns:p14="http://schemas.microsoft.com/office/powerpoint/2010/main" val="2369268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EAF7164-2579-437E-B332-46FDDAAB473A}" type="datetimeFigureOut">
              <a:rPr kumimoji="1" lang="ja-JP" altLang="en-US" smtClean="0"/>
              <a:t>2026/5/14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7292AF-703E-41D4-B791-A9AA5DC11D17}" type="slidenum">
              <a:rPr kumimoji="1" lang="ja-JP" altLang="en-US" smtClean="0"/>
              <a:t>‹#›</a:t>
            </a:fld>
            <a:endParaRPr kumimoji="1" lang="ja-JP" altLang="en-US"/>
          </a:p>
        </p:txBody>
      </p:sp>
    </p:spTree>
    <p:extLst>
      <p:ext uri="{BB962C8B-B14F-4D97-AF65-F5344CB8AC3E}">
        <p14:creationId xmlns:p14="http://schemas.microsoft.com/office/powerpoint/2010/main" val="742429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EAF7164-2579-437E-B332-46FDDAAB473A}" type="datetimeFigureOut">
              <a:rPr kumimoji="1" lang="ja-JP" altLang="en-US" smtClean="0"/>
              <a:t>2026/5/14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7292AF-703E-41D4-B791-A9AA5DC11D17}" type="slidenum">
              <a:rPr kumimoji="1" lang="ja-JP" altLang="en-US" smtClean="0"/>
              <a:t>‹#›</a:t>
            </a:fld>
            <a:endParaRPr kumimoji="1" lang="ja-JP" altLang="en-US"/>
          </a:p>
        </p:txBody>
      </p:sp>
    </p:spTree>
    <p:extLst>
      <p:ext uri="{BB962C8B-B14F-4D97-AF65-F5344CB8AC3E}">
        <p14:creationId xmlns:p14="http://schemas.microsoft.com/office/powerpoint/2010/main" val="1869597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EAF7164-2579-437E-B332-46FDDAAB473A}" type="datetimeFigureOut">
              <a:rPr kumimoji="1" lang="ja-JP" altLang="en-US" smtClean="0"/>
              <a:t>2026/5/14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A7292AF-703E-41D4-B791-A9AA5DC11D17}" type="slidenum">
              <a:rPr kumimoji="1" lang="ja-JP" altLang="en-US" smtClean="0"/>
              <a:t>‹#›</a:t>
            </a:fld>
            <a:endParaRPr kumimoji="1" lang="ja-JP" altLang="en-US"/>
          </a:p>
        </p:txBody>
      </p:sp>
    </p:spTree>
    <p:extLst>
      <p:ext uri="{BB962C8B-B14F-4D97-AF65-F5344CB8AC3E}">
        <p14:creationId xmlns:p14="http://schemas.microsoft.com/office/powerpoint/2010/main" val="13237864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9B33A555-21B9-4F1D-B922-76DCAB821509}"/>
              </a:ext>
            </a:extLst>
          </p:cNvPr>
          <p:cNvSpPr/>
          <p:nvPr/>
        </p:nvSpPr>
        <p:spPr>
          <a:xfrm>
            <a:off x="0" y="-20047"/>
            <a:ext cx="6858000" cy="1275262"/>
          </a:xfrm>
          <a:prstGeom prst="rect">
            <a:avLst/>
          </a:prstGeom>
          <a:solidFill>
            <a:schemeClr val="accent6">
              <a:lumMod val="20000"/>
              <a:lumOff val="80000"/>
            </a:schemeClr>
          </a:solidFill>
        </p:spPr>
        <p:txBody>
          <a:bodyPr wrap="square">
            <a:normAutofit/>
          </a:bodyPr>
          <a:lstStyle/>
          <a:p>
            <a:pPr lvl="0" algn="ctr" defTabSz="914400" eaLnBrk="0" fontAlgn="base" hangingPunct="0">
              <a:spcBef>
                <a:spcPct val="0"/>
              </a:spcBef>
              <a:spcAft>
                <a:spcPct val="0"/>
              </a:spcAft>
            </a:pPr>
            <a:endParaRPr lang="en-US" altLang="ja-JP" sz="1050" b="1" dirty="0">
              <a:latin typeface="HGP明朝E" panose="02020900000000000000" pitchFamily="18" charset="-128"/>
              <a:ea typeface="HGP明朝E" panose="02020900000000000000" pitchFamily="18" charset="-128"/>
              <a:cs typeface="Times New Roman" panose="02020603050405020304" pitchFamily="18" charset="0"/>
            </a:endParaRPr>
          </a:p>
          <a:p>
            <a:pPr lvl="0" algn="ctr" defTabSz="914400" eaLnBrk="0" fontAlgn="base" hangingPunct="0">
              <a:spcBef>
                <a:spcPct val="0"/>
              </a:spcBef>
              <a:spcAft>
                <a:spcPct val="0"/>
              </a:spcAft>
            </a:pPr>
            <a:r>
              <a:rPr lang="ja-JP" altLang="en-US" sz="2000" b="1" dirty="0">
                <a:latin typeface="HGP明朝E" panose="02020900000000000000" pitchFamily="18" charset="-128"/>
                <a:ea typeface="HGP明朝E" panose="02020900000000000000" pitchFamily="18" charset="-128"/>
                <a:cs typeface="Times New Roman" panose="02020603050405020304" pitchFamily="18" charset="0"/>
              </a:rPr>
              <a:t>三越伊勢丹オンラインギフトサイト</a:t>
            </a:r>
            <a:endParaRPr lang="en-US" altLang="ja-JP" sz="2000" b="1" dirty="0">
              <a:latin typeface="HGP明朝E" panose="02020900000000000000" pitchFamily="18" charset="-128"/>
              <a:ea typeface="HGP明朝E" panose="02020900000000000000" pitchFamily="18" charset="-128"/>
              <a:cs typeface="Times New Roman" panose="02020603050405020304" pitchFamily="18" charset="0"/>
            </a:endParaRPr>
          </a:p>
          <a:p>
            <a:pPr lvl="0" algn="ctr" defTabSz="914400" eaLnBrk="0" fontAlgn="base" hangingPunct="0">
              <a:spcBef>
                <a:spcPct val="0"/>
              </a:spcBef>
              <a:spcAft>
                <a:spcPct val="0"/>
              </a:spcAft>
            </a:pPr>
            <a:r>
              <a:rPr lang="en-US" altLang="ja-JP" sz="2000" b="1" dirty="0">
                <a:latin typeface="HGP明朝E" panose="02020900000000000000" pitchFamily="18" charset="-128"/>
                <a:ea typeface="HGP明朝E" panose="02020900000000000000" pitchFamily="18" charset="-128"/>
                <a:cs typeface="Times New Roman" panose="02020603050405020304" pitchFamily="18" charset="0"/>
              </a:rPr>
              <a:t>MOO:D MARK by ISETAN </a:t>
            </a:r>
            <a:r>
              <a:rPr lang="ja-JP" altLang="en-US" sz="2000" b="1" dirty="0">
                <a:latin typeface="HGP明朝E" panose="02020900000000000000" pitchFamily="18" charset="-128"/>
                <a:ea typeface="HGP明朝E" panose="02020900000000000000" pitchFamily="18" charset="-128"/>
                <a:cs typeface="Times New Roman" panose="02020603050405020304" pitchFamily="18" charset="0"/>
              </a:rPr>
              <a:t>参加事業者募集説明会</a:t>
            </a:r>
            <a:r>
              <a:rPr lang="ja-JP" altLang="ja-JP" b="1" dirty="0">
                <a:latin typeface="HGP明朝E" panose="02020900000000000000" pitchFamily="18" charset="-128"/>
                <a:ea typeface="HGP明朝E" panose="02020900000000000000" pitchFamily="18" charset="-128"/>
                <a:cs typeface="Times New Roman" panose="02020603050405020304" pitchFamily="18" charset="0"/>
              </a:rPr>
              <a:t>　</a:t>
            </a:r>
            <a:endParaRPr lang="en-US" altLang="ja-JP" b="1" dirty="0">
              <a:latin typeface="HGP明朝E" panose="02020900000000000000" pitchFamily="18" charset="-128"/>
              <a:ea typeface="HGP明朝E" panose="02020900000000000000" pitchFamily="18"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D874890F-2BA8-48FF-9F88-D2CAF9FDFE45}"/>
              </a:ext>
            </a:extLst>
          </p:cNvPr>
          <p:cNvSpPr/>
          <p:nvPr/>
        </p:nvSpPr>
        <p:spPr>
          <a:xfrm>
            <a:off x="84833" y="821826"/>
            <a:ext cx="1743968" cy="400110"/>
          </a:xfrm>
          <a:prstGeom prst="rect">
            <a:avLst/>
          </a:prstGeom>
          <a:solidFill>
            <a:schemeClr val="bg1"/>
          </a:solidFill>
          <a:ln w="6350"/>
        </p:spPr>
        <p:style>
          <a:lnRef idx="2">
            <a:schemeClr val="dk1"/>
          </a:lnRef>
          <a:fillRef idx="1">
            <a:schemeClr val="lt1"/>
          </a:fillRef>
          <a:effectRef idx="0">
            <a:schemeClr val="dk1"/>
          </a:effectRef>
          <a:fontRef idx="minor">
            <a:schemeClr val="dk1"/>
          </a:fontRef>
        </p:style>
        <p:txBody>
          <a:bodyPr wrap="square">
            <a:spAutoFit/>
          </a:bodyPr>
          <a:lstStyle/>
          <a:p>
            <a:pPr algn="ctr" defTabSz="914400" eaLnBrk="0" fontAlgn="base" hangingPunct="0">
              <a:spcBef>
                <a:spcPct val="0"/>
              </a:spcBef>
              <a:spcAft>
                <a:spcPct val="0"/>
              </a:spcAft>
            </a:pPr>
            <a:r>
              <a:rPr lang="ja-JP" altLang="ja-JP" sz="1000" dirty="0">
                <a:latin typeface="ＭＳ ゴシック" panose="020B0609070205080204" pitchFamily="49" charset="-128"/>
                <a:ea typeface="ＭＳ ゴシック" panose="020B0609070205080204" pitchFamily="49" charset="-128"/>
                <a:cs typeface="Times New Roman" panose="02020603050405020304" pitchFamily="18" charset="0"/>
              </a:rPr>
              <a:t>申込締切</a:t>
            </a:r>
            <a:r>
              <a:rPr lang="ja-JP" altLang="en-US" sz="10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000" b="1"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６月１２</a:t>
            </a:r>
            <a:r>
              <a:rPr lang="ja-JP" altLang="ja-JP" sz="1000" b="1"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日</a:t>
            </a:r>
            <a:r>
              <a:rPr lang="en-US" altLang="ja-JP" sz="1000" b="1"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000" b="1"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金</a:t>
            </a:r>
            <a:r>
              <a:rPr lang="en-US" altLang="ja-JP" sz="1000" b="1"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a:t>
            </a:r>
          </a:p>
          <a:p>
            <a:pPr defTabSz="914400" eaLnBrk="0" fontAlgn="base" hangingPunct="0">
              <a:spcBef>
                <a:spcPct val="0"/>
              </a:spcBef>
              <a:spcAft>
                <a:spcPct val="0"/>
              </a:spcAft>
            </a:pPr>
            <a:r>
              <a:rPr lang="ja-JP" altLang="en-US" sz="10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参 加 費：無料</a:t>
            </a:r>
            <a:endParaRPr lang="en-US" altLang="ja-JP" sz="10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E711D8EA-A593-4824-934A-4AC6DFCBB7C3}"/>
              </a:ext>
            </a:extLst>
          </p:cNvPr>
          <p:cNvSpPr/>
          <p:nvPr/>
        </p:nvSpPr>
        <p:spPr>
          <a:xfrm>
            <a:off x="4809988" y="926867"/>
            <a:ext cx="2108269" cy="246221"/>
          </a:xfrm>
          <a:prstGeom prst="rect">
            <a:avLst/>
          </a:prstGeom>
        </p:spPr>
        <p:txBody>
          <a:bodyPr wrap="none">
            <a:spAutoFit/>
          </a:bodyPr>
          <a:lstStyle/>
          <a:p>
            <a:pPr lvl="0" defTabSz="914400" eaLnBrk="0" fontAlgn="base" hangingPunct="0">
              <a:spcBef>
                <a:spcPct val="0"/>
              </a:spcBef>
              <a:spcAft>
                <a:spcPct val="0"/>
              </a:spcAft>
            </a:pPr>
            <a:r>
              <a:rPr lang="en-US" altLang="ja-JP" sz="10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00" dirty="0">
                <a:latin typeface="ＭＳ 明朝" panose="02020609040205080304" pitchFamily="17" charset="-128"/>
                <a:ea typeface="ＭＳ 明朝" panose="02020609040205080304" pitchFamily="17" charset="-128"/>
                <a:cs typeface="Times New Roman" panose="02020603050405020304" pitchFamily="18" charset="0"/>
              </a:rPr>
              <a:t>福井県</a:t>
            </a:r>
            <a:r>
              <a:rPr lang="ja-JP" altLang="en-US" sz="1000" dirty="0">
                <a:latin typeface="ＭＳ 明朝" panose="02020609040205080304" pitchFamily="17" charset="-128"/>
                <a:ea typeface="ＭＳ 明朝" panose="02020609040205080304" pitchFamily="17" charset="-128"/>
                <a:cs typeface="Times New Roman" panose="02020603050405020304" pitchFamily="18" charset="0"/>
              </a:rPr>
              <a:t>農林水産部流通販売課</a:t>
            </a:r>
            <a:r>
              <a:rPr lang="en-US" altLang="ja-JP" sz="1000" dirty="0">
                <a:latin typeface="ＭＳ 明朝" panose="02020609040205080304" pitchFamily="17" charset="-128"/>
                <a:ea typeface="ＭＳ 明朝" panose="02020609040205080304" pitchFamily="17" charset="-128"/>
                <a:cs typeface="Times New Roman" panose="02020603050405020304" pitchFamily="18" charset="0"/>
              </a:rPr>
              <a:t>】</a:t>
            </a:r>
            <a:endParaRPr lang="ja-JP" altLang="ja-JP" sz="1000" dirty="0"/>
          </a:p>
        </p:txBody>
      </p:sp>
      <p:sp>
        <p:nvSpPr>
          <p:cNvPr id="11" name="正方形/長方形 10">
            <a:extLst>
              <a:ext uri="{FF2B5EF4-FFF2-40B4-BE49-F238E27FC236}">
                <a16:creationId xmlns:a16="http://schemas.microsoft.com/office/drawing/2014/main" id="{63B22D74-E430-4CE3-BF91-6A94C34632E4}"/>
              </a:ext>
            </a:extLst>
          </p:cNvPr>
          <p:cNvSpPr/>
          <p:nvPr/>
        </p:nvSpPr>
        <p:spPr>
          <a:xfrm>
            <a:off x="146038" y="1260362"/>
            <a:ext cx="5045394" cy="738664"/>
          </a:xfrm>
          <a:prstGeom prst="rect">
            <a:avLst/>
          </a:prstGeom>
        </p:spPr>
        <p:txBody>
          <a:bodyPr wrap="square">
            <a:spAutoFit/>
          </a:bodyPr>
          <a:lstStyle/>
          <a:p>
            <a:pPr lvl="0" defTabSz="914400" eaLnBrk="0" fontAlgn="base" hangingPunct="0">
              <a:spcBef>
                <a:spcPct val="0"/>
              </a:spcBef>
              <a:spcAft>
                <a:spcPct val="0"/>
              </a:spcAft>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県では、</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美食福井」食材をはじめ県産農林水産物や加工品などの販路拡大を図っており、その一環として、Ｒ６年度より三越伊勢丹の運営するオンラインギフトサイトにて「美食福井」関連商品の販売に取り組み始めました。</a:t>
            </a:r>
            <a:endParaRPr lang="en-US" altLang="ja-JP" sz="1050" dirty="0">
              <a:latin typeface="ＭＳ 明朝" panose="02020609040205080304" pitchFamily="17" charset="-128"/>
              <a:ea typeface="ＭＳ 明朝" panose="02020609040205080304" pitchFamily="17" charset="-128"/>
              <a:cs typeface="Times New Roman" panose="02020603050405020304" pitchFamily="18" charset="0"/>
            </a:endParaRPr>
          </a:p>
          <a:p>
            <a:pPr lvl="0" defTabSz="914400" eaLnBrk="0" fontAlgn="base" hangingPunct="0">
              <a:spcBef>
                <a:spcPct val="0"/>
              </a:spcBef>
              <a:spcAft>
                <a:spcPct val="0"/>
              </a:spcAft>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　つきましては、Ｒ８年度の商品掲載に向け、事業者向け説明会を開催します。</a:t>
            </a:r>
            <a:endParaRPr lang="ja-JP" altLang="ja-JP" sz="1050" dirty="0">
              <a:latin typeface="ＭＳ 明朝" panose="02020609040205080304" pitchFamily="17" charset="-128"/>
              <a:ea typeface="ＭＳ 明朝" panose="02020609040205080304" pitchFamily="17" charset="-128"/>
            </a:endParaRPr>
          </a:p>
        </p:txBody>
      </p:sp>
      <p:graphicFrame>
        <p:nvGraphicFramePr>
          <p:cNvPr id="14" name="表 13">
            <a:extLst>
              <a:ext uri="{FF2B5EF4-FFF2-40B4-BE49-F238E27FC236}">
                <a16:creationId xmlns:a16="http://schemas.microsoft.com/office/drawing/2014/main" id="{72D3ECFD-F561-4D53-A87D-5C49991214AF}"/>
              </a:ext>
            </a:extLst>
          </p:cNvPr>
          <p:cNvGraphicFramePr>
            <a:graphicFrameLocks noGrp="1"/>
          </p:cNvGraphicFramePr>
          <p:nvPr>
            <p:extLst>
              <p:ext uri="{D42A27DB-BD31-4B8C-83A1-F6EECF244321}">
                <p14:modId xmlns:p14="http://schemas.microsoft.com/office/powerpoint/2010/main" val="2386273927"/>
              </p:ext>
            </p:extLst>
          </p:nvPr>
        </p:nvGraphicFramePr>
        <p:xfrm>
          <a:off x="228600" y="3023599"/>
          <a:ext cx="6400800" cy="5762184"/>
        </p:xfrm>
        <a:graphic>
          <a:graphicData uri="http://schemas.openxmlformats.org/drawingml/2006/table">
            <a:tbl>
              <a:tblPr firstRow="1" bandRow="1">
                <a:tableStyleId>{93296810-A885-4BE3-A3E7-6D5BEEA58F35}</a:tableStyleId>
              </a:tblPr>
              <a:tblGrid>
                <a:gridCol w="1226820">
                  <a:extLst>
                    <a:ext uri="{9D8B030D-6E8A-4147-A177-3AD203B41FA5}">
                      <a16:colId xmlns:a16="http://schemas.microsoft.com/office/drawing/2014/main" val="849600466"/>
                    </a:ext>
                  </a:extLst>
                </a:gridCol>
                <a:gridCol w="5173980">
                  <a:extLst>
                    <a:ext uri="{9D8B030D-6E8A-4147-A177-3AD203B41FA5}">
                      <a16:colId xmlns:a16="http://schemas.microsoft.com/office/drawing/2014/main" val="2725789523"/>
                    </a:ext>
                  </a:extLst>
                </a:gridCol>
              </a:tblGrid>
              <a:tr h="461926">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400" b="1" u="none" strike="noStrike" cap="none" normalizeH="0" baseline="0" dirty="0">
                          <a:ln>
                            <a:noFill/>
                          </a:ln>
                          <a:solidFill>
                            <a:schemeClr val="bg1"/>
                          </a:solidFill>
                          <a:effectLst/>
                        </a:rPr>
                        <a:t>三越伊勢丹オンラインギフトサイト </a:t>
                      </a:r>
                      <a:r>
                        <a:rPr kumimoji="0" lang="en-US" altLang="ja-JP" sz="1400" b="1" u="none" strike="noStrike" cap="none" normalizeH="0" baseline="0" dirty="0">
                          <a:ln>
                            <a:noFill/>
                          </a:ln>
                          <a:solidFill>
                            <a:schemeClr val="bg1"/>
                          </a:solidFill>
                          <a:effectLst/>
                        </a:rPr>
                        <a:t>MOO:D MARK by ISETAN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400" b="1" u="none" strike="noStrike" cap="none" normalizeH="0" baseline="0" dirty="0">
                          <a:ln>
                            <a:noFill/>
                          </a:ln>
                          <a:solidFill>
                            <a:schemeClr val="bg1"/>
                          </a:solidFill>
                          <a:effectLst/>
                        </a:rPr>
                        <a:t>参加事業者募集説明会の概要</a:t>
                      </a:r>
                      <a:endParaRPr kumimoji="0" lang="ja-JP" altLang="en-US" sz="1200" b="1" i="0" u="none" strike="noStrike" cap="none" normalizeH="0" baseline="0" dirty="0">
                        <a:ln>
                          <a:noFill/>
                        </a:ln>
                        <a:solidFill>
                          <a:schemeClr val="bg1"/>
                        </a:solidFill>
                        <a:effectLst/>
                      </a:endParaRPr>
                    </a:p>
                  </a:txBody>
                  <a:tcPr anchor="ctr"/>
                </a:tc>
                <a:tc hMerge="1">
                  <a:txBody>
                    <a:bodyPr/>
                    <a:lstStyle/>
                    <a:p>
                      <a:endParaRPr kumimoji="1" lang="ja-JP" altLang="en-US"/>
                    </a:p>
                  </a:txBody>
                  <a:tcPr/>
                </a:tc>
                <a:extLst>
                  <a:ext uri="{0D108BD9-81ED-4DB2-BD59-A6C34878D82A}">
                    <a16:rowId xmlns:a16="http://schemas.microsoft.com/office/drawing/2014/main" val="1415223862"/>
                  </a:ext>
                </a:extLst>
              </a:tr>
              <a:tr h="306264">
                <a:tc>
                  <a:txBody>
                    <a:bodyPr/>
                    <a:lstStyle/>
                    <a:p>
                      <a:pPr marL="0" marR="0" lvl="0" indent="0" defTabSz="914400" rtl="0" eaLnBrk="0" fontAlgn="base" latinLnBrk="0" hangingPunct="0">
                        <a:lnSpc>
                          <a:spcPct val="100000"/>
                        </a:lnSpc>
                        <a:spcBef>
                          <a:spcPct val="0"/>
                        </a:spcBef>
                        <a:spcAft>
                          <a:spcPct val="0"/>
                        </a:spcAft>
                        <a:buClrTx/>
                        <a:buSzTx/>
                        <a:tabLst/>
                      </a:pPr>
                      <a:r>
                        <a:rPr kumimoji="0" lang="ja-JP" altLang="en-US" sz="1050" b="0" u="none" strike="noStrike" cap="none" normalizeH="0" baseline="0" dirty="0">
                          <a:ln>
                            <a:noFill/>
                          </a:ln>
                          <a:solidFill>
                            <a:schemeClr val="tx1"/>
                          </a:solidFill>
                          <a:effectLst/>
                        </a:rPr>
                        <a:t>開催日時</a:t>
                      </a:r>
                    </a:p>
                  </a:txBody>
                  <a:tcPr anchor="ctr"/>
                </a:tc>
                <a:tc>
                  <a:txBody>
                    <a:bodyPr/>
                    <a:lstStyle/>
                    <a:p>
                      <a:pPr marL="0" marR="0" lvl="0" indent="0" defTabSz="914400" rtl="0" eaLnBrk="0" fontAlgn="base" latinLnBrk="0" hangingPunct="0">
                        <a:lnSpc>
                          <a:spcPct val="100000"/>
                        </a:lnSpc>
                        <a:spcBef>
                          <a:spcPct val="0"/>
                        </a:spcBef>
                        <a:spcAft>
                          <a:spcPct val="0"/>
                        </a:spcAft>
                        <a:buClrTx/>
                        <a:buSzTx/>
                        <a:tabLst/>
                      </a:pPr>
                      <a:r>
                        <a:rPr kumimoji="0" lang="ja-JP" altLang="en-US" sz="1400" b="1" u="none" strike="noStrike" cap="none" normalizeH="0" baseline="0" dirty="0">
                          <a:ln>
                            <a:noFill/>
                          </a:ln>
                          <a:solidFill>
                            <a:srgbClr val="FF0000"/>
                          </a:solidFill>
                          <a:effectLst/>
                        </a:rPr>
                        <a:t>令和８年６月１７日（水）</a:t>
                      </a:r>
                      <a:r>
                        <a:rPr kumimoji="0" lang="ja-JP" altLang="en-US" sz="1050" b="1" u="none" strike="noStrike" cap="none" normalizeH="0" baseline="0" dirty="0">
                          <a:ln>
                            <a:noFill/>
                          </a:ln>
                          <a:solidFill>
                            <a:schemeClr val="tx1"/>
                          </a:solidFill>
                          <a:effectLst/>
                        </a:rPr>
                        <a:t>１１：００～１２：００</a:t>
                      </a:r>
                    </a:p>
                  </a:txBody>
                  <a:tcPr/>
                </a:tc>
                <a:extLst>
                  <a:ext uri="{0D108BD9-81ED-4DB2-BD59-A6C34878D82A}">
                    <a16:rowId xmlns:a16="http://schemas.microsoft.com/office/drawing/2014/main" val="3731228250"/>
                  </a:ext>
                </a:extLst>
              </a:tr>
              <a:tr h="243840">
                <a:tc>
                  <a:txBody>
                    <a:body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1050" dirty="0"/>
                        <a:t>開催場所</a:t>
                      </a:r>
                      <a:r>
                        <a:rPr kumimoji="0" lang="ja-JP" altLang="en-US" sz="1050" b="0" u="none" strike="noStrike" cap="none" normalizeH="0" baseline="0" dirty="0">
                          <a:ln>
                            <a:noFill/>
                          </a:ln>
                          <a:solidFill>
                            <a:schemeClr val="tx1"/>
                          </a:solidFill>
                          <a:effectLst/>
                        </a:rPr>
                        <a:t>　</a:t>
                      </a:r>
                      <a:endParaRPr kumimoji="0" lang="en-US" altLang="ja-JP" sz="1050" b="0" i="0" u="none" strike="noStrike" cap="none" normalizeH="0" baseline="0" dirty="0">
                        <a:ln>
                          <a:noFill/>
                        </a:ln>
                        <a:solidFill>
                          <a:schemeClr val="tx1"/>
                        </a:solidFill>
                        <a:effectLst/>
                      </a:endParaRPr>
                    </a:p>
                  </a:txBody>
                  <a:tcPr anchor="ct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100" b="0" u="none" strike="noStrike" cap="none" normalizeH="0" baseline="0" dirty="0">
                          <a:ln>
                            <a:noFill/>
                          </a:ln>
                          <a:solidFill>
                            <a:schemeClr val="tx1"/>
                          </a:solidFill>
                          <a:effectLst/>
                        </a:rPr>
                        <a:t>WEB</a:t>
                      </a:r>
                      <a:r>
                        <a:rPr kumimoji="0" lang="ja-JP" altLang="en-US" sz="1100" b="0" u="none" strike="noStrike" cap="none" normalizeH="0" baseline="0" dirty="0">
                          <a:ln>
                            <a:noFill/>
                          </a:ln>
                          <a:solidFill>
                            <a:schemeClr val="tx1"/>
                          </a:solidFill>
                          <a:effectLst/>
                        </a:rPr>
                        <a:t>会議</a:t>
                      </a:r>
                    </a:p>
                  </a:txBody>
                  <a:tcPr/>
                </a:tc>
                <a:extLst>
                  <a:ext uri="{0D108BD9-81ED-4DB2-BD59-A6C34878D82A}">
                    <a16:rowId xmlns:a16="http://schemas.microsoft.com/office/drawing/2014/main" val="1196823629"/>
                  </a:ext>
                </a:extLst>
              </a:tr>
              <a:tr h="242695">
                <a:tc>
                  <a:txBody>
                    <a:bodyPr/>
                    <a:lstStyle/>
                    <a:p>
                      <a:pPr marL="0" marR="0" lvl="0" indent="0" defTabSz="914400" rtl="0" eaLnBrk="0" fontAlgn="base" latinLnBrk="0" hangingPunct="0">
                        <a:lnSpc>
                          <a:spcPct val="100000"/>
                        </a:lnSpc>
                        <a:spcBef>
                          <a:spcPct val="0"/>
                        </a:spcBef>
                        <a:spcAft>
                          <a:spcPct val="0"/>
                        </a:spcAft>
                        <a:buClrTx/>
                        <a:buSzTx/>
                        <a:tabLst/>
                      </a:pPr>
                      <a:r>
                        <a:rPr kumimoji="0" lang="ja-JP" altLang="en-US" sz="1050" b="0" u="none" strike="noStrike" cap="none" normalizeH="0" baseline="0" dirty="0">
                          <a:ln>
                            <a:noFill/>
                          </a:ln>
                          <a:solidFill>
                            <a:schemeClr val="tx1"/>
                          </a:solidFill>
                          <a:effectLst/>
                        </a:rPr>
                        <a:t>説明者</a:t>
                      </a:r>
                      <a:endParaRPr kumimoji="0" lang="en-US" altLang="ja-JP" sz="1050" b="0" u="none" strike="noStrike" cap="none" normalizeH="0" baseline="0" dirty="0">
                        <a:ln>
                          <a:noFill/>
                        </a:ln>
                        <a:solidFill>
                          <a:schemeClr val="tx1"/>
                        </a:solidFill>
                        <a:effectLst/>
                      </a:endParaRPr>
                    </a:p>
                  </a:txBody>
                  <a:tcPr anchor="ctr"/>
                </a:tc>
                <a:tc>
                  <a:txBody>
                    <a:bodyPr/>
                    <a:lstStyle/>
                    <a:p>
                      <a:pPr marL="0" marR="0" lvl="0" indent="0" defTabSz="914400" rtl="0" eaLnBrk="0" fontAlgn="base" latinLnBrk="0" hangingPunct="0">
                        <a:lnSpc>
                          <a:spcPct val="100000"/>
                        </a:lnSpc>
                        <a:spcBef>
                          <a:spcPct val="0"/>
                        </a:spcBef>
                        <a:spcAft>
                          <a:spcPct val="0"/>
                        </a:spcAft>
                        <a:buClrTx/>
                        <a:buSzTx/>
                        <a:tabLst/>
                      </a:pPr>
                      <a:r>
                        <a:rPr kumimoji="0" lang="ja-JP" altLang="en-US" sz="1050" b="0" u="none" strike="noStrike" cap="none" normalizeH="0" baseline="0" dirty="0">
                          <a:ln>
                            <a:noFill/>
                          </a:ln>
                          <a:solidFill>
                            <a:schemeClr val="tx1"/>
                          </a:solidFill>
                          <a:effectLst/>
                        </a:rPr>
                        <a:t>株式会社三越伊勢丹　第１</a:t>
                      </a:r>
                      <a:r>
                        <a:rPr kumimoji="0" lang="en-US" altLang="ja-JP" sz="1050" b="0" u="none" strike="noStrike" cap="none" normalizeH="0" baseline="0" dirty="0">
                          <a:ln>
                            <a:noFill/>
                          </a:ln>
                          <a:solidFill>
                            <a:schemeClr val="tx1"/>
                          </a:solidFill>
                          <a:effectLst/>
                        </a:rPr>
                        <a:t>MD</a:t>
                      </a:r>
                      <a:r>
                        <a:rPr kumimoji="0" lang="ja-JP" altLang="en-US" sz="1050" b="0" u="none" strike="noStrike" cap="none" normalizeH="0" baseline="0" dirty="0">
                          <a:ln>
                            <a:noFill/>
                          </a:ln>
                          <a:solidFill>
                            <a:schemeClr val="tx1"/>
                          </a:solidFill>
                          <a:effectLst/>
                        </a:rPr>
                        <a:t>グループ</a:t>
                      </a:r>
                      <a:endParaRPr kumimoji="0" lang="en-US" altLang="ja-JP" sz="1050" b="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tabLst/>
                      </a:pPr>
                      <a:r>
                        <a:rPr kumimoji="0" lang="ja-JP" altLang="en-US" sz="1050" b="0" u="none" strike="noStrike" cap="none" normalizeH="0" baseline="0" dirty="0">
                          <a:ln>
                            <a:noFill/>
                          </a:ln>
                          <a:solidFill>
                            <a:schemeClr val="tx1"/>
                          </a:solidFill>
                          <a:effectLst/>
                        </a:rPr>
                        <a:t>ギフトデザイン営業部　</a:t>
                      </a:r>
                      <a:endParaRPr kumimoji="0" lang="en-US" altLang="ja-JP" sz="1050" b="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tabLst/>
                      </a:pPr>
                      <a:r>
                        <a:rPr kumimoji="0" lang="ja-JP" altLang="en-US" sz="1050" b="0" u="none" strike="noStrike" cap="none" normalizeH="0" baseline="0" dirty="0">
                          <a:ln>
                            <a:noFill/>
                          </a:ln>
                          <a:solidFill>
                            <a:schemeClr val="tx1"/>
                          </a:solidFill>
                          <a:effectLst/>
                        </a:rPr>
                        <a:t>企画担当　ムードマーク　バイヤー・マネージャー　中本光昭 氏</a:t>
                      </a:r>
                      <a:endParaRPr kumimoji="0" lang="en-US" altLang="ja-JP" sz="1050" b="0" u="none" strike="noStrike" cap="none" normalizeH="0" baseline="0" dirty="0">
                        <a:ln>
                          <a:noFill/>
                        </a:ln>
                        <a:solidFill>
                          <a:schemeClr val="tx1"/>
                        </a:solidFill>
                        <a:effectLst/>
                      </a:endParaRPr>
                    </a:p>
                  </a:txBody>
                  <a:tcPr/>
                </a:tc>
                <a:extLst>
                  <a:ext uri="{0D108BD9-81ED-4DB2-BD59-A6C34878D82A}">
                    <a16:rowId xmlns:a16="http://schemas.microsoft.com/office/drawing/2014/main" val="3516723190"/>
                  </a:ext>
                </a:extLst>
              </a:tr>
              <a:tr h="236220">
                <a:tc>
                  <a:txBody>
                    <a:bodyPr/>
                    <a:lstStyle/>
                    <a:p>
                      <a:pPr marL="0" marR="0" lvl="0" indent="0" defTabSz="914400" rtl="0" eaLnBrk="0" fontAlgn="base" latinLnBrk="0" hangingPunct="0">
                        <a:lnSpc>
                          <a:spcPct val="100000"/>
                        </a:lnSpc>
                        <a:spcBef>
                          <a:spcPct val="0"/>
                        </a:spcBef>
                        <a:spcAft>
                          <a:spcPct val="0"/>
                        </a:spcAft>
                        <a:buClrTx/>
                        <a:buSzTx/>
                        <a:tabLst/>
                      </a:pPr>
                      <a:r>
                        <a:rPr kumimoji="0" lang="ja-JP" altLang="en-US" sz="1050" b="0" i="0" u="none" strike="noStrike" cap="none" normalizeH="0" baseline="0" dirty="0">
                          <a:ln>
                            <a:noFill/>
                          </a:ln>
                          <a:solidFill>
                            <a:schemeClr val="tx1"/>
                          </a:solidFill>
                          <a:effectLst/>
                        </a:rPr>
                        <a:t>内　容</a:t>
                      </a:r>
                      <a:endParaRPr kumimoji="0" lang="en-US" altLang="ja-JP" sz="1050" b="0" i="0" u="none" strike="noStrike" cap="none" normalizeH="0" baseline="0" dirty="0">
                        <a:ln>
                          <a:noFill/>
                        </a:ln>
                        <a:solidFill>
                          <a:schemeClr val="tx1"/>
                        </a:solidFill>
                        <a:effectLst/>
                      </a:endParaRPr>
                    </a:p>
                  </a:txBody>
                  <a:tcPr anchor="ctr"/>
                </a:tc>
                <a:tc>
                  <a:txBody>
                    <a:bodyPr/>
                    <a:lstStyle/>
                    <a:p>
                      <a:pPr marL="0" marR="0" lvl="0" indent="0" defTabSz="914400" rtl="0" eaLnBrk="0" fontAlgn="base" latinLnBrk="0" hangingPunct="0">
                        <a:lnSpc>
                          <a:spcPct val="100000"/>
                        </a:lnSpc>
                        <a:spcBef>
                          <a:spcPct val="0"/>
                        </a:spcBef>
                        <a:spcAft>
                          <a:spcPct val="0"/>
                        </a:spcAft>
                        <a:buClrTx/>
                        <a:buSzTx/>
                        <a:tabLst/>
                      </a:pPr>
                      <a:r>
                        <a:rPr kumimoji="0" lang="ja-JP" altLang="en-US" sz="1050" b="0" i="0" u="none" strike="noStrike" cap="none" normalizeH="0" baseline="0" dirty="0">
                          <a:ln>
                            <a:noFill/>
                          </a:ln>
                          <a:solidFill>
                            <a:schemeClr val="tx1"/>
                          </a:solidFill>
                          <a:effectLst/>
                        </a:rPr>
                        <a:t>・</a:t>
                      </a:r>
                      <a:r>
                        <a:rPr kumimoji="0" lang="en-US" altLang="ja-JP" sz="1050" b="0" i="0" u="none" strike="noStrike" cap="none" normalizeH="0" baseline="0" dirty="0">
                          <a:ln>
                            <a:noFill/>
                          </a:ln>
                          <a:solidFill>
                            <a:schemeClr val="tx1"/>
                          </a:solidFill>
                          <a:effectLst/>
                        </a:rPr>
                        <a:t>MOO:D MARK by ISETAN</a:t>
                      </a:r>
                      <a:r>
                        <a:rPr kumimoji="0" lang="ja-JP" altLang="en-US" sz="1050" b="0" i="0" u="none" strike="noStrike" cap="none" normalizeH="0" baseline="0" dirty="0">
                          <a:ln>
                            <a:noFill/>
                          </a:ln>
                          <a:solidFill>
                            <a:schemeClr val="tx1"/>
                          </a:solidFill>
                          <a:effectLst/>
                        </a:rPr>
                        <a:t>（ムードマーク バイ イセタン）の取り組みについて</a:t>
                      </a:r>
                      <a:endParaRPr kumimoji="0" lang="en-US" altLang="ja-JP" sz="105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tabLst/>
                      </a:pPr>
                      <a:r>
                        <a:rPr kumimoji="0" lang="ja-JP" altLang="en-US" sz="1050" b="0" i="0" u="none" strike="noStrike" cap="none" normalizeH="0" baseline="0" dirty="0">
                          <a:ln>
                            <a:noFill/>
                          </a:ln>
                          <a:solidFill>
                            <a:schemeClr val="tx1"/>
                          </a:solidFill>
                          <a:effectLst/>
                        </a:rPr>
                        <a:t>・質疑応答</a:t>
                      </a:r>
                      <a:endParaRPr kumimoji="0" lang="en-US" altLang="ja-JP" sz="105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tabLst/>
                      </a:pPr>
                      <a:r>
                        <a:rPr kumimoji="0" lang="ja-JP" altLang="en-US" sz="1050" b="0" i="0" u="none" strike="noStrike" cap="none" normalizeH="0" baseline="0" dirty="0">
                          <a:ln>
                            <a:noFill/>
                          </a:ln>
                          <a:solidFill>
                            <a:schemeClr val="tx1"/>
                          </a:solidFill>
                          <a:effectLst/>
                        </a:rPr>
                        <a:t>・Ｒ８年度事業　参加申込について</a:t>
                      </a:r>
                      <a:endParaRPr kumimoji="0" lang="en-US" altLang="ja-JP" sz="1050" b="0" i="0" u="none" strike="noStrike" cap="none" normalizeH="0" baseline="0" dirty="0">
                        <a:ln>
                          <a:noFill/>
                        </a:ln>
                        <a:solidFill>
                          <a:schemeClr val="tx1"/>
                        </a:solidFill>
                        <a:effectLst/>
                      </a:endParaRPr>
                    </a:p>
                  </a:txBody>
                  <a:tcPr/>
                </a:tc>
                <a:extLst>
                  <a:ext uri="{0D108BD9-81ED-4DB2-BD59-A6C34878D82A}">
                    <a16:rowId xmlns:a16="http://schemas.microsoft.com/office/drawing/2014/main" val="3449024176"/>
                  </a:ext>
                </a:extLst>
              </a:tr>
              <a:tr h="213360">
                <a:tc>
                  <a:txBody>
                    <a:bodyPr/>
                    <a:lstStyle/>
                    <a:p>
                      <a:pPr marL="0" marR="0" lvl="0" indent="0" defTabSz="914400" rtl="0" eaLnBrk="0" fontAlgn="base" latinLnBrk="0" hangingPunct="0">
                        <a:lnSpc>
                          <a:spcPct val="100000"/>
                        </a:lnSpc>
                        <a:spcBef>
                          <a:spcPct val="0"/>
                        </a:spcBef>
                        <a:spcAft>
                          <a:spcPct val="0"/>
                        </a:spcAft>
                        <a:buClrTx/>
                        <a:buSzTx/>
                        <a:tabLst/>
                      </a:pPr>
                      <a:r>
                        <a:rPr kumimoji="0" lang="ja-JP" altLang="en-US" sz="1050" b="0" u="none" strike="noStrike" cap="none" normalizeH="0" baseline="0" dirty="0">
                          <a:ln>
                            <a:noFill/>
                          </a:ln>
                          <a:solidFill>
                            <a:schemeClr val="tx1"/>
                          </a:solidFill>
                          <a:effectLst/>
                        </a:rPr>
                        <a:t>募集対象者</a:t>
                      </a:r>
                      <a:endParaRPr kumimoji="0" lang="en-US" altLang="ja-JP" sz="1050" b="0" i="0" u="none" strike="noStrike" cap="none" normalizeH="0" baseline="0" dirty="0">
                        <a:ln>
                          <a:noFill/>
                        </a:ln>
                        <a:solidFill>
                          <a:schemeClr val="tx1"/>
                        </a:solidFill>
                        <a:effectLst/>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050" b="1" u="none" strike="noStrike" cap="none" normalizeH="0" baseline="0" dirty="0">
                          <a:ln>
                            <a:noFill/>
                          </a:ln>
                          <a:solidFill>
                            <a:schemeClr val="tx1"/>
                          </a:solidFill>
                          <a:effectLst/>
                        </a:rPr>
                        <a:t>県内食品事業者等</a:t>
                      </a:r>
                      <a:endParaRPr kumimoji="0" lang="en-US" altLang="ja-JP" sz="1050" b="1" u="none" strike="noStrike" cap="none" normalizeH="0" baseline="0" dirty="0">
                        <a:ln>
                          <a:noFill/>
                        </a:ln>
                        <a:solidFill>
                          <a:schemeClr val="tx1"/>
                        </a:solidFill>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050" b="0" u="none" strike="noStrike" cap="none" normalizeH="0" baseline="0" dirty="0">
                          <a:ln>
                            <a:noFill/>
                          </a:ln>
                          <a:solidFill>
                            <a:schemeClr val="tx1"/>
                          </a:solidFill>
                          <a:effectLst/>
                        </a:rPr>
                        <a:t>・県産食材を使った商品であること。なお、「美食福井」食材を使用している商品　</a:t>
                      </a:r>
                      <a:endParaRPr kumimoji="0" lang="en-US" altLang="ja-JP" sz="1050" b="0" u="none" strike="noStrike" cap="none" normalizeH="0" baseline="0" dirty="0">
                        <a:ln>
                          <a:noFill/>
                        </a:ln>
                        <a:solidFill>
                          <a:schemeClr val="tx1"/>
                        </a:solidFill>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050" b="0" u="none" strike="noStrike" cap="none" normalizeH="0" baseline="0" dirty="0">
                          <a:ln>
                            <a:noFill/>
                          </a:ln>
                          <a:solidFill>
                            <a:schemeClr val="tx1"/>
                          </a:solidFill>
                          <a:effectLst/>
                        </a:rPr>
                        <a:t>　を優先して取り扱うこととする。</a:t>
                      </a:r>
                      <a:endParaRPr kumimoji="0" lang="en-US" altLang="ja-JP" sz="1050" b="0" u="none" strike="noStrike" cap="none" normalizeH="0" baseline="0" dirty="0">
                        <a:ln>
                          <a:noFill/>
                        </a:ln>
                        <a:solidFill>
                          <a:schemeClr val="tx1"/>
                        </a:solidFill>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1050" b="0" u="none" strike="noStrike" cap="none" normalizeH="0" baseline="0" dirty="0">
                        <a:ln>
                          <a:noFill/>
                        </a:ln>
                        <a:solidFill>
                          <a:schemeClr val="tx1"/>
                        </a:solidFill>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050" b="1" u="none" strike="noStrike" cap="none" normalizeH="0" baseline="0" dirty="0">
                          <a:ln>
                            <a:noFill/>
                          </a:ln>
                          <a:solidFill>
                            <a:schemeClr val="tx1"/>
                          </a:solidFill>
                          <a:effectLst/>
                        </a:rPr>
                        <a:t>「美食福井」食材：若狭ぐじ、越前がれい、甘えび、越前がに、若狭ふぐ</a:t>
                      </a:r>
                      <a:endParaRPr kumimoji="0" lang="en-US" altLang="ja-JP" sz="1050" b="1" u="none" strike="noStrike" cap="none" normalizeH="0" baseline="0" dirty="0">
                        <a:ln>
                          <a:noFill/>
                        </a:ln>
                        <a:solidFill>
                          <a:schemeClr val="tx1"/>
                        </a:solidFill>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050" b="1" u="none" strike="noStrike" cap="none" normalizeH="0" baseline="0" dirty="0">
                          <a:ln>
                            <a:noFill/>
                          </a:ln>
                          <a:solidFill>
                            <a:schemeClr val="tx1"/>
                          </a:solidFill>
                          <a:effectLst/>
                        </a:rPr>
                        <a:t>　　　　　　　　　若狭まはた、若狭のかき・岩牡蠣、ふくいサーモン</a:t>
                      </a:r>
                      <a:endParaRPr kumimoji="0" lang="en-US" altLang="ja-JP" sz="1050" b="1" u="none" strike="noStrike" cap="none" normalizeH="0" baseline="0" dirty="0">
                        <a:ln>
                          <a:noFill/>
                        </a:ln>
                        <a:solidFill>
                          <a:schemeClr val="tx1"/>
                        </a:solidFill>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050" b="1" u="none" strike="noStrike" cap="none" normalizeH="0" baseline="0" dirty="0">
                          <a:ln>
                            <a:noFill/>
                          </a:ln>
                          <a:solidFill>
                            <a:schemeClr val="tx1"/>
                          </a:solidFill>
                          <a:effectLst/>
                        </a:rPr>
                        <a:t>　　　　　　　　　敦賀真鯛、若狭牛、福地鶏、ふくいポーク、いちほまれ</a:t>
                      </a:r>
                      <a:endParaRPr kumimoji="0" lang="en-US" altLang="ja-JP" sz="1050" b="1" u="none" strike="noStrike" cap="none" normalizeH="0" baseline="0" dirty="0">
                        <a:ln>
                          <a:noFill/>
                        </a:ln>
                        <a:solidFill>
                          <a:schemeClr val="tx1"/>
                        </a:solidFill>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050" b="1" u="none" strike="noStrike" cap="none" normalizeH="0" baseline="0" dirty="0">
                          <a:ln>
                            <a:noFill/>
                          </a:ln>
                          <a:solidFill>
                            <a:schemeClr val="tx1"/>
                          </a:solidFill>
                          <a:effectLst/>
                        </a:rPr>
                        <a:t>　　　　　　　　　そば、さかほまれ地酒、とみつ金時、越のルビー、吉川ナス</a:t>
                      </a:r>
                      <a:endParaRPr kumimoji="0" lang="en-US" altLang="ja-JP" sz="1050" b="1" u="none" strike="noStrike" cap="none" normalizeH="0" baseline="0" dirty="0">
                        <a:ln>
                          <a:noFill/>
                        </a:ln>
                        <a:solidFill>
                          <a:schemeClr val="tx1"/>
                        </a:solidFill>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050" b="1" u="none" strike="noStrike" cap="none" normalizeH="0" baseline="0" dirty="0">
                          <a:ln>
                            <a:noFill/>
                          </a:ln>
                          <a:solidFill>
                            <a:schemeClr val="tx1"/>
                          </a:solidFill>
                          <a:effectLst/>
                        </a:rPr>
                        <a:t>　　　　　　　　　上庄さといも、福井梅、三里浜三年子らっきょう</a:t>
                      </a:r>
                      <a:endParaRPr kumimoji="0" lang="en-US" altLang="ja-JP" sz="1050" b="1" u="none" strike="noStrike" cap="none" normalizeH="0" baseline="0" dirty="0">
                        <a:ln>
                          <a:noFill/>
                        </a:ln>
                        <a:solidFill>
                          <a:schemeClr val="tx1"/>
                        </a:solidFill>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050" b="1" u="none" strike="noStrike" cap="none" normalizeH="0" baseline="0" dirty="0">
                          <a:ln>
                            <a:noFill/>
                          </a:ln>
                          <a:solidFill>
                            <a:schemeClr val="tx1"/>
                          </a:solidFill>
                          <a:effectLst/>
                        </a:rPr>
                        <a:t>　　　　　　　　　九頭竜まいたけ、香福茸</a:t>
                      </a:r>
                      <a:endParaRPr kumimoji="0" lang="en-US" altLang="ja-JP" sz="1050" b="1" u="none" strike="noStrike" cap="none" normalizeH="0" baseline="0" dirty="0">
                        <a:ln>
                          <a:noFill/>
                        </a:ln>
                        <a:solidFill>
                          <a:schemeClr val="tx1"/>
                        </a:solidFill>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1050" b="0" u="none" strike="noStrike" cap="none" normalizeH="0" baseline="0" dirty="0">
                        <a:ln>
                          <a:noFill/>
                        </a:ln>
                        <a:solidFill>
                          <a:schemeClr val="tx1"/>
                        </a:solidFill>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050" b="0" u="none" strike="noStrike" cap="none" normalizeH="0" baseline="0" dirty="0">
                          <a:ln>
                            <a:noFill/>
                          </a:ln>
                          <a:solidFill>
                            <a:schemeClr val="tx1"/>
                          </a:solidFill>
                          <a:effectLst/>
                        </a:rPr>
                        <a:t>・県外への販路拡大に意欲的であること。　</a:t>
                      </a:r>
                      <a:endParaRPr kumimoji="0" lang="en-US" altLang="ja-JP" sz="1050" b="0" u="none" strike="noStrike" cap="none" normalizeH="0" baseline="0" dirty="0">
                        <a:ln>
                          <a:noFill/>
                        </a:ln>
                        <a:solidFill>
                          <a:schemeClr val="tx1"/>
                        </a:solidFill>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050" b="0" u="none" strike="noStrike" cap="none" normalizeH="0" baseline="0" dirty="0">
                          <a:ln>
                            <a:noFill/>
                          </a:ln>
                          <a:solidFill>
                            <a:schemeClr val="tx1"/>
                          </a:solidFill>
                          <a:effectLst/>
                        </a:rPr>
                        <a:t>・食品関連法規等を遵守している商品であること（食品衛生法、ＪＡＳ法等）。</a:t>
                      </a:r>
                      <a:endParaRPr kumimoji="0" lang="en-US" altLang="ja-JP" sz="400" b="0" u="none" strike="noStrike" cap="none" normalizeH="0" baseline="0" dirty="0">
                        <a:ln>
                          <a:noFill/>
                        </a:ln>
                        <a:solidFill>
                          <a:schemeClr val="tx1"/>
                        </a:solidFill>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050" b="0" u="none" strike="noStrike" cap="none" normalizeH="0" baseline="0" dirty="0">
                          <a:ln>
                            <a:noFill/>
                          </a:ln>
                          <a:solidFill>
                            <a:schemeClr val="tx1"/>
                          </a:solidFill>
                          <a:effectLst/>
                        </a:rPr>
                        <a:t>・ＰＬ保険（生産物賠償責任保険）に加入していること。</a:t>
                      </a:r>
                      <a:endParaRPr kumimoji="0" lang="en-US" altLang="ja-JP" sz="400" b="0" u="none" strike="noStrike" cap="none" normalizeH="0" baseline="0" dirty="0">
                        <a:ln>
                          <a:noFill/>
                        </a:ln>
                        <a:solidFill>
                          <a:schemeClr val="tx1"/>
                        </a:solidFill>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050" b="0" u="none" strike="noStrike" cap="none" normalizeH="0" baseline="0" dirty="0">
                          <a:ln>
                            <a:noFill/>
                          </a:ln>
                          <a:solidFill>
                            <a:schemeClr val="tx1"/>
                          </a:solidFill>
                          <a:effectLst/>
                        </a:rPr>
                        <a:t>・ＨＡＣＣＰに基づく衛生管理</a:t>
                      </a:r>
                      <a:r>
                        <a:rPr kumimoji="0" lang="ja-JP" altLang="en-US" sz="900" b="0" u="none" strike="noStrike" cap="none" normalizeH="0" baseline="0" dirty="0">
                          <a:ln>
                            <a:noFill/>
                          </a:ln>
                          <a:solidFill>
                            <a:schemeClr val="tx1"/>
                          </a:solidFill>
                          <a:effectLst/>
                        </a:rPr>
                        <a:t>（食品の製造・加工に従事する従業員が５０名以上）</a:t>
                      </a:r>
                      <a:endParaRPr kumimoji="0" lang="en-US" altLang="ja-JP" sz="900" b="0" u="none" strike="noStrike" cap="none" normalizeH="0" baseline="0" dirty="0">
                        <a:ln>
                          <a:noFill/>
                        </a:ln>
                        <a:solidFill>
                          <a:schemeClr val="tx1"/>
                        </a:solidFill>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900" b="0" u="none" strike="noStrike" cap="none" normalizeH="0" baseline="0" dirty="0">
                          <a:ln>
                            <a:noFill/>
                          </a:ln>
                          <a:solidFill>
                            <a:schemeClr val="tx1"/>
                          </a:solidFill>
                          <a:effectLst/>
                        </a:rPr>
                        <a:t>　</a:t>
                      </a:r>
                      <a:r>
                        <a:rPr kumimoji="0" lang="ja-JP" altLang="en-US" sz="1050" b="0" u="none" strike="noStrike" cap="none" normalizeH="0" baseline="0" dirty="0">
                          <a:ln>
                            <a:noFill/>
                          </a:ln>
                          <a:solidFill>
                            <a:schemeClr val="tx1"/>
                          </a:solidFill>
                          <a:effectLst/>
                        </a:rPr>
                        <a:t>もしくはＨＡＣＣＰの考え方を取り入れた衛生管理（手引書利用等）</a:t>
                      </a:r>
                      <a:r>
                        <a:rPr kumimoji="0" lang="ja-JP" altLang="en-US" sz="900" b="0" u="none" strike="noStrike" cap="none" normalizeH="0" baseline="0" dirty="0">
                          <a:ln>
                            <a:noFill/>
                          </a:ln>
                          <a:solidFill>
                            <a:schemeClr val="tx1"/>
                          </a:solidFill>
                          <a:effectLst/>
                        </a:rPr>
                        <a:t>（同５０人</a:t>
                      </a:r>
                      <a:endParaRPr kumimoji="0" lang="en-US" altLang="ja-JP" sz="900" b="0" u="none" strike="noStrike" cap="none" normalizeH="0" baseline="0" dirty="0">
                        <a:ln>
                          <a:noFill/>
                        </a:ln>
                        <a:solidFill>
                          <a:schemeClr val="tx1"/>
                        </a:solidFill>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900" b="0" u="none" strike="noStrike" cap="none" normalizeH="0" baseline="0" dirty="0">
                          <a:ln>
                            <a:noFill/>
                          </a:ln>
                          <a:solidFill>
                            <a:schemeClr val="tx1"/>
                          </a:solidFill>
                          <a:effectLst/>
                        </a:rPr>
                        <a:t>　未満）</a:t>
                      </a:r>
                      <a:r>
                        <a:rPr kumimoji="0" lang="ja-JP" altLang="en-US" sz="1050" b="0" u="none" strike="noStrike" cap="none" normalizeH="0" baseline="0" dirty="0">
                          <a:ln>
                            <a:noFill/>
                          </a:ln>
                          <a:solidFill>
                            <a:schemeClr val="tx1"/>
                          </a:solidFill>
                          <a:effectLst/>
                        </a:rPr>
                        <a:t>を実施していること。</a:t>
                      </a:r>
                      <a:endParaRPr kumimoji="0" lang="en-US" altLang="ja-JP" sz="1050" b="0" u="none" strike="noStrike" cap="none" normalizeH="0" baseline="0" dirty="0">
                        <a:ln>
                          <a:noFill/>
                        </a:ln>
                        <a:solidFill>
                          <a:schemeClr val="tx1"/>
                        </a:solidFill>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1050" b="0" u="none" strike="noStrike" cap="none" normalizeH="0" baseline="0" dirty="0">
                          <a:ln>
                            <a:noFill/>
                          </a:ln>
                          <a:solidFill>
                            <a:schemeClr val="tx1"/>
                          </a:solidFill>
                          <a:effectLst/>
                        </a:rPr>
                        <a:t>・リモートでの参加が可能なこと（</a:t>
                      </a:r>
                      <a:r>
                        <a:rPr kumimoji="0" lang="en-US" altLang="ja-JP" sz="1050" b="0" u="none" strike="noStrike" cap="none" normalizeH="0" baseline="0" dirty="0">
                          <a:ln>
                            <a:noFill/>
                          </a:ln>
                          <a:solidFill>
                            <a:schemeClr val="tx1"/>
                          </a:solidFill>
                          <a:effectLst/>
                        </a:rPr>
                        <a:t>※</a:t>
                      </a:r>
                      <a:r>
                        <a:rPr kumimoji="0" lang="ja-JP" altLang="en-US" sz="1050" b="0" u="none" strike="noStrike" cap="none" normalizeH="0" baseline="0" dirty="0">
                          <a:ln>
                            <a:noFill/>
                          </a:ln>
                          <a:solidFill>
                            <a:schemeClr val="tx1"/>
                          </a:solidFill>
                          <a:effectLst/>
                        </a:rPr>
                        <a:t>県庁会議室からの参加も可能とする）</a:t>
                      </a:r>
                      <a:endParaRPr kumimoji="0" lang="en-US" altLang="ja-JP" sz="1050" b="0" u="none" strike="noStrike" cap="none" normalizeH="0" baseline="0" dirty="0">
                        <a:ln>
                          <a:noFill/>
                        </a:ln>
                        <a:solidFill>
                          <a:schemeClr val="tx1"/>
                        </a:solidFill>
                        <a:effectLst/>
                      </a:endParaRPr>
                    </a:p>
                  </a:txBody>
                  <a:tcPr/>
                </a:tc>
                <a:extLst>
                  <a:ext uri="{0D108BD9-81ED-4DB2-BD59-A6C34878D82A}">
                    <a16:rowId xmlns:a16="http://schemas.microsoft.com/office/drawing/2014/main" val="1284331395"/>
                  </a:ext>
                </a:extLst>
              </a:tr>
              <a:tr h="251460">
                <a:tc>
                  <a:txBody>
                    <a:bodyPr/>
                    <a:lstStyle/>
                    <a:p>
                      <a:pPr marL="0" marR="0" lvl="0" indent="0" defTabSz="914400" rtl="0" eaLnBrk="0" fontAlgn="base" latinLnBrk="0" hangingPunct="0">
                        <a:lnSpc>
                          <a:spcPct val="100000"/>
                        </a:lnSpc>
                        <a:spcBef>
                          <a:spcPct val="0"/>
                        </a:spcBef>
                        <a:spcAft>
                          <a:spcPct val="0"/>
                        </a:spcAft>
                        <a:buClrTx/>
                        <a:buSzTx/>
                        <a:tabLst/>
                      </a:pPr>
                      <a:r>
                        <a:rPr kumimoji="0" lang="ja-JP" altLang="en-US" sz="1050" b="0" i="0" u="none" strike="noStrike" cap="none" normalizeH="0" baseline="0" dirty="0">
                          <a:ln>
                            <a:noFill/>
                          </a:ln>
                          <a:solidFill>
                            <a:schemeClr val="tx1"/>
                          </a:solidFill>
                          <a:effectLst/>
                        </a:rPr>
                        <a:t>申込書類</a:t>
                      </a:r>
                      <a:endParaRPr kumimoji="0" lang="en-US" altLang="ja-JP" sz="1050" b="0" i="0" u="none" strike="noStrike" cap="none" normalizeH="0" baseline="0" dirty="0">
                        <a:ln>
                          <a:noFill/>
                        </a:ln>
                        <a:solidFill>
                          <a:schemeClr val="tx1"/>
                        </a:solidFill>
                        <a:effectLst/>
                      </a:endParaRPr>
                    </a:p>
                  </a:txBody>
                  <a:tcPr anchor="ctr"/>
                </a:tc>
                <a:tc>
                  <a:txBody>
                    <a:bodyPr/>
                    <a:lstStyle/>
                    <a:p>
                      <a:pPr marL="0" marR="0" lvl="0" indent="0" defTabSz="914400" rtl="0" eaLnBrk="0" fontAlgn="base" latinLnBrk="0" hangingPunct="0">
                        <a:lnSpc>
                          <a:spcPct val="100000"/>
                        </a:lnSpc>
                        <a:spcBef>
                          <a:spcPct val="0"/>
                        </a:spcBef>
                        <a:spcAft>
                          <a:spcPct val="0"/>
                        </a:spcAft>
                        <a:buClrTx/>
                        <a:buSzTx/>
                        <a:tabLst/>
                      </a:pPr>
                      <a:r>
                        <a:rPr kumimoji="0" lang="ja-JP" altLang="en-US" sz="1050" b="0" u="none" strike="noStrike" cap="none" normalizeH="0" baseline="0" dirty="0">
                          <a:ln>
                            <a:noFill/>
                          </a:ln>
                          <a:solidFill>
                            <a:schemeClr val="tx1"/>
                          </a:solidFill>
                          <a:effectLst/>
                        </a:rPr>
                        <a:t>参加申込書　</a:t>
                      </a:r>
                      <a:r>
                        <a:rPr kumimoji="0" lang="en-US" altLang="ja-JP" sz="1050" b="0" u="none" strike="noStrike" cap="none" normalizeH="0" baseline="0" dirty="0">
                          <a:ln>
                            <a:noFill/>
                          </a:ln>
                          <a:solidFill>
                            <a:schemeClr val="tx1"/>
                          </a:solidFill>
                          <a:effectLst/>
                        </a:rPr>
                        <a:t>※</a:t>
                      </a:r>
                      <a:r>
                        <a:rPr kumimoji="0" lang="ja-JP" altLang="en-US" sz="1050" b="0" u="none" strike="noStrike" cap="none" normalizeH="0" baseline="0" dirty="0">
                          <a:ln>
                            <a:noFill/>
                          </a:ln>
                          <a:solidFill>
                            <a:schemeClr val="tx1"/>
                          </a:solidFill>
                          <a:effectLst/>
                        </a:rPr>
                        <a:t>下記宛てにお送りください。</a:t>
                      </a:r>
                      <a:endParaRPr kumimoji="0" lang="en-US" altLang="ja-JP" sz="1050" b="0" u="none" strike="noStrike" cap="none" normalizeH="0" baseline="0" dirty="0">
                        <a:ln>
                          <a:noFill/>
                        </a:ln>
                        <a:solidFill>
                          <a:schemeClr val="tx1"/>
                        </a:solidFill>
                        <a:effectLst/>
                      </a:endParaRPr>
                    </a:p>
                  </a:txBody>
                  <a:tcPr/>
                </a:tc>
                <a:extLst>
                  <a:ext uri="{0D108BD9-81ED-4DB2-BD59-A6C34878D82A}">
                    <a16:rowId xmlns:a16="http://schemas.microsoft.com/office/drawing/2014/main" val="1603632857"/>
                  </a:ext>
                </a:extLst>
              </a:tr>
              <a:tr h="312420">
                <a:tc>
                  <a:txBody>
                    <a:bodyPr/>
                    <a:lstStyle/>
                    <a:p>
                      <a:pPr marL="0" marR="0" lvl="0" indent="0" defTabSz="914400" rtl="0" eaLnBrk="0" fontAlgn="base" latinLnBrk="0" hangingPunct="0">
                        <a:lnSpc>
                          <a:spcPct val="100000"/>
                        </a:lnSpc>
                        <a:spcBef>
                          <a:spcPct val="0"/>
                        </a:spcBef>
                        <a:spcAft>
                          <a:spcPct val="0"/>
                        </a:spcAft>
                        <a:buClrTx/>
                        <a:buSzTx/>
                        <a:tabLst/>
                      </a:pPr>
                      <a:r>
                        <a:rPr kumimoji="0" lang="ja-JP" altLang="en-US" sz="1050" b="0" u="none" strike="noStrike" cap="none" normalizeH="0" baseline="0" dirty="0">
                          <a:ln>
                            <a:noFill/>
                          </a:ln>
                          <a:solidFill>
                            <a:schemeClr val="tx1"/>
                          </a:solidFill>
                          <a:effectLst/>
                        </a:rPr>
                        <a:t>申込期限</a:t>
                      </a:r>
                      <a:endParaRPr kumimoji="0" lang="en-US" altLang="ja-JP" sz="1050" b="0" i="0" u="none" strike="noStrike" cap="none" normalizeH="0" baseline="0" dirty="0">
                        <a:ln>
                          <a:noFill/>
                        </a:ln>
                        <a:solidFill>
                          <a:schemeClr val="tx1"/>
                        </a:solidFill>
                        <a:effectLst/>
                      </a:endParaRPr>
                    </a:p>
                  </a:txBody>
                  <a:tcPr anchor="ct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u="none" strike="noStrike" cap="none" normalizeH="0" baseline="0" dirty="0">
                          <a:ln>
                            <a:noFill/>
                          </a:ln>
                          <a:solidFill>
                            <a:schemeClr val="tx1"/>
                          </a:solidFill>
                          <a:effectLst/>
                        </a:rPr>
                        <a:t>令和７年６月</a:t>
                      </a:r>
                      <a:r>
                        <a:rPr kumimoji="0" lang="ja-JP" altLang="en-US" sz="1050" b="0" u="sng" strike="noStrike" cap="none" normalizeH="0" baseline="0" dirty="0">
                          <a:ln>
                            <a:noFill/>
                          </a:ln>
                          <a:solidFill>
                            <a:schemeClr val="tx1"/>
                          </a:solidFill>
                          <a:effectLst/>
                        </a:rPr>
                        <a:t>１２</a:t>
                      </a:r>
                      <a:r>
                        <a:rPr kumimoji="0" lang="ja-JP" altLang="en-US" sz="1050" b="0" u="none" strike="noStrike" cap="none" normalizeH="0" baseline="0" dirty="0">
                          <a:ln>
                            <a:noFill/>
                          </a:ln>
                          <a:solidFill>
                            <a:schemeClr val="tx1"/>
                          </a:solidFill>
                          <a:effectLst/>
                        </a:rPr>
                        <a:t>日（金）１５時必着</a:t>
                      </a:r>
                    </a:p>
                  </a:txBody>
                  <a:tcPr/>
                </a:tc>
                <a:extLst>
                  <a:ext uri="{0D108BD9-81ED-4DB2-BD59-A6C34878D82A}">
                    <a16:rowId xmlns:a16="http://schemas.microsoft.com/office/drawing/2014/main" val="1195389412"/>
                  </a:ext>
                </a:extLst>
              </a:tr>
            </a:tbl>
          </a:graphicData>
        </a:graphic>
      </p:graphicFrame>
      <p:sp>
        <p:nvSpPr>
          <p:cNvPr id="12" name="テキスト ボックス 11">
            <a:extLst>
              <a:ext uri="{FF2B5EF4-FFF2-40B4-BE49-F238E27FC236}">
                <a16:creationId xmlns:a16="http://schemas.microsoft.com/office/drawing/2014/main" id="{1DEF2786-9F08-4BC7-81E1-C35FFE6AA777}"/>
              </a:ext>
            </a:extLst>
          </p:cNvPr>
          <p:cNvSpPr txBox="1"/>
          <p:nvPr/>
        </p:nvSpPr>
        <p:spPr>
          <a:xfrm>
            <a:off x="228600" y="2065150"/>
            <a:ext cx="4639886" cy="861774"/>
          </a:xfrm>
          <a:prstGeom prst="rect">
            <a:avLst/>
          </a:prstGeom>
          <a:noFill/>
          <a:ln>
            <a:solidFill>
              <a:schemeClr val="tx1"/>
            </a:solidFill>
            <a:prstDash val="sysDot"/>
          </a:ln>
        </p:spPr>
        <p:txBody>
          <a:bodyPr wrap="square">
            <a:spAutoFit/>
          </a:bodyPr>
          <a:lstStyle/>
          <a:p>
            <a:r>
              <a:rPr lang="en-US" altLang="ja-JP" sz="1000" dirty="0"/>
              <a:t>【MOO:D MARK by ISETAN</a:t>
            </a:r>
            <a:r>
              <a:rPr lang="ja-JP" altLang="en-US" sz="1000" dirty="0"/>
              <a:t>（ムードマーク バイ イセタン）</a:t>
            </a:r>
            <a:r>
              <a:rPr lang="en-US" altLang="ja-JP" sz="1000" dirty="0"/>
              <a:t>】</a:t>
            </a:r>
          </a:p>
          <a:p>
            <a:r>
              <a:rPr lang="ja-JP" altLang="en-US" sz="1000" dirty="0"/>
              <a:t>　株式会社三越伊勢丹が運営するオンラインギフトサイト。</a:t>
            </a:r>
            <a:r>
              <a:rPr lang="en-US" altLang="ja-JP" sz="1000" dirty="0"/>
              <a:t>3,500</a:t>
            </a:r>
            <a:r>
              <a:rPr lang="ja-JP" altLang="en-US" sz="1000" dirty="0"/>
              <a:t>以上の厳選</a:t>
            </a:r>
            <a:endParaRPr lang="en-US" altLang="ja-JP" sz="1000" dirty="0"/>
          </a:p>
          <a:p>
            <a:r>
              <a:rPr lang="ja-JP" altLang="en-US" sz="1000" dirty="0"/>
              <a:t>ギフトを取扱い、三越伊勢丹新宿店の人気ギフトの他、ムードマークバイヤーがセレクトした好感度の高いギフトが揃う</a:t>
            </a:r>
            <a:r>
              <a:rPr lang="en-US" altLang="ja-JP" sz="1000" dirty="0"/>
              <a:t>EC</a:t>
            </a:r>
            <a:r>
              <a:rPr lang="ja-JP" altLang="en-US" sz="1000" dirty="0"/>
              <a:t>サイト。女性や</a:t>
            </a:r>
            <a:r>
              <a:rPr lang="en-US" altLang="ja-JP" sz="1000" dirty="0"/>
              <a:t>20</a:t>
            </a:r>
            <a:r>
              <a:rPr lang="ja-JP" altLang="en-US" sz="1000" dirty="0"/>
              <a:t>～</a:t>
            </a:r>
            <a:r>
              <a:rPr lang="en-US" altLang="ja-JP" sz="1000" dirty="0"/>
              <a:t>40</a:t>
            </a:r>
            <a:r>
              <a:rPr lang="ja-JP" altLang="en-US" sz="1000" dirty="0"/>
              <a:t>代の若い世代を主なターゲットとしている。</a:t>
            </a:r>
            <a:endParaRPr lang="en-US" altLang="ja-JP" sz="1000" dirty="0"/>
          </a:p>
        </p:txBody>
      </p:sp>
      <p:pic>
        <p:nvPicPr>
          <p:cNvPr id="3" name="図 2" descr="QR コード&#10;&#10;自動的に生成された説明">
            <a:extLst>
              <a:ext uri="{FF2B5EF4-FFF2-40B4-BE49-F238E27FC236}">
                <a16:creationId xmlns:a16="http://schemas.microsoft.com/office/drawing/2014/main" id="{9E4B8FDC-542C-164B-6BBA-716992DEF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9640" y="5828769"/>
            <a:ext cx="436859" cy="436859"/>
          </a:xfrm>
          <a:prstGeom prst="rect">
            <a:avLst/>
          </a:prstGeom>
        </p:spPr>
      </p:pic>
      <p:graphicFrame>
        <p:nvGraphicFramePr>
          <p:cNvPr id="7" name="表 6">
            <a:extLst>
              <a:ext uri="{FF2B5EF4-FFF2-40B4-BE49-F238E27FC236}">
                <a16:creationId xmlns:a16="http://schemas.microsoft.com/office/drawing/2014/main" id="{8C4D07B1-B95B-D5B2-4ADE-6132C8F00874}"/>
              </a:ext>
            </a:extLst>
          </p:cNvPr>
          <p:cNvGraphicFramePr>
            <a:graphicFrameLocks noGrp="1"/>
          </p:cNvGraphicFramePr>
          <p:nvPr>
            <p:extLst>
              <p:ext uri="{D42A27DB-BD31-4B8C-83A1-F6EECF244321}">
                <p14:modId xmlns:p14="http://schemas.microsoft.com/office/powerpoint/2010/main" val="1722403770"/>
              </p:ext>
            </p:extLst>
          </p:nvPr>
        </p:nvGraphicFramePr>
        <p:xfrm>
          <a:off x="381501" y="8979133"/>
          <a:ext cx="6094998" cy="731520"/>
        </p:xfrm>
        <a:graphic>
          <a:graphicData uri="http://schemas.openxmlformats.org/drawingml/2006/table">
            <a:tbl>
              <a:tblPr firstRow="1" bandRow="1">
                <a:tableStyleId>{68D230F3-CF80-4859-8CE7-A43EE81993B5}</a:tableStyleId>
              </a:tblPr>
              <a:tblGrid>
                <a:gridCol w="1025060">
                  <a:extLst>
                    <a:ext uri="{9D8B030D-6E8A-4147-A177-3AD203B41FA5}">
                      <a16:colId xmlns:a16="http://schemas.microsoft.com/office/drawing/2014/main" val="4224335270"/>
                    </a:ext>
                  </a:extLst>
                </a:gridCol>
                <a:gridCol w="5069938">
                  <a:extLst>
                    <a:ext uri="{9D8B030D-6E8A-4147-A177-3AD203B41FA5}">
                      <a16:colId xmlns:a16="http://schemas.microsoft.com/office/drawing/2014/main" val="1884619249"/>
                    </a:ext>
                  </a:extLst>
                </a:gridCol>
              </a:tblGrid>
              <a:tr h="38952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1050" b="0" dirty="0"/>
                        <a:t>お申し込み</a:t>
                      </a:r>
                      <a:endParaRPr lang="en-US" altLang="ja-JP" sz="1050" b="0" dirty="0"/>
                    </a:p>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1050" b="0" dirty="0"/>
                        <a:t>・</a:t>
                      </a:r>
                      <a:endParaRPr lang="en-US" altLang="ja-JP" sz="1050" b="0" dirty="0"/>
                    </a:p>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1050" b="0" dirty="0"/>
                        <a:t>お問合せ先</a:t>
                      </a:r>
                      <a:endParaRPr lang="en-US" altLang="ja-JP" sz="1050" b="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dirty="0"/>
                        <a:t>〇福井県 農林水産部 流通販売課　流通販売グループ　　　担当　</a:t>
                      </a:r>
                      <a:r>
                        <a:rPr lang="ja-JP" altLang="en-US" sz="1050" b="0" u="none" dirty="0"/>
                        <a:t>藤田</a:t>
                      </a:r>
                      <a:endParaRPr lang="en-US" altLang="ja-JP" sz="1050" b="0" u="none" dirty="0"/>
                    </a:p>
                    <a:p>
                      <a:pPr lvl="0" indent="0" defTabSz="914400"/>
                      <a:r>
                        <a:rPr lang="ja-JP" altLang="en-US" sz="1050" b="0" dirty="0"/>
                        <a:t>　〒９１０－８５８０　福井市大手３丁目１７－１</a:t>
                      </a:r>
                      <a:endParaRPr lang="en-US" altLang="ja-JP" sz="1050" b="0" dirty="0"/>
                    </a:p>
                    <a:p>
                      <a:pPr lvl="0" indent="0" defTabSz="914400"/>
                      <a:r>
                        <a:rPr lang="ja-JP" altLang="en-US" sz="1050" b="0" dirty="0"/>
                        <a:t>　</a:t>
                      </a:r>
                      <a:r>
                        <a:rPr lang="en-US" altLang="ja-JP" sz="1050" b="0" dirty="0"/>
                        <a:t>TEL </a:t>
                      </a:r>
                      <a:r>
                        <a:rPr lang="ja-JP" altLang="en-US" sz="1050" b="0" dirty="0"/>
                        <a:t>０７７６－２０－０４２１　</a:t>
                      </a:r>
                      <a:r>
                        <a:rPr lang="en-US" altLang="ja-JP" sz="1050" b="0" dirty="0"/>
                        <a:t>FAX </a:t>
                      </a:r>
                      <a:r>
                        <a:rPr lang="ja-JP" altLang="en-US" sz="1050" b="0" dirty="0"/>
                        <a:t>０７７６－２０－０６４９　</a:t>
                      </a:r>
                      <a:endParaRPr lang="en-US" altLang="ja-JP" sz="1050" b="0" dirty="0"/>
                    </a:p>
                    <a:p>
                      <a:pPr lvl="0" indent="0" defTabSz="914400"/>
                      <a:r>
                        <a:rPr lang="ja-JP" altLang="en-US" sz="1050" b="0" dirty="0"/>
                        <a:t>　</a:t>
                      </a:r>
                      <a:r>
                        <a:rPr lang="en-US" altLang="ja-JP" sz="1050" b="0" dirty="0"/>
                        <a:t>E-mail</a:t>
                      </a:r>
                      <a:r>
                        <a:rPr lang="ja-JP" altLang="en-US" sz="1050" b="0"/>
                        <a:t>： </a:t>
                      </a:r>
                      <a:r>
                        <a:rPr lang="en-US" altLang="ja-JP" sz="1050" b="0" dirty="0"/>
                        <a:t>ryutsu@pref.fukui.lg.jp</a:t>
                      </a:r>
                      <a:endParaRPr lang="en-US" altLang="ja-JP" sz="1050" b="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2895394265"/>
                  </a:ext>
                </a:extLst>
              </a:tr>
            </a:tbl>
          </a:graphicData>
        </a:graphic>
      </p:graphicFrame>
      <p:pic>
        <p:nvPicPr>
          <p:cNvPr id="15" name="図 14">
            <a:extLst>
              <a:ext uri="{FF2B5EF4-FFF2-40B4-BE49-F238E27FC236}">
                <a16:creationId xmlns:a16="http://schemas.microsoft.com/office/drawing/2014/main" id="{6D566A42-6506-8A7C-FE70-EC4230E13787}"/>
              </a:ext>
            </a:extLst>
          </p:cNvPr>
          <p:cNvPicPr>
            <a:picLocks noChangeAspect="1"/>
          </p:cNvPicPr>
          <p:nvPr/>
        </p:nvPicPr>
        <p:blipFill>
          <a:blip r:embed="rId3"/>
          <a:stretch>
            <a:fillRect/>
          </a:stretch>
        </p:blipFill>
        <p:spPr>
          <a:xfrm>
            <a:off x="5784714" y="4191978"/>
            <a:ext cx="723589" cy="406265"/>
          </a:xfrm>
          <a:prstGeom prst="rect">
            <a:avLst/>
          </a:prstGeom>
        </p:spPr>
      </p:pic>
      <p:pic>
        <p:nvPicPr>
          <p:cNvPr id="17" name="図 16">
            <a:extLst>
              <a:ext uri="{FF2B5EF4-FFF2-40B4-BE49-F238E27FC236}">
                <a16:creationId xmlns:a16="http://schemas.microsoft.com/office/drawing/2014/main" id="{CC4482BD-BA7E-33F2-190E-12CEB5DD0528}"/>
              </a:ext>
            </a:extLst>
          </p:cNvPr>
          <p:cNvPicPr>
            <a:picLocks noChangeAspect="1"/>
          </p:cNvPicPr>
          <p:nvPr/>
        </p:nvPicPr>
        <p:blipFill>
          <a:blip r:embed="rId4"/>
          <a:stretch>
            <a:fillRect/>
          </a:stretch>
        </p:blipFill>
        <p:spPr>
          <a:xfrm>
            <a:off x="5191431" y="1480576"/>
            <a:ext cx="1509263" cy="1155176"/>
          </a:xfrm>
          <a:prstGeom prst="rect">
            <a:avLst/>
          </a:prstGeom>
        </p:spPr>
      </p:pic>
    </p:spTree>
    <p:extLst>
      <p:ext uri="{BB962C8B-B14F-4D97-AF65-F5344CB8AC3E}">
        <p14:creationId xmlns:p14="http://schemas.microsoft.com/office/powerpoint/2010/main" val="4255746933"/>
      </p:ext>
    </p:extLst>
  </p:cSld>
  <p:clrMapOvr>
    <a:masterClrMapping/>
  </p:clrMapOvr>
</p:sld>
</file>

<file path=ppt/theme/theme1.xml><?xml version="1.0" encoding="utf-8"?>
<a:theme xmlns:a="http://schemas.openxmlformats.org/drawingml/2006/main" name="Office テーマ">
  <a:themeElements>
    <a:clrScheme name="赤紫">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 2013 - 2022</Template>
  <TotalTime>3176</TotalTime>
  <Words>549</Words>
  <Application>Microsoft Office PowerPoint</Application>
  <PresentationFormat>A4 210 x 297 mm</PresentationFormat>
  <Paragraphs>55</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HGP明朝E</vt:lpstr>
      <vt:lpstr>ＭＳ Ｐゴシック</vt:lpstr>
      <vt:lpstr>ＭＳ ゴシック</vt:lpstr>
      <vt:lpstr>ＭＳ 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天谷 美都希</dc:creator>
  <cp:lastModifiedBy>藤田 雄大</cp:lastModifiedBy>
  <cp:revision>120</cp:revision>
  <cp:lastPrinted>2025-06-03T07:57:17Z</cp:lastPrinted>
  <dcterms:created xsi:type="dcterms:W3CDTF">2020-04-10T02:22:01Z</dcterms:created>
  <dcterms:modified xsi:type="dcterms:W3CDTF">2026-05-14T01:39:32Z</dcterms:modified>
</cp:coreProperties>
</file>