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12192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1EF7ED-F69C-49DA-9217-8747C56B1DD2}" v="1" dt="2023-03-08T02:26:48.5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4" autoAdjust="0"/>
    <p:restoredTop sz="94660"/>
  </p:normalViewPr>
  <p:slideViewPr>
    <p:cSldViewPr snapToGrid="0">
      <p:cViewPr varScale="1">
        <p:scale>
          <a:sx n="54" d="100"/>
          <a:sy n="54" d="100"/>
        </p:scale>
        <p:origin x="10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朝倉 利江" userId="524edf74-c443-4640-a007-322f4261a41d" providerId="ADAL" clId="{9B1EF7ED-F69C-49DA-9217-8747C56B1DD2}"/>
    <pc:docChg chg="custSel modSld">
      <pc:chgData name="朝倉 利江" userId="524edf74-c443-4640-a007-322f4261a41d" providerId="ADAL" clId="{9B1EF7ED-F69C-49DA-9217-8747C56B1DD2}" dt="2023-03-08T02:26:55.162" v="4" actId="1076"/>
      <pc:docMkLst>
        <pc:docMk/>
      </pc:docMkLst>
      <pc:sldChg chg="addSp delSp modSp mod">
        <pc:chgData name="朝倉 利江" userId="524edf74-c443-4640-a007-322f4261a41d" providerId="ADAL" clId="{9B1EF7ED-F69C-49DA-9217-8747C56B1DD2}" dt="2023-03-08T02:26:55.162" v="4" actId="1076"/>
        <pc:sldMkLst>
          <pc:docMk/>
          <pc:sldMk cId="2331936090" sldId="256"/>
        </pc:sldMkLst>
        <pc:spChg chg="del">
          <ac:chgData name="朝倉 利江" userId="524edf74-c443-4640-a007-322f4261a41d" providerId="ADAL" clId="{9B1EF7ED-F69C-49DA-9217-8747C56B1DD2}" dt="2023-03-08T02:26:28.129" v="0" actId="478"/>
          <ac:spMkLst>
            <pc:docMk/>
            <pc:sldMk cId="2331936090" sldId="256"/>
            <ac:spMk id="69" creationId="{31AEF804-D518-4C0B-AFA2-A025561E68F3}"/>
          </ac:spMkLst>
        </pc:spChg>
        <pc:picChg chg="add mod">
          <ac:chgData name="朝倉 利江" userId="524edf74-c443-4640-a007-322f4261a41d" providerId="ADAL" clId="{9B1EF7ED-F69C-49DA-9217-8747C56B1DD2}" dt="2023-03-08T02:26:55.162" v="4" actId="1076"/>
          <ac:picMkLst>
            <pc:docMk/>
            <pc:sldMk cId="2331936090" sldId="256"/>
            <ac:picMk id="48" creationId="{5527BACB-AB39-4FB1-A057-905ACD0C262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95312"/>
            <a:ext cx="7772400" cy="424462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403623"/>
            <a:ext cx="6858000" cy="294357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8952-7567-43BE-B20F-72714F0D2C0F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6C77-5D4C-45B2-81A3-53E5FAE8C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05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8952-7567-43BE-B20F-72714F0D2C0F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6C77-5D4C-45B2-81A3-53E5FAE8C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566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649111"/>
            <a:ext cx="1971675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649111"/>
            <a:ext cx="5800725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8952-7567-43BE-B20F-72714F0D2C0F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6C77-5D4C-45B2-81A3-53E5FAE8C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62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8952-7567-43BE-B20F-72714F0D2C0F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6C77-5D4C-45B2-81A3-53E5FAE8C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627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039537"/>
            <a:ext cx="7886700" cy="50715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8159048"/>
            <a:ext cx="7886700" cy="26669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8952-7567-43BE-B20F-72714F0D2C0F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6C77-5D4C-45B2-81A3-53E5FAE8C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056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3245556"/>
            <a:ext cx="388620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3245556"/>
            <a:ext cx="388620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8952-7567-43BE-B20F-72714F0D2C0F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6C77-5D4C-45B2-81A3-53E5FAE8C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8475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49114"/>
            <a:ext cx="7886700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988734"/>
            <a:ext cx="3868340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4453467"/>
            <a:ext cx="3868340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2988734"/>
            <a:ext cx="3887391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4453467"/>
            <a:ext cx="3887391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8952-7567-43BE-B20F-72714F0D2C0F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6C77-5D4C-45B2-81A3-53E5FAE8C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35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8952-7567-43BE-B20F-72714F0D2C0F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6C77-5D4C-45B2-81A3-53E5FAE8C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20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8952-7567-43BE-B20F-72714F0D2C0F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6C77-5D4C-45B2-81A3-53E5FAE8C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29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12800"/>
            <a:ext cx="2949178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755425"/>
            <a:ext cx="4629150" cy="86642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657600"/>
            <a:ext cx="2949178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8952-7567-43BE-B20F-72714F0D2C0F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6C77-5D4C-45B2-81A3-53E5FAE8C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04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12800"/>
            <a:ext cx="2949178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755425"/>
            <a:ext cx="4629150" cy="866422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657600"/>
            <a:ext cx="2949178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8952-7567-43BE-B20F-72714F0D2C0F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6C77-5D4C-45B2-81A3-53E5FAE8C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78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649114"/>
            <a:ext cx="78867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245556"/>
            <a:ext cx="78867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11300181"/>
            <a:ext cx="2057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38952-7567-43BE-B20F-72714F0D2C0F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11300181"/>
            <a:ext cx="30861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11300181"/>
            <a:ext cx="2057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56C77-5D4C-45B2-81A3-53E5FAE8CB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16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12" Type="http://schemas.openxmlformats.org/officeDocument/2006/relationships/image" Target="../media/image9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D7EE4B0-79E5-4A7D-A703-2784E51BCAE6}"/>
              </a:ext>
            </a:extLst>
          </p:cNvPr>
          <p:cNvSpPr txBox="1"/>
          <p:nvPr/>
        </p:nvSpPr>
        <p:spPr>
          <a:xfrm>
            <a:off x="-125140" y="21695"/>
            <a:ext cx="9156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福井県獣医師確保修学資金給付事業（地域枠）</a:t>
            </a:r>
            <a:r>
              <a:rPr kumimoji="1" lang="en-US" altLang="ja-JP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kumimoji="1"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スケジュール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0324F0B-23AB-431A-99CF-5D53FD17C201}"/>
              </a:ext>
            </a:extLst>
          </p:cNvPr>
          <p:cNvSpPr txBox="1"/>
          <p:nvPr/>
        </p:nvSpPr>
        <p:spPr>
          <a:xfrm>
            <a:off x="1309329" y="2247251"/>
            <a:ext cx="3035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高校３年生　　浪人１年目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21195DD-681F-4D92-85F2-CA2EC4275945}"/>
              </a:ext>
            </a:extLst>
          </p:cNvPr>
          <p:cNvSpPr txBox="1"/>
          <p:nvPr/>
        </p:nvSpPr>
        <p:spPr>
          <a:xfrm>
            <a:off x="1660490" y="3440287"/>
            <a:ext cx="240241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福井県選考試験</a:t>
            </a:r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6F394577-408B-43EF-A19D-8F88F333594B}"/>
              </a:ext>
            </a:extLst>
          </p:cNvPr>
          <p:cNvGrpSpPr/>
          <p:nvPr/>
        </p:nvGrpSpPr>
        <p:grpSpPr>
          <a:xfrm>
            <a:off x="6338173" y="6771150"/>
            <a:ext cx="1541888" cy="572859"/>
            <a:chOff x="5928767" y="7731338"/>
            <a:chExt cx="1541888" cy="572859"/>
          </a:xfrm>
        </p:grpSpPr>
        <p:sp>
          <p:nvSpPr>
            <p:cNvPr id="20" name="フローチャート: 複数書類 19">
              <a:extLst>
                <a:ext uri="{FF2B5EF4-FFF2-40B4-BE49-F238E27FC236}">
                  <a16:creationId xmlns:a16="http://schemas.microsoft.com/office/drawing/2014/main" id="{AB6C0BF1-0394-4DCC-8D6D-28CBA2FAEEEB}"/>
                </a:ext>
              </a:extLst>
            </p:cNvPr>
            <p:cNvSpPr/>
            <p:nvPr/>
          </p:nvSpPr>
          <p:spPr>
            <a:xfrm>
              <a:off x="6120587" y="7731338"/>
              <a:ext cx="1350068" cy="572859"/>
            </a:xfrm>
            <a:prstGeom prst="flowChartMultidocumen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F673699D-6C5F-460B-9915-1189CDD83E3A}"/>
                </a:ext>
              </a:extLst>
            </p:cNvPr>
            <p:cNvSpPr txBox="1"/>
            <p:nvPr/>
          </p:nvSpPr>
          <p:spPr>
            <a:xfrm>
              <a:off x="5928767" y="7858596"/>
              <a:ext cx="15257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入学金等</a:t>
              </a:r>
            </a:p>
          </p:txBody>
        </p:sp>
      </p:grpSp>
      <p:pic>
        <p:nvPicPr>
          <p:cNvPr id="24" name="図 23" descr="挿絵, 部屋 が含まれている画像&#10;&#10;自動的に生成された説明">
            <a:extLst>
              <a:ext uri="{FF2B5EF4-FFF2-40B4-BE49-F238E27FC236}">
                <a16:creationId xmlns:a16="http://schemas.microsoft.com/office/drawing/2014/main" id="{0B2074A3-419D-4617-ADE6-B67F14643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43" b="93970" l="4348" r="96838">
                        <a14:foregroundMark x1="19763" y1="6533" x2="65613" y2="8543"/>
                        <a14:foregroundMark x1="65613" y1="8543" x2="75889" y2="32161"/>
                        <a14:foregroundMark x1="61660" y1="91960" x2="80237" y2="92965"/>
                        <a14:foregroundMark x1="21344" y1="93970" x2="36759" y2="93467"/>
                        <a14:foregroundMark x1="67194" y1="12563" x2="23715" y2="18593"/>
                        <a14:foregroundMark x1="23715" y1="18593" x2="44269" y2="14573"/>
                        <a14:foregroundMark x1="72332" y1="18090" x2="32016" y2="17588"/>
                        <a14:foregroundMark x1="32016" y1="17588" x2="52964" y2="22111"/>
                        <a14:foregroundMark x1="69170" y1="21106" x2="46245" y2="29648"/>
                        <a14:foregroundMark x1="19763" y1="21608" x2="20553" y2="21608"/>
                        <a14:foregroundMark x1="24506" y1="24121" x2="52569" y2="42211"/>
                        <a14:foregroundMark x1="40711" y1="44221" x2="55336" y2="49246"/>
                        <a14:foregroundMark x1="4348" y1="47236" x2="9091" y2="57286"/>
                        <a14:foregroundMark x1="96838" y1="47739" x2="86957" y2="61809"/>
                        <a14:foregroundMark x1="21739" y1="14070" x2="56126" y2="15075"/>
                        <a14:foregroundMark x1="40316" y1="48744" x2="55731" y2="55779"/>
                        <a14:foregroundMark x1="86166" y1="12563" x2="85771" y2="16583"/>
                        <a14:foregroundMark x1="89723" y1="31658" x2="89328" y2="34673"/>
                        <a14:foregroundMark x1="91304" y1="80402" x2="92490" y2="81910"/>
                        <a14:foregroundMark x1="10277" y1="84925" x2="10277" y2="84422"/>
                        <a14:foregroundMark x1="4348" y1="36683" x2="4743" y2="34171"/>
                        <a14:foregroundMark x1="11462" y1="18593" x2="12253" y2="18593"/>
                        <a14:foregroundMark x1="4348" y1="37186" x2="4348" y2="371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9757" y="8146570"/>
            <a:ext cx="1606551" cy="1263651"/>
          </a:xfrm>
          <a:prstGeom prst="rect">
            <a:avLst/>
          </a:prstGeom>
        </p:spPr>
      </p:pic>
      <p:pic>
        <p:nvPicPr>
          <p:cNvPr id="30" name="図 29" descr="挿絵, 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2C2E3BFA-B963-4B96-99AC-1AF8962D30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348" y="3646867"/>
            <a:ext cx="1196801" cy="1149765"/>
          </a:xfrm>
          <a:prstGeom prst="rect">
            <a:avLst/>
          </a:prstGeom>
        </p:spPr>
      </p:pic>
      <p:pic>
        <p:nvPicPr>
          <p:cNvPr id="73" name="図 7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C07AA50F-5D17-499F-81AB-F24C1F4CEE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660" b="94681" l="4478" r="95896">
                        <a14:foregroundMark x1="57463" y1="47340" x2="57463" y2="47340"/>
                        <a14:foregroundMark x1="58582" y1="45213" x2="58582" y2="45213"/>
                        <a14:foregroundMark x1="56716" y1="2660" x2="56716" y2="2660"/>
                        <a14:foregroundMark x1="29851" y1="56383" x2="29851" y2="56383"/>
                        <a14:foregroundMark x1="23507" y1="85106" x2="23507" y2="85106"/>
                        <a14:foregroundMark x1="8209" y1="92553" x2="8209" y2="92553"/>
                        <a14:foregroundMark x1="14552" y1="87234" x2="14552" y2="87234"/>
                        <a14:foregroundMark x1="16045" y1="87234" x2="16045" y2="87234"/>
                        <a14:foregroundMark x1="18284" y1="86170" x2="18284" y2="86170"/>
                        <a14:foregroundMark x1="22761" y1="85106" x2="22761" y2="85106"/>
                        <a14:foregroundMark x1="31716" y1="85106" x2="32090" y2="85106"/>
                        <a14:foregroundMark x1="44776" y1="81383" x2="44776" y2="81383"/>
                        <a14:foregroundMark x1="80224" y1="84043" x2="80224" y2="84043"/>
                        <a14:foregroundMark x1="83582" y1="83511" x2="83582" y2="83511"/>
                        <a14:foregroundMark x1="89552" y1="81915" x2="89552" y2="80851"/>
                        <a14:foregroundMark x1="92164" y1="82447" x2="92164" y2="82447"/>
                        <a14:foregroundMark x1="86940" y1="87234" x2="86940" y2="87234"/>
                        <a14:foregroundMark x1="82090" y1="88830" x2="22761" y2="90957"/>
                        <a14:foregroundMark x1="5597" y1="95745" x2="60448" y2="93085"/>
                        <a14:foregroundMark x1="60448" y1="93085" x2="74254" y2="94149"/>
                        <a14:foregroundMark x1="66418" y1="94681" x2="11567" y2="94149"/>
                        <a14:foregroundMark x1="11567" y1="94149" x2="11194" y2="94149"/>
                        <a14:foregroundMark x1="72015" y1="54787" x2="72388" y2="80319"/>
                        <a14:foregroundMark x1="42910" y1="48936" x2="52985" y2="56915"/>
                        <a14:foregroundMark x1="42537" y1="68617" x2="38806" y2="68085"/>
                        <a14:foregroundMark x1="79851" y1="66489" x2="80970" y2="79787"/>
                        <a14:foregroundMark x1="4478" y1="94149" x2="4478" y2="94149"/>
                        <a14:foregroundMark x1="95896" y1="85106" x2="95896" y2="851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5" y="7187960"/>
            <a:ext cx="1133472" cy="795123"/>
          </a:xfrm>
          <a:prstGeom prst="rect">
            <a:avLst/>
          </a:prstGeom>
        </p:spPr>
      </p:pic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31D8A69F-151D-4575-8AE7-2913C9F65C83}"/>
              </a:ext>
            </a:extLst>
          </p:cNvPr>
          <p:cNvSpPr txBox="1"/>
          <p:nvPr/>
        </p:nvSpPr>
        <p:spPr>
          <a:xfrm>
            <a:off x="947565" y="9998654"/>
            <a:ext cx="3587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福井県農林水産部獣医師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70FAD86-1CD5-44B9-ACF8-D9AF046C6FA6}"/>
              </a:ext>
            </a:extLst>
          </p:cNvPr>
          <p:cNvSpPr txBox="1"/>
          <p:nvPr/>
        </p:nvSpPr>
        <p:spPr>
          <a:xfrm>
            <a:off x="1126125" y="6739533"/>
            <a:ext cx="3293797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１年次～６年次</a:t>
            </a:r>
            <a:endParaRPr kumimoji="1" lang="en-US" altLang="ja-JP" sz="2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月額１８万円以内給付</a:t>
            </a:r>
          </a:p>
        </p:txBody>
      </p:sp>
      <p:pic>
        <p:nvPicPr>
          <p:cNvPr id="118" name="図 117">
            <a:extLst>
              <a:ext uri="{FF2B5EF4-FFF2-40B4-BE49-F238E27FC236}">
                <a16:creationId xmlns:a16="http://schemas.microsoft.com/office/drawing/2014/main" id="{401A83B1-0DB9-4571-B718-C3BD0059B47D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37" y="10524555"/>
            <a:ext cx="1502197" cy="1603191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テキスト ボックス 118">
            <a:extLst>
              <a:ext uri="{FF2B5EF4-FFF2-40B4-BE49-F238E27FC236}">
                <a16:creationId xmlns:a16="http://schemas.microsoft.com/office/drawing/2014/main" id="{8CA4B319-BC38-4F8A-BB5E-2951B40E68FE}"/>
              </a:ext>
            </a:extLst>
          </p:cNvPr>
          <p:cNvSpPr txBox="1"/>
          <p:nvPr/>
        </p:nvSpPr>
        <p:spPr>
          <a:xfrm>
            <a:off x="3735671" y="11173639"/>
            <a:ext cx="57506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ja-JP" sz="1400" b="1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お問い合わせ先】</a:t>
            </a:r>
            <a:endParaRPr lang="ja-JP" altLang="ja-JP" sz="1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374217" algn="just"/>
            <a:r>
              <a:rPr lang="ja-JP" altLang="ja-JP" sz="1400" b="1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〒</a:t>
            </a:r>
            <a:r>
              <a:rPr lang="en-US" altLang="ja-JP" sz="1400" b="1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910</a:t>
            </a:r>
            <a:r>
              <a:rPr lang="ja-JP" altLang="ja-JP" sz="1400" b="1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‐</a:t>
            </a:r>
            <a:r>
              <a:rPr lang="en-US" altLang="ja-JP" sz="1400" b="1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8580</a:t>
            </a:r>
            <a:r>
              <a:rPr lang="ja-JP" altLang="ja-JP" sz="1400" b="1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福井市大手</a:t>
            </a:r>
            <a:r>
              <a:rPr lang="en-US" altLang="ja-JP" sz="1400" b="1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3</a:t>
            </a:r>
            <a:r>
              <a:rPr lang="ja-JP" altLang="ja-JP" sz="1400" b="1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丁目</a:t>
            </a:r>
            <a:r>
              <a:rPr lang="en-US" altLang="ja-JP" sz="1400" b="1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17</a:t>
            </a:r>
            <a:r>
              <a:rPr lang="ja-JP" altLang="ja-JP" sz="1400" b="1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番</a:t>
            </a:r>
            <a:r>
              <a:rPr lang="en-US" altLang="ja-JP" sz="1400" b="1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</a:t>
            </a:r>
            <a:r>
              <a:rPr lang="ja-JP" altLang="ja-JP" sz="1400" b="1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号</a:t>
            </a:r>
            <a:endParaRPr lang="ja-JP" altLang="ja-JP" sz="1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304792" algn="just"/>
            <a:r>
              <a:rPr lang="ja-JP" altLang="ja-JP" sz="1400" b="1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福井県庁農林水産部中山間農業・畜産課（畜産振興グループ）</a:t>
            </a:r>
            <a:endParaRPr lang="ja-JP" altLang="ja-JP" sz="1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304792" algn="just"/>
            <a:r>
              <a:rPr lang="ja-JP" altLang="ja-JP" sz="1400" b="1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電話　０７７６－２０－０４３９　担当：朝倉、小林</a:t>
            </a:r>
            <a:endParaRPr lang="ja-JP" altLang="ja-JP" sz="1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90E8880D-5472-44F2-91E0-A1A67318C277}"/>
              </a:ext>
            </a:extLst>
          </p:cNvPr>
          <p:cNvGrpSpPr/>
          <p:nvPr/>
        </p:nvGrpSpPr>
        <p:grpSpPr>
          <a:xfrm>
            <a:off x="1827834" y="10565175"/>
            <a:ext cx="1953191" cy="1423982"/>
            <a:chOff x="1938580" y="465712"/>
            <a:chExt cx="8424620" cy="5782688"/>
          </a:xfrm>
          <a:noFill/>
        </p:grpSpPr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B6534F2E-246A-406F-A036-608BA5C1255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938580" y="3840971"/>
              <a:ext cx="1648435" cy="1753654"/>
            </a:xfrm>
            <a:prstGeom prst="rect">
              <a:avLst/>
            </a:prstGeom>
            <a:grpFill/>
          </p:spPr>
        </p:pic>
        <p:pic>
          <p:nvPicPr>
            <p:cNvPr id="54" name="図 53" descr="座る, テーブル, クマ が含まれている画像&#10;&#10;自動的に生成された説明">
              <a:extLst>
                <a:ext uri="{FF2B5EF4-FFF2-40B4-BE49-F238E27FC236}">
                  <a16:creationId xmlns:a16="http://schemas.microsoft.com/office/drawing/2014/main" id="{4F5B6036-135B-4393-8152-F1361A5FE86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4288" y="3272517"/>
              <a:ext cx="3152371" cy="2529779"/>
            </a:xfrm>
            <a:prstGeom prst="rect">
              <a:avLst/>
            </a:prstGeom>
            <a:grpFill/>
          </p:spPr>
        </p:pic>
        <p:pic>
          <p:nvPicPr>
            <p:cNvPr id="55" name="図 54">
              <a:extLst>
                <a:ext uri="{FF2B5EF4-FFF2-40B4-BE49-F238E27FC236}">
                  <a16:creationId xmlns:a16="http://schemas.microsoft.com/office/drawing/2014/main" id="{F6293F2E-AD36-4155-A914-2480EF8E762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8745" y="1055704"/>
              <a:ext cx="5934509" cy="5192696"/>
            </a:xfrm>
            <a:prstGeom prst="rect">
              <a:avLst/>
            </a:prstGeom>
            <a:grpFill/>
          </p:spPr>
        </p:pic>
        <p:pic>
          <p:nvPicPr>
            <p:cNvPr id="56" name="図 55" descr="おもちゃ, 人形, レゴ, 男 が含まれている画像&#10;&#10;自動的に生成された説明">
              <a:extLst>
                <a:ext uri="{FF2B5EF4-FFF2-40B4-BE49-F238E27FC236}">
                  <a16:creationId xmlns:a16="http://schemas.microsoft.com/office/drawing/2014/main" id="{D575A867-3E9F-4EE7-9D01-69161051FF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9399" y="465712"/>
              <a:ext cx="4483801" cy="5402173"/>
            </a:xfrm>
            <a:prstGeom prst="rect">
              <a:avLst/>
            </a:prstGeom>
            <a:grpFill/>
          </p:spPr>
        </p:pic>
      </p:grpSp>
      <p:sp>
        <p:nvSpPr>
          <p:cNvPr id="66" name="矢印: 右 65">
            <a:extLst>
              <a:ext uri="{FF2B5EF4-FFF2-40B4-BE49-F238E27FC236}">
                <a16:creationId xmlns:a16="http://schemas.microsoft.com/office/drawing/2014/main" id="{CBE87650-9F7A-4AC7-8640-EE7E932245ED}"/>
              </a:ext>
            </a:extLst>
          </p:cNvPr>
          <p:cNvSpPr/>
          <p:nvPr/>
        </p:nvSpPr>
        <p:spPr>
          <a:xfrm rot="5400000">
            <a:off x="2562276" y="2761320"/>
            <a:ext cx="621985" cy="632433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FA74AEA8-079C-4389-9AC6-8487A3E5D540}"/>
              </a:ext>
            </a:extLst>
          </p:cNvPr>
          <p:cNvSpPr txBox="1"/>
          <p:nvPr/>
        </p:nvSpPr>
        <p:spPr>
          <a:xfrm>
            <a:off x="418454" y="714434"/>
            <a:ext cx="47116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麻布大学、大阪公立大学、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北里大学、東京農工大学、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日本大学、日本獣医生命科学大学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、酪農学園大学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のいずれかの大学の推薦基準をクリア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E9AEB335-8C47-4443-8125-FBDEA5BF850D}"/>
              </a:ext>
            </a:extLst>
          </p:cNvPr>
          <p:cNvSpPr/>
          <p:nvPr/>
        </p:nvSpPr>
        <p:spPr>
          <a:xfrm>
            <a:off x="418455" y="702280"/>
            <a:ext cx="4536374" cy="1938889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F5D6DEF3-90D0-4558-A043-C3D21E1092F3}"/>
              </a:ext>
            </a:extLst>
          </p:cNvPr>
          <p:cNvSpPr txBox="1"/>
          <p:nvPr/>
        </p:nvSpPr>
        <p:spPr>
          <a:xfrm>
            <a:off x="-54133" y="2987205"/>
            <a:ext cx="1939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８月～９月応募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9AAF6A98-D4EE-4AA4-8939-0BD7215ADD08}"/>
              </a:ext>
            </a:extLst>
          </p:cNvPr>
          <p:cNvSpPr txBox="1"/>
          <p:nvPr/>
        </p:nvSpPr>
        <p:spPr>
          <a:xfrm>
            <a:off x="-43287" y="3500542"/>
            <a:ext cx="1680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９月～１０月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DB30EBAA-3DCB-4B94-A08B-5A35B20A1588}"/>
              </a:ext>
            </a:extLst>
          </p:cNvPr>
          <p:cNvSpPr txBox="1"/>
          <p:nvPr/>
        </p:nvSpPr>
        <p:spPr>
          <a:xfrm>
            <a:off x="3479642" y="4030252"/>
            <a:ext cx="145293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大学への</a:t>
            </a:r>
            <a:endParaRPr kumimoji="1"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推薦状発行</a:t>
            </a:r>
          </a:p>
        </p:txBody>
      </p:sp>
      <p:sp>
        <p:nvSpPr>
          <p:cNvPr id="87" name="吹き出し: 角を丸めた四角形 86">
            <a:extLst>
              <a:ext uri="{FF2B5EF4-FFF2-40B4-BE49-F238E27FC236}">
                <a16:creationId xmlns:a16="http://schemas.microsoft.com/office/drawing/2014/main" id="{B0AE164C-14DF-4FCE-9D09-0E341C0C7A5B}"/>
              </a:ext>
            </a:extLst>
          </p:cNvPr>
          <p:cNvSpPr/>
          <p:nvPr/>
        </p:nvSpPr>
        <p:spPr>
          <a:xfrm>
            <a:off x="5594971" y="3307626"/>
            <a:ext cx="2740975" cy="417225"/>
          </a:xfrm>
          <a:prstGeom prst="wedgeRoundRectCallout">
            <a:avLst>
              <a:gd name="adj1" fmla="val -101819"/>
              <a:gd name="adj2" fmla="val 3436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受　　験</a:t>
            </a:r>
          </a:p>
        </p:txBody>
      </p:sp>
      <p:sp>
        <p:nvSpPr>
          <p:cNvPr id="89" name="吹き出し: 角を丸めた四角形 88">
            <a:extLst>
              <a:ext uri="{FF2B5EF4-FFF2-40B4-BE49-F238E27FC236}">
                <a16:creationId xmlns:a16="http://schemas.microsoft.com/office/drawing/2014/main" id="{E647C39A-D9DA-4D98-83CC-78EC95DD0964}"/>
              </a:ext>
            </a:extLst>
          </p:cNvPr>
          <p:cNvSpPr/>
          <p:nvPr/>
        </p:nvSpPr>
        <p:spPr>
          <a:xfrm>
            <a:off x="5594971" y="2704477"/>
            <a:ext cx="2713455" cy="417225"/>
          </a:xfrm>
          <a:prstGeom prst="wedgeRoundRectCallout">
            <a:avLst>
              <a:gd name="adj1" fmla="val -139776"/>
              <a:gd name="adj2" fmla="val 3436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応　　募</a:t>
            </a: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47ED39C4-BF5F-4632-93D8-2953724F3DA0}"/>
              </a:ext>
            </a:extLst>
          </p:cNvPr>
          <p:cNvSpPr txBox="1"/>
          <p:nvPr/>
        </p:nvSpPr>
        <p:spPr>
          <a:xfrm>
            <a:off x="1807507" y="4804883"/>
            <a:ext cx="216296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大学推薦入試</a:t>
            </a: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53CADB1F-476D-4C95-958D-427504AB674E}"/>
              </a:ext>
            </a:extLst>
          </p:cNvPr>
          <p:cNvSpPr txBox="1"/>
          <p:nvPr/>
        </p:nvSpPr>
        <p:spPr>
          <a:xfrm>
            <a:off x="1869525" y="6132583"/>
            <a:ext cx="198434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大学入学</a:t>
            </a:r>
          </a:p>
        </p:txBody>
      </p:sp>
      <p:sp>
        <p:nvSpPr>
          <p:cNvPr id="102" name="四角形: 角を丸くする 101">
            <a:extLst>
              <a:ext uri="{FF2B5EF4-FFF2-40B4-BE49-F238E27FC236}">
                <a16:creationId xmlns:a16="http://schemas.microsoft.com/office/drawing/2014/main" id="{5F8E32F3-6E07-4BFC-B159-2C29BC263EE3}"/>
              </a:ext>
            </a:extLst>
          </p:cNvPr>
          <p:cNvSpPr/>
          <p:nvPr/>
        </p:nvSpPr>
        <p:spPr>
          <a:xfrm>
            <a:off x="5407991" y="5834135"/>
            <a:ext cx="3017384" cy="762948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事業実施主体</a:t>
            </a:r>
            <a:endParaRPr kumimoji="1" lang="en-US" altLang="ja-JP" sz="2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（中央畜産会）と契約</a:t>
            </a:r>
          </a:p>
        </p:txBody>
      </p:sp>
      <p:sp>
        <p:nvSpPr>
          <p:cNvPr id="103" name="矢印: 右 102">
            <a:extLst>
              <a:ext uri="{FF2B5EF4-FFF2-40B4-BE49-F238E27FC236}">
                <a16:creationId xmlns:a16="http://schemas.microsoft.com/office/drawing/2014/main" id="{25CD9314-552B-4824-B056-DB5755F5DC74}"/>
              </a:ext>
            </a:extLst>
          </p:cNvPr>
          <p:cNvSpPr/>
          <p:nvPr/>
        </p:nvSpPr>
        <p:spPr>
          <a:xfrm rot="9644669">
            <a:off x="4539783" y="6739531"/>
            <a:ext cx="952912" cy="42338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397DAF4A-9F4A-43BF-B369-810633F5227B}"/>
              </a:ext>
            </a:extLst>
          </p:cNvPr>
          <p:cNvSpPr txBox="1"/>
          <p:nvPr/>
        </p:nvSpPr>
        <p:spPr>
          <a:xfrm>
            <a:off x="5458912" y="7466205"/>
            <a:ext cx="310381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１７５万円以内給付</a:t>
            </a:r>
          </a:p>
        </p:txBody>
      </p:sp>
      <p:sp>
        <p:nvSpPr>
          <p:cNvPr id="106" name="四角形: 角を丸くする 105">
            <a:extLst>
              <a:ext uri="{FF2B5EF4-FFF2-40B4-BE49-F238E27FC236}">
                <a16:creationId xmlns:a16="http://schemas.microsoft.com/office/drawing/2014/main" id="{989AE4D0-F186-4B0E-ACA3-1BBE8F882C3F}"/>
              </a:ext>
            </a:extLst>
          </p:cNvPr>
          <p:cNvSpPr/>
          <p:nvPr/>
        </p:nvSpPr>
        <p:spPr>
          <a:xfrm>
            <a:off x="5443007" y="1761630"/>
            <a:ext cx="3017384" cy="762948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受験大学を決定</a:t>
            </a:r>
          </a:p>
        </p:txBody>
      </p:sp>
      <p:sp>
        <p:nvSpPr>
          <p:cNvPr id="107" name="吹き出し: 角を丸めた四角形 106">
            <a:extLst>
              <a:ext uri="{FF2B5EF4-FFF2-40B4-BE49-F238E27FC236}">
                <a16:creationId xmlns:a16="http://schemas.microsoft.com/office/drawing/2014/main" id="{F0D34B1B-65F6-476B-824C-70546604B62B}"/>
              </a:ext>
            </a:extLst>
          </p:cNvPr>
          <p:cNvSpPr/>
          <p:nvPr/>
        </p:nvSpPr>
        <p:spPr>
          <a:xfrm>
            <a:off x="5622491" y="4721361"/>
            <a:ext cx="2713455" cy="417225"/>
          </a:xfrm>
          <a:prstGeom prst="wedgeRoundRectCallout">
            <a:avLst>
              <a:gd name="adj1" fmla="val -101819"/>
              <a:gd name="adj2" fmla="val 3436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受　　験</a:t>
            </a:r>
          </a:p>
        </p:txBody>
      </p:sp>
      <p:pic>
        <p:nvPicPr>
          <p:cNvPr id="108" name="図 107" descr="おもちゃ, 挿絵 が含まれている画像&#10;&#10;自動的に生成された説明">
            <a:extLst>
              <a:ext uri="{FF2B5EF4-FFF2-40B4-BE49-F238E27FC236}">
                <a16:creationId xmlns:a16="http://schemas.microsoft.com/office/drawing/2014/main" id="{BCEE42B0-5EEF-4413-91A3-4F774F553D6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547" y="513726"/>
            <a:ext cx="1051345" cy="1421767"/>
          </a:xfrm>
          <a:prstGeom prst="rect">
            <a:avLst/>
          </a:prstGeom>
        </p:spPr>
      </p:pic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D1871BA7-9783-488E-BCE5-C275ED32EBA3}"/>
              </a:ext>
            </a:extLst>
          </p:cNvPr>
          <p:cNvSpPr txBox="1"/>
          <p:nvPr/>
        </p:nvSpPr>
        <p:spPr>
          <a:xfrm>
            <a:off x="-186147" y="4637530"/>
            <a:ext cx="2081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１１月出願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１１月～２月試験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3" name="矢印: 右 112">
            <a:extLst>
              <a:ext uri="{FF2B5EF4-FFF2-40B4-BE49-F238E27FC236}">
                <a16:creationId xmlns:a16="http://schemas.microsoft.com/office/drawing/2014/main" id="{4F762A16-345E-47B9-843C-0EE7457D9259}"/>
              </a:ext>
            </a:extLst>
          </p:cNvPr>
          <p:cNvSpPr/>
          <p:nvPr/>
        </p:nvSpPr>
        <p:spPr>
          <a:xfrm rot="5400000">
            <a:off x="2577999" y="4106664"/>
            <a:ext cx="621985" cy="632433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5" name="矢印: 右 114">
            <a:extLst>
              <a:ext uri="{FF2B5EF4-FFF2-40B4-BE49-F238E27FC236}">
                <a16:creationId xmlns:a16="http://schemas.microsoft.com/office/drawing/2014/main" id="{081FB254-2E54-4FCB-843B-7F07C5FF854C}"/>
              </a:ext>
            </a:extLst>
          </p:cNvPr>
          <p:cNvSpPr/>
          <p:nvPr/>
        </p:nvSpPr>
        <p:spPr>
          <a:xfrm rot="5400000">
            <a:off x="5469971" y="6899999"/>
            <a:ext cx="709028" cy="423384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6" name="矢印: 右 115">
            <a:extLst>
              <a:ext uri="{FF2B5EF4-FFF2-40B4-BE49-F238E27FC236}">
                <a16:creationId xmlns:a16="http://schemas.microsoft.com/office/drawing/2014/main" id="{F49C6276-2CDA-4097-BD0F-7E778B7FF048}"/>
              </a:ext>
            </a:extLst>
          </p:cNvPr>
          <p:cNvSpPr/>
          <p:nvPr/>
        </p:nvSpPr>
        <p:spPr>
          <a:xfrm rot="5400000">
            <a:off x="2599450" y="9403078"/>
            <a:ext cx="661038" cy="632433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51B58B49-2007-407C-835C-50814501FD93}"/>
              </a:ext>
            </a:extLst>
          </p:cNvPr>
          <p:cNvSpPr txBox="1"/>
          <p:nvPr/>
        </p:nvSpPr>
        <p:spPr>
          <a:xfrm>
            <a:off x="1827834" y="8233327"/>
            <a:ext cx="220427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国家試験受験</a:t>
            </a:r>
          </a:p>
        </p:txBody>
      </p:sp>
      <p:sp>
        <p:nvSpPr>
          <p:cNvPr id="120" name="矢印: 右 119">
            <a:extLst>
              <a:ext uri="{FF2B5EF4-FFF2-40B4-BE49-F238E27FC236}">
                <a16:creationId xmlns:a16="http://schemas.microsoft.com/office/drawing/2014/main" id="{137C15DE-331E-4D58-A9DF-82A69CD118CB}"/>
              </a:ext>
            </a:extLst>
          </p:cNvPr>
          <p:cNvSpPr/>
          <p:nvPr/>
        </p:nvSpPr>
        <p:spPr>
          <a:xfrm rot="5400000">
            <a:off x="2577999" y="7582297"/>
            <a:ext cx="621985" cy="632433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1" name="矢印: 右 120">
            <a:extLst>
              <a:ext uri="{FF2B5EF4-FFF2-40B4-BE49-F238E27FC236}">
                <a16:creationId xmlns:a16="http://schemas.microsoft.com/office/drawing/2014/main" id="{1C41E6A6-BD4C-484D-B58F-5BA173F4ECC1}"/>
              </a:ext>
            </a:extLst>
          </p:cNvPr>
          <p:cNvSpPr/>
          <p:nvPr/>
        </p:nvSpPr>
        <p:spPr>
          <a:xfrm rot="5400000">
            <a:off x="2538136" y="5425825"/>
            <a:ext cx="621985" cy="632433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2" name="吹き出し: 角を丸めた四角形 121">
            <a:extLst>
              <a:ext uri="{FF2B5EF4-FFF2-40B4-BE49-F238E27FC236}">
                <a16:creationId xmlns:a16="http://schemas.microsoft.com/office/drawing/2014/main" id="{A9FBAB53-0618-42B7-BF57-B8463161C057}"/>
              </a:ext>
            </a:extLst>
          </p:cNvPr>
          <p:cNvSpPr/>
          <p:nvPr/>
        </p:nvSpPr>
        <p:spPr>
          <a:xfrm>
            <a:off x="5679020" y="9634276"/>
            <a:ext cx="2713455" cy="417225"/>
          </a:xfrm>
          <a:prstGeom prst="wedgeRoundRectCallout">
            <a:avLst>
              <a:gd name="adj1" fmla="val -94266"/>
              <a:gd name="adj2" fmla="val 8348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就　　業</a:t>
            </a:r>
          </a:p>
        </p:txBody>
      </p:sp>
      <p:sp>
        <p:nvSpPr>
          <p:cNvPr id="123" name="四角形: 角を丸くする 122">
            <a:extLst>
              <a:ext uri="{FF2B5EF4-FFF2-40B4-BE49-F238E27FC236}">
                <a16:creationId xmlns:a16="http://schemas.microsoft.com/office/drawing/2014/main" id="{9ECA9C78-479A-4497-A743-4033F5F544BD}"/>
              </a:ext>
            </a:extLst>
          </p:cNvPr>
          <p:cNvSpPr/>
          <p:nvPr/>
        </p:nvSpPr>
        <p:spPr>
          <a:xfrm>
            <a:off x="5527954" y="10232393"/>
            <a:ext cx="3162326" cy="762948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１０年間勤務した場合修学資金の返還不要</a:t>
            </a:r>
          </a:p>
        </p:txBody>
      </p:sp>
      <p:sp>
        <p:nvSpPr>
          <p:cNvPr id="124" name="四角形: 角を丸くする 123">
            <a:extLst>
              <a:ext uri="{FF2B5EF4-FFF2-40B4-BE49-F238E27FC236}">
                <a16:creationId xmlns:a16="http://schemas.microsoft.com/office/drawing/2014/main" id="{2D6B4ABD-3323-4A34-AF22-7EDC955FAFE5}"/>
              </a:ext>
            </a:extLst>
          </p:cNvPr>
          <p:cNvSpPr/>
          <p:nvPr/>
        </p:nvSpPr>
        <p:spPr>
          <a:xfrm>
            <a:off x="1856366" y="8790382"/>
            <a:ext cx="2204273" cy="563113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獣医師免許取得</a:t>
            </a:r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54270303-6AC2-487F-AEF7-C06767DCA9B4}"/>
              </a:ext>
            </a:extLst>
          </p:cNvPr>
          <p:cNvSpPr txBox="1"/>
          <p:nvPr/>
        </p:nvSpPr>
        <p:spPr>
          <a:xfrm>
            <a:off x="-174452" y="6226680"/>
            <a:ext cx="2081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４月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48" name="図 47" descr="挿絵, 部屋 が含まれている画像&#10;&#10;自動的に生成された説明">
            <a:extLst>
              <a:ext uri="{FF2B5EF4-FFF2-40B4-BE49-F238E27FC236}">
                <a16:creationId xmlns:a16="http://schemas.microsoft.com/office/drawing/2014/main" id="{5527BACB-AB39-4FB1-A057-905ACD0C26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43" b="93970" l="4348" r="96838">
                        <a14:foregroundMark x1="19763" y1="6533" x2="65613" y2="8543"/>
                        <a14:foregroundMark x1="65613" y1="8543" x2="75889" y2="32161"/>
                        <a14:foregroundMark x1="61660" y1="91960" x2="80237" y2="92965"/>
                        <a14:foregroundMark x1="21344" y1="93970" x2="36759" y2="93467"/>
                        <a14:foregroundMark x1="67194" y1="12563" x2="23715" y2="18593"/>
                        <a14:foregroundMark x1="23715" y1="18593" x2="44269" y2="14573"/>
                        <a14:foregroundMark x1="72332" y1="18090" x2="32016" y2="17588"/>
                        <a14:foregroundMark x1="32016" y1="17588" x2="52964" y2="22111"/>
                        <a14:foregroundMark x1="69170" y1="21106" x2="46245" y2="29648"/>
                        <a14:foregroundMark x1="19763" y1="21608" x2="20553" y2="21608"/>
                        <a14:foregroundMark x1="24506" y1="24121" x2="52569" y2="42211"/>
                        <a14:foregroundMark x1="40711" y1="44221" x2="55336" y2="49246"/>
                        <a14:foregroundMark x1="4348" y1="47236" x2="9091" y2="57286"/>
                        <a14:foregroundMark x1="96838" y1="47739" x2="86957" y2="61809"/>
                        <a14:foregroundMark x1="21739" y1="14070" x2="56126" y2="15075"/>
                        <a14:foregroundMark x1="40316" y1="48744" x2="55731" y2="55779"/>
                        <a14:foregroundMark x1="86166" y1="12563" x2="85771" y2="16583"/>
                        <a14:foregroundMark x1="89723" y1="31658" x2="89328" y2="34673"/>
                        <a14:foregroundMark x1="91304" y1="80402" x2="92490" y2="81910"/>
                        <a14:foregroundMark x1="10277" y1="84925" x2="10277" y2="84422"/>
                        <a14:foregroundMark x1="4348" y1="36683" x2="4743" y2="34171"/>
                        <a14:foregroundMark x1="11462" y1="18593" x2="12253" y2="18593"/>
                        <a14:foregroundMark x1="4348" y1="37186" x2="4348" y2="371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753" y="5099209"/>
            <a:ext cx="1375561" cy="108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936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483</TotalTime>
  <Words>174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山崎 俊雄</dc:creator>
  <cp:lastModifiedBy>朝倉 利江</cp:lastModifiedBy>
  <cp:revision>44</cp:revision>
  <cp:lastPrinted>2022-06-08T04:23:59Z</cp:lastPrinted>
  <dcterms:created xsi:type="dcterms:W3CDTF">2022-01-26T07:46:34Z</dcterms:created>
  <dcterms:modified xsi:type="dcterms:W3CDTF">2023-03-08T02:26:59Z</dcterms:modified>
</cp:coreProperties>
</file>