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0" r:id="rId1"/>
    <p:sldMasterId id="2147483788" r:id="rId2"/>
  </p:sldMasterIdLst>
  <p:notesMasterIdLst>
    <p:notesMasterId r:id="rId69"/>
  </p:notesMasterIdLst>
  <p:handoutMasterIdLst>
    <p:handoutMasterId r:id="rId70"/>
  </p:handoutMasterIdLst>
  <p:sldIdLst>
    <p:sldId id="472" r:id="rId3"/>
    <p:sldId id="514" r:id="rId4"/>
    <p:sldId id="516" r:id="rId5"/>
    <p:sldId id="363" r:id="rId6"/>
    <p:sldId id="517" r:id="rId7"/>
    <p:sldId id="491" r:id="rId8"/>
    <p:sldId id="492" r:id="rId9"/>
    <p:sldId id="493" r:id="rId10"/>
    <p:sldId id="466" r:id="rId11"/>
    <p:sldId id="518" r:id="rId12"/>
    <p:sldId id="519" r:id="rId13"/>
    <p:sldId id="520" r:id="rId14"/>
    <p:sldId id="406" r:id="rId15"/>
    <p:sldId id="511" r:id="rId16"/>
    <p:sldId id="368" r:id="rId17"/>
    <p:sldId id="547" r:id="rId18"/>
    <p:sldId id="548" r:id="rId19"/>
    <p:sldId id="495" r:id="rId20"/>
    <p:sldId id="496" r:id="rId21"/>
    <p:sldId id="497" r:id="rId22"/>
    <p:sldId id="498" r:id="rId23"/>
    <p:sldId id="499" r:id="rId24"/>
    <p:sldId id="500" r:id="rId25"/>
    <p:sldId id="412" r:id="rId26"/>
    <p:sldId id="419" r:id="rId27"/>
    <p:sldId id="510" r:id="rId28"/>
    <p:sldId id="420" r:id="rId29"/>
    <p:sldId id="421" r:id="rId30"/>
    <p:sldId id="501" r:id="rId31"/>
    <p:sldId id="503" r:id="rId32"/>
    <p:sldId id="504" r:id="rId33"/>
    <p:sldId id="553" r:id="rId34"/>
    <p:sldId id="424" r:id="rId35"/>
    <p:sldId id="507" r:id="rId36"/>
    <p:sldId id="555" r:id="rId37"/>
    <p:sldId id="512" r:id="rId38"/>
    <p:sldId id="505" r:id="rId39"/>
    <p:sldId id="447" r:id="rId40"/>
    <p:sldId id="509" r:id="rId41"/>
    <p:sldId id="427" r:id="rId42"/>
    <p:sldId id="521" r:id="rId43"/>
    <p:sldId id="522" r:id="rId44"/>
    <p:sldId id="513" r:id="rId45"/>
    <p:sldId id="418" r:id="rId46"/>
    <p:sldId id="452" r:id="rId47"/>
    <p:sldId id="453" r:id="rId48"/>
    <p:sldId id="454" r:id="rId49"/>
    <p:sldId id="455" r:id="rId50"/>
    <p:sldId id="429" r:id="rId51"/>
    <p:sldId id="523" r:id="rId52"/>
    <p:sldId id="467" r:id="rId53"/>
    <p:sldId id="549" r:id="rId54"/>
    <p:sldId id="556" r:id="rId55"/>
    <p:sldId id="525" r:id="rId56"/>
    <p:sldId id="526" r:id="rId57"/>
    <p:sldId id="527" r:id="rId58"/>
    <p:sldId id="528" r:id="rId59"/>
    <p:sldId id="529" r:id="rId60"/>
    <p:sldId id="530" r:id="rId61"/>
    <p:sldId id="531" r:id="rId62"/>
    <p:sldId id="557" r:id="rId63"/>
    <p:sldId id="533" r:id="rId64"/>
    <p:sldId id="534" r:id="rId65"/>
    <p:sldId id="535" r:id="rId66"/>
    <p:sldId id="536" r:id="rId67"/>
    <p:sldId id="537" r:id="rId68"/>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0"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FF"/>
    <a:srgbClr val="CCECFF"/>
    <a:srgbClr val="CCFFFF"/>
    <a:srgbClr val="CCFFCC"/>
    <a:srgbClr val="CCFF33"/>
    <a:srgbClr val="00FF00"/>
    <a:srgbClr val="02EE8E"/>
    <a:srgbClr val="FFFF66"/>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46" autoAdjust="0"/>
    <p:restoredTop sz="80070" autoAdjust="0"/>
  </p:normalViewPr>
  <p:slideViewPr>
    <p:cSldViewPr>
      <p:cViewPr varScale="1">
        <p:scale>
          <a:sx n="57" d="100"/>
          <a:sy n="57" d="100"/>
        </p:scale>
        <p:origin x="-190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00" d="100"/>
          <a:sy n="100" d="100"/>
        </p:scale>
        <p:origin x="-1908" y="504"/>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1980AA-C381-4139-ABE0-588B057F5734}" type="doc">
      <dgm:prSet loTypeId="urn:microsoft.com/office/officeart/2005/8/layout/vProcess5" loCatId="process" qsTypeId="urn:microsoft.com/office/officeart/2005/8/quickstyle/simple5" qsCatId="simple" csTypeId="urn:microsoft.com/office/officeart/2005/8/colors/colorful5" csCatId="colorful" phldr="1"/>
      <dgm:spPr/>
      <dgm:t>
        <a:bodyPr/>
        <a:lstStyle/>
        <a:p>
          <a:endParaRPr kumimoji="1" lang="ja-JP" altLang="en-US"/>
        </a:p>
      </dgm:t>
    </dgm:pt>
    <dgm:pt modelId="{7BEA16C8-B29A-4089-96C1-30423E8C5C56}">
      <dgm:prSet phldrT="[テキスト]"/>
      <dgm:spPr/>
      <dgm:t>
        <a:bodyPr/>
        <a:lstStyle/>
        <a:p>
          <a:pPr algn="ctr"/>
          <a:r>
            <a:rPr kumimoji="1" lang="ja-JP" altLang="en-US" dirty="0"/>
            <a:t>教育基本法</a:t>
          </a:r>
        </a:p>
      </dgm:t>
    </dgm:pt>
    <dgm:pt modelId="{D3389A2E-CE01-4F3A-AE57-81EE25A31944}" type="parTrans" cxnId="{C3141EE5-4C88-412E-B0F5-835FCA431107}">
      <dgm:prSet/>
      <dgm:spPr/>
      <dgm:t>
        <a:bodyPr/>
        <a:lstStyle/>
        <a:p>
          <a:endParaRPr kumimoji="1" lang="ja-JP" altLang="en-US"/>
        </a:p>
      </dgm:t>
    </dgm:pt>
    <dgm:pt modelId="{63ED3765-551A-4C66-97DA-CBDE020F11A6}" type="sibTrans" cxnId="{C3141EE5-4C88-412E-B0F5-835FCA431107}">
      <dgm:prSet/>
      <dgm:spPr/>
      <dgm:t>
        <a:bodyPr/>
        <a:lstStyle/>
        <a:p>
          <a:endParaRPr kumimoji="1" lang="ja-JP" altLang="en-US"/>
        </a:p>
      </dgm:t>
    </dgm:pt>
    <dgm:pt modelId="{42D05994-2FAF-48FC-91D9-766CDAF086E2}">
      <dgm:prSet phldrT="[テキスト]"/>
      <dgm:spPr/>
      <dgm:t>
        <a:bodyPr/>
        <a:lstStyle/>
        <a:p>
          <a:pPr algn="ctr"/>
          <a:r>
            <a:rPr kumimoji="1" lang="ja-JP" altLang="en-US" dirty="0"/>
            <a:t>学校教育法　</a:t>
          </a:r>
          <a:r>
            <a:rPr kumimoji="1" lang="ja-JP" altLang="en-US"/>
            <a:t>他関連法</a:t>
          </a:r>
          <a:endParaRPr kumimoji="1" lang="ja-JP" altLang="en-US" dirty="0"/>
        </a:p>
      </dgm:t>
    </dgm:pt>
    <dgm:pt modelId="{5C0C5B54-2BEE-4997-8BDF-5F284F60971C}" type="parTrans" cxnId="{F7BF3095-E55E-4859-BDE0-1004ED7622F6}">
      <dgm:prSet/>
      <dgm:spPr/>
      <dgm:t>
        <a:bodyPr/>
        <a:lstStyle/>
        <a:p>
          <a:endParaRPr kumimoji="1" lang="ja-JP" altLang="en-US"/>
        </a:p>
      </dgm:t>
    </dgm:pt>
    <dgm:pt modelId="{FD93C468-0F1F-430A-B1B9-95E8FE63C737}" type="sibTrans" cxnId="{F7BF3095-E55E-4859-BDE0-1004ED7622F6}">
      <dgm:prSet/>
      <dgm:spPr/>
      <dgm:t>
        <a:bodyPr/>
        <a:lstStyle/>
        <a:p>
          <a:endParaRPr kumimoji="1" lang="ja-JP" altLang="en-US"/>
        </a:p>
      </dgm:t>
    </dgm:pt>
    <dgm:pt modelId="{3A8B25B0-8306-4395-9D24-8776057F74CA}">
      <dgm:prSet phldrT="[テキスト]"/>
      <dgm:spPr/>
      <dgm:t>
        <a:bodyPr/>
        <a:lstStyle/>
        <a:p>
          <a:pPr algn="ctr"/>
          <a:r>
            <a:rPr kumimoji="1" lang="ja-JP" altLang="en-US" dirty="0">
              <a:solidFill>
                <a:schemeClr val="tx1"/>
              </a:solidFill>
            </a:rPr>
            <a:t>幼稚園教育要領</a:t>
          </a:r>
        </a:p>
      </dgm:t>
    </dgm:pt>
    <dgm:pt modelId="{1D2B9ED3-7AF7-4B37-BC0E-2E94FDB73CFB}" type="parTrans" cxnId="{BCBA8713-7B0C-490B-8E4D-5DA70D06C294}">
      <dgm:prSet/>
      <dgm:spPr/>
      <dgm:t>
        <a:bodyPr/>
        <a:lstStyle/>
        <a:p>
          <a:endParaRPr kumimoji="1" lang="ja-JP" altLang="en-US"/>
        </a:p>
      </dgm:t>
    </dgm:pt>
    <dgm:pt modelId="{F04E2F37-7F56-47B0-988F-388D2AD819B0}" type="sibTrans" cxnId="{BCBA8713-7B0C-490B-8E4D-5DA70D06C294}">
      <dgm:prSet/>
      <dgm:spPr/>
      <dgm:t>
        <a:bodyPr/>
        <a:lstStyle/>
        <a:p>
          <a:endParaRPr kumimoji="1" lang="ja-JP" altLang="en-US"/>
        </a:p>
      </dgm:t>
    </dgm:pt>
    <dgm:pt modelId="{BCAF470D-D9A6-430F-AA7D-161F3F3A14E6}">
      <dgm:prSet phldrT="[テキスト]"/>
      <dgm:spPr/>
      <dgm:t>
        <a:bodyPr/>
        <a:lstStyle/>
        <a:p>
          <a:pPr algn="ctr"/>
          <a:r>
            <a:rPr kumimoji="1" lang="ja-JP" altLang="en-US" dirty="0">
              <a:solidFill>
                <a:schemeClr val="tx1"/>
              </a:solidFill>
            </a:rPr>
            <a:t>（幼稚園教育要領解説）</a:t>
          </a:r>
        </a:p>
      </dgm:t>
    </dgm:pt>
    <dgm:pt modelId="{E5636AF5-4230-44C5-822C-7C393A709ACB}" type="parTrans" cxnId="{57B434EE-2F27-4D80-AA2F-5021236ADCCC}">
      <dgm:prSet/>
      <dgm:spPr/>
      <dgm:t>
        <a:bodyPr/>
        <a:lstStyle/>
        <a:p>
          <a:endParaRPr kumimoji="1" lang="ja-JP" altLang="en-US"/>
        </a:p>
      </dgm:t>
    </dgm:pt>
    <dgm:pt modelId="{75CADB99-8779-4337-AC99-182B48A84DCC}" type="sibTrans" cxnId="{57B434EE-2F27-4D80-AA2F-5021236ADCCC}">
      <dgm:prSet/>
      <dgm:spPr/>
      <dgm:t>
        <a:bodyPr/>
        <a:lstStyle/>
        <a:p>
          <a:endParaRPr kumimoji="1" lang="ja-JP" altLang="en-US"/>
        </a:p>
      </dgm:t>
    </dgm:pt>
    <dgm:pt modelId="{2E5CD814-1A37-4084-8F58-31D094F02702}">
      <dgm:prSet phldrT="[テキスト]"/>
      <dgm:spPr/>
      <dgm:t>
        <a:bodyPr/>
        <a:lstStyle/>
        <a:p>
          <a:pPr algn="ctr"/>
          <a:r>
            <a:rPr kumimoji="1" lang="ja-JP" altLang="en-US" dirty="0"/>
            <a:t>（幼児教育指導資料　他）</a:t>
          </a:r>
        </a:p>
      </dgm:t>
    </dgm:pt>
    <dgm:pt modelId="{46325E08-8044-4CC2-99FF-9049B44748DF}" type="parTrans" cxnId="{41C8CBA5-A766-4008-BC5D-CA7F6230A5AC}">
      <dgm:prSet/>
      <dgm:spPr/>
      <dgm:t>
        <a:bodyPr/>
        <a:lstStyle/>
        <a:p>
          <a:endParaRPr kumimoji="1" lang="ja-JP" altLang="en-US"/>
        </a:p>
      </dgm:t>
    </dgm:pt>
    <dgm:pt modelId="{FFFC1E7F-3C58-4D4E-8162-DE6A6B94C0B2}" type="sibTrans" cxnId="{41C8CBA5-A766-4008-BC5D-CA7F6230A5AC}">
      <dgm:prSet/>
      <dgm:spPr/>
      <dgm:t>
        <a:bodyPr/>
        <a:lstStyle/>
        <a:p>
          <a:endParaRPr kumimoji="1" lang="ja-JP" altLang="en-US"/>
        </a:p>
      </dgm:t>
    </dgm:pt>
    <dgm:pt modelId="{BE78EFAA-9027-4611-B843-C472B0D04636}" type="pres">
      <dgm:prSet presAssocID="{E61980AA-C381-4139-ABE0-588B057F5734}" presName="outerComposite" presStyleCnt="0">
        <dgm:presLayoutVars>
          <dgm:chMax val="5"/>
          <dgm:dir/>
          <dgm:resizeHandles val="exact"/>
        </dgm:presLayoutVars>
      </dgm:prSet>
      <dgm:spPr/>
      <dgm:t>
        <a:bodyPr/>
        <a:lstStyle/>
        <a:p>
          <a:endParaRPr kumimoji="1" lang="ja-JP" altLang="en-US"/>
        </a:p>
      </dgm:t>
    </dgm:pt>
    <dgm:pt modelId="{63324AA1-DAB6-466D-B0EC-8F4554FF0730}" type="pres">
      <dgm:prSet presAssocID="{E61980AA-C381-4139-ABE0-588B057F5734}" presName="dummyMaxCanvas" presStyleCnt="0">
        <dgm:presLayoutVars/>
      </dgm:prSet>
      <dgm:spPr/>
    </dgm:pt>
    <dgm:pt modelId="{8F8283BF-2D8B-4D44-9462-7CE8F880AA55}" type="pres">
      <dgm:prSet presAssocID="{E61980AA-C381-4139-ABE0-588B057F5734}" presName="FiveNodes_1" presStyleLbl="node1" presStyleIdx="0" presStyleCnt="5">
        <dgm:presLayoutVars>
          <dgm:bulletEnabled val="1"/>
        </dgm:presLayoutVars>
      </dgm:prSet>
      <dgm:spPr/>
      <dgm:t>
        <a:bodyPr/>
        <a:lstStyle/>
        <a:p>
          <a:endParaRPr kumimoji="1" lang="ja-JP" altLang="en-US"/>
        </a:p>
      </dgm:t>
    </dgm:pt>
    <dgm:pt modelId="{01A8646D-B0D6-4A7D-B778-42C32A14CBA1}" type="pres">
      <dgm:prSet presAssocID="{E61980AA-C381-4139-ABE0-588B057F5734}" presName="FiveNodes_2" presStyleLbl="node1" presStyleIdx="1" presStyleCnt="5">
        <dgm:presLayoutVars>
          <dgm:bulletEnabled val="1"/>
        </dgm:presLayoutVars>
      </dgm:prSet>
      <dgm:spPr/>
      <dgm:t>
        <a:bodyPr/>
        <a:lstStyle/>
        <a:p>
          <a:endParaRPr kumimoji="1" lang="ja-JP" altLang="en-US"/>
        </a:p>
      </dgm:t>
    </dgm:pt>
    <dgm:pt modelId="{E218E883-C3E5-441D-8D30-2D250CC406E3}" type="pres">
      <dgm:prSet presAssocID="{E61980AA-C381-4139-ABE0-588B057F5734}" presName="FiveNodes_3" presStyleLbl="node1" presStyleIdx="2" presStyleCnt="5">
        <dgm:presLayoutVars>
          <dgm:bulletEnabled val="1"/>
        </dgm:presLayoutVars>
      </dgm:prSet>
      <dgm:spPr/>
      <dgm:t>
        <a:bodyPr/>
        <a:lstStyle/>
        <a:p>
          <a:endParaRPr kumimoji="1" lang="ja-JP" altLang="en-US"/>
        </a:p>
      </dgm:t>
    </dgm:pt>
    <dgm:pt modelId="{7A91C09F-B31A-49BB-A121-426841223829}" type="pres">
      <dgm:prSet presAssocID="{E61980AA-C381-4139-ABE0-588B057F5734}" presName="FiveNodes_4" presStyleLbl="node1" presStyleIdx="3" presStyleCnt="5">
        <dgm:presLayoutVars>
          <dgm:bulletEnabled val="1"/>
        </dgm:presLayoutVars>
      </dgm:prSet>
      <dgm:spPr/>
      <dgm:t>
        <a:bodyPr/>
        <a:lstStyle/>
        <a:p>
          <a:endParaRPr kumimoji="1" lang="ja-JP" altLang="en-US"/>
        </a:p>
      </dgm:t>
    </dgm:pt>
    <dgm:pt modelId="{5C8D9AED-4B3C-4837-9BE8-81D7F82DF852}" type="pres">
      <dgm:prSet presAssocID="{E61980AA-C381-4139-ABE0-588B057F5734}" presName="FiveNodes_5" presStyleLbl="node1" presStyleIdx="4" presStyleCnt="5">
        <dgm:presLayoutVars>
          <dgm:bulletEnabled val="1"/>
        </dgm:presLayoutVars>
      </dgm:prSet>
      <dgm:spPr/>
      <dgm:t>
        <a:bodyPr/>
        <a:lstStyle/>
        <a:p>
          <a:endParaRPr kumimoji="1" lang="ja-JP" altLang="en-US"/>
        </a:p>
      </dgm:t>
    </dgm:pt>
    <dgm:pt modelId="{7949A0E5-339E-4E8D-90B5-239D10FC89DA}" type="pres">
      <dgm:prSet presAssocID="{E61980AA-C381-4139-ABE0-588B057F5734}" presName="FiveConn_1-2" presStyleLbl="fgAccFollowNode1" presStyleIdx="0" presStyleCnt="4">
        <dgm:presLayoutVars>
          <dgm:bulletEnabled val="1"/>
        </dgm:presLayoutVars>
      </dgm:prSet>
      <dgm:spPr/>
      <dgm:t>
        <a:bodyPr/>
        <a:lstStyle/>
        <a:p>
          <a:endParaRPr kumimoji="1" lang="ja-JP" altLang="en-US"/>
        </a:p>
      </dgm:t>
    </dgm:pt>
    <dgm:pt modelId="{980E3699-EB10-4910-AE2E-07E860AF670B}" type="pres">
      <dgm:prSet presAssocID="{E61980AA-C381-4139-ABE0-588B057F5734}" presName="FiveConn_2-3" presStyleLbl="fgAccFollowNode1" presStyleIdx="1" presStyleCnt="4">
        <dgm:presLayoutVars>
          <dgm:bulletEnabled val="1"/>
        </dgm:presLayoutVars>
      </dgm:prSet>
      <dgm:spPr/>
      <dgm:t>
        <a:bodyPr/>
        <a:lstStyle/>
        <a:p>
          <a:endParaRPr kumimoji="1" lang="ja-JP" altLang="en-US"/>
        </a:p>
      </dgm:t>
    </dgm:pt>
    <dgm:pt modelId="{A81A34BC-2AFB-4A99-95B3-2D1EEFF1E775}" type="pres">
      <dgm:prSet presAssocID="{E61980AA-C381-4139-ABE0-588B057F5734}" presName="FiveConn_3-4" presStyleLbl="fgAccFollowNode1" presStyleIdx="2" presStyleCnt="4">
        <dgm:presLayoutVars>
          <dgm:bulletEnabled val="1"/>
        </dgm:presLayoutVars>
      </dgm:prSet>
      <dgm:spPr/>
      <dgm:t>
        <a:bodyPr/>
        <a:lstStyle/>
        <a:p>
          <a:endParaRPr kumimoji="1" lang="ja-JP" altLang="en-US"/>
        </a:p>
      </dgm:t>
    </dgm:pt>
    <dgm:pt modelId="{01134467-C99E-4932-B2F3-D2393105D4A1}" type="pres">
      <dgm:prSet presAssocID="{E61980AA-C381-4139-ABE0-588B057F5734}" presName="FiveConn_4-5" presStyleLbl="fgAccFollowNode1" presStyleIdx="3" presStyleCnt="4">
        <dgm:presLayoutVars>
          <dgm:bulletEnabled val="1"/>
        </dgm:presLayoutVars>
      </dgm:prSet>
      <dgm:spPr/>
      <dgm:t>
        <a:bodyPr/>
        <a:lstStyle/>
        <a:p>
          <a:endParaRPr kumimoji="1" lang="ja-JP" altLang="en-US"/>
        </a:p>
      </dgm:t>
    </dgm:pt>
    <dgm:pt modelId="{41484509-AE9A-424A-9D26-9D1679AE26C9}" type="pres">
      <dgm:prSet presAssocID="{E61980AA-C381-4139-ABE0-588B057F5734}" presName="FiveNodes_1_text" presStyleLbl="node1" presStyleIdx="4" presStyleCnt="5">
        <dgm:presLayoutVars>
          <dgm:bulletEnabled val="1"/>
        </dgm:presLayoutVars>
      </dgm:prSet>
      <dgm:spPr/>
      <dgm:t>
        <a:bodyPr/>
        <a:lstStyle/>
        <a:p>
          <a:endParaRPr kumimoji="1" lang="ja-JP" altLang="en-US"/>
        </a:p>
      </dgm:t>
    </dgm:pt>
    <dgm:pt modelId="{679731CF-615C-49C1-99CC-0A4BEDDA60F4}" type="pres">
      <dgm:prSet presAssocID="{E61980AA-C381-4139-ABE0-588B057F5734}" presName="FiveNodes_2_text" presStyleLbl="node1" presStyleIdx="4" presStyleCnt="5">
        <dgm:presLayoutVars>
          <dgm:bulletEnabled val="1"/>
        </dgm:presLayoutVars>
      </dgm:prSet>
      <dgm:spPr/>
      <dgm:t>
        <a:bodyPr/>
        <a:lstStyle/>
        <a:p>
          <a:endParaRPr kumimoji="1" lang="ja-JP" altLang="en-US"/>
        </a:p>
      </dgm:t>
    </dgm:pt>
    <dgm:pt modelId="{9AAA5CD5-B363-4800-8F8D-067E15473B5F}" type="pres">
      <dgm:prSet presAssocID="{E61980AA-C381-4139-ABE0-588B057F5734}" presName="FiveNodes_3_text" presStyleLbl="node1" presStyleIdx="4" presStyleCnt="5">
        <dgm:presLayoutVars>
          <dgm:bulletEnabled val="1"/>
        </dgm:presLayoutVars>
      </dgm:prSet>
      <dgm:spPr/>
      <dgm:t>
        <a:bodyPr/>
        <a:lstStyle/>
        <a:p>
          <a:endParaRPr kumimoji="1" lang="ja-JP" altLang="en-US"/>
        </a:p>
      </dgm:t>
    </dgm:pt>
    <dgm:pt modelId="{A8A02622-3B87-4D1E-B5AB-8C759698D909}" type="pres">
      <dgm:prSet presAssocID="{E61980AA-C381-4139-ABE0-588B057F5734}" presName="FiveNodes_4_text" presStyleLbl="node1" presStyleIdx="4" presStyleCnt="5">
        <dgm:presLayoutVars>
          <dgm:bulletEnabled val="1"/>
        </dgm:presLayoutVars>
      </dgm:prSet>
      <dgm:spPr/>
      <dgm:t>
        <a:bodyPr/>
        <a:lstStyle/>
        <a:p>
          <a:endParaRPr kumimoji="1" lang="ja-JP" altLang="en-US"/>
        </a:p>
      </dgm:t>
    </dgm:pt>
    <dgm:pt modelId="{EA621895-1D34-4B63-8C6A-97B5C0671B04}" type="pres">
      <dgm:prSet presAssocID="{E61980AA-C381-4139-ABE0-588B057F5734}" presName="FiveNodes_5_text" presStyleLbl="node1" presStyleIdx="4" presStyleCnt="5">
        <dgm:presLayoutVars>
          <dgm:bulletEnabled val="1"/>
        </dgm:presLayoutVars>
      </dgm:prSet>
      <dgm:spPr/>
      <dgm:t>
        <a:bodyPr/>
        <a:lstStyle/>
        <a:p>
          <a:endParaRPr kumimoji="1" lang="ja-JP" altLang="en-US"/>
        </a:p>
      </dgm:t>
    </dgm:pt>
  </dgm:ptLst>
  <dgm:cxnLst>
    <dgm:cxn modelId="{1D9F581F-0ACC-44CD-AC93-92B28286D715}" type="presOf" srcId="{BCAF470D-D9A6-430F-AA7D-161F3F3A14E6}" destId="{7A91C09F-B31A-49BB-A121-426841223829}" srcOrd="0" destOrd="0" presId="urn:microsoft.com/office/officeart/2005/8/layout/vProcess5"/>
    <dgm:cxn modelId="{F7BF3095-E55E-4859-BDE0-1004ED7622F6}" srcId="{E61980AA-C381-4139-ABE0-588B057F5734}" destId="{42D05994-2FAF-48FC-91D9-766CDAF086E2}" srcOrd="1" destOrd="0" parTransId="{5C0C5B54-2BEE-4997-8BDF-5F284F60971C}" sibTransId="{FD93C468-0F1F-430A-B1B9-95E8FE63C737}"/>
    <dgm:cxn modelId="{4AD0AC6F-A6A2-431A-A5FB-89ACBD99C5EB}" type="presOf" srcId="{75CADB99-8779-4337-AC99-182B48A84DCC}" destId="{01134467-C99E-4932-B2F3-D2393105D4A1}" srcOrd="0" destOrd="0" presId="urn:microsoft.com/office/officeart/2005/8/layout/vProcess5"/>
    <dgm:cxn modelId="{8BC33917-7ADD-4068-879A-75E94CACBE6A}" type="presOf" srcId="{3A8B25B0-8306-4395-9D24-8776057F74CA}" destId="{E218E883-C3E5-441D-8D30-2D250CC406E3}" srcOrd="0" destOrd="0" presId="urn:microsoft.com/office/officeart/2005/8/layout/vProcess5"/>
    <dgm:cxn modelId="{05410E9F-C7FE-4AA6-8A26-E4E385E21B20}" type="presOf" srcId="{BCAF470D-D9A6-430F-AA7D-161F3F3A14E6}" destId="{A8A02622-3B87-4D1E-B5AB-8C759698D909}" srcOrd="1" destOrd="0" presId="urn:microsoft.com/office/officeart/2005/8/layout/vProcess5"/>
    <dgm:cxn modelId="{BE5E92F0-C37F-434A-99B9-F0B8846BD9D6}" type="presOf" srcId="{42D05994-2FAF-48FC-91D9-766CDAF086E2}" destId="{679731CF-615C-49C1-99CC-0A4BEDDA60F4}" srcOrd="1" destOrd="0" presId="urn:microsoft.com/office/officeart/2005/8/layout/vProcess5"/>
    <dgm:cxn modelId="{E1E0565F-944D-42AF-B338-599A323C0734}" type="presOf" srcId="{3A8B25B0-8306-4395-9D24-8776057F74CA}" destId="{9AAA5CD5-B363-4800-8F8D-067E15473B5F}" srcOrd="1" destOrd="0" presId="urn:microsoft.com/office/officeart/2005/8/layout/vProcess5"/>
    <dgm:cxn modelId="{4732427A-5BE2-4C6E-8B47-EB5F878DF8BF}" type="presOf" srcId="{7BEA16C8-B29A-4089-96C1-30423E8C5C56}" destId="{8F8283BF-2D8B-4D44-9462-7CE8F880AA55}" srcOrd="0" destOrd="0" presId="urn:microsoft.com/office/officeart/2005/8/layout/vProcess5"/>
    <dgm:cxn modelId="{DF306FEF-7059-43BA-B15E-3DD8FC989F09}" type="presOf" srcId="{7BEA16C8-B29A-4089-96C1-30423E8C5C56}" destId="{41484509-AE9A-424A-9D26-9D1679AE26C9}" srcOrd="1" destOrd="0" presId="urn:microsoft.com/office/officeart/2005/8/layout/vProcess5"/>
    <dgm:cxn modelId="{28E83B80-40FB-4315-83B4-B76D8CD3C895}" type="presOf" srcId="{FD93C468-0F1F-430A-B1B9-95E8FE63C737}" destId="{980E3699-EB10-4910-AE2E-07E860AF670B}" srcOrd="0" destOrd="0" presId="urn:microsoft.com/office/officeart/2005/8/layout/vProcess5"/>
    <dgm:cxn modelId="{BCBA8713-7B0C-490B-8E4D-5DA70D06C294}" srcId="{E61980AA-C381-4139-ABE0-588B057F5734}" destId="{3A8B25B0-8306-4395-9D24-8776057F74CA}" srcOrd="2" destOrd="0" parTransId="{1D2B9ED3-7AF7-4B37-BC0E-2E94FDB73CFB}" sibTransId="{F04E2F37-7F56-47B0-988F-388D2AD819B0}"/>
    <dgm:cxn modelId="{C3141EE5-4C88-412E-B0F5-835FCA431107}" srcId="{E61980AA-C381-4139-ABE0-588B057F5734}" destId="{7BEA16C8-B29A-4089-96C1-30423E8C5C56}" srcOrd="0" destOrd="0" parTransId="{D3389A2E-CE01-4F3A-AE57-81EE25A31944}" sibTransId="{63ED3765-551A-4C66-97DA-CBDE020F11A6}"/>
    <dgm:cxn modelId="{E4D75BE0-AF82-4933-A567-A02DAA6F113E}" type="presOf" srcId="{63ED3765-551A-4C66-97DA-CBDE020F11A6}" destId="{7949A0E5-339E-4E8D-90B5-239D10FC89DA}" srcOrd="0" destOrd="0" presId="urn:microsoft.com/office/officeart/2005/8/layout/vProcess5"/>
    <dgm:cxn modelId="{85077358-F564-4FBE-A63C-9367827C0ED5}" type="presOf" srcId="{42D05994-2FAF-48FC-91D9-766CDAF086E2}" destId="{01A8646D-B0D6-4A7D-B778-42C32A14CBA1}" srcOrd="0" destOrd="0" presId="urn:microsoft.com/office/officeart/2005/8/layout/vProcess5"/>
    <dgm:cxn modelId="{35B36211-45CE-4E75-8A61-42875DEB4784}" type="presOf" srcId="{F04E2F37-7F56-47B0-988F-388D2AD819B0}" destId="{A81A34BC-2AFB-4A99-95B3-2D1EEFF1E775}" srcOrd="0" destOrd="0" presId="urn:microsoft.com/office/officeart/2005/8/layout/vProcess5"/>
    <dgm:cxn modelId="{57B434EE-2F27-4D80-AA2F-5021236ADCCC}" srcId="{E61980AA-C381-4139-ABE0-588B057F5734}" destId="{BCAF470D-D9A6-430F-AA7D-161F3F3A14E6}" srcOrd="3" destOrd="0" parTransId="{E5636AF5-4230-44C5-822C-7C393A709ACB}" sibTransId="{75CADB99-8779-4337-AC99-182B48A84DCC}"/>
    <dgm:cxn modelId="{754CD35F-D661-4DA2-9E47-490FEE05C403}" type="presOf" srcId="{E61980AA-C381-4139-ABE0-588B057F5734}" destId="{BE78EFAA-9027-4611-B843-C472B0D04636}" srcOrd="0" destOrd="0" presId="urn:microsoft.com/office/officeart/2005/8/layout/vProcess5"/>
    <dgm:cxn modelId="{3F9A8E23-6E72-414E-B5D1-B120E54F8CFA}" type="presOf" srcId="{2E5CD814-1A37-4084-8F58-31D094F02702}" destId="{5C8D9AED-4B3C-4837-9BE8-81D7F82DF852}" srcOrd="0" destOrd="0" presId="urn:microsoft.com/office/officeart/2005/8/layout/vProcess5"/>
    <dgm:cxn modelId="{040FA148-77F5-4CB4-81C4-D9C105CF6C8B}" type="presOf" srcId="{2E5CD814-1A37-4084-8F58-31D094F02702}" destId="{EA621895-1D34-4B63-8C6A-97B5C0671B04}" srcOrd="1" destOrd="0" presId="urn:microsoft.com/office/officeart/2005/8/layout/vProcess5"/>
    <dgm:cxn modelId="{41C8CBA5-A766-4008-BC5D-CA7F6230A5AC}" srcId="{E61980AA-C381-4139-ABE0-588B057F5734}" destId="{2E5CD814-1A37-4084-8F58-31D094F02702}" srcOrd="4" destOrd="0" parTransId="{46325E08-8044-4CC2-99FF-9049B44748DF}" sibTransId="{FFFC1E7F-3C58-4D4E-8162-DE6A6B94C0B2}"/>
    <dgm:cxn modelId="{211312F7-047B-4057-BB23-131D6783A523}" type="presParOf" srcId="{BE78EFAA-9027-4611-B843-C472B0D04636}" destId="{63324AA1-DAB6-466D-B0EC-8F4554FF0730}" srcOrd="0" destOrd="0" presId="urn:microsoft.com/office/officeart/2005/8/layout/vProcess5"/>
    <dgm:cxn modelId="{848FE9A3-55BB-4F2A-998D-399D7DEE09B2}" type="presParOf" srcId="{BE78EFAA-9027-4611-B843-C472B0D04636}" destId="{8F8283BF-2D8B-4D44-9462-7CE8F880AA55}" srcOrd="1" destOrd="0" presId="urn:microsoft.com/office/officeart/2005/8/layout/vProcess5"/>
    <dgm:cxn modelId="{84A5243E-02DF-4C56-8D4F-6B2AEF32A9AE}" type="presParOf" srcId="{BE78EFAA-9027-4611-B843-C472B0D04636}" destId="{01A8646D-B0D6-4A7D-B778-42C32A14CBA1}" srcOrd="2" destOrd="0" presId="urn:microsoft.com/office/officeart/2005/8/layout/vProcess5"/>
    <dgm:cxn modelId="{4ECE3F94-FF0C-498E-9226-8715D49DBE82}" type="presParOf" srcId="{BE78EFAA-9027-4611-B843-C472B0D04636}" destId="{E218E883-C3E5-441D-8D30-2D250CC406E3}" srcOrd="3" destOrd="0" presId="urn:microsoft.com/office/officeart/2005/8/layout/vProcess5"/>
    <dgm:cxn modelId="{D20AC237-7480-471C-8FC7-58A577B6C2AA}" type="presParOf" srcId="{BE78EFAA-9027-4611-B843-C472B0D04636}" destId="{7A91C09F-B31A-49BB-A121-426841223829}" srcOrd="4" destOrd="0" presId="urn:microsoft.com/office/officeart/2005/8/layout/vProcess5"/>
    <dgm:cxn modelId="{6AA28C17-745B-456F-AA9D-F15A31E29450}" type="presParOf" srcId="{BE78EFAA-9027-4611-B843-C472B0D04636}" destId="{5C8D9AED-4B3C-4837-9BE8-81D7F82DF852}" srcOrd="5" destOrd="0" presId="urn:microsoft.com/office/officeart/2005/8/layout/vProcess5"/>
    <dgm:cxn modelId="{0E9EA7B3-468E-401C-8E72-6121644FF282}" type="presParOf" srcId="{BE78EFAA-9027-4611-B843-C472B0D04636}" destId="{7949A0E5-339E-4E8D-90B5-239D10FC89DA}" srcOrd="6" destOrd="0" presId="urn:microsoft.com/office/officeart/2005/8/layout/vProcess5"/>
    <dgm:cxn modelId="{2CA0708A-C1E8-4DA5-9DC0-983CFEF9AB06}" type="presParOf" srcId="{BE78EFAA-9027-4611-B843-C472B0D04636}" destId="{980E3699-EB10-4910-AE2E-07E860AF670B}" srcOrd="7" destOrd="0" presId="urn:microsoft.com/office/officeart/2005/8/layout/vProcess5"/>
    <dgm:cxn modelId="{A18D5153-397A-4412-AD4B-3180279D7550}" type="presParOf" srcId="{BE78EFAA-9027-4611-B843-C472B0D04636}" destId="{A81A34BC-2AFB-4A99-95B3-2D1EEFF1E775}" srcOrd="8" destOrd="0" presId="urn:microsoft.com/office/officeart/2005/8/layout/vProcess5"/>
    <dgm:cxn modelId="{161BF899-2864-439E-8899-E4B68F3BFAE3}" type="presParOf" srcId="{BE78EFAA-9027-4611-B843-C472B0D04636}" destId="{01134467-C99E-4932-B2F3-D2393105D4A1}" srcOrd="9" destOrd="0" presId="urn:microsoft.com/office/officeart/2005/8/layout/vProcess5"/>
    <dgm:cxn modelId="{427F5506-15B6-4096-98B4-F7D5D5E9BEE1}" type="presParOf" srcId="{BE78EFAA-9027-4611-B843-C472B0D04636}" destId="{41484509-AE9A-424A-9D26-9D1679AE26C9}" srcOrd="10" destOrd="0" presId="urn:microsoft.com/office/officeart/2005/8/layout/vProcess5"/>
    <dgm:cxn modelId="{85ED9C12-3AC5-4E68-A7A2-5CFAA9BFBCC1}" type="presParOf" srcId="{BE78EFAA-9027-4611-B843-C472B0D04636}" destId="{679731CF-615C-49C1-99CC-0A4BEDDA60F4}" srcOrd="11" destOrd="0" presId="urn:microsoft.com/office/officeart/2005/8/layout/vProcess5"/>
    <dgm:cxn modelId="{D69A561F-A924-481F-9A47-3AE9B01A5005}" type="presParOf" srcId="{BE78EFAA-9027-4611-B843-C472B0D04636}" destId="{9AAA5CD5-B363-4800-8F8D-067E15473B5F}" srcOrd="12" destOrd="0" presId="urn:microsoft.com/office/officeart/2005/8/layout/vProcess5"/>
    <dgm:cxn modelId="{5970A11A-5A03-4BED-8244-C18BE43DFE8A}" type="presParOf" srcId="{BE78EFAA-9027-4611-B843-C472B0D04636}" destId="{A8A02622-3B87-4D1E-B5AB-8C759698D909}" srcOrd="13" destOrd="0" presId="urn:microsoft.com/office/officeart/2005/8/layout/vProcess5"/>
    <dgm:cxn modelId="{0D9830C0-59C9-4940-B29C-556F507415D1}" type="presParOf" srcId="{BE78EFAA-9027-4611-B843-C472B0D04636}" destId="{EA621895-1D34-4B63-8C6A-97B5C0671B04}"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B35AF6-AB73-4B56-93BD-C723800EE3A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kumimoji="1" lang="ja-JP" altLang="en-US"/>
        </a:p>
      </dgm:t>
    </dgm:pt>
    <dgm:pt modelId="{CA99A805-1B8B-4148-9AB5-86D8CD5BF7F1}">
      <dgm:prSet phldrT="[テキスト]" custT="1"/>
      <dgm:spPr/>
      <dgm:t>
        <a:bodyPr/>
        <a:lstStyle/>
        <a:p>
          <a:r>
            <a:rPr kumimoji="1" lang="ja-JP" altLang="en-US" sz="3600" dirty="0">
              <a:solidFill>
                <a:schemeClr val="bg1"/>
              </a:solidFill>
            </a:rPr>
            <a:t>教育要領</a:t>
          </a:r>
        </a:p>
      </dgm:t>
    </dgm:pt>
    <dgm:pt modelId="{3F2E4F13-924A-40E3-A1DC-932CF94B9476}" type="parTrans" cxnId="{4C4C695E-5530-4DC5-B10A-632DEBA1092A}">
      <dgm:prSet/>
      <dgm:spPr/>
      <dgm:t>
        <a:bodyPr/>
        <a:lstStyle/>
        <a:p>
          <a:endParaRPr kumimoji="1" lang="ja-JP" altLang="en-US"/>
        </a:p>
      </dgm:t>
    </dgm:pt>
    <dgm:pt modelId="{F1497256-6049-4C71-BC42-656F0C3A0DF6}" type="sibTrans" cxnId="{4C4C695E-5530-4DC5-B10A-632DEBA1092A}">
      <dgm:prSet/>
      <dgm:spPr/>
      <dgm:t>
        <a:bodyPr/>
        <a:lstStyle/>
        <a:p>
          <a:endParaRPr kumimoji="1" lang="ja-JP" altLang="en-US"/>
        </a:p>
      </dgm:t>
    </dgm:pt>
    <dgm:pt modelId="{2B92F0E1-1CE3-49A7-BDDC-BB9DB569411B}">
      <dgm:prSet phldrT="[テキスト]"/>
      <dgm:spPr/>
      <dgm:t>
        <a:bodyPr/>
        <a:lstStyle/>
        <a:p>
          <a:r>
            <a:rPr kumimoji="1" lang="ja-JP" altLang="en-US" b="1" dirty="0">
              <a:solidFill>
                <a:srgbClr val="FF0000"/>
              </a:solidFill>
            </a:rPr>
            <a:t>幼稚園教育要領</a:t>
          </a:r>
        </a:p>
      </dgm:t>
    </dgm:pt>
    <dgm:pt modelId="{5089A36F-C7E4-445D-A7B8-FF6A53A1B3E2}" type="parTrans" cxnId="{6B4A242C-465E-46D5-B9DA-760F9BFD46CA}">
      <dgm:prSet/>
      <dgm:spPr/>
      <dgm:t>
        <a:bodyPr/>
        <a:lstStyle/>
        <a:p>
          <a:endParaRPr kumimoji="1" lang="ja-JP" altLang="en-US"/>
        </a:p>
      </dgm:t>
    </dgm:pt>
    <dgm:pt modelId="{EC06123B-5100-48E3-A959-5C1AC1C8D9BD}" type="sibTrans" cxnId="{6B4A242C-465E-46D5-B9DA-760F9BFD46CA}">
      <dgm:prSet/>
      <dgm:spPr/>
      <dgm:t>
        <a:bodyPr/>
        <a:lstStyle/>
        <a:p>
          <a:endParaRPr kumimoji="1" lang="ja-JP" altLang="en-US"/>
        </a:p>
      </dgm:t>
    </dgm:pt>
    <dgm:pt modelId="{D27AA75F-309E-4771-955C-498773DB89ED}">
      <dgm:prSet phldrT="[テキスト]" custT="1"/>
      <dgm:spPr/>
      <dgm:t>
        <a:bodyPr/>
        <a:lstStyle/>
        <a:p>
          <a:r>
            <a:rPr kumimoji="1" lang="ja-JP" altLang="en-US" sz="3600" dirty="0">
              <a:solidFill>
                <a:schemeClr val="bg1"/>
              </a:solidFill>
            </a:rPr>
            <a:t>学習指導要領</a:t>
          </a:r>
        </a:p>
      </dgm:t>
    </dgm:pt>
    <dgm:pt modelId="{555E0767-F884-426C-A7C2-840EA9115B6B}" type="parTrans" cxnId="{8087C703-3AD4-4091-95E9-034C1D305FFE}">
      <dgm:prSet/>
      <dgm:spPr/>
      <dgm:t>
        <a:bodyPr/>
        <a:lstStyle/>
        <a:p>
          <a:endParaRPr kumimoji="1" lang="ja-JP" altLang="en-US"/>
        </a:p>
      </dgm:t>
    </dgm:pt>
    <dgm:pt modelId="{A4865545-8596-4832-ADEB-59CC0CC105F5}" type="sibTrans" cxnId="{8087C703-3AD4-4091-95E9-034C1D305FFE}">
      <dgm:prSet/>
      <dgm:spPr/>
      <dgm:t>
        <a:bodyPr/>
        <a:lstStyle/>
        <a:p>
          <a:endParaRPr kumimoji="1" lang="ja-JP" altLang="en-US"/>
        </a:p>
      </dgm:t>
    </dgm:pt>
    <dgm:pt modelId="{4F43268C-27C5-4BAF-8764-9BA17292C0B4}">
      <dgm:prSet phldrT="[テキスト]"/>
      <dgm:spPr/>
      <dgm:t>
        <a:bodyPr/>
        <a:lstStyle/>
        <a:p>
          <a:r>
            <a:rPr kumimoji="1" lang="ja-JP" altLang="en-US" dirty="0"/>
            <a:t>小学校学習指導要領</a:t>
          </a:r>
        </a:p>
      </dgm:t>
    </dgm:pt>
    <dgm:pt modelId="{3FE4D97B-4A81-4936-9B56-08850CBCB6CA}" type="parTrans" cxnId="{1AF6393F-E5B2-40FD-A711-75D309AD3718}">
      <dgm:prSet/>
      <dgm:spPr/>
      <dgm:t>
        <a:bodyPr/>
        <a:lstStyle/>
        <a:p>
          <a:endParaRPr kumimoji="1" lang="ja-JP" altLang="en-US"/>
        </a:p>
      </dgm:t>
    </dgm:pt>
    <dgm:pt modelId="{DC9BC66F-841A-4FF3-9573-26D901193D6C}" type="sibTrans" cxnId="{1AF6393F-E5B2-40FD-A711-75D309AD3718}">
      <dgm:prSet/>
      <dgm:spPr/>
      <dgm:t>
        <a:bodyPr/>
        <a:lstStyle/>
        <a:p>
          <a:endParaRPr kumimoji="1" lang="ja-JP" altLang="en-US"/>
        </a:p>
      </dgm:t>
    </dgm:pt>
    <dgm:pt modelId="{C7FDBDF3-05FC-45FC-8165-46BC2B411EB5}">
      <dgm:prSet phldrT="[テキスト]"/>
      <dgm:spPr/>
      <dgm:t>
        <a:bodyPr/>
        <a:lstStyle/>
        <a:p>
          <a:r>
            <a:rPr kumimoji="1" lang="ja-JP" altLang="en-US" dirty="0"/>
            <a:t>中学校学習指導要領</a:t>
          </a:r>
        </a:p>
      </dgm:t>
    </dgm:pt>
    <dgm:pt modelId="{AD14A155-8BD0-4A84-89DC-F4BBB4EE4B01}" type="parTrans" cxnId="{DD0122C1-0F43-48D4-932C-75B06BDDCFAE}">
      <dgm:prSet/>
      <dgm:spPr/>
      <dgm:t>
        <a:bodyPr/>
        <a:lstStyle/>
        <a:p>
          <a:endParaRPr kumimoji="1" lang="ja-JP" altLang="en-US"/>
        </a:p>
      </dgm:t>
    </dgm:pt>
    <dgm:pt modelId="{4F2D786A-DB6B-4986-9B6B-8285DB7F011B}" type="sibTrans" cxnId="{DD0122C1-0F43-48D4-932C-75B06BDDCFAE}">
      <dgm:prSet/>
      <dgm:spPr/>
      <dgm:t>
        <a:bodyPr/>
        <a:lstStyle/>
        <a:p>
          <a:endParaRPr kumimoji="1" lang="ja-JP" altLang="en-US"/>
        </a:p>
      </dgm:t>
    </dgm:pt>
    <dgm:pt modelId="{F0C844F2-EA10-4E7A-9442-D2ECC389006E}">
      <dgm:prSet phldrT="[テキスト]"/>
      <dgm:spPr/>
      <dgm:t>
        <a:bodyPr/>
        <a:lstStyle/>
        <a:p>
          <a:r>
            <a:rPr kumimoji="1" lang="ja-JP" altLang="en-US" dirty="0"/>
            <a:t>高等学校学習指導要領</a:t>
          </a:r>
        </a:p>
      </dgm:t>
    </dgm:pt>
    <dgm:pt modelId="{718204B8-7714-42D1-AD47-C1598BBDAF77}" type="parTrans" cxnId="{58184D5E-5645-4E43-82D3-78FA8B72345E}">
      <dgm:prSet/>
      <dgm:spPr/>
      <dgm:t>
        <a:bodyPr/>
        <a:lstStyle/>
        <a:p>
          <a:endParaRPr kumimoji="1" lang="ja-JP" altLang="en-US"/>
        </a:p>
      </dgm:t>
    </dgm:pt>
    <dgm:pt modelId="{C98D34E7-C2B8-4843-A71E-F0584ECDDC4F}" type="sibTrans" cxnId="{58184D5E-5645-4E43-82D3-78FA8B72345E}">
      <dgm:prSet/>
      <dgm:spPr/>
      <dgm:t>
        <a:bodyPr/>
        <a:lstStyle/>
        <a:p>
          <a:endParaRPr kumimoji="1" lang="ja-JP" altLang="en-US"/>
        </a:p>
      </dgm:t>
    </dgm:pt>
    <dgm:pt modelId="{54220AF1-06AD-4DC4-909E-B1E83D5E2BD4}">
      <dgm:prSet phldrT="[テキスト]"/>
      <dgm:spPr/>
      <dgm:t>
        <a:bodyPr/>
        <a:lstStyle/>
        <a:p>
          <a:r>
            <a:rPr kumimoji="1" lang="ja-JP" altLang="en-US" dirty="0"/>
            <a:t>特別支援学校学習指導要領</a:t>
          </a:r>
        </a:p>
      </dgm:t>
    </dgm:pt>
    <dgm:pt modelId="{AAEB1FE5-A397-4036-9ACC-3140E125C534}" type="parTrans" cxnId="{FA0D34C6-DF09-4005-AA25-8E252B167722}">
      <dgm:prSet/>
      <dgm:spPr/>
      <dgm:t>
        <a:bodyPr/>
        <a:lstStyle/>
        <a:p>
          <a:endParaRPr kumimoji="1" lang="ja-JP" altLang="en-US"/>
        </a:p>
      </dgm:t>
    </dgm:pt>
    <dgm:pt modelId="{6062BCBD-4CE2-4775-ACD6-1A15E81EF12F}" type="sibTrans" cxnId="{FA0D34C6-DF09-4005-AA25-8E252B167722}">
      <dgm:prSet/>
      <dgm:spPr/>
      <dgm:t>
        <a:bodyPr/>
        <a:lstStyle/>
        <a:p>
          <a:endParaRPr kumimoji="1" lang="ja-JP" altLang="en-US"/>
        </a:p>
      </dgm:t>
    </dgm:pt>
    <dgm:pt modelId="{6E5A2556-BC7E-4075-B18F-D3DC0AA5BBB0}" type="pres">
      <dgm:prSet presAssocID="{9AB35AF6-AB73-4B56-93BD-C723800EE3A9}" presName="diagram" presStyleCnt="0">
        <dgm:presLayoutVars>
          <dgm:chPref val="1"/>
          <dgm:dir/>
          <dgm:animOne val="branch"/>
          <dgm:animLvl val="lvl"/>
          <dgm:resizeHandles/>
        </dgm:presLayoutVars>
      </dgm:prSet>
      <dgm:spPr/>
      <dgm:t>
        <a:bodyPr/>
        <a:lstStyle/>
        <a:p>
          <a:endParaRPr kumimoji="1" lang="ja-JP" altLang="en-US"/>
        </a:p>
      </dgm:t>
    </dgm:pt>
    <dgm:pt modelId="{9F087C09-7A5B-40D6-9EBE-4C626AF041D0}" type="pres">
      <dgm:prSet presAssocID="{CA99A805-1B8B-4148-9AB5-86D8CD5BF7F1}" presName="root" presStyleCnt="0"/>
      <dgm:spPr/>
    </dgm:pt>
    <dgm:pt modelId="{47182E35-E747-4008-95BA-91231174A362}" type="pres">
      <dgm:prSet presAssocID="{CA99A805-1B8B-4148-9AB5-86D8CD5BF7F1}" presName="rootComposite" presStyleCnt="0"/>
      <dgm:spPr/>
    </dgm:pt>
    <dgm:pt modelId="{F3C04017-5CF6-46BC-B610-0E5085356471}" type="pres">
      <dgm:prSet presAssocID="{CA99A805-1B8B-4148-9AB5-86D8CD5BF7F1}" presName="rootText" presStyleLbl="node1" presStyleIdx="0" presStyleCnt="2" custScaleY="53470"/>
      <dgm:spPr/>
      <dgm:t>
        <a:bodyPr/>
        <a:lstStyle/>
        <a:p>
          <a:endParaRPr kumimoji="1" lang="ja-JP" altLang="en-US"/>
        </a:p>
      </dgm:t>
    </dgm:pt>
    <dgm:pt modelId="{803EC6E9-B173-475F-972B-8B7A95229B7D}" type="pres">
      <dgm:prSet presAssocID="{CA99A805-1B8B-4148-9AB5-86D8CD5BF7F1}" presName="rootConnector" presStyleLbl="node1" presStyleIdx="0" presStyleCnt="2"/>
      <dgm:spPr/>
      <dgm:t>
        <a:bodyPr/>
        <a:lstStyle/>
        <a:p>
          <a:endParaRPr kumimoji="1" lang="ja-JP" altLang="en-US"/>
        </a:p>
      </dgm:t>
    </dgm:pt>
    <dgm:pt modelId="{07C1A489-406E-463C-A3AC-8E42AA30E025}" type="pres">
      <dgm:prSet presAssocID="{CA99A805-1B8B-4148-9AB5-86D8CD5BF7F1}" presName="childShape" presStyleCnt="0"/>
      <dgm:spPr/>
    </dgm:pt>
    <dgm:pt modelId="{647596CB-B3C1-46CF-AC98-73F3CC2D1C14}" type="pres">
      <dgm:prSet presAssocID="{5089A36F-C7E4-445D-A7B8-FF6A53A1B3E2}" presName="Name13" presStyleLbl="parChTrans1D2" presStyleIdx="0" presStyleCnt="5"/>
      <dgm:spPr/>
      <dgm:t>
        <a:bodyPr/>
        <a:lstStyle/>
        <a:p>
          <a:endParaRPr kumimoji="1" lang="ja-JP" altLang="en-US"/>
        </a:p>
      </dgm:t>
    </dgm:pt>
    <dgm:pt modelId="{64111B0F-9F8D-48D7-B2D5-5D3B50D02ACB}" type="pres">
      <dgm:prSet presAssocID="{2B92F0E1-1CE3-49A7-BDDC-BB9DB569411B}" presName="childText" presStyleLbl="bgAcc1" presStyleIdx="0" presStyleCnt="5" custScaleX="133620" custScaleY="47640">
        <dgm:presLayoutVars>
          <dgm:bulletEnabled val="1"/>
        </dgm:presLayoutVars>
      </dgm:prSet>
      <dgm:spPr/>
      <dgm:t>
        <a:bodyPr/>
        <a:lstStyle/>
        <a:p>
          <a:endParaRPr kumimoji="1" lang="ja-JP" altLang="en-US"/>
        </a:p>
      </dgm:t>
    </dgm:pt>
    <dgm:pt modelId="{0D61C626-F75D-48BE-B36C-7A2BE7BEAA68}" type="pres">
      <dgm:prSet presAssocID="{D27AA75F-309E-4771-955C-498773DB89ED}" presName="root" presStyleCnt="0"/>
      <dgm:spPr/>
    </dgm:pt>
    <dgm:pt modelId="{15947679-3330-47EC-BA52-0AC1D66556D1}" type="pres">
      <dgm:prSet presAssocID="{D27AA75F-309E-4771-955C-498773DB89ED}" presName="rootComposite" presStyleCnt="0"/>
      <dgm:spPr/>
    </dgm:pt>
    <dgm:pt modelId="{D92C94C7-D248-4378-9437-325F867B641C}" type="pres">
      <dgm:prSet presAssocID="{D27AA75F-309E-4771-955C-498773DB89ED}" presName="rootText" presStyleLbl="node1" presStyleIdx="1" presStyleCnt="2" custScaleX="129323" custScaleY="57889"/>
      <dgm:spPr/>
      <dgm:t>
        <a:bodyPr/>
        <a:lstStyle/>
        <a:p>
          <a:endParaRPr kumimoji="1" lang="ja-JP" altLang="en-US"/>
        </a:p>
      </dgm:t>
    </dgm:pt>
    <dgm:pt modelId="{D7DECC0C-DB9C-4AE1-B6D5-F9B8BE4A5880}" type="pres">
      <dgm:prSet presAssocID="{D27AA75F-309E-4771-955C-498773DB89ED}" presName="rootConnector" presStyleLbl="node1" presStyleIdx="1" presStyleCnt="2"/>
      <dgm:spPr/>
      <dgm:t>
        <a:bodyPr/>
        <a:lstStyle/>
        <a:p>
          <a:endParaRPr kumimoji="1" lang="ja-JP" altLang="en-US"/>
        </a:p>
      </dgm:t>
    </dgm:pt>
    <dgm:pt modelId="{D5CE75E2-8360-4420-A360-A04883CC62E0}" type="pres">
      <dgm:prSet presAssocID="{D27AA75F-309E-4771-955C-498773DB89ED}" presName="childShape" presStyleCnt="0"/>
      <dgm:spPr/>
    </dgm:pt>
    <dgm:pt modelId="{FC1FBDED-6BC9-4744-A606-5440E8F4643E}" type="pres">
      <dgm:prSet presAssocID="{3FE4D97B-4A81-4936-9B56-08850CBCB6CA}" presName="Name13" presStyleLbl="parChTrans1D2" presStyleIdx="1" presStyleCnt="5"/>
      <dgm:spPr/>
      <dgm:t>
        <a:bodyPr/>
        <a:lstStyle/>
        <a:p>
          <a:endParaRPr kumimoji="1" lang="ja-JP" altLang="en-US"/>
        </a:p>
      </dgm:t>
    </dgm:pt>
    <dgm:pt modelId="{A1970988-B54C-4FB3-B304-6AC130C0EBFA}" type="pres">
      <dgm:prSet presAssocID="{4F43268C-27C5-4BAF-8764-9BA17292C0B4}" presName="childText" presStyleLbl="bgAcc1" presStyleIdx="1" presStyleCnt="5" custScaleX="152763" custScaleY="45568">
        <dgm:presLayoutVars>
          <dgm:bulletEnabled val="1"/>
        </dgm:presLayoutVars>
      </dgm:prSet>
      <dgm:spPr/>
      <dgm:t>
        <a:bodyPr/>
        <a:lstStyle/>
        <a:p>
          <a:endParaRPr kumimoji="1" lang="ja-JP" altLang="en-US"/>
        </a:p>
      </dgm:t>
    </dgm:pt>
    <dgm:pt modelId="{F507E664-EF87-4BF4-9130-F141BBC1A901}" type="pres">
      <dgm:prSet presAssocID="{AD14A155-8BD0-4A84-89DC-F4BBB4EE4B01}" presName="Name13" presStyleLbl="parChTrans1D2" presStyleIdx="2" presStyleCnt="5"/>
      <dgm:spPr/>
      <dgm:t>
        <a:bodyPr/>
        <a:lstStyle/>
        <a:p>
          <a:endParaRPr kumimoji="1" lang="ja-JP" altLang="en-US"/>
        </a:p>
      </dgm:t>
    </dgm:pt>
    <dgm:pt modelId="{C145C33C-C67A-49D9-8829-138D334611D8}" type="pres">
      <dgm:prSet presAssocID="{C7FDBDF3-05FC-45FC-8165-46BC2B411EB5}" presName="childText" presStyleLbl="bgAcc1" presStyleIdx="2" presStyleCnt="5" custScaleX="156209" custScaleY="48481">
        <dgm:presLayoutVars>
          <dgm:bulletEnabled val="1"/>
        </dgm:presLayoutVars>
      </dgm:prSet>
      <dgm:spPr/>
      <dgm:t>
        <a:bodyPr/>
        <a:lstStyle/>
        <a:p>
          <a:endParaRPr kumimoji="1" lang="ja-JP" altLang="en-US"/>
        </a:p>
      </dgm:t>
    </dgm:pt>
    <dgm:pt modelId="{4572A39B-C193-4690-99B8-D41AB4D24EC5}" type="pres">
      <dgm:prSet presAssocID="{718204B8-7714-42D1-AD47-C1598BBDAF77}" presName="Name13" presStyleLbl="parChTrans1D2" presStyleIdx="3" presStyleCnt="5"/>
      <dgm:spPr/>
      <dgm:t>
        <a:bodyPr/>
        <a:lstStyle/>
        <a:p>
          <a:endParaRPr kumimoji="1" lang="ja-JP" altLang="en-US"/>
        </a:p>
      </dgm:t>
    </dgm:pt>
    <dgm:pt modelId="{C4CA0130-BB66-473C-A00C-A8A7A187F62F}" type="pres">
      <dgm:prSet presAssocID="{F0C844F2-EA10-4E7A-9442-D2ECC389006E}" presName="childText" presStyleLbl="bgAcc1" presStyleIdx="3" presStyleCnt="5" custScaleX="155910" custScaleY="56279">
        <dgm:presLayoutVars>
          <dgm:bulletEnabled val="1"/>
        </dgm:presLayoutVars>
      </dgm:prSet>
      <dgm:spPr/>
      <dgm:t>
        <a:bodyPr/>
        <a:lstStyle/>
        <a:p>
          <a:endParaRPr kumimoji="1" lang="ja-JP" altLang="en-US"/>
        </a:p>
      </dgm:t>
    </dgm:pt>
    <dgm:pt modelId="{F065FDE7-BDE9-457F-BB01-6AC3F8D28279}" type="pres">
      <dgm:prSet presAssocID="{AAEB1FE5-A397-4036-9ACC-3140E125C534}" presName="Name13" presStyleLbl="parChTrans1D2" presStyleIdx="4" presStyleCnt="5"/>
      <dgm:spPr/>
      <dgm:t>
        <a:bodyPr/>
        <a:lstStyle/>
        <a:p>
          <a:endParaRPr kumimoji="1" lang="ja-JP" altLang="en-US"/>
        </a:p>
      </dgm:t>
    </dgm:pt>
    <dgm:pt modelId="{62069483-2FD6-4588-B26E-19E83547E1E5}" type="pres">
      <dgm:prSet presAssocID="{54220AF1-06AD-4DC4-909E-B1E83D5E2BD4}" presName="childText" presStyleLbl="bgAcc1" presStyleIdx="4" presStyleCnt="5" custScaleX="190368" custScaleY="50974">
        <dgm:presLayoutVars>
          <dgm:bulletEnabled val="1"/>
        </dgm:presLayoutVars>
      </dgm:prSet>
      <dgm:spPr/>
      <dgm:t>
        <a:bodyPr/>
        <a:lstStyle/>
        <a:p>
          <a:endParaRPr kumimoji="1" lang="ja-JP" altLang="en-US"/>
        </a:p>
      </dgm:t>
    </dgm:pt>
  </dgm:ptLst>
  <dgm:cxnLst>
    <dgm:cxn modelId="{87F34BAF-C111-446E-8CB7-532FC0BC4046}" type="presOf" srcId="{CA99A805-1B8B-4148-9AB5-86D8CD5BF7F1}" destId="{F3C04017-5CF6-46BC-B610-0E5085356471}" srcOrd="0" destOrd="0" presId="urn:microsoft.com/office/officeart/2005/8/layout/hierarchy3"/>
    <dgm:cxn modelId="{400504F7-60AB-4750-920F-A5500EF27169}" type="presOf" srcId="{4F43268C-27C5-4BAF-8764-9BA17292C0B4}" destId="{A1970988-B54C-4FB3-B304-6AC130C0EBFA}" srcOrd="0" destOrd="0" presId="urn:microsoft.com/office/officeart/2005/8/layout/hierarchy3"/>
    <dgm:cxn modelId="{4228DD58-B0B7-4DDB-8F69-32CD89D1133D}" type="presOf" srcId="{5089A36F-C7E4-445D-A7B8-FF6A53A1B3E2}" destId="{647596CB-B3C1-46CF-AC98-73F3CC2D1C14}" srcOrd="0" destOrd="0" presId="urn:microsoft.com/office/officeart/2005/8/layout/hierarchy3"/>
    <dgm:cxn modelId="{EE9C9D0C-0A49-4090-80AB-BEB6F8139775}" type="presOf" srcId="{718204B8-7714-42D1-AD47-C1598BBDAF77}" destId="{4572A39B-C193-4690-99B8-D41AB4D24EC5}" srcOrd="0" destOrd="0" presId="urn:microsoft.com/office/officeart/2005/8/layout/hierarchy3"/>
    <dgm:cxn modelId="{4C4C695E-5530-4DC5-B10A-632DEBA1092A}" srcId="{9AB35AF6-AB73-4B56-93BD-C723800EE3A9}" destId="{CA99A805-1B8B-4148-9AB5-86D8CD5BF7F1}" srcOrd="0" destOrd="0" parTransId="{3F2E4F13-924A-40E3-A1DC-932CF94B9476}" sibTransId="{F1497256-6049-4C71-BC42-656F0C3A0DF6}"/>
    <dgm:cxn modelId="{C3DA21FC-298E-4346-879A-8AED0C91383F}" type="presOf" srcId="{D27AA75F-309E-4771-955C-498773DB89ED}" destId="{D92C94C7-D248-4378-9437-325F867B641C}" srcOrd="0" destOrd="0" presId="urn:microsoft.com/office/officeart/2005/8/layout/hierarchy3"/>
    <dgm:cxn modelId="{6B4A242C-465E-46D5-B9DA-760F9BFD46CA}" srcId="{CA99A805-1B8B-4148-9AB5-86D8CD5BF7F1}" destId="{2B92F0E1-1CE3-49A7-BDDC-BB9DB569411B}" srcOrd="0" destOrd="0" parTransId="{5089A36F-C7E4-445D-A7B8-FF6A53A1B3E2}" sibTransId="{EC06123B-5100-48E3-A959-5C1AC1C8D9BD}"/>
    <dgm:cxn modelId="{07165599-F062-4AAB-8DD6-FF084012058F}" type="presOf" srcId="{3FE4D97B-4A81-4936-9B56-08850CBCB6CA}" destId="{FC1FBDED-6BC9-4744-A606-5440E8F4643E}" srcOrd="0" destOrd="0" presId="urn:microsoft.com/office/officeart/2005/8/layout/hierarchy3"/>
    <dgm:cxn modelId="{23BB395E-BF52-4ED3-B6D7-50AAD50F0C26}" type="presOf" srcId="{D27AA75F-309E-4771-955C-498773DB89ED}" destId="{D7DECC0C-DB9C-4AE1-B6D5-F9B8BE4A5880}" srcOrd="1" destOrd="0" presId="urn:microsoft.com/office/officeart/2005/8/layout/hierarchy3"/>
    <dgm:cxn modelId="{E0D6F295-21A8-49BD-9145-586F9E927250}" type="presOf" srcId="{F0C844F2-EA10-4E7A-9442-D2ECC389006E}" destId="{C4CA0130-BB66-473C-A00C-A8A7A187F62F}" srcOrd="0" destOrd="0" presId="urn:microsoft.com/office/officeart/2005/8/layout/hierarchy3"/>
    <dgm:cxn modelId="{58184D5E-5645-4E43-82D3-78FA8B72345E}" srcId="{D27AA75F-309E-4771-955C-498773DB89ED}" destId="{F0C844F2-EA10-4E7A-9442-D2ECC389006E}" srcOrd="2" destOrd="0" parTransId="{718204B8-7714-42D1-AD47-C1598BBDAF77}" sibTransId="{C98D34E7-C2B8-4843-A71E-F0584ECDDC4F}"/>
    <dgm:cxn modelId="{C36830E7-B6D9-4A2D-B28D-0AD8060D4891}" type="presOf" srcId="{54220AF1-06AD-4DC4-909E-B1E83D5E2BD4}" destId="{62069483-2FD6-4588-B26E-19E83547E1E5}" srcOrd="0" destOrd="0" presId="urn:microsoft.com/office/officeart/2005/8/layout/hierarchy3"/>
    <dgm:cxn modelId="{8087C703-3AD4-4091-95E9-034C1D305FFE}" srcId="{9AB35AF6-AB73-4B56-93BD-C723800EE3A9}" destId="{D27AA75F-309E-4771-955C-498773DB89ED}" srcOrd="1" destOrd="0" parTransId="{555E0767-F884-426C-A7C2-840EA9115B6B}" sibTransId="{A4865545-8596-4832-ADEB-59CC0CC105F5}"/>
    <dgm:cxn modelId="{5E8BB518-3DAB-4E06-936B-4F7F2A1EA964}" type="presOf" srcId="{9AB35AF6-AB73-4B56-93BD-C723800EE3A9}" destId="{6E5A2556-BC7E-4075-B18F-D3DC0AA5BBB0}" srcOrd="0" destOrd="0" presId="urn:microsoft.com/office/officeart/2005/8/layout/hierarchy3"/>
    <dgm:cxn modelId="{F6C75276-A3C1-4F84-908B-4E61120C264D}" type="presOf" srcId="{2B92F0E1-1CE3-49A7-BDDC-BB9DB569411B}" destId="{64111B0F-9F8D-48D7-B2D5-5D3B50D02ACB}" srcOrd="0" destOrd="0" presId="urn:microsoft.com/office/officeart/2005/8/layout/hierarchy3"/>
    <dgm:cxn modelId="{EE632192-7446-4E77-A3BE-20A4B7D754E7}" type="presOf" srcId="{C7FDBDF3-05FC-45FC-8165-46BC2B411EB5}" destId="{C145C33C-C67A-49D9-8829-138D334611D8}" srcOrd="0" destOrd="0" presId="urn:microsoft.com/office/officeart/2005/8/layout/hierarchy3"/>
    <dgm:cxn modelId="{D4A0E3D3-E680-43C1-8333-EE4E03CF1E37}" type="presOf" srcId="{AD14A155-8BD0-4A84-89DC-F4BBB4EE4B01}" destId="{F507E664-EF87-4BF4-9130-F141BBC1A901}" srcOrd="0" destOrd="0" presId="urn:microsoft.com/office/officeart/2005/8/layout/hierarchy3"/>
    <dgm:cxn modelId="{1AF6393F-E5B2-40FD-A711-75D309AD3718}" srcId="{D27AA75F-309E-4771-955C-498773DB89ED}" destId="{4F43268C-27C5-4BAF-8764-9BA17292C0B4}" srcOrd="0" destOrd="0" parTransId="{3FE4D97B-4A81-4936-9B56-08850CBCB6CA}" sibTransId="{DC9BC66F-841A-4FF3-9573-26D901193D6C}"/>
    <dgm:cxn modelId="{C4D7B2F1-B263-43D7-90E5-88FE943C9B48}" type="presOf" srcId="{CA99A805-1B8B-4148-9AB5-86D8CD5BF7F1}" destId="{803EC6E9-B173-475F-972B-8B7A95229B7D}" srcOrd="1" destOrd="0" presId="urn:microsoft.com/office/officeart/2005/8/layout/hierarchy3"/>
    <dgm:cxn modelId="{DD0122C1-0F43-48D4-932C-75B06BDDCFAE}" srcId="{D27AA75F-309E-4771-955C-498773DB89ED}" destId="{C7FDBDF3-05FC-45FC-8165-46BC2B411EB5}" srcOrd="1" destOrd="0" parTransId="{AD14A155-8BD0-4A84-89DC-F4BBB4EE4B01}" sibTransId="{4F2D786A-DB6B-4986-9B6B-8285DB7F011B}"/>
    <dgm:cxn modelId="{FA0D34C6-DF09-4005-AA25-8E252B167722}" srcId="{D27AA75F-309E-4771-955C-498773DB89ED}" destId="{54220AF1-06AD-4DC4-909E-B1E83D5E2BD4}" srcOrd="3" destOrd="0" parTransId="{AAEB1FE5-A397-4036-9ACC-3140E125C534}" sibTransId="{6062BCBD-4CE2-4775-ACD6-1A15E81EF12F}"/>
    <dgm:cxn modelId="{7743D74F-3A75-4282-8093-6F63BC455E75}" type="presOf" srcId="{AAEB1FE5-A397-4036-9ACC-3140E125C534}" destId="{F065FDE7-BDE9-457F-BB01-6AC3F8D28279}" srcOrd="0" destOrd="0" presId="urn:microsoft.com/office/officeart/2005/8/layout/hierarchy3"/>
    <dgm:cxn modelId="{A5629A87-435D-4499-A1B8-3F197775D563}" type="presParOf" srcId="{6E5A2556-BC7E-4075-B18F-D3DC0AA5BBB0}" destId="{9F087C09-7A5B-40D6-9EBE-4C626AF041D0}" srcOrd="0" destOrd="0" presId="urn:microsoft.com/office/officeart/2005/8/layout/hierarchy3"/>
    <dgm:cxn modelId="{D99971E6-89AE-4DD4-B1D3-9489C74265C9}" type="presParOf" srcId="{9F087C09-7A5B-40D6-9EBE-4C626AF041D0}" destId="{47182E35-E747-4008-95BA-91231174A362}" srcOrd="0" destOrd="0" presId="urn:microsoft.com/office/officeart/2005/8/layout/hierarchy3"/>
    <dgm:cxn modelId="{4A8184A1-745C-407E-871C-3462463C5004}" type="presParOf" srcId="{47182E35-E747-4008-95BA-91231174A362}" destId="{F3C04017-5CF6-46BC-B610-0E5085356471}" srcOrd="0" destOrd="0" presId="urn:microsoft.com/office/officeart/2005/8/layout/hierarchy3"/>
    <dgm:cxn modelId="{3A9B5AE6-F9DD-44CC-985F-14674918BA67}" type="presParOf" srcId="{47182E35-E747-4008-95BA-91231174A362}" destId="{803EC6E9-B173-475F-972B-8B7A95229B7D}" srcOrd="1" destOrd="0" presId="urn:microsoft.com/office/officeart/2005/8/layout/hierarchy3"/>
    <dgm:cxn modelId="{9C23BE38-88F9-46CF-B030-A663FB7FA8D3}" type="presParOf" srcId="{9F087C09-7A5B-40D6-9EBE-4C626AF041D0}" destId="{07C1A489-406E-463C-A3AC-8E42AA30E025}" srcOrd="1" destOrd="0" presId="urn:microsoft.com/office/officeart/2005/8/layout/hierarchy3"/>
    <dgm:cxn modelId="{D59CA0BD-37B9-45CF-B485-9AFF42443AE2}" type="presParOf" srcId="{07C1A489-406E-463C-A3AC-8E42AA30E025}" destId="{647596CB-B3C1-46CF-AC98-73F3CC2D1C14}" srcOrd="0" destOrd="0" presId="urn:microsoft.com/office/officeart/2005/8/layout/hierarchy3"/>
    <dgm:cxn modelId="{25B81F8B-F6FA-49AC-B093-04DCAE015ADE}" type="presParOf" srcId="{07C1A489-406E-463C-A3AC-8E42AA30E025}" destId="{64111B0F-9F8D-48D7-B2D5-5D3B50D02ACB}" srcOrd="1" destOrd="0" presId="urn:microsoft.com/office/officeart/2005/8/layout/hierarchy3"/>
    <dgm:cxn modelId="{849D0135-5022-499D-A0DF-268065883914}" type="presParOf" srcId="{6E5A2556-BC7E-4075-B18F-D3DC0AA5BBB0}" destId="{0D61C626-F75D-48BE-B36C-7A2BE7BEAA68}" srcOrd="1" destOrd="0" presId="urn:microsoft.com/office/officeart/2005/8/layout/hierarchy3"/>
    <dgm:cxn modelId="{FEE6D9E3-BD5C-4687-A786-FB26C383DE62}" type="presParOf" srcId="{0D61C626-F75D-48BE-B36C-7A2BE7BEAA68}" destId="{15947679-3330-47EC-BA52-0AC1D66556D1}" srcOrd="0" destOrd="0" presId="urn:microsoft.com/office/officeart/2005/8/layout/hierarchy3"/>
    <dgm:cxn modelId="{D0C253C2-8A1F-4D4E-AB22-E181961A7B64}" type="presParOf" srcId="{15947679-3330-47EC-BA52-0AC1D66556D1}" destId="{D92C94C7-D248-4378-9437-325F867B641C}" srcOrd="0" destOrd="0" presId="urn:microsoft.com/office/officeart/2005/8/layout/hierarchy3"/>
    <dgm:cxn modelId="{F3B94ECD-F8B5-45DC-8B3C-08120C7B4951}" type="presParOf" srcId="{15947679-3330-47EC-BA52-0AC1D66556D1}" destId="{D7DECC0C-DB9C-4AE1-B6D5-F9B8BE4A5880}" srcOrd="1" destOrd="0" presId="urn:microsoft.com/office/officeart/2005/8/layout/hierarchy3"/>
    <dgm:cxn modelId="{23040867-C58E-4A25-8AD4-2127CC214595}" type="presParOf" srcId="{0D61C626-F75D-48BE-B36C-7A2BE7BEAA68}" destId="{D5CE75E2-8360-4420-A360-A04883CC62E0}" srcOrd="1" destOrd="0" presId="urn:microsoft.com/office/officeart/2005/8/layout/hierarchy3"/>
    <dgm:cxn modelId="{85D9A886-FCF7-4122-A99F-B946A2DAE1DA}" type="presParOf" srcId="{D5CE75E2-8360-4420-A360-A04883CC62E0}" destId="{FC1FBDED-6BC9-4744-A606-5440E8F4643E}" srcOrd="0" destOrd="0" presId="urn:microsoft.com/office/officeart/2005/8/layout/hierarchy3"/>
    <dgm:cxn modelId="{0123BD74-BCE0-4B38-BA38-000F0D451552}" type="presParOf" srcId="{D5CE75E2-8360-4420-A360-A04883CC62E0}" destId="{A1970988-B54C-4FB3-B304-6AC130C0EBFA}" srcOrd="1" destOrd="0" presId="urn:microsoft.com/office/officeart/2005/8/layout/hierarchy3"/>
    <dgm:cxn modelId="{06370C2E-D95A-4241-B65B-0A65C5FD47DB}" type="presParOf" srcId="{D5CE75E2-8360-4420-A360-A04883CC62E0}" destId="{F507E664-EF87-4BF4-9130-F141BBC1A901}" srcOrd="2" destOrd="0" presId="urn:microsoft.com/office/officeart/2005/8/layout/hierarchy3"/>
    <dgm:cxn modelId="{CF5A0CE7-FB16-4AAD-9897-91B7DEBCE982}" type="presParOf" srcId="{D5CE75E2-8360-4420-A360-A04883CC62E0}" destId="{C145C33C-C67A-49D9-8829-138D334611D8}" srcOrd="3" destOrd="0" presId="urn:microsoft.com/office/officeart/2005/8/layout/hierarchy3"/>
    <dgm:cxn modelId="{5B0FABB5-9BC5-4BC1-BBE0-123CF5DFFD24}" type="presParOf" srcId="{D5CE75E2-8360-4420-A360-A04883CC62E0}" destId="{4572A39B-C193-4690-99B8-D41AB4D24EC5}" srcOrd="4" destOrd="0" presId="urn:microsoft.com/office/officeart/2005/8/layout/hierarchy3"/>
    <dgm:cxn modelId="{86FBFBA8-53A3-4F9E-B2F1-99E1AFF83070}" type="presParOf" srcId="{D5CE75E2-8360-4420-A360-A04883CC62E0}" destId="{C4CA0130-BB66-473C-A00C-A8A7A187F62F}" srcOrd="5" destOrd="0" presId="urn:microsoft.com/office/officeart/2005/8/layout/hierarchy3"/>
    <dgm:cxn modelId="{B247E706-BAB9-408A-BFF3-2478A81C098F}" type="presParOf" srcId="{D5CE75E2-8360-4420-A360-A04883CC62E0}" destId="{F065FDE7-BDE9-457F-BB01-6AC3F8D28279}" srcOrd="6" destOrd="0" presId="urn:microsoft.com/office/officeart/2005/8/layout/hierarchy3"/>
    <dgm:cxn modelId="{66C0385D-2FCA-4FBE-9E23-072E3FDC6A7E}" type="presParOf" srcId="{D5CE75E2-8360-4420-A360-A04883CC62E0}" destId="{62069483-2FD6-4588-B26E-19E83547E1E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8887"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140" y="0"/>
            <a:ext cx="2948887" cy="496888"/>
          </a:xfrm>
          <a:prstGeom prst="rect">
            <a:avLst/>
          </a:prstGeom>
        </p:spPr>
        <p:txBody>
          <a:bodyPr vert="horz" lIns="91440" tIns="45720" rIns="91440" bIns="45720" rtlCol="0"/>
          <a:lstStyle>
            <a:lvl1pPr algn="r">
              <a:defRPr sz="1200"/>
            </a:lvl1pPr>
          </a:lstStyle>
          <a:p>
            <a:fld id="{743FBEF6-9A29-4852-B37D-3DC6C0DC897B}" type="datetimeFigureOut">
              <a:rPr kumimoji="1" lang="ja-JP" altLang="en-US" smtClean="0"/>
              <a:t>2018/3/19</a:t>
            </a:fld>
            <a:endParaRPr kumimoji="1" lang="ja-JP" altLang="en-US"/>
          </a:p>
        </p:txBody>
      </p:sp>
      <p:sp>
        <p:nvSpPr>
          <p:cNvPr id="4" name="フッター プレースホルダー 3"/>
          <p:cNvSpPr>
            <a:spLocks noGrp="1"/>
          </p:cNvSpPr>
          <p:nvPr>
            <p:ph type="ftr" sz="quarter" idx="2"/>
          </p:nvPr>
        </p:nvSpPr>
        <p:spPr>
          <a:xfrm>
            <a:off x="1" y="9440864"/>
            <a:ext cx="2948887"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140" y="9440864"/>
            <a:ext cx="2948887" cy="496887"/>
          </a:xfrm>
          <a:prstGeom prst="rect">
            <a:avLst/>
          </a:prstGeom>
        </p:spPr>
        <p:txBody>
          <a:bodyPr vert="horz" lIns="91440" tIns="45720" rIns="91440" bIns="45720" rtlCol="0" anchor="b"/>
          <a:lstStyle>
            <a:lvl1pPr algn="r">
              <a:defRPr sz="1200"/>
            </a:lvl1pPr>
          </a:lstStyle>
          <a:p>
            <a:fld id="{69C4CD5D-6082-4B10-ABF7-08EBF0A29C05}" type="slidenum">
              <a:rPr kumimoji="1" lang="ja-JP" altLang="en-US" smtClean="0"/>
              <a:t>‹#›</a:t>
            </a:fld>
            <a:endParaRPr kumimoji="1" lang="ja-JP" altLang="en-US"/>
          </a:p>
        </p:txBody>
      </p:sp>
    </p:spTree>
    <p:extLst>
      <p:ext uri="{BB962C8B-B14F-4D97-AF65-F5344CB8AC3E}">
        <p14:creationId xmlns:p14="http://schemas.microsoft.com/office/powerpoint/2010/main" val="3425271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0" y="1"/>
            <a:ext cx="2949099" cy="496967"/>
          </a:xfrm>
          <a:prstGeom prst="rect">
            <a:avLst/>
          </a:prstGeom>
        </p:spPr>
        <p:txBody>
          <a:bodyPr vert="horz" lIns="91440" tIns="45720" rIns="91440" bIns="45720" rtlCol="0"/>
          <a:lstStyle>
            <a:lvl1pPr algn="r">
              <a:defRPr sz="1200"/>
            </a:lvl1pPr>
          </a:lstStyle>
          <a:p>
            <a:fld id="{C4DA7942-2DD2-4BF4-8371-9CCE0A97192D}" type="datetimeFigureOut">
              <a:rPr kumimoji="1" lang="ja-JP" altLang="en-US" smtClean="0"/>
              <a:t>2018/3/19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0" y="9440647"/>
            <a:ext cx="2949099" cy="496967"/>
          </a:xfrm>
          <a:prstGeom prst="rect">
            <a:avLst/>
          </a:prstGeom>
        </p:spPr>
        <p:txBody>
          <a:bodyPr vert="horz" lIns="91440" tIns="45720" rIns="91440" bIns="45720" rtlCol="0" anchor="b"/>
          <a:lstStyle>
            <a:lvl1pPr algn="r">
              <a:defRPr sz="1200"/>
            </a:lvl1pPr>
          </a:lstStyle>
          <a:p>
            <a:fld id="{79AE76E3-B7C4-410A-A729-DA1448EE9528}" type="slidenum">
              <a:rPr kumimoji="1" lang="ja-JP" altLang="en-US" smtClean="0"/>
              <a:t>‹#›</a:t>
            </a:fld>
            <a:endParaRPr kumimoji="1" lang="ja-JP" altLang="en-US"/>
          </a:p>
        </p:txBody>
      </p:sp>
    </p:spTree>
    <p:extLst>
      <p:ext uri="{BB962C8B-B14F-4D97-AF65-F5344CB8AC3E}">
        <p14:creationId xmlns:p14="http://schemas.microsoft.com/office/powerpoint/2010/main" val="35496602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7287"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1</a:t>
            </a:fld>
            <a:endParaRPr kumimoji="1" lang="ja-JP" altLang="en-US"/>
          </a:p>
        </p:txBody>
      </p:sp>
    </p:spTree>
    <p:extLst>
      <p:ext uri="{BB962C8B-B14F-4D97-AF65-F5344CB8AC3E}">
        <p14:creationId xmlns:p14="http://schemas.microsoft.com/office/powerpoint/2010/main" val="3729043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29</a:t>
            </a:fld>
            <a:endParaRPr kumimoji="1" lang="ja-JP" altLang="en-US"/>
          </a:p>
        </p:txBody>
      </p:sp>
    </p:spTree>
    <p:extLst>
      <p:ext uri="{BB962C8B-B14F-4D97-AF65-F5344CB8AC3E}">
        <p14:creationId xmlns:p14="http://schemas.microsoft.com/office/powerpoint/2010/main" val="192376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30</a:t>
            </a:fld>
            <a:endParaRPr kumimoji="1" lang="ja-JP" altLang="en-US"/>
          </a:p>
        </p:txBody>
      </p:sp>
    </p:spTree>
    <p:extLst>
      <p:ext uri="{BB962C8B-B14F-4D97-AF65-F5344CB8AC3E}">
        <p14:creationId xmlns:p14="http://schemas.microsoft.com/office/powerpoint/2010/main" val="4003059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31</a:t>
            </a:fld>
            <a:endParaRPr kumimoji="1" lang="ja-JP" altLang="en-US"/>
          </a:p>
        </p:txBody>
      </p:sp>
    </p:spTree>
    <p:extLst>
      <p:ext uri="{BB962C8B-B14F-4D97-AF65-F5344CB8AC3E}">
        <p14:creationId xmlns:p14="http://schemas.microsoft.com/office/powerpoint/2010/main" val="3915560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32</a:t>
            </a:fld>
            <a:endParaRPr kumimoji="1" lang="ja-JP" altLang="en-US"/>
          </a:p>
        </p:txBody>
      </p:sp>
    </p:spTree>
    <p:extLst>
      <p:ext uri="{BB962C8B-B14F-4D97-AF65-F5344CB8AC3E}">
        <p14:creationId xmlns:p14="http://schemas.microsoft.com/office/powerpoint/2010/main" val="3030427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33</a:t>
            </a:fld>
            <a:endParaRPr kumimoji="1" lang="ja-JP" altLang="en-US"/>
          </a:p>
        </p:txBody>
      </p:sp>
    </p:spTree>
    <p:extLst>
      <p:ext uri="{BB962C8B-B14F-4D97-AF65-F5344CB8AC3E}">
        <p14:creationId xmlns:p14="http://schemas.microsoft.com/office/powerpoint/2010/main" val="1511480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36</a:t>
            </a:fld>
            <a:endParaRPr kumimoji="1" lang="ja-JP" altLang="en-US"/>
          </a:p>
        </p:txBody>
      </p:sp>
    </p:spTree>
    <p:extLst>
      <p:ext uri="{BB962C8B-B14F-4D97-AF65-F5344CB8AC3E}">
        <p14:creationId xmlns:p14="http://schemas.microsoft.com/office/powerpoint/2010/main" val="2764590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37</a:t>
            </a:fld>
            <a:endParaRPr kumimoji="1" lang="ja-JP" altLang="en-US"/>
          </a:p>
        </p:txBody>
      </p:sp>
    </p:spTree>
    <p:extLst>
      <p:ext uri="{BB962C8B-B14F-4D97-AF65-F5344CB8AC3E}">
        <p14:creationId xmlns:p14="http://schemas.microsoft.com/office/powerpoint/2010/main" val="2220139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38</a:t>
            </a:fld>
            <a:endParaRPr kumimoji="1" lang="ja-JP" altLang="en-US"/>
          </a:p>
        </p:txBody>
      </p:sp>
    </p:spTree>
    <p:extLst>
      <p:ext uri="{BB962C8B-B14F-4D97-AF65-F5344CB8AC3E}">
        <p14:creationId xmlns:p14="http://schemas.microsoft.com/office/powerpoint/2010/main" val="388389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39</a:t>
            </a:fld>
            <a:endParaRPr kumimoji="1" lang="ja-JP" altLang="en-US"/>
          </a:p>
        </p:txBody>
      </p:sp>
    </p:spTree>
    <p:extLst>
      <p:ext uri="{BB962C8B-B14F-4D97-AF65-F5344CB8AC3E}">
        <p14:creationId xmlns:p14="http://schemas.microsoft.com/office/powerpoint/2010/main" val="185087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40</a:t>
            </a:fld>
            <a:endParaRPr kumimoji="1" lang="ja-JP" altLang="en-US"/>
          </a:p>
        </p:txBody>
      </p:sp>
    </p:spTree>
    <p:extLst>
      <p:ext uri="{BB962C8B-B14F-4D97-AF65-F5344CB8AC3E}">
        <p14:creationId xmlns:p14="http://schemas.microsoft.com/office/powerpoint/2010/main" val="4199035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6</a:t>
            </a:fld>
            <a:endParaRPr kumimoji="1" lang="ja-JP" altLang="en-US"/>
          </a:p>
        </p:txBody>
      </p:sp>
    </p:spTree>
    <p:extLst>
      <p:ext uri="{BB962C8B-B14F-4D97-AF65-F5344CB8AC3E}">
        <p14:creationId xmlns:p14="http://schemas.microsoft.com/office/powerpoint/2010/main" val="4386301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43</a:t>
            </a:fld>
            <a:endParaRPr kumimoji="1" lang="ja-JP" altLang="en-US"/>
          </a:p>
        </p:txBody>
      </p:sp>
    </p:spTree>
    <p:extLst>
      <p:ext uri="{BB962C8B-B14F-4D97-AF65-F5344CB8AC3E}">
        <p14:creationId xmlns:p14="http://schemas.microsoft.com/office/powerpoint/2010/main" val="557689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44</a:t>
            </a:fld>
            <a:endParaRPr kumimoji="1" lang="ja-JP" altLang="en-US"/>
          </a:p>
        </p:txBody>
      </p:sp>
    </p:spTree>
    <p:extLst>
      <p:ext uri="{BB962C8B-B14F-4D97-AF65-F5344CB8AC3E}">
        <p14:creationId xmlns:p14="http://schemas.microsoft.com/office/powerpoint/2010/main" val="42086755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45</a:t>
            </a:fld>
            <a:endParaRPr kumimoji="1" lang="ja-JP" altLang="en-US"/>
          </a:p>
        </p:txBody>
      </p:sp>
    </p:spTree>
    <p:extLst>
      <p:ext uri="{BB962C8B-B14F-4D97-AF65-F5344CB8AC3E}">
        <p14:creationId xmlns:p14="http://schemas.microsoft.com/office/powerpoint/2010/main" val="311885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47</a:t>
            </a:fld>
            <a:endParaRPr kumimoji="1" lang="ja-JP" altLang="en-US"/>
          </a:p>
        </p:txBody>
      </p:sp>
    </p:spTree>
    <p:extLst>
      <p:ext uri="{BB962C8B-B14F-4D97-AF65-F5344CB8AC3E}">
        <p14:creationId xmlns:p14="http://schemas.microsoft.com/office/powerpoint/2010/main" val="3766278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53</a:t>
            </a:fld>
            <a:endParaRPr kumimoji="1" lang="ja-JP" altLang="en-US"/>
          </a:p>
        </p:txBody>
      </p:sp>
    </p:spTree>
    <p:extLst>
      <p:ext uri="{BB962C8B-B14F-4D97-AF65-F5344CB8AC3E}">
        <p14:creationId xmlns:p14="http://schemas.microsoft.com/office/powerpoint/2010/main" val="24167869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728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56</a:t>
            </a:fld>
            <a:endParaRPr kumimoji="1" lang="ja-JP" altLang="en-US"/>
          </a:p>
        </p:txBody>
      </p:sp>
    </p:spTree>
    <p:extLst>
      <p:ext uri="{BB962C8B-B14F-4D97-AF65-F5344CB8AC3E}">
        <p14:creationId xmlns:p14="http://schemas.microsoft.com/office/powerpoint/2010/main" val="1774236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Rot="1" noChangeAspect="1" noChangeArrowheads="1" noTextEdit="1"/>
          </p:cNvSpPr>
          <p:nvPr>
            <p:ph type="sldImg"/>
          </p:nvPr>
        </p:nvSpPr>
        <p:spPr>
          <a:xfrm>
            <a:off x="919163" y="746125"/>
            <a:ext cx="4967287" cy="3725863"/>
          </a:xfrm>
          <a:ln/>
        </p:spPr>
      </p:sp>
      <p:sp>
        <p:nvSpPr>
          <p:cNvPr id="4710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itchFamily="34" charset="0"/>
            </a:endParaRPr>
          </a:p>
        </p:txBody>
      </p:sp>
    </p:spTree>
    <p:extLst>
      <p:ext uri="{BB962C8B-B14F-4D97-AF65-F5344CB8AC3E}">
        <p14:creationId xmlns:p14="http://schemas.microsoft.com/office/powerpoint/2010/main" val="232865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スライド イメージ プレースホルダー 1"/>
          <p:cNvSpPr>
            <a:spLocks noGrp="1" noRot="1" noChangeAspect="1" noTextEdit="1"/>
          </p:cNvSpPr>
          <p:nvPr>
            <p:ph type="sldImg"/>
          </p:nvPr>
        </p:nvSpPr>
        <p:spPr>
          <a:xfrm>
            <a:off x="919163" y="746125"/>
            <a:ext cx="4967287" cy="3725863"/>
          </a:xfrm>
          <a:ln/>
        </p:spPr>
      </p:sp>
      <p:sp>
        <p:nvSpPr>
          <p:cNvPr id="41881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itchFamily="34" charset="0"/>
            </a:endParaRPr>
          </a:p>
        </p:txBody>
      </p:sp>
      <p:sp>
        <p:nvSpPr>
          <p:cNvPr id="41882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008" eaLnBrk="0" hangingPunct="0">
              <a:spcBef>
                <a:spcPct val="30000"/>
              </a:spcBef>
              <a:defRPr kumimoji="1" sz="1200">
                <a:solidFill>
                  <a:schemeClr val="tx1"/>
                </a:solidFill>
                <a:latin typeface="Arial" pitchFamily="34" charset="0"/>
                <a:ea typeface="ＭＳ Ｐ明朝" pitchFamily="18" charset="-128"/>
              </a:defRPr>
            </a:lvl1pPr>
            <a:lvl2pPr marL="714697" indent="-272996" defTabSz="911008" eaLnBrk="0" hangingPunct="0">
              <a:spcBef>
                <a:spcPct val="30000"/>
              </a:spcBef>
              <a:defRPr kumimoji="1" sz="1200">
                <a:solidFill>
                  <a:schemeClr val="tx1"/>
                </a:solidFill>
                <a:latin typeface="Arial" pitchFamily="34" charset="0"/>
                <a:ea typeface="ＭＳ Ｐ明朝" pitchFamily="18" charset="-128"/>
              </a:defRPr>
            </a:lvl2pPr>
            <a:lvl3pPr marL="1101185" indent="-217783" defTabSz="911008" eaLnBrk="0" hangingPunct="0">
              <a:spcBef>
                <a:spcPct val="30000"/>
              </a:spcBef>
              <a:defRPr kumimoji="1" sz="1200">
                <a:solidFill>
                  <a:schemeClr val="tx1"/>
                </a:solidFill>
                <a:latin typeface="Arial" pitchFamily="34" charset="0"/>
                <a:ea typeface="ＭＳ Ｐ明朝" pitchFamily="18" charset="-128"/>
              </a:defRPr>
            </a:lvl3pPr>
            <a:lvl4pPr marL="1542886" indent="-217783" defTabSz="911008" eaLnBrk="0" hangingPunct="0">
              <a:spcBef>
                <a:spcPct val="30000"/>
              </a:spcBef>
              <a:defRPr kumimoji="1" sz="1200">
                <a:solidFill>
                  <a:schemeClr val="tx1"/>
                </a:solidFill>
                <a:latin typeface="Arial" pitchFamily="34" charset="0"/>
                <a:ea typeface="ＭＳ Ｐ明朝" pitchFamily="18" charset="-128"/>
              </a:defRPr>
            </a:lvl4pPr>
            <a:lvl5pPr marL="1984587" indent="-217783" defTabSz="911008" eaLnBrk="0" hangingPunct="0">
              <a:spcBef>
                <a:spcPct val="30000"/>
              </a:spcBef>
              <a:defRPr kumimoji="1" sz="1200">
                <a:solidFill>
                  <a:schemeClr val="tx1"/>
                </a:solidFill>
                <a:latin typeface="Arial" pitchFamily="34" charset="0"/>
                <a:ea typeface="ＭＳ Ｐ明朝" pitchFamily="18" charset="-128"/>
              </a:defRPr>
            </a:lvl5pPr>
            <a:lvl6pPr marL="2426288" indent="-217783" defTabSz="911008"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867989" indent="-217783" defTabSz="911008"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309690" indent="-217783" defTabSz="911008"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751390" indent="-217783" defTabSz="911008"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marL="0" marR="0" lvl="0" indent="0" defTabSz="911008" eaLnBrk="1" fontAlgn="auto" latinLnBrk="0" hangingPunct="1">
              <a:lnSpc>
                <a:spcPct val="100000"/>
              </a:lnSpc>
              <a:spcBef>
                <a:spcPct val="0"/>
              </a:spcBef>
              <a:spcAft>
                <a:spcPts val="0"/>
              </a:spcAft>
              <a:buClrTx/>
              <a:buSzTx/>
              <a:buFontTx/>
              <a:buNone/>
              <a:tabLst/>
              <a:defRPr/>
            </a:pPr>
            <a:fld id="{816D0BF3-DCC6-4862-ABFB-243F757F731D}" type="slidenum">
              <a:rPr kumimoji="1" lang="ja-JP" altLang="en-US" sz="1100" b="0" i="0" u="none" strike="noStrike" kern="0" cap="none" spc="0" normalizeH="0" baseline="0" noProof="0">
                <a:ln>
                  <a:noFill/>
                </a:ln>
                <a:solidFill>
                  <a:schemeClr val="tx1"/>
                </a:solidFill>
                <a:effectLst/>
                <a:uLnTx/>
                <a:uFillTx/>
                <a:latin typeface="Arial" pitchFamily="34" charset="0"/>
                <a:ea typeface="ＭＳ Ｐゴシック" pitchFamily="50" charset="-128"/>
              </a:rPr>
              <a:pPr marL="0" marR="0" lvl="0" indent="0" defTabSz="911008" eaLnBrk="1" fontAlgn="auto" latinLnBrk="0" hangingPunct="1">
                <a:lnSpc>
                  <a:spcPct val="100000"/>
                </a:lnSpc>
                <a:spcBef>
                  <a:spcPct val="0"/>
                </a:spcBef>
                <a:spcAft>
                  <a:spcPts val="0"/>
                </a:spcAft>
                <a:buClrTx/>
                <a:buSzTx/>
                <a:buFontTx/>
                <a:buNone/>
                <a:tabLst/>
                <a:defRPr/>
              </a:pPr>
              <a:t>61</a:t>
            </a:fld>
            <a:endParaRPr kumimoji="1" lang="ja-JP" altLang="en-US" sz="1100"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Tree>
    <p:extLst>
      <p:ext uri="{BB962C8B-B14F-4D97-AF65-F5344CB8AC3E}">
        <p14:creationId xmlns:p14="http://schemas.microsoft.com/office/powerpoint/2010/main" val="20635948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62</a:t>
            </a:fld>
            <a:endParaRPr kumimoji="1" lang="ja-JP" altLang="en-US"/>
          </a:p>
        </p:txBody>
      </p:sp>
    </p:spTree>
    <p:extLst>
      <p:ext uri="{BB962C8B-B14F-4D97-AF65-F5344CB8AC3E}">
        <p14:creationId xmlns:p14="http://schemas.microsoft.com/office/powerpoint/2010/main" val="24307960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ー 1"/>
          <p:cNvSpPr>
            <a:spLocks noGrp="1" noRot="1" noChangeAspect="1" noTextEdit="1"/>
          </p:cNvSpPr>
          <p:nvPr>
            <p:ph type="sldImg"/>
          </p:nvPr>
        </p:nvSpPr>
        <p:spPr>
          <a:xfrm>
            <a:off x="992188" y="768350"/>
            <a:ext cx="5114925" cy="3836988"/>
          </a:xfrm>
          <a:ln/>
        </p:spPr>
      </p:sp>
      <p:sp>
        <p:nvSpPr>
          <p:cNvPr id="160771" name="ノート プレースホルダー 2"/>
          <p:cNvSpPr>
            <a:spLocks noGrp="1"/>
          </p:cNvSpPr>
          <p:nvPr>
            <p:ph type="body" idx="1"/>
          </p:nvPr>
        </p:nvSpPr>
        <p:spPr>
          <a:noFill/>
        </p:spPr>
        <p:txBody>
          <a:bodyPr/>
          <a:lstStyle/>
          <a:p>
            <a:endParaRPr lang="ja-JP" altLang="en-US" dirty="0">
              <a:latin typeface="Arial" pitchFamily="34" charset="0"/>
            </a:endParaRPr>
          </a:p>
        </p:txBody>
      </p:sp>
    </p:spTree>
    <p:extLst>
      <p:ext uri="{BB962C8B-B14F-4D97-AF65-F5344CB8AC3E}">
        <p14:creationId xmlns:p14="http://schemas.microsoft.com/office/powerpoint/2010/main" val="31215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7</a:t>
            </a:fld>
            <a:endParaRPr kumimoji="1" lang="ja-JP" altLang="en-US"/>
          </a:p>
        </p:txBody>
      </p:sp>
    </p:spTree>
    <p:extLst>
      <p:ext uri="{BB962C8B-B14F-4D97-AF65-F5344CB8AC3E}">
        <p14:creationId xmlns:p14="http://schemas.microsoft.com/office/powerpoint/2010/main" val="1988194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728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A8EA20-FBC8-4DB4-87F6-23D7F325BB0D}" type="slidenum">
              <a:rPr lang="ja-JP" altLang="en-US" smtClean="0">
                <a:solidFill>
                  <a:prstClr val="black"/>
                </a:solidFill>
              </a:rPr>
              <a:pPr/>
              <a:t>66</a:t>
            </a:fld>
            <a:endParaRPr lang="ja-JP" altLang="en-US" dirty="0">
              <a:solidFill>
                <a:prstClr val="black"/>
              </a:solidFill>
            </a:endParaRPr>
          </a:p>
        </p:txBody>
      </p:sp>
    </p:spTree>
    <p:extLst>
      <p:ext uri="{BB962C8B-B14F-4D97-AF65-F5344CB8AC3E}">
        <p14:creationId xmlns:p14="http://schemas.microsoft.com/office/powerpoint/2010/main" val="252813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8</a:t>
            </a:fld>
            <a:endParaRPr kumimoji="1" lang="ja-JP" altLang="en-US"/>
          </a:p>
        </p:txBody>
      </p:sp>
    </p:spTree>
    <p:extLst>
      <p:ext uri="{BB962C8B-B14F-4D97-AF65-F5344CB8AC3E}">
        <p14:creationId xmlns:p14="http://schemas.microsoft.com/office/powerpoint/2010/main" val="4212129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13</a:t>
            </a:fld>
            <a:endParaRPr kumimoji="1" lang="ja-JP" altLang="en-US"/>
          </a:p>
        </p:txBody>
      </p:sp>
    </p:spTree>
    <p:extLst>
      <p:ext uri="{BB962C8B-B14F-4D97-AF65-F5344CB8AC3E}">
        <p14:creationId xmlns:p14="http://schemas.microsoft.com/office/powerpoint/2010/main" val="1053188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スライド イメージ プレースホルダー 1"/>
          <p:cNvSpPr>
            <a:spLocks noGrp="1" noRot="1" noChangeAspect="1" noTextEdit="1"/>
          </p:cNvSpPr>
          <p:nvPr>
            <p:ph type="sldImg"/>
          </p:nvPr>
        </p:nvSpPr>
        <p:spPr>
          <a:ln/>
        </p:spPr>
      </p:sp>
      <p:sp>
        <p:nvSpPr>
          <p:cNvPr id="26214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ndParaRPr>
          </a:p>
        </p:txBody>
      </p:sp>
      <p:sp>
        <p:nvSpPr>
          <p:cNvPr id="26214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defRPr kumimoji="1">
                <a:solidFill>
                  <a:schemeClr val="tx1"/>
                </a:solidFill>
                <a:latin typeface="Arial" panose="020B0604020202020204" pitchFamily="34" charset="0"/>
                <a:ea typeface="ＭＳ Ｐゴシック" panose="020B0600070205080204" pitchFamily="50" charset="-128"/>
              </a:defRPr>
            </a:lvl1pPr>
            <a:lvl2pPr defTabSz="911225">
              <a:defRPr kumimoji="1">
                <a:solidFill>
                  <a:schemeClr val="tx1"/>
                </a:solidFill>
                <a:latin typeface="Arial" panose="020B0604020202020204" pitchFamily="34" charset="0"/>
                <a:ea typeface="ＭＳ Ｐゴシック" panose="020B0600070205080204" pitchFamily="50" charset="-128"/>
              </a:defRPr>
            </a:lvl2pPr>
            <a:lvl3pPr defTabSz="911225">
              <a:defRPr kumimoji="1">
                <a:solidFill>
                  <a:schemeClr val="tx1"/>
                </a:solidFill>
                <a:latin typeface="Arial" panose="020B0604020202020204" pitchFamily="34" charset="0"/>
                <a:ea typeface="ＭＳ Ｐゴシック" panose="020B0600070205080204" pitchFamily="50" charset="-128"/>
              </a:defRPr>
            </a:lvl3pPr>
            <a:lvl4pPr defTabSz="911225">
              <a:defRPr kumimoji="1">
                <a:solidFill>
                  <a:schemeClr val="tx1"/>
                </a:solidFill>
                <a:latin typeface="Arial" panose="020B0604020202020204" pitchFamily="34" charset="0"/>
                <a:ea typeface="ＭＳ Ｐゴシック" panose="020B0600070205080204" pitchFamily="50" charset="-128"/>
              </a:defRPr>
            </a:lvl4pPr>
            <a:lvl5pPr defTabSz="911225">
              <a:defRPr kumimoji="1">
                <a:solidFill>
                  <a:schemeClr val="tx1"/>
                </a:solidFill>
                <a:latin typeface="Arial" panose="020B0604020202020204" pitchFamily="34" charset="0"/>
                <a:ea typeface="ＭＳ Ｐゴシック" panose="020B0600070205080204" pitchFamily="50" charset="-128"/>
              </a:defRPr>
            </a:lvl5pPr>
            <a:lvl6pPr marL="2355850" indent="1588" defTabSz="9112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13050" indent="1588" defTabSz="9112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70250" indent="1588" defTabSz="9112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27450" indent="1588" defTabSz="9112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FD20DCF-6CFF-4F08-A761-9EBFD207913D}" type="slidenum">
              <a:rPr lang="ja-JP" altLang="en-US" smtClean="0"/>
              <a:pPr/>
              <a:t>18</a:t>
            </a:fld>
            <a:endParaRPr lang="ja-JP" altLang="en-US"/>
          </a:p>
        </p:txBody>
      </p:sp>
    </p:spTree>
    <p:extLst>
      <p:ext uri="{BB962C8B-B14F-4D97-AF65-F5344CB8AC3E}">
        <p14:creationId xmlns:p14="http://schemas.microsoft.com/office/powerpoint/2010/main" val="1015404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25</a:t>
            </a:fld>
            <a:endParaRPr kumimoji="1" lang="ja-JP" altLang="en-US"/>
          </a:p>
        </p:txBody>
      </p:sp>
    </p:spTree>
    <p:extLst>
      <p:ext uri="{BB962C8B-B14F-4D97-AF65-F5344CB8AC3E}">
        <p14:creationId xmlns:p14="http://schemas.microsoft.com/office/powerpoint/2010/main" val="208083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26</a:t>
            </a:fld>
            <a:endParaRPr kumimoji="1" lang="ja-JP" altLang="en-US"/>
          </a:p>
        </p:txBody>
      </p:sp>
    </p:spTree>
    <p:extLst>
      <p:ext uri="{BB962C8B-B14F-4D97-AF65-F5344CB8AC3E}">
        <p14:creationId xmlns:p14="http://schemas.microsoft.com/office/powerpoint/2010/main" val="198281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E76E3-B7C4-410A-A729-DA1448EE9528}" type="slidenum">
              <a:rPr kumimoji="1" lang="ja-JP" altLang="en-US" smtClean="0"/>
              <a:t>28</a:t>
            </a:fld>
            <a:endParaRPr kumimoji="1" lang="ja-JP" altLang="en-US"/>
          </a:p>
        </p:txBody>
      </p:sp>
    </p:spTree>
    <p:extLst>
      <p:ext uri="{BB962C8B-B14F-4D97-AF65-F5344CB8AC3E}">
        <p14:creationId xmlns:p14="http://schemas.microsoft.com/office/powerpoint/2010/main" val="118152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F270F1-2921-4CC8-82AD-6382ED25D455}" type="datetime1">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100" baseline="0">
                <a:solidFill>
                  <a:schemeClr val="tx1"/>
                </a:solidFill>
              </a:defRPr>
            </a:lvl1pPr>
          </a:lstStyle>
          <a:p>
            <a:fld id="{3F991C33-C8BF-4895-8FD1-7F8BFDB9C824}" type="slidenum">
              <a:rPr lang="ja-JP" altLang="en-US" smtClean="0"/>
              <a:pPr/>
              <a:t>‹#›</a:t>
            </a:fld>
            <a:endParaRPr lang="ja-JP" altLang="en-US" dirty="0"/>
          </a:p>
        </p:txBody>
      </p:sp>
    </p:spTree>
    <p:extLst>
      <p:ext uri="{BB962C8B-B14F-4D97-AF65-F5344CB8AC3E}">
        <p14:creationId xmlns:p14="http://schemas.microsoft.com/office/powerpoint/2010/main" val="255760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9823AD-7B84-43A7-823F-351636B5DACE}" type="datetime1">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2129151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7D5123B-CA28-4FBE-B651-C2060BF22854}" type="datetime1">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391684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5" y="2130509"/>
            <a:ext cx="7772401"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12" y="3886200"/>
            <a:ext cx="6400801" cy="1752600"/>
          </a:xfrm>
        </p:spPr>
        <p:txBody>
          <a:bodyPr/>
          <a:lstStyle>
            <a:lvl1pPr marL="0" indent="0" algn="ctr">
              <a:buNone/>
              <a:defRPr>
                <a:solidFill>
                  <a:schemeClr val="tx1">
                    <a:tint val="75000"/>
                  </a:schemeClr>
                </a:solidFill>
              </a:defRPr>
            </a:lvl1pPr>
            <a:lvl2pPr marL="422224" indent="0" algn="ctr">
              <a:buNone/>
              <a:defRPr>
                <a:solidFill>
                  <a:schemeClr val="tx1">
                    <a:tint val="75000"/>
                  </a:schemeClr>
                </a:solidFill>
              </a:defRPr>
            </a:lvl2pPr>
            <a:lvl3pPr marL="844448" indent="0" algn="ctr">
              <a:buNone/>
              <a:defRPr>
                <a:solidFill>
                  <a:schemeClr val="tx1">
                    <a:tint val="75000"/>
                  </a:schemeClr>
                </a:solidFill>
              </a:defRPr>
            </a:lvl3pPr>
            <a:lvl4pPr marL="1266673" indent="0" algn="ctr">
              <a:buNone/>
              <a:defRPr>
                <a:solidFill>
                  <a:schemeClr val="tx1">
                    <a:tint val="75000"/>
                  </a:schemeClr>
                </a:solidFill>
              </a:defRPr>
            </a:lvl4pPr>
            <a:lvl5pPr marL="1688897" indent="0" algn="ctr">
              <a:buNone/>
              <a:defRPr>
                <a:solidFill>
                  <a:schemeClr val="tx1">
                    <a:tint val="75000"/>
                  </a:schemeClr>
                </a:solidFill>
              </a:defRPr>
            </a:lvl5pPr>
            <a:lvl6pPr marL="2111121" indent="0" algn="ctr">
              <a:buNone/>
              <a:defRPr>
                <a:solidFill>
                  <a:schemeClr val="tx1">
                    <a:tint val="75000"/>
                  </a:schemeClr>
                </a:solidFill>
              </a:defRPr>
            </a:lvl6pPr>
            <a:lvl7pPr marL="2533345" indent="0" algn="ctr">
              <a:buNone/>
              <a:defRPr>
                <a:solidFill>
                  <a:schemeClr val="tx1">
                    <a:tint val="75000"/>
                  </a:schemeClr>
                </a:solidFill>
              </a:defRPr>
            </a:lvl7pPr>
            <a:lvl8pPr marL="2955569" indent="0" algn="ctr">
              <a:buNone/>
              <a:defRPr>
                <a:solidFill>
                  <a:schemeClr val="tx1">
                    <a:tint val="75000"/>
                  </a:schemeClr>
                </a:solidFill>
              </a:defRPr>
            </a:lvl8pPr>
            <a:lvl9pPr marL="337779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81EDD22-84C2-41DC-9903-5A1FC175C824}"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79917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1FB2C07-89EF-4565-97A8-B1156290FCC3}"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9812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7" y="4406984"/>
            <a:ext cx="7772401" cy="1362075"/>
          </a:xfrm>
        </p:spPr>
        <p:txBody>
          <a:bodyPr anchor="t"/>
          <a:lstStyle>
            <a:lvl1pPr algn="l">
              <a:defRPr sz="3694"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7" y="2906713"/>
            <a:ext cx="7772401" cy="1500187"/>
          </a:xfrm>
        </p:spPr>
        <p:txBody>
          <a:bodyPr anchor="b"/>
          <a:lstStyle>
            <a:lvl1pPr marL="0" indent="0">
              <a:buNone/>
              <a:defRPr sz="1847">
                <a:solidFill>
                  <a:schemeClr val="tx1">
                    <a:tint val="75000"/>
                  </a:schemeClr>
                </a:solidFill>
              </a:defRPr>
            </a:lvl1pPr>
            <a:lvl2pPr marL="422224" indent="0">
              <a:buNone/>
              <a:defRPr sz="1662">
                <a:solidFill>
                  <a:schemeClr val="tx1">
                    <a:tint val="75000"/>
                  </a:schemeClr>
                </a:solidFill>
              </a:defRPr>
            </a:lvl2pPr>
            <a:lvl3pPr marL="844448" indent="0">
              <a:buNone/>
              <a:defRPr sz="1478">
                <a:solidFill>
                  <a:schemeClr val="tx1">
                    <a:tint val="75000"/>
                  </a:schemeClr>
                </a:solidFill>
              </a:defRPr>
            </a:lvl3pPr>
            <a:lvl4pPr marL="1266673" indent="0">
              <a:buNone/>
              <a:defRPr sz="1293">
                <a:solidFill>
                  <a:schemeClr val="tx1">
                    <a:tint val="75000"/>
                  </a:schemeClr>
                </a:solidFill>
              </a:defRPr>
            </a:lvl4pPr>
            <a:lvl5pPr marL="1688897" indent="0">
              <a:buNone/>
              <a:defRPr sz="1293">
                <a:solidFill>
                  <a:schemeClr val="tx1">
                    <a:tint val="75000"/>
                  </a:schemeClr>
                </a:solidFill>
              </a:defRPr>
            </a:lvl5pPr>
            <a:lvl6pPr marL="2111121" indent="0">
              <a:buNone/>
              <a:defRPr sz="1293">
                <a:solidFill>
                  <a:schemeClr val="tx1">
                    <a:tint val="75000"/>
                  </a:schemeClr>
                </a:solidFill>
              </a:defRPr>
            </a:lvl6pPr>
            <a:lvl7pPr marL="2533345" indent="0">
              <a:buNone/>
              <a:defRPr sz="1293">
                <a:solidFill>
                  <a:schemeClr val="tx1">
                    <a:tint val="75000"/>
                  </a:schemeClr>
                </a:solidFill>
              </a:defRPr>
            </a:lvl7pPr>
            <a:lvl8pPr marL="2955569" indent="0">
              <a:buNone/>
              <a:defRPr sz="1293">
                <a:solidFill>
                  <a:schemeClr val="tx1">
                    <a:tint val="75000"/>
                  </a:schemeClr>
                </a:solidFill>
              </a:defRPr>
            </a:lvl8pPr>
            <a:lvl9pPr marL="3377794" indent="0">
              <a:buNone/>
              <a:defRPr sz="129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2093A8-39BA-4EA0-8155-0660359D0833}"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6016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3" y="1600206"/>
            <a:ext cx="4038600" cy="4525963"/>
          </a:xfrm>
        </p:spPr>
        <p:txBody>
          <a:bodyPr/>
          <a:lstStyle>
            <a:lvl1pPr>
              <a:defRPr sz="2586"/>
            </a:lvl1pPr>
            <a:lvl2pPr>
              <a:defRPr sz="2216"/>
            </a:lvl2pPr>
            <a:lvl3pPr>
              <a:defRPr sz="1847"/>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586"/>
            </a:lvl1pPr>
            <a:lvl2pPr>
              <a:defRPr sz="2216"/>
            </a:lvl2pPr>
            <a:lvl3pPr>
              <a:defRPr sz="1847"/>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809DCD3-5D3C-405E-BD6F-3171FA43122F}"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27369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7" y="1535113"/>
            <a:ext cx="4040188" cy="639762"/>
          </a:xfrm>
        </p:spPr>
        <p:txBody>
          <a:bodyPr anchor="b"/>
          <a:lstStyle>
            <a:lvl1pPr marL="0" indent="0">
              <a:buNone/>
              <a:defRPr sz="2216" b="1"/>
            </a:lvl1pPr>
            <a:lvl2pPr marL="422224" indent="0">
              <a:buNone/>
              <a:defRPr sz="1847" b="1"/>
            </a:lvl2pPr>
            <a:lvl3pPr marL="844448" indent="0">
              <a:buNone/>
              <a:defRPr sz="1662" b="1"/>
            </a:lvl3pPr>
            <a:lvl4pPr marL="1266673" indent="0">
              <a:buNone/>
              <a:defRPr sz="1478" b="1"/>
            </a:lvl4pPr>
            <a:lvl5pPr marL="1688897" indent="0">
              <a:buNone/>
              <a:defRPr sz="1478" b="1"/>
            </a:lvl5pPr>
            <a:lvl6pPr marL="2111121" indent="0">
              <a:buNone/>
              <a:defRPr sz="1478" b="1"/>
            </a:lvl6pPr>
            <a:lvl7pPr marL="2533345" indent="0">
              <a:buNone/>
              <a:defRPr sz="1478" b="1"/>
            </a:lvl7pPr>
            <a:lvl8pPr marL="2955569" indent="0">
              <a:buNone/>
              <a:defRPr sz="1478" b="1"/>
            </a:lvl8pPr>
            <a:lvl9pPr marL="3377794" indent="0">
              <a:buNone/>
              <a:defRPr sz="147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7" y="2174875"/>
            <a:ext cx="4040188" cy="3951288"/>
          </a:xfrm>
        </p:spPr>
        <p:txBody>
          <a:bodyPr/>
          <a:lstStyle>
            <a:lvl1pPr>
              <a:defRPr sz="2216"/>
            </a:lvl1pPr>
            <a:lvl2pPr>
              <a:defRPr sz="1847"/>
            </a:lvl2pPr>
            <a:lvl3pPr>
              <a:defRPr sz="1662"/>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43" y="1535113"/>
            <a:ext cx="4041774" cy="639762"/>
          </a:xfrm>
        </p:spPr>
        <p:txBody>
          <a:bodyPr anchor="b"/>
          <a:lstStyle>
            <a:lvl1pPr marL="0" indent="0">
              <a:buNone/>
              <a:defRPr sz="2216" b="1"/>
            </a:lvl1pPr>
            <a:lvl2pPr marL="422224" indent="0">
              <a:buNone/>
              <a:defRPr sz="1847" b="1"/>
            </a:lvl2pPr>
            <a:lvl3pPr marL="844448" indent="0">
              <a:buNone/>
              <a:defRPr sz="1662" b="1"/>
            </a:lvl3pPr>
            <a:lvl4pPr marL="1266673" indent="0">
              <a:buNone/>
              <a:defRPr sz="1478" b="1"/>
            </a:lvl4pPr>
            <a:lvl5pPr marL="1688897" indent="0">
              <a:buNone/>
              <a:defRPr sz="1478" b="1"/>
            </a:lvl5pPr>
            <a:lvl6pPr marL="2111121" indent="0">
              <a:buNone/>
              <a:defRPr sz="1478" b="1"/>
            </a:lvl6pPr>
            <a:lvl7pPr marL="2533345" indent="0">
              <a:buNone/>
              <a:defRPr sz="1478" b="1"/>
            </a:lvl7pPr>
            <a:lvl8pPr marL="2955569" indent="0">
              <a:buNone/>
              <a:defRPr sz="1478" b="1"/>
            </a:lvl8pPr>
            <a:lvl9pPr marL="3377794" indent="0">
              <a:buNone/>
              <a:defRPr sz="147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43" y="2174875"/>
            <a:ext cx="4041774" cy="3951288"/>
          </a:xfrm>
        </p:spPr>
        <p:txBody>
          <a:bodyPr/>
          <a:lstStyle>
            <a:lvl1pPr>
              <a:defRPr sz="2216"/>
            </a:lvl1pPr>
            <a:lvl2pPr>
              <a:defRPr sz="1847"/>
            </a:lvl2pPr>
            <a:lvl3pPr>
              <a:defRPr sz="1662"/>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8E029D-56DA-4461-921A-6B6030B92095}"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7658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616362A-BB12-47EB-B7FB-3404972B8500}"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5109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309A81-B934-495C-B429-45439E2A79A7}"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52263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84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61" y="273054"/>
            <a:ext cx="5111750" cy="5853113"/>
          </a:xfrm>
        </p:spPr>
        <p:txBody>
          <a:bodyPr/>
          <a:lstStyle>
            <a:lvl1pPr>
              <a:defRPr sz="2955"/>
            </a:lvl1pPr>
            <a:lvl2pPr>
              <a:defRPr sz="2586"/>
            </a:lvl2pPr>
            <a:lvl3pPr>
              <a:defRPr sz="2216"/>
            </a:lvl3pPr>
            <a:lvl4pPr>
              <a:defRPr sz="1847"/>
            </a:lvl4pPr>
            <a:lvl5pPr>
              <a:defRPr sz="1847"/>
            </a:lvl5pPr>
            <a:lvl6pPr>
              <a:defRPr sz="1847"/>
            </a:lvl6pPr>
            <a:lvl7pPr>
              <a:defRPr sz="1847"/>
            </a:lvl7pPr>
            <a:lvl8pPr>
              <a:defRPr sz="1847"/>
            </a:lvl8pPr>
            <a:lvl9pPr>
              <a:defRPr sz="184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3"/>
            <a:ext cx="3008313" cy="4691063"/>
          </a:xfrm>
        </p:spPr>
        <p:txBody>
          <a:bodyPr/>
          <a:lstStyle>
            <a:lvl1pPr marL="0" indent="0">
              <a:buNone/>
              <a:defRPr sz="1293"/>
            </a:lvl1pPr>
            <a:lvl2pPr marL="422224" indent="0">
              <a:buNone/>
              <a:defRPr sz="1108"/>
            </a:lvl2pPr>
            <a:lvl3pPr marL="844448" indent="0">
              <a:buNone/>
              <a:defRPr sz="924"/>
            </a:lvl3pPr>
            <a:lvl4pPr marL="1266673" indent="0">
              <a:buNone/>
              <a:defRPr sz="831"/>
            </a:lvl4pPr>
            <a:lvl5pPr marL="1688897" indent="0">
              <a:buNone/>
              <a:defRPr sz="831"/>
            </a:lvl5pPr>
            <a:lvl6pPr marL="2111121" indent="0">
              <a:buNone/>
              <a:defRPr sz="831"/>
            </a:lvl6pPr>
            <a:lvl7pPr marL="2533345" indent="0">
              <a:buNone/>
              <a:defRPr sz="831"/>
            </a:lvl7pPr>
            <a:lvl8pPr marL="2955569" indent="0">
              <a:buNone/>
              <a:defRPr sz="831"/>
            </a:lvl8pPr>
            <a:lvl9pPr marL="3377794"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A7298D-001C-4A4D-ABCE-1E5A0FF1C777}"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365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CFC772-88CF-4749-8167-E4F83AE4BB5C}" type="datetime1">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1297064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7" y="4800600"/>
            <a:ext cx="5486400" cy="566738"/>
          </a:xfrm>
        </p:spPr>
        <p:txBody>
          <a:bodyPr anchor="b"/>
          <a:lstStyle>
            <a:lvl1pPr algn="l">
              <a:defRPr sz="1847" b="1"/>
            </a:lvl1pPr>
          </a:lstStyle>
          <a:p>
            <a:r>
              <a:rPr kumimoji="1" lang="ja-JP" altLang="en-US"/>
              <a:t>マスター タイトルの書式設定</a:t>
            </a:r>
          </a:p>
        </p:txBody>
      </p:sp>
      <p:sp>
        <p:nvSpPr>
          <p:cNvPr id="3" name="図プレースホルダー 2"/>
          <p:cNvSpPr>
            <a:spLocks noGrp="1"/>
          </p:cNvSpPr>
          <p:nvPr>
            <p:ph type="pic" idx="1"/>
          </p:nvPr>
        </p:nvSpPr>
        <p:spPr>
          <a:xfrm>
            <a:off x="1792297" y="612775"/>
            <a:ext cx="5486400" cy="4114800"/>
          </a:xfrm>
        </p:spPr>
        <p:txBody>
          <a:bodyPr/>
          <a:lstStyle>
            <a:lvl1pPr marL="0" indent="0">
              <a:buNone/>
              <a:defRPr sz="2955"/>
            </a:lvl1pPr>
            <a:lvl2pPr marL="422224" indent="0">
              <a:buNone/>
              <a:defRPr sz="2586"/>
            </a:lvl2pPr>
            <a:lvl3pPr marL="844448" indent="0">
              <a:buNone/>
              <a:defRPr sz="2216"/>
            </a:lvl3pPr>
            <a:lvl4pPr marL="1266673" indent="0">
              <a:buNone/>
              <a:defRPr sz="1847"/>
            </a:lvl4pPr>
            <a:lvl5pPr marL="1688897" indent="0">
              <a:buNone/>
              <a:defRPr sz="1847"/>
            </a:lvl5pPr>
            <a:lvl6pPr marL="2111121" indent="0">
              <a:buNone/>
              <a:defRPr sz="1847"/>
            </a:lvl6pPr>
            <a:lvl7pPr marL="2533345" indent="0">
              <a:buNone/>
              <a:defRPr sz="1847"/>
            </a:lvl7pPr>
            <a:lvl8pPr marL="2955569" indent="0">
              <a:buNone/>
              <a:defRPr sz="1847"/>
            </a:lvl8pPr>
            <a:lvl9pPr marL="3377794" indent="0">
              <a:buNone/>
              <a:defRPr sz="1847"/>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97" y="5367338"/>
            <a:ext cx="5486400" cy="804862"/>
          </a:xfrm>
        </p:spPr>
        <p:txBody>
          <a:bodyPr/>
          <a:lstStyle>
            <a:lvl1pPr marL="0" indent="0">
              <a:buNone/>
              <a:defRPr sz="1293"/>
            </a:lvl1pPr>
            <a:lvl2pPr marL="422224" indent="0">
              <a:buNone/>
              <a:defRPr sz="1108"/>
            </a:lvl2pPr>
            <a:lvl3pPr marL="844448" indent="0">
              <a:buNone/>
              <a:defRPr sz="924"/>
            </a:lvl3pPr>
            <a:lvl4pPr marL="1266673" indent="0">
              <a:buNone/>
              <a:defRPr sz="831"/>
            </a:lvl4pPr>
            <a:lvl5pPr marL="1688897" indent="0">
              <a:buNone/>
              <a:defRPr sz="831"/>
            </a:lvl5pPr>
            <a:lvl6pPr marL="2111121" indent="0">
              <a:buNone/>
              <a:defRPr sz="831"/>
            </a:lvl6pPr>
            <a:lvl7pPr marL="2533345" indent="0">
              <a:buNone/>
              <a:defRPr sz="831"/>
            </a:lvl7pPr>
            <a:lvl8pPr marL="2955569" indent="0">
              <a:buNone/>
              <a:defRPr sz="831"/>
            </a:lvl8pPr>
            <a:lvl9pPr marL="3377794"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7CA3C3-106F-4F6C-8D6D-978F80A96C96}"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75629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63F14F-2E64-445A-A48A-A4196539590F}"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6471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1" y="274641"/>
            <a:ext cx="2057399"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74641"/>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48B24E-9B91-45DA-9EBD-96E4BAC13659}"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5274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4D279B-77D6-4AFD-BDD7-8CB8733D76ED}" type="datetime1">
              <a:rPr kumimoji="1" lang="ja-JP" altLang="en-US" smtClean="0"/>
              <a:t>2018/3/19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184142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5E196EA-5A79-432A-989E-A3A04B5FFDBB}" type="datetime1">
              <a:rPr kumimoji="1" lang="ja-JP" altLang="en-US" smtClean="0"/>
              <a:t>2018/3/19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228740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BDC3DF-8C5F-4EF2-8617-34B5F8809767}" type="datetime1">
              <a:rPr kumimoji="1" lang="ja-JP" altLang="en-US" smtClean="0"/>
              <a:t>2018/3/19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394232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A69D89-3491-4F8F-A0BE-348852C688B4}" type="datetime1">
              <a:rPr kumimoji="1" lang="ja-JP" altLang="en-US" smtClean="0"/>
              <a:t>2018/3/19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414011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AB8D7A-BECB-4570-9746-29BA5AB83A50}" type="datetime1">
              <a:rPr kumimoji="1" lang="ja-JP" altLang="en-US" smtClean="0"/>
              <a:t>2018/3/19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1301574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27CBB81-466A-40EF-895B-DC98E0B6814F}" type="datetime1">
              <a:rPr kumimoji="1" lang="ja-JP" altLang="en-US" smtClean="0"/>
              <a:t>2018/3/19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194968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64B774-F754-459F-A8CE-F8DF388BC7B9}" type="datetime1">
              <a:rPr kumimoji="1" lang="ja-JP" altLang="en-US" smtClean="0"/>
              <a:t>2018/3/19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172691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19EFF19-5003-4602-8088-BEFB42199AF4}" type="datetime1">
              <a:rPr kumimoji="1" lang="ja-JP" altLang="en-US" smtClean="0"/>
              <a:t>2018/3/19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991C33-C8BF-4895-8FD1-7F8BFDB9C824}" type="slidenum">
              <a:rPr kumimoji="1" lang="ja-JP" altLang="en-US" smtClean="0"/>
              <a:t>‹#›</a:t>
            </a:fld>
            <a:endParaRPr kumimoji="1" lang="ja-JP" altLang="en-US"/>
          </a:p>
        </p:txBody>
      </p:sp>
    </p:spTree>
    <p:extLst>
      <p:ext uri="{BB962C8B-B14F-4D97-AF65-F5344CB8AC3E}">
        <p14:creationId xmlns:p14="http://schemas.microsoft.com/office/powerpoint/2010/main" val="231572296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5" y="274638"/>
            <a:ext cx="8229601"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5" y="1600206"/>
            <a:ext cx="8229601"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5" y="6356434"/>
            <a:ext cx="2133599"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8EE0118B-AAF8-464A-9CBA-8F95835C8EB6}" type="datetime1">
              <a:rPr lang="ja-JP" altLang="en-US" smtClean="0">
                <a:solidFill>
                  <a:prstClr val="black">
                    <a:tint val="75000"/>
                  </a:prstClr>
                </a:solidFill>
              </a:rPr>
              <a:t>2018/3/19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9" y="6356434"/>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5" y="6356434"/>
            <a:ext cx="2133599"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973FA57C-AB59-4833-AF31-95C44D5249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1575134"/>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hdr="0" ftr="0" dt="0"/>
  <p:txStyles>
    <p:titleStyle>
      <a:lvl1pPr algn="ctr" defTabSz="844448" rtl="0" eaLnBrk="1" latinLnBrk="0" hangingPunct="1">
        <a:spcBef>
          <a:spcPct val="0"/>
        </a:spcBef>
        <a:buNone/>
        <a:defRPr kumimoji="1" sz="4063" kern="1200">
          <a:solidFill>
            <a:schemeClr val="tx1"/>
          </a:solidFill>
          <a:latin typeface="+mj-lt"/>
          <a:ea typeface="+mj-ea"/>
          <a:cs typeface="+mj-cs"/>
        </a:defRPr>
      </a:lvl1pPr>
    </p:titleStyle>
    <p:bodyStyle>
      <a:lvl1pPr marL="316668" indent="-316668" algn="l" defTabSz="844448" rtl="0" eaLnBrk="1" latinLnBrk="0" hangingPunct="1">
        <a:spcBef>
          <a:spcPct val="20000"/>
        </a:spcBef>
        <a:buFont typeface="Arial" pitchFamily="34" charset="0"/>
        <a:buChar char="•"/>
        <a:defRPr kumimoji="1" sz="2955" kern="1200">
          <a:solidFill>
            <a:schemeClr val="tx1"/>
          </a:solidFill>
          <a:latin typeface="+mn-lt"/>
          <a:ea typeface="+mn-ea"/>
          <a:cs typeface="+mn-cs"/>
        </a:defRPr>
      </a:lvl1pPr>
      <a:lvl2pPr marL="686114" indent="-263890" algn="l" defTabSz="844448" rtl="0" eaLnBrk="1" latinLnBrk="0" hangingPunct="1">
        <a:spcBef>
          <a:spcPct val="20000"/>
        </a:spcBef>
        <a:buFont typeface="Arial" pitchFamily="34" charset="0"/>
        <a:buChar char="–"/>
        <a:defRPr kumimoji="1" sz="2586" kern="1200">
          <a:solidFill>
            <a:schemeClr val="tx1"/>
          </a:solidFill>
          <a:latin typeface="+mn-lt"/>
          <a:ea typeface="+mn-ea"/>
          <a:cs typeface="+mn-cs"/>
        </a:defRPr>
      </a:lvl2pPr>
      <a:lvl3pPr marL="1055561" indent="-211112" algn="l" defTabSz="844448" rtl="0" eaLnBrk="1" latinLnBrk="0" hangingPunct="1">
        <a:spcBef>
          <a:spcPct val="20000"/>
        </a:spcBef>
        <a:buFont typeface="Arial" pitchFamily="34" charset="0"/>
        <a:buChar char="•"/>
        <a:defRPr kumimoji="1" sz="2216" kern="1200">
          <a:solidFill>
            <a:schemeClr val="tx1"/>
          </a:solidFill>
          <a:latin typeface="+mn-lt"/>
          <a:ea typeface="+mn-ea"/>
          <a:cs typeface="+mn-cs"/>
        </a:defRPr>
      </a:lvl3pPr>
      <a:lvl4pPr marL="1477785" indent="-211112" algn="l" defTabSz="844448" rtl="0" eaLnBrk="1" latinLnBrk="0" hangingPunct="1">
        <a:spcBef>
          <a:spcPct val="20000"/>
        </a:spcBef>
        <a:buFont typeface="Arial" pitchFamily="34" charset="0"/>
        <a:buChar char="–"/>
        <a:defRPr kumimoji="1" sz="1847" kern="1200">
          <a:solidFill>
            <a:schemeClr val="tx1"/>
          </a:solidFill>
          <a:latin typeface="+mn-lt"/>
          <a:ea typeface="+mn-ea"/>
          <a:cs typeface="+mn-cs"/>
        </a:defRPr>
      </a:lvl4pPr>
      <a:lvl5pPr marL="1900009" indent="-211112" algn="l" defTabSz="844448" rtl="0" eaLnBrk="1" latinLnBrk="0" hangingPunct="1">
        <a:spcBef>
          <a:spcPct val="20000"/>
        </a:spcBef>
        <a:buFont typeface="Arial" pitchFamily="34" charset="0"/>
        <a:buChar char="»"/>
        <a:defRPr kumimoji="1" sz="1847" kern="1200">
          <a:solidFill>
            <a:schemeClr val="tx1"/>
          </a:solidFill>
          <a:latin typeface="+mn-lt"/>
          <a:ea typeface="+mn-ea"/>
          <a:cs typeface="+mn-cs"/>
        </a:defRPr>
      </a:lvl5pPr>
      <a:lvl6pPr marL="2322233" indent="-211112" algn="l" defTabSz="844448" rtl="0" eaLnBrk="1" latinLnBrk="0" hangingPunct="1">
        <a:spcBef>
          <a:spcPct val="20000"/>
        </a:spcBef>
        <a:buFont typeface="Arial" pitchFamily="34" charset="0"/>
        <a:buChar char="•"/>
        <a:defRPr kumimoji="1" sz="1847" kern="1200">
          <a:solidFill>
            <a:schemeClr val="tx1"/>
          </a:solidFill>
          <a:latin typeface="+mn-lt"/>
          <a:ea typeface="+mn-ea"/>
          <a:cs typeface="+mn-cs"/>
        </a:defRPr>
      </a:lvl6pPr>
      <a:lvl7pPr marL="2744457" indent="-211112" algn="l" defTabSz="844448" rtl="0" eaLnBrk="1" latinLnBrk="0" hangingPunct="1">
        <a:spcBef>
          <a:spcPct val="20000"/>
        </a:spcBef>
        <a:buFont typeface="Arial" pitchFamily="34" charset="0"/>
        <a:buChar char="•"/>
        <a:defRPr kumimoji="1" sz="1847" kern="1200">
          <a:solidFill>
            <a:schemeClr val="tx1"/>
          </a:solidFill>
          <a:latin typeface="+mn-lt"/>
          <a:ea typeface="+mn-ea"/>
          <a:cs typeface="+mn-cs"/>
        </a:defRPr>
      </a:lvl7pPr>
      <a:lvl8pPr marL="3166682" indent="-211112" algn="l" defTabSz="844448" rtl="0" eaLnBrk="1" latinLnBrk="0" hangingPunct="1">
        <a:spcBef>
          <a:spcPct val="20000"/>
        </a:spcBef>
        <a:buFont typeface="Arial" pitchFamily="34" charset="0"/>
        <a:buChar char="•"/>
        <a:defRPr kumimoji="1" sz="1847" kern="1200">
          <a:solidFill>
            <a:schemeClr val="tx1"/>
          </a:solidFill>
          <a:latin typeface="+mn-lt"/>
          <a:ea typeface="+mn-ea"/>
          <a:cs typeface="+mn-cs"/>
        </a:defRPr>
      </a:lvl8pPr>
      <a:lvl9pPr marL="3588906" indent="-211112" algn="l" defTabSz="844448" rtl="0" eaLnBrk="1" latinLnBrk="0" hangingPunct="1">
        <a:spcBef>
          <a:spcPct val="20000"/>
        </a:spcBef>
        <a:buFont typeface="Arial" pitchFamily="34" charset="0"/>
        <a:buChar char="•"/>
        <a:defRPr kumimoji="1" sz="1847" kern="1200">
          <a:solidFill>
            <a:schemeClr val="tx1"/>
          </a:solidFill>
          <a:latin typeface="+mn-lt"/>
          <a:ea typeface="+mn-ea"/>
          <a:cs typeface="+mn-cs"/>
        </a:defRPr>
      </a:lvl9pPr>
    </p:bodyStyle>
    <p:otherStyle>
      <a:defPPr>
        <a:defRPr lang="ja-JP"/>
      </a:defPPr>
      <a:lvl1pPr marL="0" algn="l" defTabSz="844448" rtl="0" eaLnBrk="1" latinLnBrk="0" hangingPunct="1">
        <a:defRPr kumimoji="1" sz="1662" kern="1200">
          <a:solidFill>
            <a:schemeClr val="tx1"/>
          </a:solidFill>
          <a:latin typeface="+mn-lt"/>
          <a:ea typeface="+mn-ea"/>
          <a:cs typeface="+mn-cs"/>
        </a:defRPr>
      </a:lvl1pPr>
      <a:lvl2pPr marL="422224" algn="l" defTabSz="844448" rtl="0" eaLnBrk="1" latinLnBrk="0" hangingPunct="1">
        <a:defRPr kumimoji="1" sz="1662" kern="1200">
          <a:solidFill>
            <a:schemeClr val="tx1"/>
          </a:solidFill>
          <a:latin typeface="+mn-lt"/>
          <a:ea typeface="+mn-ea"/>
          <a:cs typeface="+mn-cs"/>
        </a:defRPr>
      </a:lvl2pPr>
      <a:lvl3pPr marL="844448" algn="l" defTabSz="844448" rtl="0" eaLnBrk="1" latinLnBrk="0" hangingPunct="1">
        <a:defRPr kumimoji="1" sz="1662" kern="1200">
          <a:solidFill>
            <a:schemeClr val="tx1"/>
          </a:solidFill>
          <a:latin typeface="+mn-lt"/>
          <a:ea typeface="+mn-ea"/>
          <a:cs typeface="+mn-cs"/>
        </a:defRPr>
      </a:lvl3pPr>
      <a:lvl4pPr marL="1266673" algn="l" defTabSz="844448" rtl="0" eaLnBrk="1" latinLnBrk="0" hangingPunct="1">
        <a:defRPr kumimoji="1" sz="1662" kern="1200">
          <a:solidFill>
            <a:schemeClr val="tx1"/>
          </a:solidFill>
          <a:latin typeface="+mn-lt"/>
          <a:ea typeface="+mn-ea"/>
          <a:cs typeface="+mn-cs"/>
        </a:defRPr>
      </a:lvl4pPr>
      <a:lvl5pPr marL="1688897" algn="l" defTabSz="844448" rtl="0" eaLnBrk="1" latinLnBrk="0" hangingPunct="1">
        <a:defRPr kumimoji="1" sz="1662" kern="1200">
          <a:solidFill>
            <a:schemeClr val="tx1"/>
          </a:solidFill>
          <a:latin typeface="+mn-lt"/>
          <a:ea typeface="+mn-ea"/>
          <a:cs typeface="+mn-cs"/>
        </a:defRPr>
      </a:lvl5pPr>
      <a:lvl6pPr marL="2111121" algn="l" defTabSz="844448" rtl="0" eaLnBrk="1" latinLnBrk="0" hangingPunct="1">
        <a:defRPr kumimoji="1" sz="1662" kern="1200">
          <a:solidFill>
            <a:schemeClr val="tx1"/>
          </a:solidFill>
          <a:latin typeface="+mn-lt"/>
          <a:ea typeface="+mn-ea"/>
          <a:cs typeface="+mn-cs"/>
        </a:defRPr>
      </a:lvl6pPr>
      <a:lvl7pPr marL="2533345" algn="l" defTabSz="844448" rtl="0" eaLnBrk="1" latinLnBrk="0" hangingPunct="1">
        <a:defRPr kumimoji="1" sz="1662" kern="1200">
          <a:solidFill>
            <a:schemeClr val="tx1"/>
          </a:solidFill>
          <a:latin typeface="+mn-lt"/>
          <a:ea typeface="+mn-ea"/>
          <a:cs typeface="+mn-cs"/>
        </a:defRPr>
      </a:lvl7pPr>
      <a:lvl8pPr marL="2955569" algn="l" defTabSz="844448" rtl="0" eaLnBrk="1" latinLnBrk="0" hangingPunct="1">
        <a:defRPr kumimoji="1" sz="1662" kern="1200">
          <a:solidFill>
            <a:schemeClr val="tx1"/>
          </a:solidFill>
          <a:latin typeface="+mn-lt"/>
          <a:ea typeface="+mn-ea"/>
          <a:cs typeface="+mn-cs"/>
        </a:defRPr>
      </a:lvl8pPr>
      <a:lvl9pPr marL="3377794" algn="l" defTabSz="844448"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xt.g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7905" y="1772817"/>
            <a:ext cx="8134672" cy="1617340"/>
          </a:xfrm>
          <a:ln>
            <a:solidFill>
              <a:schemeClr val="accent1"/>
            </a:solidFill>
          </a:ln>
        </p:spPr>
        <p:txBody>
          <a:bodyPr anchor="ctr">
            <a:normAutofit/>
          </a:bodyPr>
          <a:lstStyle/>
          <a:p>
            <a:r>
              <a:rPr lang="ja-JP" altLang="en-US" sz="4400" dirty="0">
                <a:latin typeface="HG丸ｺﾞｼｯｸM-PRO" panose="020F0600000000000000" pitchFamily="50" charset="-128"/>
                <a:ea typeface="HG丸ｺﾞｼｯｸM-PRO" panose="020F0600000000000000" pitchFamily="50" charset="-128"/>
              </a:rPr>
              <a:t>幼稚園教育要領の改訂について</a:t>
            </a:r>
            <a:r>
              <a:rPr lang="en-US" altLang="ja-JP" sz="5300" dirty="0">
                <a:latin typeface="HG丸ｺﾞｼｯｸM-PRO" panose="020F0600000000000000" pitchFamily="50" charset="-128"/>
                <a:ea typeface="HG丸ｺﾞｼｯｸM-PRO" panose="020F0600000000000000" pitchFamily="50" charset="-128"/>
              </a:rPr>
              <a:t/>
            </a:r>
            <a:br>
              <a:rPr lang="en-US" altLang="ja-JP" sz="5300" dirty="0">
                <a:latin typeface="HG丸ｺﾞｼｯｸM-PRO" panose="020F0600000000000000" pitchFamily="50" charset="-128"/>
                <a:ea typeface="HG丸ｺﾞｼｯｸM-PRO" panose="020F0600000000000000" pitchFamily="50" charset="-128"/>
              </a:rPr>
            </a:br>
            <a:r>
              <a:rPr lang="en-US" altLang="ja-JP" sz="3200" dirty="0">
                <a:latin typeface="HG丸ｺﾞｼｯｸM-PRO" panose="020F0600000000000000" pitchFamily="50" charset="-128"/>
                <a:ea typeface="HG丸ｺﾞｼｯｸM-PRO" panose="020F0600000000000000" pitchFamily="50" charset="-128"/>
              </a:rPr>
              <a:t>―</a:t>
            </a:r>
            <a:r>
              <a:rPr lang="ja-JP" altLang="en-US" sz="3200" dirty="0">
                <a:latin typeface="HG丸ｺﾞｼｯｸM-PRO" panose="020F0600000000000000" pitchFamily="50" charset="-128"/>
                <a:ea typeface="HG丸ｺﾞｼｯｸM-PRO" panose="020F0600000000000000" pitchFamily="50" charset="-128"/>
              </a:rPr>
              <a:t>主な改訂内容－</a:t>
            </a:r>
          </a:p>
        </p:txBody>
      </p:sp>
      <p:sp>
        <p:nvSpPr>
          <p:cNvPr id="7" name="タイトル 1"/>
          <p:cNvSpPr txBox="1">
            <a:spLocks/>
          </p:cNvSpPr>
          <p:nvPr/>
        </p:nvSpPr>
        <p:spPr>
          <a:xfrm>
            <a:off x="2417879" y="3717032"/>
            <a:ext cx="4160349" cy="468459"/>
          </a:xfrm>
          <a:prstGeom prst="rect">
            <a:avLst/>
          </a:prstGeom>
          <a:ln>
            <a:noFill/>
          </a:ln>
        </p:spPr>
        <p:txBody>
          <a:bodyPr vert="horz" lIns="84447" tIns="42223" rIns="84447" bIns="42223"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dirty="0">
                <a:latin typeface="+mj-ea"/>
              </a:rPr>
              <a:t>（　平成</a:t>
            </a:r>
            <a:r>
              <a:rPr lang="en-US" altLang="ja-JP" sz="1600" dirty="0">
                <a:latin typeface="+mj-ea"/>
              </a:rPr>
              <a:t>29</a:t>
            </a:r>
            <a:r>
              <a:rPr lang="ja-JP" altLang="en-US" sz="1600" dirty="0">
                <a:latin typeface="+mj-ea"/>
              </a:rPr>
              <a:t>年 ７月　）</a:t>
            </a:r>
            <a:endParaRPr lang="en-US" altLang="ja-JP" sz="1600" dirty="0">
              <a:latin typeface="+mj-ea"/>
            </a:endParaRPr>
          </a:p>
        </p:txBody>
      </p:sp>
      <p:sp>
        <p:nvSpPr>
          <p:cNvPr id="8" name="サブタイトル 2"/>
          <p:cNvSpPr>
            <a:spLocks noGrp="1"/>
          </p:cNvSpPr>
          <p:nvPr>
            <p:ph type="subTitle" idx="1"/>
          </p:nvPr>
        </p:nvSpPr>
        <p:spPr>
          <a:xfrm>
            <a:off x="1403648" y="4797152"/>
            <a:ext cx="6400803" cy="428801"/>
          </a:xfrm>
        </p:spPr>
        <p:txBody>
          <a:bodyPr>
            <a:noAutofit/>
          </a:bodyPr>
          <a:lstStyle/>
          <a:p>
            <a:r>
              <a:rPr lang="ja-JP" altLang="en-US" dirty="0"/>
              <a:t>文部科学省 初等中等教育局 幼児教育課</a:t>
            </a:r>
            <a:endParaRPr lang="ja-JP" altLang="en-US" sz="1663" dirty="0"/>
          </a:p>
        </p:txBody>
      </p:sp>
      <p:pic>
        <p:nvPicPr>
          <p:cNvPr id="9" name="Picture 2" descr="文部科学省">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043721" y="5901929"/>
            <a:ext cx="3123049" cy="625557"/>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5148064" y="281275"/>
            <a:ext cx="3877985" cy="369332"/>
          </a:xfrm>
          <a:prstGeom prst="rect">
            <a:avLst/>
          </a:prstGeom>
        </p:spPr>
        <p:txBody>
          <a:bodyPr wrap="none">
            <a:spAutoFit/>
          </a:bodyPr>
          <a:lstStyle/>
          <a:p>
            <a:r>
              <a:rPr lang="ja-JP" altLang="en-US" dirty="0"/>
              <a:t>中央説明会－改訂幼稚園教育要領　</a:t>
            </a:r>
          </a:p>
        </p:txBody>
      </p:sp>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a:t>
            </a:fld>
            <a:endParaRPr kumimoji="1" lang="ja-JP" altLang="en-US"/>
          </a:p>
        </p:txBody>
      </p:sp>
    </p:spTree>
    <p:extLst>
      <p:ext uri="{BB962C8B-B14F-4D97-AF65-F5344CB8AC3E}">
        <p14:creationId xmlns:p14="http://schemas.microsoft.com/office/powerpoint/2010/main" val="1397598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10</a:t>
            </a:fld>
            <a:endParaRPr kumimoji="1" lang="ja-JP" altLang="en-US"/>
          </a:p>
        </p:txBody>
      </p:sp>
      <p:sp>
        <p:nvSpPr>
          <p:cNvPr id="5"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幼稚園教育要領改訂の概要　－「総則」の改訂の要点（</a:t>
            </a:r>
            <a:r>
              <a:rPr lang="en-US" altLang="ja-JP" sz="2000" b="1">
                <a:solidFill>
                  <a:schemeClr val="bg1"/>
                </a:solidFill>
                <a:latin typeface="メイリオ" panose="020B0604030504040204" pitchFamily="50" charset="-128"/>
                <a:ea typeface="メイリオ" panose="020B0604030504040204" pitchFamily="50" charset="-128"/>
              </a:rPr>
              <a:t>1</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四角形: 角を丸くする 5"/>
          <p:cNvSpPr/>
          <p:nvPr/>
        </p:nvSpPr>
        <p:spPr>
          <a:xfrm>
            <a:off x="107504" y="605867"/>
            <a:ext cx="8928992" cy="5750484"/>
          </a:xfrm>
          <a:prstGeom prst="roundRect">
            <a:avLst>
              <a:gd name="adj" fmla="val 4969"/>
            </a:avLst>
          </a:prstGeom>
          <a:solidFill>
            <a:schemeClr val="bg1"/>
          </a:solidFill>
          <a:ln w="53975"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①　幼稚園教育の基本</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「環境を通して行う教育」を基本とする</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ことは変わらない。</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○幼児期の教育における</a:t>
            </a:r>
            <a:r>
              <a:rPr lang="ja-JP" altLang="en-US" u="sng" dirty="0">
                <a:solidFill>
                  <a:schemeClr val="tx1"/>
                </a:solidFill>
                <a:latin typeface="HG丸ｺﾞｼｯｸM-PRO" panose="020F0600000000000000" pitchFamily="50" charset="-128"/>
                <a:ea typeface="HG丸ｺﾞｼｯｸM-PRO" panose="020F0600000000000000" pitchFamily="50" charset="-128"/>
              </a:rPr>
              <a:t>見方・考え方を明示</a:t>
            </a:r>
            <a:r>
              <a:rPr lang="ja-JP" altLang="en-US" dirty="0">
                <a:solidFill>
                  <a:schemeClr val="tx1"/>
                </a:solidFill>
                <a:latin typeface="HG丸ｺﾞｼｯｸM-PRO" panose="020F0600000000000000" pitchFamily="50" charset="-128"/>
                <a:ea typeface="HG丸ｺﾞｼｯｸM-PRO" panose="020F0600000000000000" pitchFamily="50" charset="-128"/>
              </a:rPr>
              <a:t>。</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○計画的な環境の構成に関連して</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教材を工夫することを明示</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②</a:t>
            </a:r>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幼稚園教育において育みたい</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資質・能力を明確化</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③　５歳児修了時までに育ってほしい具体的な姿を</a:t>
            </a:r>
            <a:r>
              <a:rPr lang="ja-JP" altLang="en-US" u="sng" dirty="0">
                <a:solidFill>
                  <a:schemeClr val="tx1"/>
                </a:solidFill>
                <a:latin typeface="HG丸ｺﾞｼｯｸM-PRO" panose="020F0600000000000000" pitchFamily="50" charset="-128"/>
                <a:ea typeface="HG丸ｺﾞｼｯｸM-PRO" panose="020F0600000000000000" pitchFamily="50" charset="-128"/>
              </a:rPr>
              <a:t>「幼児期の終わりまでに育って　</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ほしい姿」として明確化</a:t>
            </a:r>
            <a:r>
              <a:rPr lang="ja-JP" altLang="en-US" dirty="0">
                <a:solidFill>
                  <a:schemeClr val="tx1"/>
                </a:solidFill>
                <a:latin typeface="HG丸ｺﾞｼｯｸM-PRO" panose="020F0600000000000000" pitchFamily="50" charset="-128"/>
                <a:ea typeface="HG丸ｺﾞｼｯｸM-PRO" panose="020F0600000000000000" pitchFamily="50" charset="-128"/>
              </a:rPr>
              <a:t>するとともに、</a:t>
            </a:r>
            <a:r>
              <a:rPr lang="ja-JP" altLang="en-US" u="sng" dirty="0">
                <a:solidFill>
                  <a:schemeClr val="tx1"/>
                </a:solidFill>
                <a:latin typeface="HG丸ｺﾞｼｯｸM-PRO" panose="020F0600000000000000" pitchFamily="50" charset="-128"/>
                <a:ea typeface="HG丸ｺﾞｼｯｸM-PRO" panose="020F0600000000000000" pitchFamily="50" charset="-128"/>
              </a:rPr>
              <a:t>小学校と共有することにより幼小接続を</a:t>
            </a:r>
            <a:r>
              <a:rPr lang="ja-JP" altLang="en-US" dirty="0">
                <a:solidFill>
                  <a:schemeClr val="tx1"/>
                </a:solidFill>
                <a:latin typeface="HG丸ｺﾞｼｯｸM-PRO" panose="020F0600000000000000" pitchFamily="50" charset="-128"/>
                <a:ea typeface="HG丸ｺﾞｼｯｸM-PRO" panose="020F0600000000000000" pitchFamily="50" charset="-128"/>
              </a:rPr>
              <a:t>　</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推進</a:t>
            </a:r>
            <a:r>
              <a:rPr lang="ja-JP" altLang="en-US" dirty="0">
                <a:solidFill>
                  <a:schemeClr val="tx1"/>
                </a:solidFill>
                <a:latin typeface="HG丸ｺﾞｼｯｸM-PRO" panose="020F0600000000000000" pitchFamily="50" charset="-128"/>
                <a:ea typeface="HG丸ｺﾞｼｯｸM-PRO" panose="020F0600000000000000" pitchFamily="50" charset="-128"/>
              </a:rPr>
              <a:t>。</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④　教育課程の役割と編成等</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○各幼稚園において</a:t>
            </a:r>
            <a:r>
              <a:rPr lang="ja-JP" altLang="en-US" u="sng" dirty="0">
                <a:solidFill>
                  <a:schemeClr val="tx1"/>
                </a:solidFill>
                <a:latin typeface="HG丸ｺﾞｼｯｸM-PRO" panose="020F0600000000000000" pitchFamily="50" charset="-128"/>
                <a:ea typeface="HG丸ｺﾞｼｯｸM-PRO" panose="020F0600000000000000" pitchFamily="50" charset="-128"/>
              </a:rPr>
              <a:t>カリキュラム・マネジメントの充実</a:t>
            </a:r>
            <a:r>
              <a:rPr lang="ja-JP" altLang="en-US" dirty="0">
                <a:solidFill>
                  <a:schemeClr val="tx1"/>
                </a:solidFill>
                <a:latin typeface="HG丸ｺﾞｼｯｸM-PRO" panose="020F0600000000000000" pitchFamily="50" charset="-128"/>
                <a:ea typeface="HG丸ｺﾞｼｯｸM-PRO" panose="020F0600000000000000" pitchFamily="50" charset="-128"/>
              </a:rPr>
              <a:t>に努めること。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○各幼稚園の教育目標を明確にし、</a:t>
            </a:r>
            <a:r>
              <a:rPr lang="ja-JP" altLang="en-US" u="sng" dirty="0">
                <a:solidFill>
                  <a:schemeClr val="tx1"/>
                </a:solidFill>
                <a:latin typeface="HG丸ｺﾞｼｯｸM-PRO" panose="020F0600000000000000" pitchFamily="50" charset="-128"/>
                <a:ea typeface="HG丸ｺﾞｼｯｸM-PRO" panose="020F0600000000000000" pitchFamily="50" charset="-128"/>
              </a:rPr>
              <a:t>教育課程の編成についての基本的な方針が</a:t>
            </a:r>
            <a:r>
              <a:rPr lang="ja-JP" altLang="en-US" dirty="0">
                <a:solidFill>
                  <a:schemeClr val="tx1"/>
                </a:solidFill>
                <a:latin typeface="HG丸ｺﾞｼｯｸM-PRO" panose="020F0600000000000000" pitchFamily="50" charset="-128"/>
                <a:ea typeface="HG丸ｺﾞｼｯｸM-PRO" panose="020F0600000000000000" pitchFamily="50" charset="-128"/>
              </a:rPr>
              <a:t>家</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庭や地域とも共有</a:t>
            </a:r>
            <a:r>
              <a:rPr lang="ja-JP" altLang="en-US" dirty="0">
                <a:solidFill>
                  <a:schemeClr val="tx1"/>
                </a:solidFill>
                <a:latin typeface="HG丸ｺﾞｼｯｸM-PRO" panose="020F0600000000000000" pitchFamily="50" charset="-128"/>
                <a:ea typeface="HG丸ｺﾞｼｯｸM-PRO" panose="020F0600000000000000" pitchFamily="50" charset="-128"/>
              </a:rPr>
              <a:t>されるよう努めること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満</a:t>
            </a:r>
            <a:r>
              <a:rPr lang="en-US" altLang="ja-JP" u="sng" dirty="0">
                <a:solidFill>
                  <a:schemeClr val="tx1"/>
                </a:solidFill>
                <a:latin typeface="HG丸ｺﾞｼｯｸM-PRO" panose="020F0600000000000000" pitchFamily="50" charset="-128"/>
                <a:ea typeface="HG丸ｺﾞｼｯｸM-PRO" panose="020F0600000000000000" pitchFamily="50" charset="-128"/>
              </a:rPr>
              <a:t>3</a:t>
            </a:r>
            <a:r>
              <a:rPr lang="ja-JP" altLang="en-US" u="sng" dirty="0">
                <a:solidFill>
                  <a:schemeClr val="tx1"/>
                </a:solidFill>
                <a:latin typeface="HG丸ｺﾞｼｯｸM-PRO" panose="020F0600000000000000" pitchFamily="50" charset="-128"/>
                <a:ea typeface="HG丸ｺﾞｼｯｸM-PRO" panose="020F0600000000000000" pitchFamily="50" charset="-128"/>
              </a:rPr>
              <a:t>歳児が学年の途中から入園することを考慮</a:t>
            </a:r>
            <a:r>
              <a:rPr lang="ja-JP" altLang="en-US" dirty="0">
                <a:solidFill>
                  <a:schemeClr val="tx1"/>
                </a:solidFill>
                <a:latin typeface="HG丸ｺﾞｼｯｸM-PRO" panose="020F0600000000000000" pitchFamily="50" charset="-128"/>
                <a:ea typeface="HG丸ｺﾞｼｯｸM-PRO" panose="020F0600000000000000" pitchFamily="50" charset="-128"/>
              </a:rPr>
              <a:t>し、安心して幼稚園生活を</a:t>
            </a:r>
            <a:r>
              <a:rPr lang="ja-JP" altLang="en-US" dirty="0" err="1">
                <a:solidFill>
                  <a:schemeClr val="tx1"/>
                </a:solidFill>
                <a:latin typeface="HG丸ｺﾞｼｯｸM-PRO" panose="020F0600000000000000" pitchFamily="50" charset="-128"/>
                <a:ea typeface="HG丸ｺﾞｼｯｸM-PRO" panose="020F0600000000000000" pitchFamily="50" charset="-128"/>
              </a:rPr>
              <a:t>過ご</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err="1">
                <a:solidFill>
                  <a:schemeClr val="tx1"/>
                </a:solidFill>
                <a:latin typeface="HG丸ｺﾞｼｯｸM-PRO" panose="020F0600000000000000" pitchFamily="50" charset="-128"/>
                <a:ea typeface="HG丸ｺﾞｼｯｸM-PRO" panose="020F0600000000000000" pitchFamily="50" charset="-128"/>
              </a:rPr>
              <a:t>す</a:t>
            </a:r>
            <a:r>
              <a:rPr lang="ja-JP" altLang="en-US" dirty="0">
                <a:solidFill>
                  <a:schemeClr val="tx1"/>
                </a:solidFill>
                <a:latin typeface="HG丸ｺﾞｼｯｸM-PRO" panose="020F0600000000000000" pitchFamily="50" charset="-128"/>
                <a:ea typeface="HG丸ｺﾞｼｯｸM-PRO" panose="020F0600000000000000" pitchFamily="50" charset="-128"/>
              </a:rPr>
              <a:t>ことができるように配慮すること。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幼稚園生活が安全なものとなるよう</a:t>
            </a:r>
            <a:r>
              <a:rPr lang="ja-JP" altLang="en-US" dirty="0">
                <a:solidFill>
                  <a:schemeClr val="tx1"/>
                </a:solidFill>
                <a:latin typeface="HG丸ｺﾞｼｯｸM-PRO" panose="020F0600000000000000" pitchFamily="50" charset="-128"/>
                <a:ea typeface="HG丸ｺﾞｼｯｸM-PRO" panose="020F0600000000000000" pitchFamily="50" charset="-128"/>
              </a:rPr>
              <a:t>、教職員による協力体制の下、園庭や園舎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などの環境の配慮や指導の工夫を行うこと。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○「幼児期の終わりまでに育ってほしい姿」を共有するなど連携を図り、</a:t>
            </a:r>
            <a:r>
              <a:rPr lang="ja-JP" altLang="en-US" u="sng" dirty="0">
                <a:solidFill>
                  <a:schemeClr val="tx1"/>
                </a:solidFill>
                <a:latin typeface="HG丸ｺﾞｼｯｸM-PRO" panose="020F0600000000000000" pitchFamily="50" charset="-128"/>
                <a:ea typeface="HG丸ｺﾞｼｯｸM-PRO" panose="020F0600000000000000" pitchFamily="50" charset="-128"/>
              </a:rPr>
              <a:t>幼稚園</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教育と小学校教育との円滑な接続を図る</a:t>
            </a:r>
            <a:r>
              <a:rPr lang="ja-JP" altLang="en-US" dirty="0">
                <a:solidFill>
                  <a:schemeClr val="tx1"/>
                </a:solidFill>
                <a:latin typeface="HG丸ｺﾞｼｯｸM-PRO" panose="020F0600000000000000" pitchFamily="50" charset="-128"/>
                <a:ea typeface="HG丸ｺﾞｼｯｸM-PRO" panose="020F0600000000000000" pitchFamily="50" charset="-128"/>
              </a:rPr>
              <a:t>よう努めること。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○教育課程を中心に、幼稚園の様々な計画を関連させ、一体的な教育活動が展開</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されるよう</a:t>
            </a:r>
            <a:r>
              <a:rPr lang="ja-JP" altLang="en-US" u="sng" dirty="0">
                <a:solidFill>
                  <a:schemeClr val="tx1"/>
                </a:solidFill>
                <a:latin typeface="HG丸ｺﾞｼｯｸM-PRO" panose="020F0600000000000000" pitchFamily="50" charset="-128"/>
                <a:ea typeface="HG丸ｺﾞｼｯｸM-PRO" panose="020F0600000000000000" pitchFamily="50" charset="-128"/>
              </a:rPr>
              <a:t>全体的な計画を作成</a:t>
            </a:r>
            <a:r>
              <a:rPr lang="ja-JP" altLang="en-US" dirty="0">
                <a:solidFill>
                  <a:schemeClr val="tx1"/>
                </a:solidFill>
                <a:latin typeface="HG丸ｺﾞｼｯｸM-PRO" panose="020F0600000000000000" pitchFamily="50" charset="-128"/>
                <a:ea typeface="HG丸ｺﾞｼｯｸM-PRO" panose="020F0600000000000000" pitchFamily="50" charset="-128"/>
              </a:rPr>
              <a:t>すること。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128012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11</a:t>
            </a:fld>
            <a:endParaRPr kumimoji="1" lang="ja-JP" altLang="en-US"/>
          </a:p>
        </p:txBody>
      </p:sp>
      <p:sp>
        <p:nvSpPr>
          <p:cNvPr id="5"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幼稚園教育要領改訂の概要　－「総則」の改訂の要点（</a:t>
            </a:r>
            <a:r>
              <a:rPr lang="en-US" altLang="ja-JP" sz="2000" b="1">
                <a:solidFill>
                  <a:schemeClr val="bg1"/>
                </a:solidFill>
                <a:latin typeface="メイリオ" panose="020B0604030504040204" pitchFamily="50" charset="-128"/>
                <a:ea typeface="メイリオ" panose="020B0604030504040204" pitchFamily="50" charset="-128"/>
              </a:rPr>
              <a:t>2</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四角形: 角を丸くする 5"/>
          <p:cNvSpPr/>
          <p:nvPr/>
        </p:nvSpPr>
        <p:spPr>
          <a:xfrm>
            <a:off x="107504" y="548680"/>
            <a:ext cx="8928992" cy="5976664"/>
          </a:xfrm>
          <a:prstGeom prst="roundRect">
            <a:avLst>
              <a:gd name="adj" fmla="val 4969"/>
            </a:avLst>
          </a:prstGeom>
          <a:solidFill>
            <a:schemeClr val="bg1"/>
          </a:solidFill>
          <a:ln w="53975"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HG丸ｺﾞｼｯｸM-PRO" panose="020F0600000000000000" pitchFamily="50" charset="-128"/>
                <a:ea typeface="HG丸ｺﾞｼｯｸM-PRO" panose="020F0600000000000000" pitchFamily="50" charset="-128"/>
              </a:rPr>
              <a:t>⑤　指導計画の作成と幼児理解に基づいた評価</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○多様な体験に関連して、幼児の発達に即して主体的・対話的で深い学びが実現</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できるようすること。</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○幼児の発達を踏まえた</a:t>
            </a:r>
            <a:r>
              <a:rPr lang="ja-JP" altLang="en-US" u="sng" dirty="0">
                <a:solidFill>
                  <a:schemeClr val="tx1"/>
                </a:solidFill>
                <a:latin typeface="HG丸ｺﾞｼｯｸM-PRO" panose="020F0600000000000000" pitchFamily="50" charset="-128"/>
                <a:ea typeface="HG丸ｺﾞｼｯｸM-PRO" panose="020F0600000000000000" pitchFamily="50" charset="-128"/>
              </a:rPr>
              <a:t>言語環境を整え、言語活動の充実を図る</a:t>
            </a:r>
            <a:r>
              <a:rPr lang="ja-JP" altLang="en-US" dirty="0">
                <a:solidFill>
                  <a:schemeClr val="tx1"/>
                </a:solidFill>
                <a:latin typeface="HG丸ｺﾞｼｯｸM-PRO" panose="020F0600000000000000" pitchFamily="50" charset="-128"/>
                <a:ea typeface="HG丸ｺﾞｼｯｸM-PRO" panose="020F0600000000000000" pitchFamily="50" charset="-128"/>
              </a:rPr>
              <a:t>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○幼児の実態を踏まえながら、教師や他の幼児と共に遊びや生活の中で</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見通しを</a:t>
            </a:r>
            <a:endParaRPr kumimoji="1"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もったり、振り返ったりするよう工夫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すること。</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○幼児期は直接的な体験が重要であることを踏まえ、</a:t>
            </a:r>
            <a:r>
              <a:rPr lang="ja-JP" altLang="en-US" u="sng" dirty="0">
                <a:solidFill>
                  <a:schemeClr val="tx1"/>
                </a:solidFill>
                <a:latin typeface="HG丸ｺﾞｼｯｸM-PRO" panose="020F0600000000000000" pitchFamily="50" charset="-128"/>
                <a:ea typeface="HG丸ｺﾞｼｯｸM-PRO" panose="020F0600000000000000" pitchFamily="50" charset="-128"/>
              </a:rPr>
              <a:t>視聴覚教材やコンピュータ</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など情報機器を活用</a:t>
            </a:r>
            <a:r>
              <a:rPr lang="ja-JP" altLang="en-US" dirty="0">
                <a:solidFill>
                  <a:schemeClr val="tx1"/>
                </a:solidFill>
                <a:latin typeface="HG丸ｺﾞｼｯｸM-PRO" panose="020F0600000000000000" pitchFamily="50" charset="-128"/>
                <a:ea typeface="HG丸ｺﾞｼｯｸM-PRO" panose="020F0600000000000000" pitchFamily="50" charset="-128"/>
              </a:rPr>
              <a:t>する際には、幼稚園生活では得難い体験を補完するなど、</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幼児の体験との関連を考慮すること。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○幼児一人一人のよさや可能性を把握するなど</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幼児理解に基づいた評価を実施</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す</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ること。</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○評価の実施に当たっては、</a:t>
            </a:r>
            <a:r>
              <a:rPr lang="ja-JP" altLang="en-US" u="sng" dirty="0">
                <a:solidFill>
                  <a:schemeClr val="tx1"/>
                </a:solidFill>
                <a:latin typeface="HG丸ｺﾞｼｯｸM-PRO" panose="020F0600000000000000" pitchFamily="50" charset="-128"/>
                <a:ea typeface="HG丸ｺﾞｼｯｸM-PRO" panose="020F0600000000000000" pitchFamily="50" charset="-128"/>
              </a:rPr>
              <a:t>指導の過程を振り返りながら幼児の理解を進め、幼</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児一人一人のよさや可能性などを把握し、指導の改善に生かすようにすること</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に留意すること。</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⑥　特別な配慮を必要とする幼児への指導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○障害のある幼児などへの指導に当たっては、長期的な視点で幼児への教育的支</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援を行うための</a:t>
            </a:r>
            <a:r>
              <a:rPr lang="ja-JP" altLang="en-US" u="sng" dirty="0">
                <a:solidFill>
                  <a:schemeClr val="tx1"/>
                </a:solidFill>
                <a:latin typeface="HG丸ｺﾞｼｯｸM-PRO" panose="020F0600000000000000" pitchFamily="50" charset="-128"/>
                <a:ea typeface="HG丸ｺﾞｼｯｸM-PRO" panose="020F0600000000000000" pitchFamily="50" charset="-128"/>
              </a:rPr>
              <a:t>個別の教育支援計画</a:t>
            </a:r>
            <a:r>
              <a:rPr lang="ja-JP" altLang="en-US" dirty="0">
                <a:solidFill>
                  <a:schemeClr val="tx1"/>
                </a:solidFill>
                <a:latin typeface="HG丸ｺﾞｼｯｸM-PRO" panose="020F0600000000000000" pitchFamily="50" charset="-128"/>
                <a:ea typeface="HG丸ｺﾞｼｯｸM-PRO" panose="020F0600000000000000" pitchFamily="50" charset="-128"/>
              </a:rPr>
              <a:t>と、</a:t>
            </a:r>
            <a:r>
              <a:rPr lang="ja-JP" altLang="en-US" u="sng" dirty="0">
                <a:solidFill>
                  <a:schemeClr val="tx1"/>
                </a:solidFill>
                <a:latin typeface="HG丸ｺﾞｼｯｸM-PRO" panose="020F0600000000000000" pitchFamily="50" charset="-128"/>
                <a:ea typeface="HG丸ｺﾞｼｯｸM-PRO" panose="020F0600000000000000" pitchFamily="50" charset="-128"/>
              </a:rPr>
              <a:t>個別の指導計画を作成し活用</a:t>
            </a:r>
            <a:r>
              <a:rPr lang="ja-JP" altLang="en-US" dirty="0">
                <a:solidFill>
                  <a:schemeClr val="tx1"/>
                </a:solidFill>
                <a:latin typeface="HG丸ｺﾞｼｯｸM-PRO" panose="020F0600000000000000" pitchFamily="50" charset="-128"/>
                <a:ea typeface="HG丸ｺﾞｼｯｸM-PRO" panose="020F0600000000000000" pitchFamily="50" charset="-128"/>
              </a:rPr>
              <a:t>すること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に努めること。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海外から帰国した幼児や生活に必要な日本語の習得に困難のある幼児について</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は、個々の幼児の実態に応じ、指導内容等の工夫を組織的かつ計画的に行う</a:t>
            </a:r>
            <a:r>
              <a:rPr lang="ja-JP" altLang="en-US" dirty="0" err="1">
                <a:solidFill>
                  <a:schemeClr val="tx1"/>
                </a:solidFill>
                <a:latin typeface="HG丸ｺﾞｼｯｸM-PRO" panose="020F0600000000000000" pitchFamily="50" charset="-128"/>
                <a:ea typeface="HG丸ｺﾞｼｯｸM-PRO" panose="020F0600000000000000" pitchFamily="50" charset="-128"/>
              </a:rPr>
              <a:t>こ</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09654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12</a:t>
            </a:fld>
            <a:endParaRPr kumimoji="1" lang="ja-JP" altLang="en-US"/>
          </a:p>
        </p:txBody>
      </p:sp>
      <p:sp>
        <p:nvSpPr>
          <p:cNvPr id="5"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幼稚園教育要領改訂の概要　－「総則」の改訂の要点（</a:t>
            </a:r>
            <a:r>
              <a:rPr lang="en-US" altLang="ja-JP" sz="2000" b="1">
                <a:solidFill>
                  <a:schemeClr val="bg1"/>
                </a:solidFill>
                <a:latin typeface="メイリオ" panose="020B0604030504040204" pitchFamily="50" charset="-128"/>
                <a:ea typeface="メイリオ" panose="020B0604030504040204" pitchFamily="50" charset="-128"/>
              </a:rPr>
              <a:t>3</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四角形: 角を丸くする 5"/>
          <p:cNvSpPr/>
          <p:nvPr/>
        </p:nvSpPr>
        <p:spPr>
          <a:xfrm>
            <a:off x="107504" y="620688"/>
            <a:ext cx="8928992" cy="2304256"/>
          </a:xfrm>
          <a:prstGeom prst="roundRect">
            <a:avLst>
              <a:gd name="adj" fmla="val 4969"/>
            </a:avLst>
          </a:prstGeom>
          <a:solidFill>
            <a:schemeClr val="bg1"/>
          </a:solidFill>
          <a:ln w="53975"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HG丸ｺﾞｼｯｸM-PRO" panose="020F0600000000000000" pitchFamily="50" charset="-128"/>
                <a:ea typeface="HG丸ｺﾞｼｯｸM-PRO" panose="020F0600000000000000" pitchFamily="50" charset="-128"/>
              </a:rPr>
              <a:t>⑦　幼稚園運営上の留意事項</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○園長の方針の下に、教職員が適切に役割を分担、連携しつつ、教育課程や指導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の改善を図るとともに、学校評価については、カリキュラム・マネジメントと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関連付けながら実施するよう留意すること。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○幼稚園間に加え、小学校等との間の連携や交流を図るとともに、障害のある幼</a:t>
            </a:r>
            <a:endParaRPr lang="en-US" altLang="ja-JP">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児児童生徒との交流及び共同学習の機会を設け、協働して生活していく態度を</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育むよう努めること。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68833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601364" y="115379"/>
            <a:ext cx="8246368" cy="576262"/>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幼稚園教育の基本</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5" name="楕円 4"/>
          <p:cNvSpPr/>
          <p:nvPr/>
        </p:nvSpPr>
        <p:spPr>
          <a:xfrm>
            <a:off x="34952" y="88625"/>
            <a:ext cx="1656728" cy="629771"/>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第１</a:t>
            </a:r>
          </a:p>
        </p:txBody>
      </p:sp>
      <p:sp>
        <p:nvSpPr>
          <p:cNvPr id="8" name="正方形/長方形 7"/>
          <p:cNvSpPr/>
          <p:nvPr/>
        </p:nvSpPr>
        <p:spPr>
          <a:xfrm>
            <a:off x="179512" y="754407"/>
            <a:ext cx="8856984" cy="447479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a:solidFill>
                  <a:schemeClr val="tx1"/>
                </a:solidFill>
              </a:rPr>
              <a:t>第１章　総則　</a:t>
            </a:r>
            <a:r>
              <a:rPr lang="ja-JP" altLang="en-US" sz="1600" dirty="0">
                <a:solidFill>
                  <a:schemeClr val="tx1"/>
                </a:solidFill>
              </a:rPr>
              <a:t>　第１　幼稚園教育の基本</a:t>
            </a:r>
            <a:endParaRPr lang="en-US" altLang="ja-JP" sz="1600" dirty="0">
              <a:solidFill>
                <a:schemeClr val="tx1"/>
              </a:solidFill>
            </a:endParaRPr>
          </a:p>
          <a:p>
            <a:r>
              <a:rPr lang="ja-JP" altLang="en-US" sz="1600" dirty="0">
                <a:solidFill>
                  <a:schemeClr val="tx1"/>
                </a:solidFill>
              </a:rPr>
              <a:t>　　幼児期の教育は，生涯にわたる人格形成の基礎を培う重要なものであり，幼稚園教育は，　</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学校教育法に規定する目的及び目標を達成するため，幼児期の特性を踏まえ，</a:t>
            </a:r>
            <a:r>
              <a:rPr lang="ja-JP" altLang="en-US" sz="1600" b="1" dirty="0">
                <a:solidFill>
                  <a:schemeClr val="tx1"/>
                </a:solidFill>
              </a:rPr>
              <a:t>環境を通し</a:t>
            </a:r>
            <a:r>
              <a:rPr lang="en-US" altLang="ja-JP" sz="1600" b="1" dirty="0">
                <a:solidFill>
                  <a:schemeClr val="tx1"/>
                </a:solidFill>
              </a:rPr>
              <a:t/>
            </a:r>
            <a:br>
              <a:rPr lang="en-US" altLang="ja-JP" sz="1600" b="1" dirty="0">
                <a:solidFill>
                  <a:schemeClr val="tx1"/>
                </a:solidFill>
              </a:rPr>
            </a:br>
            <a:r>
              <a:rPr lang="ja-JP" altLang="en-US" sz="1600" b="1" dirty="0">
                <a:solidFill>
                  <a:schemeClr val="tx1"/>
                </a:solidFill>
              </a:rPr>
              <a:t>　</a:t>
            </a:r>
            <a:r>
              <a:rPr lang="ja-JP" altLang="en-US" sz="1600" b="1" dirty="0" err="1">
                <a:solidFill>
                  <a:schemeClr val="tx1"/>
                </a:solidFill>
              </a:rPr>
              <a:t>て</a:t>
            </a:r>
            <a:r>
              <a:rPr lang="ja-JP" altLang="en-US" sz="1600" b="1" dirty="0">
                <a:solidFill>
                  <a:schemeClr val="tx1"/>
                </a:solidFill>
              </a:rPr>
              <a:t>行うものであることを基本</a:t>
            </a:r>
            <a:r>
              <a:rPr lang="ja-JP" altLang="en-US" sz="1600" dirty="0">
                <a:solidFill>
                  <a:schemeClr val="tx1"/>
                </a:solidFill>
              </a:rPr>
              <a:t>とする。</a:t>
            </a:r>
          </a:p>
          <a:p>
            <a:r>
              <a:rPr lang="ja-JP" altLang="en-US" sz="1600" dirty="0">
                <a:solidFill>
                  <a:schemeClr val="tx1"/>
                </a:solidFill>
              </a:rPr>
              <a:t>　　このため</a:t>
            </a:r>
            <a:r>
              <a:rPr lang="ja-JP" altLang="en-US" sz="1600" u="sng" dirty="0">
                <a:solidFill>
                  <a:schemeClr val="tx1"/>
                </a:solidFill>
              </a:rPr>
              <a:t>教師は，</a:t>
            </a:r>
            <a:r>
              <a:rPr lang="ja-JP" altLang="en-US" sz="1600" dirty="0">
                <a:solidFill>
                  <a:schemeClr val="tx1"/>
                </a:solidFill>
              </a:rPr>
              <a:t>幼児との信頼関係を十分に築き，</a:t>
            </a:r>
            <a:r>
              <a:rPr lang="ja-JP" altLang="en-US" sz="1600" u="sng" dirty="0">
                <a:solidFill>
                  <a:schemeClr val="tx1"/>
                </a:solidFill>
              </a:rPr>
              <a:t>幼児が身近な環境に主体的に関わり，</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環境との関わり方や意味に気付き，これらを取り込もうとして，試行錯誤したり，考えた</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err="1">
                <a:solidFill>
                  <a:schemeClr val="tx1"/>
                </a:solidFill>
              </a:rPr>
              <a:t>り</a:t>
            </a:r>
            <a:r>
              <a:rPr lang="ja-JP" altLang="en-US" sz="1600" u="sng" dirty="0">
                <a:solidFill>
                  <a:schemeClr val="tx1"/>
                </a:solidFill>
              </a:rPr>
              <a:t>するようになる幼児期の教育における見方・考え方を生かし，</a:t>
            </a:r>
            <a:r>
              <a:rPr lang="ja-JP" altLang="en-US" sz="1600" dirty="0">
                <a:solidFill>
                  <a:schemeClr val="tx1"/>
                </a:solidFill>
              </a:rPr>
              <a:t>幼児と共によりよい教育</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環境を創造するように努めるものとする。これらを踏まえ，次に示す事項を重視して教育</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を行わなければならない。</a:t>
            </a:r>
            <a:endParaRPr lang="en-US" altLang="ja-JP" sz="1600" dirty="0">
              <a:solidFill>
                <a:schemeClr val="tx1"/>
              </a:solidFill>
            </a:endParaRPr>
          </a:p>
          <a:p>
            <a:r>
              <a:rPr lang="ja-JP" altLang="en-US" sz="1600" dirty="0">
                <a:solidFill>
                  <a:schemeClr val="tx1"/>
                </a:solidFill>
              </a:rPr>
              <a:t>    １　幼児は安定した情緒の下で自己を十分に発揮することにより発達に必要な体験を得て</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　いくものであることを考慮して，幼児の主体的な活動を促し，幼児期にふさわしい生活　　</a:t>
            </a:r>
            <a:endParaRPr lang="en-US" altLang="ja-JP" sz="1600" dirty="0">
              <a:solidFill>
                <a:schemeClr val="tx1"/>
              </a:solidFill>
            </a:endParaRPr>
          </a:p>
          <a:p>
            <a:r>
              <a:rPr lang="ja-JP" altLang="en-US" sz="1600" dirty="0">
                <a:solidFill>
                  <a:schemeClr val="tx1"/>
                </a:solidFill>
              </a:rPr>
              <a:t>　　が展開されるようにすること。 </a:t>
            </a:r>
          </a:p>
          <a:p>
            <a:r>
              <a:rPr lang="ja-JP" altLang="en-US" sz="1600" dirty="0">
                <a:solidFill>
                  <a:schemeClr val="tx1"/>
                </a:solidFill>
              </a:rPr>
              <a:t>    ２　幼児の自発的な活動としての遊びは，心身の調和のとれた発達の基礎を培う重要な学</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　習であることを考慮して，遊びを通しての指導を中心として第２章に示すねらいが総合</a:t>
            </a:r>
            <a:endParaRPr lang="en-US" altLang="ja-JP" sz="1600" dirty="0">
              <a:solidFill>
                <a:schemeClr val="tx1"/>
              </a:solidFill>
            </a:endParaRPr>
          </a:p>
          <a:p>
            <a:r>
              <a:rPr lang="ja-JP" altLang="en-US" sz="1600" dirty="0">
                <a:solidFill>
                  <a:schemeClr val="tx1"/>
                </a:solidFill>
              </a:rPr>
              <a:t>　　的に達成されるようにすること。</a:t>
            </a:r>
          </a:p>
          <a:p>
            <a:r>
              <a:rPr lang="ja-JP" altLang="en-US" sz="1600" dirty="0">
                <a:solidFill>
                  <a:schemeClr val="tx1"/>
                </a:solidFill>
              </a:rPr>
              <a:t>  </a:t>
            </a:r>
            <a:r>
              <a:rPr lang="en-US" altLang="ja-JP" sz="1600" dirty="0">
                <a:solidFill>
                  <a:schemeClr val="tx1"/>
                </a:solidFill>
              </a:rPr>
              <a:t>  </a:t>
            </a:r>
            <a:r>
              <a:rPr lang="ja-JP" altLang="en-US" sz="1600" dirty="0">
                <a:solidFill>
                  <a:schemeClr val="tx1"/>
                </a:solidFill>
              </a:rPr>
              <a:t>３　幼児の発達は，心身の諸側面が相互に関連し合い，多様な経過をたどって成し遂げ</a:t>
            </a:r>
            <a:r>
              <a:rPr lang="ja-JP" altLang="en-US" sz="1600" dirty="0" err="1">
                <a:solidFill>
                  <a:schemeClr val="tx1"/>
                </a:solidFill>
              </a:rPr>
              <a:t>ら</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　</a:t>
            </a:r>
            <a:r>
              <a:rPr lang="ja-JP" altLang="en-US" sz="1600" dirty="0" err="1">
                <a:solidFill>
                  <a:schemeClr val="tx1"/>
                </a:solidFill>
              </a:rPr>
              <a:t>れて</a:t>
            </a:r>
            <a:r>
              <a:rPr lang="ja-JP" altLang="en-US" sz="1600" dirty="0">
                <a:solidFill>
                  <a:schemeClr val="tx1"/>
                </a:solidFill>
              </a:rPr>
              <a:t>いくものであること，また，幼児の生活経験がそれぞれ異なることなどを考慮して，</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　幼児一人一人の特性に応じ，発達の課題に即した指導を行うようにすること。</a:t>
            </a:r>
          </a:p>
        </p:txBody>
      </p:sp>
      <p:sp>
        <p:nvSpPr>
          <p:cNvPr id="9" name="テキスト ボックス 8"/>
          <p:cNvSpPr txBox="1"/>
          <p:nvPr/>
        </p:nvSpPr>
        <p:spPr>
          <a:xfrm>
            <a:off x="6908254" y="892247"/>
            <a:ext cx="1944216"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13</a:t>
            </a:fld>
            <a:endParaRPr kumimoji="1" lang="ja-JP" altLang="en-US"/>
          </a:p>
        </p:txBody>
      </p:sp>
      <p:sp>
        <p:nvSpPr>
          <p:cNvPr id="7" name="吹き出し: 上矢印 6"/>
          <p:cNvSpPr/>
          <p:nvPr/>
        </p:nvSpPr>
        <p:spPr>
          <a:xfrm>
            <a:off x="187289" y="5442136"/>
            <a:ext cx="8856984" cy="1224136"/>
          </a:xfrm>
          <a:prstGeom prst="upArrowCallout">
            <a:avLst>
              <a:gd name="adj1" fmla="val 109208"/>
              <a:gd name="adj2" fmla="val 92366"/>
              <a:gd name="adj3" fmla="val 8388"/>
              <a:gd name="adj4" fmla="val 8345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a:solidFill>
                  <a:schemeClr val="tx1"/>
                </a:solidFill>
              </a:rPr>
              <a:t>○　幼児が身近な環境に主体的に関わり、環境との関わり方や意味に気付き、これらを取り込もうとして、試行錯誤したり、考えたりして、捉えなおすようになる過程を教師が受け止め、環境との関わり方を深めるように働きかけることが重要。</a:t>
            </a:r>
            <a:endParaRPr kumimoji="1" lang="en-US" altLang="ja-JP" sz="1600" dirty="0">
              <a:solidFill>
                <a:schemeClr val="tx1"/>
              </a:solidFill>
            </a:endParaRPr>
          </a:p>
        </p:txBody>
      </p:sp>
      <p:sp>
        <p:nvSpPr>
          <p:cNvPr id="10" name="正方形/長方形 9"/>
          <p:cNvSpPr/>
          <p:nvPr/>
        </p:nvSpPr>
        <p:spPr>
          <a:xfrm>
            <a:off x="187289" y="5323872"/>
            <a:ext cx="85202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25</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81267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14</a:t>
            </a:fld>
            <a:endParaRPr kumimoji="1" lang="ja-JP" altLang="en-US"/>
          </a:p>
        </p:txBody>
      </p:sp>
      <p:sp>
        <p:nvSpPr>
          <p:cNvPr id="5" name="正方形/長方形 4"/>
          <p:cNvSpPr/>
          <p:nvPr/>
        </p:nvSpPr>
        <p:spPr>
          <a:xfrm>
            <a:off x="251520" y="260648"/>
            <a:ext cx="8668220" cy="20882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その際，教師は，幼児の主体的な活動が確保されるよう幼児一人一人の行動の理解と予想 </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に基づき，計画的に環境を構成しなければならない。この場合において，教師は，幼児と人</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やものとの関わりが重要であることを踏まえ，</a:t>
            </a:r>
            <a:r>
              <a:rPr lang="ja-JP" altLang="en-US" sz="1600" u="sng" dirty="0">
                <a:solidFill>
                  <a:schemeClr val="tx1"/>
                </a:solidFill>
              </a:rPr>
              <a:t>教材を工夫し，</a:t>
            </a:r>
            <a:r>
              <a:rPr lang="ja-JP" altLang="en-US" sz="1600" dirty="0">
                <a:solidFill>
                  <a:schemeClr val="tx1"/>
                </a:solidFill>
              </a:rPr>
              <a:t>物的・空間的環境を構成しな</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ければならない。また，幼児一人一人の活動の場面に応じて，様々な役割を果たし，その活</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動を豊かにしなければならない。</a:t>
            </a:r>
          </a:p>
        </p:txBody>
      </p:sp>
      <p:sp>
        <p:nvSpPr>
          <p:cNvPr id="6" name="テキスト ボックス 5"/>
          <p:cNvSpPr txBox="1"/>
          <p:nvPr/>
        </p:nvSpPr>
        <p:spPr>
          <a:xfrm>
            <a:off x="6975524" y="2046482"/>
            <a:ext cx="1944216"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7" name="吹き出し: 上矢印 6"/>
          <p:cNvSpPr/>
          <p:nvPr/>
        </p:nvSpPr>
        <p:spPr>
          <a:xfrm>
            <a:off x="178342" y="2640908"/>
            <a:ext cx="8856984" cy="1724195"/>
          </a:xfrm>
          <a:prstGeom prst="upArrowCallout">
            <a:avLst>
              <a:gd name="adj1" fmla="val 109208"/>
              <a:gd name="adj2" fmla="val 92366"/>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a:solidFill>
                  <a:schemeClr val="tx1"/>
                </a:solidFill>
              </a:rPr>
              <a:t>○　</a:t>
            </a:r>
            <a:r>
              <a:rPr kumimoji="1" lang="ja-JP" altLang="en-US" sz="1600" dirty="0">
                <a:solidFill>
                  <a:schemeClr val="tx1"/>
                </a:solidFill>
              </a:rPr>
              <a:t>幼児の主体的な活動が確保されるよう、教材を工夫し、物的・空間的環境を構成すること。</a:t>
            </a:r>
            <a:endParaRPr kumimoji="1"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　</a:t>
            </a:r>
            <a:r>
              <a:rPr kumimoji="1" lang="ja-JP" altLang="en-US" sz="1600" dirty="0">
                <a:solidFill>
                  <a:schemeClr val="tx1"/>
                </a:solidFill>
              </a:rPr>
              <a:t>各幼稚園では、教材研究を通して、幼児と教材との関りについて理解を深め、遊びを展開し充実していくような豊かな教育環境の創造に努めることが必要。</a:t>
            </a:r>
            <a:endParaRPr lang="en-US" altLang="ja-JP" sz="1600" dirty="0">
              <a:solidFill>
                <a:schemeClr val="tx1"/>
              </a:solidFill>
            </a:endParaRPr>
          </a:p>
        </p:txBody>
      </p:sp>
      <p:sp>
        <p:nvSpPr>
          <p:cNvPr id="8" name="正方形/長方形 7"/>
          <p:cNvSpPr/>
          <p:nvPr/>
        </p:nvSpPr>
        <p:spPr>
          <a:xfrm>
            <a:off x="178342" y="2528328"/>
            <a:ext cx="886286"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42</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92149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32471C39-D022-4FEA-A435-49BCB6532610}" type="slidenum">
              <a:rPr lang="en-US" altLang="ja-JP"/>
              <a:pPr/>
              <a:t>15</a:t>
            </a:fld>
            <a:endParaRPr lang="en-US" altLang="ja-JP" dirty="0"/>
          </a:p>
        </p:txBody>
      </p:sp>
      <p:sp>
        <p:nvSpPr>
          <p:cNvPr id="112644" name="Text Box 4"/>
          <p:cNvSpPr txBox="1">
            <a:spLocks noChangeArrowheads="1"/>
          </p:cNvSpPr>
          <p:nvPr/>
        </p:nvSpPr>
        <p:spPr bwMode="auto">
          <a:xfrm>
            <a:off x="1338358" y="229995"/>
            <a:ext cx="6769100" cy="8255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ja-JP" sz="800" u="sng" dirty="0">
              <a:solidFill>
                <a:srgbClr val="FF0000"/>
              </a:solidFill>
              <a:effectLst>
                <a:outerShdw blurRad="38100" dist="38100" dir="2700000" algn="tl">
                  <a:srgbClr val="000000"/>
                </a:outerShdw>
              </a:effectLst>
              <a:latin typeface="Times New Roman" panose="02020603050405020304" pitchFamily="18" charset="0"/>
            </a:endParaRPr>
          </a:p>
          <a:p>
            <a:r>
              <a:rPr lang="ja-JP" altLang="en-US" sz="2800" b="1" u="sng" dirty="0">
                <a:solidFill>
                  <a:srgbClr val="FF0000"/>
                </a:solidFill>
                <a:effectLst>
                  <a:outerShdw blurRad="38100" dist="38100" dir="2700000" algn="tl">
                    <a:srgbClr val="000000"/>
                  </a:outerShdw>
                </a:effectLst>
                <a:latin typeface="Times New Roman" panose="02020603050405020304" pitchFamily="18" charset="0"/>
              </a:rPr>
              <a:t>「環境を通して行う教育」を基本とする</a:t>
            </a:r>
          </a:p>
          <a:p>
            <a:pPr>
              <a:spcBef>
                <a:spcPct val="50000"/>
              </a:spcBef>
            </a:pPr>
            <a:endParaRPr lang="en-US" altLang="ja-JP" sz="800" b="1" dirty="0">
              <a:effectLst>
                <a:outerShdw blurRad="38100" dist="38100" dir="2700000" algn="tl">
                  <a:srgbClr val="FFFFFF"/>
                </a:outerShdw>
              </a:effectLst>
              <a:latin typeface="Times New Roman" panose="02020603050405020304" pitchFamily="18" charset="0"/>
            </a:endParaRPr>
          </a:p>
        </p:txBody>
      </p:sp>
      <p:sp>
        <p:nvSpPr>
          <p:cNvPr id="112645" name="Text Box 5"/>
          <p:cNvSpPr txBox="1">
            <a:spLocks noChangeArrowheads="1"/>
          </p:cNvSpPr>
          <p:nvPr/>
        </p:nvSpPr>
        <p:spPr bwMode="auto">
          <a:xfrm>
            <a:off x="131858" y="2154899"/>
            <a:ext cx="9182100"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ja-JP" sz="2400" dirty="0">
                <a:latin typeface="Times New Roman" panose="02020603050405020304" pitchFamily="18" charset="0"/>
              </a:rPr>
              <a:t>●</a:t>
            </a:r>
            <a:r>
              <a:rPr lang="ja-JP" altLang="en-US" sz="2400" dirty="0">
                <a:latin typeface="Times New Roman" panose="02020603050405020304" pitchFamily="18" charset="0"/>
              </a:rPr>
              <a:t>　幼児の主体的な活動を促し、幼児期にふさわしい生活を展開</a:t>
            </a:r>
          </a:p>
          <a:p>
            <a:pPr>
              <a:lnSpc>
                <a:spcPct val="120000"/>
              </a:lnSpc>
            </a:pPr>
            <a:r>
              <a:rPr lang="ja-JP" altLang="en-US" sz="2400" dirty="0">
                <a:latin typeface="Times New Roman" panose="02020603050405020304" pitchFamily="18" charset="0"/>
              </a:rPr>
              <a:t>　　（幼児は安定した情緒の下で自己発揮をすることにより発</a:t>
            </a:r>
          </a:p>
          <a:p>
            <a:pPr>
              <a:lnSpc>
                <a:spcPct val="120000"/>
              </a:lnSpc>
            </a:pPr>
            <a:r>
              <a:rPr lang="ja-JP" altLang="en-US" sz="2400" dirty="0">
                <a:latin typeface="Times New Roman" panose="02020603050405020304" pitchFamily="18" charset="0"/>
              </a:rPr>
              <a:t>　　　達に必要な体験を得ていく）</a:t>
            </a:r>
          </a:p>
          <a:p>
            <a:pPr>
              <a:lnSpc>
                <a:spcPct val="120000"/>
              </a:lnSpc>
            </a:pPr>
            <a:endParaRPr lang="ja-JP" altLang="en-US" sz="2400" dirty="0">
              <a:latin typeface="Times New Roman" panose="02020603050405020304" pitchFamily="18" charset="0"/>
            </a:endParaRPr>
          </a:p>
          <a:p>
            <a:pPr>
              <a:lnSpc>
                <a:spcPct val="120000"/>
              </a:lnSpc>
            </a:pPr>
            <a:r>
              <a:rPr lang="ja-JP" altLang="en-US" sz="2400" dirty="0">
                <a:latin typeface="Times New Roman" panose="02020603050405020304" pitchFamily="18" charset="0"/>
              </a:rPr>
              <a:t>●　遊びを通しての指導を中心として第２章に示すねらいが総</a:t>
            </a:r>
          </a:p>
          <a:p>
            <a:pPr>
              <a:lnSpc>
                <a:spcPct val="120000"/>
              </a:lnSpc>
            </a:pPr>
            <a:r>
              <a:rPr lang="ja-JP" altLang="en-US" sz="2400" dirty="0">
                <a:latin typeface="Times New Roman" panose="02020603050405020304" pitchFamily="18" charset="0"/>
              </a:rPr>
              <a:t>　　合的に達成されるようにすること</a:t>
            </a:r>
          </a:p>
          <a:p>
            <a:pPr>
              <a:lnSpc>
                <a:spcPct val="120000"/>
              </a:lnSpc>
            </a:pPr>
            <a:r>
              <a:rPr lang="ja-JP" altLang="en-US" sz="2400" dirty="0">
                <a:latin typeface="Times New Roman" panose="02020603050405020304" pitchFamily="18" charset="0"/>
              </a:rPr>
              <a:t>　　（「遊び」は、幼児にとって重要な「学習」）</a:t>
            </a:r>
          </a:p>
          <a:p>
            <a:endParaRPr lang="ja-JP" altLang="en-US" sz="2400" dirty="0">
              <a:latin typeface="Times New Roman" panose="02020603050405020304" pitchFamily="18" charset="0"/>
            </a:endParaRPr>
          </a:p>
          <a:p>
            <a:r>
              <a:rPr lang="ja-JP" altLang="en-US" sz="2400" dirty="0">
                <a:latin typeface="Times New Roman" panose="02020603050405020304" pitchFamily="18" charset="0"/>
              </a:rPr>
              <a:t>●　一人一人の発達の特性に応じること</a:t>
            </a:r>
          </a:p>
        </p:txBody>
      </p:sp>
      <p:sp>
        <p:nvSpPr>
          <p:cNvPr id="112649" name="Text Box 9"/>
          <p:cNvSpPr txBox="1">
            <a:spLocks noChangeArrowheads="1"/>
          </p:cNvSpPr>
          <p:nvPr/>
        </p:nvSpPr>
        <p:spPr bwMode="auto">
          <a:xfrm>
            <a:off x="131858" y="6176750"/>
            <a:ext cx="8964612" cy="3667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dirty="0"/>
              <a:t>※</a:t>
            </a:r>
            <a:r>
              <a:rPr lang="ja-JP" altLang="en-US" dirty="0"/>
              <a:t>環境とは物的な環境だけでなく、教師や他の幼児も含めた幼児の周りの環境すべて</a:t>
            </a:r>
          </a:p>
        </p:txBody>
      </p:sp>
      <p:sp>
        <p:nvSpPr>
          <p:cNvPr id="8" name="テキスト ボックス 7"/>
          <p:cNvSpPr txBox="1"/>
          <p:nvPr/>
        </p:nvSpPr>
        <p:spPr>
          <a:xfrm>
            <a:off x="190800" y="1121733"/>
            <a:ext cx="8846728" cy="784830"/>
          </a:xfrm>
          <a:prstGeom prst="rect">
            <a:avLst/>
          </a:prstGeom>
          <a:noFill/>
        </p:spPr>
        <p:txBody>
          <a:bodyPr wrap="square" rtlCol="0">
            <a:spAutoFit/>
          </a:bodyPr>
          <a:lstStyle/>
          <a:p>
            <a:r>
              <a:rPr lang="ja-JP" altLang="en-US" sz="1500" b="1" dirty="0"/>
              <a:t>幼児期の教育における見方・考え方</a:t>
            </a:r>
            <a:r>
              <a:rPr lang="ja-JP" altLang="en-US" sz="1500" dirty="0"/>
              <a:t>「身近な環境に主体的に関わり，環境との関わり方や意味に気付き，これらを取り込もうとして，試行錯誤したり，考えたりするようになる」</a:t>
            </a:r>
            <a:r>
              <a:rPr lang="ja-JP" altLang="en-US" sz="1500" b="1" dirty="0"/>
              <a:t>を生かし、よりよい教育環境を創造する。</a:t>
            </a:r>
            <a:endParaRPr kumimoji="1" lang="ja-JP" altLang="en-US" sz="1500" b="1" dirty="0"/>
          </a:p>
        </p:txBody>
      </p:sp>
      <p:sp>
        <p:nvSpPr>
          <p:cNvPr id="2" name="大かっこ 1"/>
          <p:cNvSpPr/>
          <p:nvPr/>
        </p:nvSpPr>
        <p:spPr>
          <a:xfrm>
            <a:off x="131858" y="1121733"/>
            <a:ext cx="8905670" cy="72309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59120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16</a:t>
            </a:fld>
            <a:endParaRPr kumimoji="1" lang="ja-JP" altLang="en-US"/>
          </a:p>
        </p:txBody>
      </p:sp>
      <p:sp>
        <p:nvSpPr>
          <p:cNvPr id="5" name="Rectangle 4"/>
          <p:cNvSpPr>
            <a:spLocks noChangeArrowheads="1"/>
          </p:cNvSpPr>
          <p:nvPr/>
        </p:nvSpPr>
        <p:spPr bwMode="auto">
          <a:xfrm>
            <a:off x="611559" y="43221"/>
            <a:ext cx="8332873" cy="702841"/>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幼稚園教育において育みたい資質・能力及び</a:t>
            </a:r>
            <a:endParaRPr lang="en-US" altLang="ja-JP" sz="2000" b="1" dirty="0">
              <a:solidFill>
                <a:schemeClr val="bg1"/>
              </a:solidFill>
              <a:latin typeface="メイリオ" panose="020B0604030504040204" pitchFamily="50" charset="-128"/>
              <a:ea typeface="メイリオ" panose="020B0604030504040204" pitchFamily="50" charset="-128"/>
            </a:endParaRPr>
          </a:p>
          <a:p>
            <a:r>
              <a:rPr lang="ja-JP" altLang="en-US" sz="2000" b="1" dirty="0">
                <a:solidFill>
                  <a:schemeClr val="bg1"/>
                </a:solidFill>
                <a:latin typeface="メイリオ" panose="020B0604030504040204" pitchFamily="50" charset="-128"/>
                <a:ea typeface="メイリオ" panose="020B0604030504040204" pitchFamily="50" charset="-128"/>
              </a:rPr>
              <a:t>幼児期の終わりまでに育ってほしい姿の明確化</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楕円 5"/>
          <p:cNvSpPr/>
          <p:nvPr/>
        </p:nvSpPr>
        <p:spPr>
          <a:xfrm>
            <a:off x="24442" y="29505"/>
            <a:ext cx="1584720" cy="69553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第２</a:t>
            </a:r>
          </a:p>
        </p:txBody>
      </p:sp>
      <p:sp>
        <p:nvSpPr>
          <p:cNvPr id="7" name="正方形/長方形 6"/>
          <p:cNvSpPr/>
          <p:nvPr/>
        </p:nvSpPr>
        <p:spPr>
          <a:xfrm>
            <a:off x="138742" y="736775"/>
            <a:ext cx="8919990" cy="32682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a:solidFill>
                  <a:schemeClr val="tx1"/>
                </a:solidFill>
              </a:rPr>
              <a:t>第１章　総則　</a:t>
            </a:r>
            <a:endParaRPr kumimoji="1" lang="en-US" altLang="ja-JP" sz="1600" dirty="0">
              <a:solidFill>
                <a:schemeClr val="tx1"/>
              </a:solidFill>
            </a:endParaRPr>
          </a:p>
          <a:p>
            <a:r>
              <a:rPr lang="ja-JP" altLang="en-US" sz="1600" dirty="0">
                <a:solidFill>
                  <a:schemeClr val="tx1"/>
                </a:solidFill>
              </a:rPr>
              <a:t>　第２　幼稚園教育において育みたい資質・能力及び「幼児期の終わりまでに育ってほしい</a:t>
            </a:r>
            <a:endParaRPr lang="en-US" altLang="ja-JP" sz="1600" dirty="0">
              <a:solidFill>
                <a:schemeClr val="tx1"/>
              </a:solidFill>
            </a:endParaRPr>
          </a:p>
          <a:p>
            <a:r>
              <a:rPr lang="ja-JP" altLang="en-US" sz="1600" dirty="0">
                <a:solidFill>
                  <a:schemeClr val="tx1"/>
                </a:solidFill>
              </a:rPr>
              <a:t>　　　姿」</a:t>
            </a:r>
            <a:endParaRPr lang="en-US" altLang="ja-JP" sz="1600" dirty="0">
              <a:solidFill>
                <a:schemeClr val="tx1"/>
              </a:solidFill>
            </a:endParaRPr>
          </a:p>
          <a:p>
            <a:r>
              <a:rPr lang="ja-JP" altLang="en-US" sz="1600" dirty="0">
                <a:solidFill>
                  <a:schemeClr val="tx1"/>
                </a:solidFill>
                <a:latin typeface="+mn-ea"/>
              </a:rPr>
              <a:t>      </a:t>
            </a:r>
            <a:r>
              <a:rPr lang="ja-JP" altLang="en-US" sz="1600" u="sng" dirty="0">
                <a:solidFill>
                  <a:schemeClr val="tx1"/>
                </a:solidFill>
                <a:latin typeface="+mn-ea"/>
              </a:rPr>
              <a:t>１　幼稚園においては，生きる力の基礎を育むため，この章の第１に示す幼稚園教育の基本　　　　</a:t>
            </a:r>
            <a:endParaRPr lang="en-US" altLang="ja-JP" sz="1600" u="sng"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を踏まえ，次に掲げる資質・能力を一体的に育むよう努めるものとする。</a:t>
            </a:r>
            <a:endParaRPr lang="en-US" altLang="ja-JP" sz="1600" dirty="0">
              <a:solidFill>
                <a:schemeClr val="tx1"/>
              </a:solidFill>
              <a:latin typeface="+mn-ea"/>
            </a:endParaRPr>
          </a:p>
          <a:p>
            <a:r>
              <a:rPr lang="en-US" altLang="ja-JP" sz="1600" dirty="0">
                <a:solidFill>
                  <a:schemeClr val="tx1"/>
                </a:solidFill>
                <a:latin typeface="+mn-ea"/>
              </a:rPr>
              <a:t>         </a:t>
            </a:r>
            <a:r>
              <a:rPr lang="en-US" altLang="ja-JP" sz="1600" u="sng" dirty="0">
                <a:solidFill>
                  <a:schemeClr val="tx1"/>
                </a:solidFill>
                <a:latin typeface="+mn-ea"/>
              </a:rPr>
              <a:t>(1) </a:t>
            </a:r>
            <a:r>
              <a:rPr lang="ja-JP" altLang="en-US" sz="1600" u="sng" dirty="0">
                <a:solidFill>
                  <a:schemeClr val="tx1"/>
                </a:solidFill>
                <a:latin typeface="+mn-ea"/>
              </a:rPr>
              <a:t>豊かな体験を通じて，感じたり，気付いたり，分かったり，できるようになったり</a:t>
            </a:r>
            <a:r>
              <a:rPr lang="ja-JP" altLang="en-US" sz="1600" u="sng" dirty="0" err="1">
                <a:solidFill>
                  <a:schemeClr val="tx1"/>
                </a:solidFill>
                <a:latin typeface="+mn-ea"/>
              </a:rPr>
              <a:t>す</a:t>
            </a:r>
            <a:endParaRPr lang="en-US" altLang="ja-JP" sz="1600" u="sng"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る「知識及び技能の基礎」</a:t>
            </a:r>
          </a:p>
          <a:p>
            <a:r>
              <a:rPr lang="en-US" altLang="ja-JP" sz="1600" dirty="0">
                <a:solidFill>
                  <a:schemeClr val="tx1"/>
                </a:solidFill>
                <a:latin typeface="+mn-ea"/>
              </a:rPr>
              <a:t>         </a:t>
            </a:r>
            <a:r>
              <a:rPr lang="en-US" altLang="ja-JP" sz="1600" u="sng" dirty="0">
                <a:solidFill>
                  <a:schemeClr val="tx1"/>
                </a:solidFill>
                <a:latin typeface="+mn-ea"/>
              </a:rPr>
              <a:t>(2) </a:t>
            </a:r>
            <a:r>
              <a:rPr lang="ja-JP" altLang="en-US" sz="1600" u="sng" dirty="0">
                <a:solidFill>
                  <a:schemeClr val="tx1"/>
                </a:solidFill>
                <a:latin typeface="+mn-ea"/>
              </a:rPr>
              <a:t>気付いたことや，できるようになったことなどを使い，考えたり，試したり，工夫し</a:t>
            </a:r>
            <a:endParaRPr lang="en-US" altLang="ja-JP" sz="1600" u="sng"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たり，表現したりする「思考力，判断力，表現力等の基礎」</a:t>
            </a:r>
          </a:p>
          <a:p>
            <a:r>
              <a:rPr lang="en-US" altLang="ja-JP" sz="1600" dirty="0">
                <a:solidFill>
                  <a:schemeClr val="tx1"/>
                </a:solidFill>
                <a:latin typeface="+mn-ea"/>
              </a:rPr>
              <a:t>        </a:t>
            </a:r>
            <a:r>
              <a:rPr lang="en-US" altLang="ja-JP" sz="1600" u="sng" dirty="0">
                <a:solidFill>
                  <a:schemeClr val="tx1"/>
                </a:solidFill>
                <a:latin typeface="+mn-ea"/>
              </a:rPr>
              <a:t> (3) </a:t>
            </a:r>
            <a:r>
              <a:rPr lang="ja-JP" altLang="en-US" sz="1600" u="sng" dirty="0">
                <a:solidFill>
                  <a:schemeClr val="tx1"/>
                </a:solidFill>
                <a:latin typeface="+mn-ea"/>
              </a:rPr>
              <a:t>心情，意欲，態度が育つ中で，よりよい生活を営もうとする「学びに向かう力，人間</a:t>
            </a:r>
            <a:endParaRPr lang="en-US" altLang="ja-JP" sz="1600" u="sng"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性等」</a:t>
            </a:r>
            <a:endParaRPr lang="en-US" altLang="ja-JP" sz="1600" u="sng"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２　１に示す資質・能力は，第２章に示すねらい及び内容に基づく活動全体によって育む</a:t>
            </a:r>
            <a:endParaRPr lang="en-US" altLang="ja-JP" sz="1600" u="sng" dirty="0">
              <a:solidFill>
                <a:schemeClr val="tx1"/>
              </a:solidFill>
              <a:latin typeface="+mn-ea"/>
            </a:endParaRPr>
          </a:p>
          <a:p>
            <a:r>
              <a:rPr lang="en-US" altLang="ja-JP" sz="1600">
                <a:solidFill>
                  <a:schemeClr val="tx1"/>
                </a:solidFill>
                <a:latin typeface="+mn-ea"/>
              </a:rPr>
              <a:t>          </a:t>
            </a:r>
            <a:r>
              <a:rPr lang="ja-JP" altLang="en-US" sz="1600" u="sng" dirty="0">
                <a:solidFill>
                  <a:schemeClr val="tx1"/>
                </a:solidFill>
                <a:latin typeface="+mn-ea"/>
              </a:rPr>
              <a:t>ものである。</a:t>
            </a:r>
            <a:endParaRPr lang="en-US" altLang="ja-JP" sz="1600" u="sng" dirty="0">
              <a:solidFill>
                <a:schemeClr val="tx1"/>
              </a:solidFill>
              <a:latin typeface="+mn-ea"/>
            </a:endParaRPr>
          </a:p>
          <a:p>
            <a:r>
              <a:rPr lang="en-US" altLang="ja-JP" dirty="0">
                <a:solidFill>
                  <a:schemeClr val="tx1"/>
                </a:solidFill>
                <a:latin typeface="+mn-ea"/>
              </a:rPr>
              <a:t>      </a:t>
            </a:r>
            <a:endParaRPr kumimoji="1" lang="ja-JP" altLang="en-US" dirty="0">
              <a:solidFill>
                <a:schemeClr val="tx1"/>
              </a:solidFill>
            </a:endParaRPr>
          </a:p>
        </p:txBody>
      </p:sp>
      <p:sp>
        <p:nvSpPr>
          <p:cNvPr id="8" name="吹き出し: 上矢印 7"/>
          <p:cNvSpPr/>
          <p:nvPr/>
        </p:nvSpPr>
        <p:spPr>
          <a:xfrm>
            <a:off x="115382" y="4016796"/>
            <a:ext cx="8921114" cy="2704679"/>
          </a:xfrm>
          <a:prstGeom prst="upArrowCallout">
            <a:avLst>
              <a:gd name="adj1" fmla="val 109208"/>
              <a:gd name="adj2" fmla="val 92366"/>
              <a:gd name="adj3" fmla="val 8388"/>
              <a:gd name="adj4" fmla="val 8619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a:solidFill>
                  <a:schemeClr val="tx1"/>
                </a:solidFill>
              </a:rPr>
              <a:t>・幼稚園においては、</a:t>
            </a:r>
            <a:r>
              <a:rPr kumimoji="1" lang="ja-JP" altLang="en-US" sz="1600" u="sng" dirty="0">
                <a:solidFill>
                  <a:schemeClr val="tx1"/>
                </a:solidFill>
              </a:rPr>
              <a:t>幼稚園生活全体を通して、幼児の生きる力の基礎を育むこと</a:t>
            </a:r>
            <a:r>
              <a:rPr kumimoji="1" lang="ja-JP" altLang="en-US" sz="1600" dirty="0">
                <a:solidFill>
                  <a:schemeClr val="tx1"/>
                </a:solidFill>
              </a:rPr>
              <a:t>が重要。</a:t>
            </a:r>
            <a:endParaRPr kumimoji="1" lang="en-US" altLang="ja-JP" sz="1600" dirty="0">
              <a:solidFill>
                <a:schemeClr val="tx1"/>
              </a:solidFill>
            </a:endParaRPr>
          </a:p>
          <a:p>
            <a:r>
              <a:rPr lang="ja-JP" altLang="en-US" sz="1600" dirty="0">
                <a:solidFill>
                  <a:schemeClr val="tx1"/>
                </a:solidFill>
              </a:rPr>
              <a:t>・</a:t>
            </a:r>
            <a:r>
              <a:rPr lang="ja-JP" altLang="en-US" sz="1600" u="sng" dirty="0">
                <a:solidFill>
                  <a:schemeClr val="tx1"/>
                </a:solidFill>
              </a:rPr>
              <a:t>幼稚園教育の基本を踏まえ、幼稚園教育において育みたい資質・能力を育てること</a:t>
            </a:r>
            <a:r>
              <a:rPr lang="ja-JP" altLang="en-US" sz="1600" dirty="0">
                <a:solidFill>
                  <a:schemeClr val="tx1"/>
                </a:solidFill>
              </a:rPr>
              <a:t>が大切。</a:t>
            </a:r>
            <a:endParaRPr lang="en-US" altLang="ja-JP" sz="1600" dirty="0">
              <a:solidFill>
                <a:schemeClr val="tx1"/>
              </a:solidFill>
            </a:endParaRPr>
          </a:p>
          <a:p>
            <a:r>
              <a:rPr lang="ja-JP" altLang="en-US" sz="1600" dirty="0">
                <a:solidFill>
                  <a:schemeClr val="tx1"/>
                </a:solidFill>
              </a:rPr>
              <a:t>・幼稚園教育において育みたい資質・能力は</a:t>
            </a:r>
            <a:r>
              <a:rPr lang="ja-JP" altLang="en-US" sz="1600" u="sng" dirty="0">
                <a:solidFill>
                  <a:schemeClr val="tx1"/>
                </a:solidFill>
              </a:rPr>
              <a:t>「知識及び技能の基礎」「思考力、判断力、表現力等の基礎」「学びに向かう力、人間性等」の３つ</a:t>
            </a:r>
            <a:r>
              <a:rPr lang="ja-JP" altLang="en-US" sz="1600" dirty="0">
                <a:solidFill>
                  <a:schemeClr val="tx1"/>
                </a:solidFill>
              </a:rPr>
              <a:t>。</a:t>
            </a:r>
            <a:endParaRPr lang="en-US" altLang="ja-JP" sz="1600" dirty="0">
              <a:solidFill>
                <a:schemeClr val="tx1"/>
              </a:solidFill>
            </a:endParaRPr>
          </a:p>
          <a:p>
            <a:r>
              <a:rPr lang="ja-JP" altLang="en-US" sz="1600" dirty="0">
                <a:solidFill>
                  <a:schemeClr val="tx1"/>
                </a:solidFill>
              </a:rPr>
              <a:t>・資質・能力は</a:t>
            </a:r>
            <a:r>
              <a:rPr lang="ja-JP" altLang="en-US" sz="1600" u="sng" dirty="0">
                <a:solidFill>
                  <a:schemeClr val="tx1"/>
                </a:solidFill>
              </a:rPr>
              <a:t>個別に取り出して指導するものではなく</a:t>
            </a:r>
            <a:r>
              <a:rPr lang="ja-JP" altLang="en-US" sz="1600" dirty="0">
                <a:solidFill>
                  <a:schemeClr val="tx1"/>
                </a:solidFill>
              </a:rPr>
              <a:t>、</a:t>
            </a:r>
            <a:r>
              <a:rPr lang="ja-JP" altLang="en-US" sz="1600" u="sng" dirty="0">
                <a:solidFill>
                  <a:schemeClr val="tx1"/>
                </a:solidFill>
              </a:rPr>
              <a:t>第</a:t>
            </a:r>
            <a:r>
              <a:rPr lang="en-US" altLang="ja-JP" sz="1600" u="sng" dirty="0">
                <a:solidFill>
                  <a:schemeClr val="tx1"/>
                </a:solidFill>
              </a:rPr>
              <a:t>2</a:t>
            </a:r>
            <a:r>
              <a:rPr lang="ja-JP" altLang="en-US" sz="1600" u="sng" dirty="0">
                <a:solidFill>
                  <a:schemeClr val="tx1"/>
                </a:solidFill>
              </a:rPr>
              <a:t>章に示すねらい及び内容に基づき、各幼稚園が幼児の発達の実情や幼児の興味や関心等を踏まえながら展開する活動全体によって一体的に育むもの</a:t>
            </a:r>
            <a:r>
              <a:rPr lang="ja-JP" altLang="en-US" sz="1600" dirty="0">
                <a:solidFill>
                  <a:schemeClr val="tx1"/>
                </a:solidFill>
              </a:rPr>
              <a:t>。</a:t>
            </a:r>
            <a:endParaRPr lang="en-US" altLang="ja-JP" sz="1600" dirty="0">
              <a:solidFill>
                <a:schemeClr val="tx1"/>
              </a:solidFill>
            </a:endParaRPr>
          </a:p>
          <a:p>
            <a:r>
              <a:rPr lang="ja-JP" altLang="en-US" sz="1600" dirty="0">
                <a:solidFill>
                  <a:schemeClr val="tx1"/>
                </a:solidFill>
              </a:rPr>
              <a:t>・各幼稚園においては、</a:t>
            </a:r>
            <a:r>
              <a:rPr lang="ja-JP" altLang="en-US" sz="1600" u="sng" dirty="0">
                <a:solidFill>
                  <a:schemeClr val="tx1"/>
                </a:solidFill>
              </a:rPr>
              <a:t>実践における幼児の具体的な姿から改めて捉え、教育課程の編成等を図る</a:t>
            </a:r>
            <a:r>
              <a:rPr lang="ja-JP" altLang="en-US" sz="1600" dirty="0">
                <a:solidFill>
                  <a:schemeClr val="tx1"/>
                </a:solidFill>
              </a:rPr>
              <a:t>こと。</a:t>
            </a:r>
            <a:endParaRPr lang="en-US" altLang="ja-JP" sz="1600" dirty="0">
              <a:solidFill>
                <a:schemeClr val="tx1"/>
              </a:solidFill>
            </a:endParaRPr>
          </a:p>
        </p:txBody>
      </p:sp>
      <p:sp>
        <p:nvSpPr>
          <p:cNvPr id="9" name="正方形/長方形 8"/>
          <p:cNvSpPr/>
          <p:nvPr/>
        </p:nvSpPr>
        <p:spPr>
          <a:xfrm>
            <a:off x="106042" y="4099692"/>
            <a:ext cx="136961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47</a:t>
            </a:r>
            <a:r>
              <a:rPr lang="ja-JP" altLang="en-US" dirty="0">
                <a:ln w="0"/>
                <a:solidFill>
                  <a:schemeClr val="tx1"/>
                </a:solidFill>
                <a:effectLst>
                  <a:outerShdw blurRad="38100" dist="19050" dir="2700000" algn="tl" rotWithShape="0">
                    <a:schemeClr val="dk1">
                      <a:alpha val="40000"/>
                    </a:schemeClr>
                  </a:outerShdw>
                </a:effectLst>
              </a:rPr>
              <a:t>・</a:t>
            </a:r>
            <a:r>
              <a:rPr lang="en-US" altLang="ja-JP" dirty="0">
                <a:ln w="0"/>
                <a:solidFill>
                  <a:schemeClr val="tx1"/>
                </a:solidFill>
                <a:effectLst>
                  <a:outerShdw blurRad="38100" dist="19050" dir="2700000" algn="tl" rotWithShape="0">
                    <a:schemeClr val="dk1">
                      <a:alpha val="40000"/>
                    </a:schemeClr>
                  </a:outerShdw>
                </a:effectLst>
              </a:rPr>
              <a:t>48</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33233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17</a:t>
            </a:fld>
            <a:endParaRPr kumimoji="1" lang="ja-JP" altLang="en-US"/>
          </a:p>
        </p:txBody>
      </p:sp>
      <p:sp>
        <p:nvSpPr>
          <p:cNvPr id="5" name="Rectangle 4"/>
          <p:cNvSpPr>
            <a:spLocks noChangeArrowheads="1"/>
          </p:cNvSpPr>
          <p:nvPr/>
        </p:nvSpPr>
        <p:spPr bwMode="auto">
          <a:xfrm>
            <a:off x="611559" y="43221"/>
            <a:ext cx="8332873" cy="702841"/>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幼稚園教育において育みたい資質・能力及び</a:t>
            </a:r>
            <a:endParaRPr lang="en-US" altLang="ja-JP" sz="2000" b="1" dirty="0">
              <a:solidFill>
                <a:schemeClr val="bg1"/>
              </a:solidFill>
              <a:latin typeface="メイリオ" panose="020B0604030504040204" pitchFamily="50" charset="-128"/>
              <a:ea typeface="メイリオ" panose="020B0604030504040204" pitchFamily="50" charset="-128"/>
            </a:endParaRPr>
          </a:p>
          <a:p>
            <a:r>
              <a:rPr lang="ja-JP" altLang="en-US" sz="2000" b="1" dirty="0">
                <a:solidFill>
                  <a:schemeClr val="bg1"/>
                </a:solidFill>
                <a:latin typeface="メイリオ" panose="020B0604030504040204" pitchFamily="50" charset="-128"/>
                <a:ea typeface="メイリオ" panose="020B0604030504040204" pitchFamily="50" charset="-128"/>
              </a:rPr>
              <a:t>幼児期の終わりまでに育ってほしい姿の明確化</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楕円 5"/>
          <p:cNvSpPr/>
          <p:nvPr/>
        </p:nvSpPr>
        <p:spPr>
          <a:xfrm>
            <a:off x="24442" y="29505"/>
            <a:ext cx="1584720" cy="69553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第２</a:t>
            </a:r>
          </a:p>
        </p:txBody>
      </p:sp>
      <p:sp>
        <p:nvSpPr>
          <p:cNvPr id="8" name="吹き出し: 上矢印 7"/>
          <p:cNvSpPr/>
          <p:nvPr/>
        </p:nvSpPr>
        <p:spPr>
          <a:xfrm>
            <a:off x="137618" y="2517768"/>
            <a:ext cx="8921114" cy="4079584"/>
          </a:xfrm>
          <a:prstGeom prst="upArrowCallout">
            <a:avLst>
              <a:gd name="adj1" fmla="val 73139"/>
              <a:gd name="adj2" fmla="val 62996"/>
              <a:gd name="adj3" fmla="val 8388"/>
              <a:gd name="adj4" fmla="val 8619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a:solidFill>
                  <a:schemeClr val="tx1"/>
                </a:solidFill>
              </a:rPr>
              <a:t>・</a:t>
            </a:r>
            <a:r>
              <a:rPr lang="ja-JP" altLang="ja-JP" sz="1600" b="1" dirty="0">
                <a:solidFill>
                  <a:schemeClr val="tx1"/>
                </a:solidFill>
              </a:rPr>
              <a:t>「幼児期の終わりまでに育ってほしい姿」は</a:t>
            </a:r>
            <a:r>
              <a:rPr lang="ja-JP" altLang="ja-JP" sz="1600" dirty="0">
                <a:solidFill>
                  <a:schemeClr val="tx1"/>
                </a:solidFill>
              </a:rPr>
              <a:t>、</a:t>
            </a:r>
            <a:r>
              <a:rPr lang="ja-JP" altLang="ja-JP" sz="1600" u="sng" dirty="0">
                <a:solidFill>
                  <a:schemeClr val="tx1"/>
                </a:solidFill>
              </a:rPr>
              <a:t>第２章に示すねらい及び内容に基づいて、各幼稚園で，幼児期にふさわしい遊びや生活を積み重ねることにより、幼稚園教育に育みたい資質・能力が育まれている幼児の具体的な姿であり、特に５歳児後半に見られるようになる姿</a:t>
            </a:r>
            <a:r>
              <a:rPr lang="ja-JP" altLang="en-US" sz="1600" dirty="0">
                <a:solidFill>
                  <a:schemeClr val="tx1"/>
                </a:solidFill>
              </a:rPr>
              <a:t>。</a:t>
            </a:r>
            <a:endParaRPr lang="en-US" altLang="ja-JP" sz="1600" dirty="0">
              <a:solidFill>
                <a:schemeClr val="tx1"/>
              </a:solidFill>
            </a:endParaRPr>
          </a:p>
          <a:p>
            <a:r>
              <a:rPr lang="ja-JP" altLang="en-US" sz="1600" u="sng" dirty="0">
                <a:solidFill>
                  <a:schemeClr val="tx1"/>
                </a:solidFill>
              </a:rPr>
              <a:t>・</a:t>
            </a:r>
            <a:r>
              <a:rPr lang="ja-JP" altLang="ja-JP" sz="1600" u="sng" dirty="0">
                <a:solidFill>
                  <a:schemeClr val="tx1"/>
                </a:solidFill>
              </a:rPr>
              <a:t>遊びの中で幼児が発達していく姿を</a:t>
            </a:r>
            <a:r>
              <a:rPr lang="ja-JP" altLang="en-US" sz="1600" u="sng" dirty="0">
                <a:solidFill>
                  <a:schemeClr val="tx1"/>
                </a:solidFill>
              </a:rPr>
              <a:t>これらの姿</a:t>
            </a:r>
            <a:r>
              <a:rPr lang="ja-JP" altLang="ja-JP" sz="1600" u="sng" dirty="0">
                <a:solidFill>
                  <a:schemeClr val="tx1"/>
                </a:solidFill>
              </a:rPr>
              <a:t>を念頭に置いて捉え、一人一人の発達に必要な体験が得られるような状況をつくったり必要な援助を行ったりするなど、</a:t>
            </a:r>
            <a:r>
              <a:rPr lang="ja-JP" altLang="ja-JP" sz="1600" b="1" u="sng" dirty="0">
                <a:solidFill>
                  <a:schemeClr val="tx1"/>
                </a:solidFill>
              </a:rPr>
              <a:t>指導を行う際に</a:t>
            </a:r>
            <a:r>
              <a:rPr lang="ja-JP" altLang="en-US" sz="1600" b="1" u="sng" dirty="0">
                <a:solidFill>
                  <a:schemeClr val="tx1"/>
                </a:solidFill>
              </a:rPr>
              <a:t>考慮</a:t>
            </a:r>
            <a:r>
              <a:rPr lang="ja-JP" altLang="en-US" sz="1600" u="sng" dirty="0">
                <a:solidFill>
                  <a:schemeClr val="tx1"/>
                </a:solidFill>
              </a:rPr>
              <a:t>。</a:t>
            </a:r>
            <a:endParaRPr lang="en-US" altLang="ja-JP" sz="1600" u="sng" dirty="0">
              <a:solidFill>
                <a:schemeClr val="tx1"/>
              </a:solidFill>
            </a:endParaRPr>
          </a:p>
          <a:p>
            <a:r>
              <a:rPr lang="ja-JP" altLang="en-US" sz="1600" u="sng" dirty="0">
                <a:solidFill>
                  <a:schemeClr val="tx1"/>
                </a:solidFill>
              </a:rPr>
              <a:t>・これらの姿</a:t>
            </a:r>
            <a:r>
              <a:rPr lang="ja-JP" altLang="ja-JP" sz="1600" u="sng" dirty="0">
                <a:solidFill>
                  <a:schemeClr val="tx1"/>
                </a:solidFill>
              </a:rPr>
              <a:t>が到達すべき目標ではないことや、</a:t>
            </a:r>
            <a:r>
              <a:rPr lang="ja-JP" altLang="ja-JP" sz="1600" dirty="0">
                <a:solidFill>
                  <a:schemeClr val="tx1"/>
                </a:solidFill>
              </a:rPr>
              <a:t>個別に取り出されて指導されるものではないことに十分留意。</a:t>
            </a:r>
            <a:endParaRPr lang="en-US" altLang="ja-JP" sz="1600" dirty="0">
              <a:solidFill>
                <a:schemeClr val="tx1"/>
              </a:solidFill>
            </a:endParaRPr>
          </a:p>
          <a:p>
            <a:r>
              <a:rPr lang="ja-JP" altLang="en-US" sz="1600" dirty="0">
                <a:solidFill>
                  <a:schemeClr val="tx1"/>
                </a:solidFill>
              </a:rPr>
              <a:t>・</a:t>
            </a:r>
            <a:r>
              <a:rPr lang="ja-JP" altLang="ja-JP" sz="1600" dirty="0">
                <a:solidFill>
                  <a:schemeClr val="tx1"/>
                </a:solidFill>
              </a:rPr>
              <a:t>幼児の自発的な活動としての遊びを通して、一人一人の発達の特性に応じて、これらの姿が育っていくものであり，</a:t>
            </a:r>
            <a:r>
              <a:rPr lang="ja-JP" altLang="ja-JP" sz="1600" u="sng" dirty="0">
                <a:solidFill>
                  <a:schemeClr val="tx1"/>
                </a:solidFill>
              </a:rPr>
              <a:t>全ての幼児に同じように見られるものではないこと</a:t>
            </a:r>
            <a:r>
              <a:rPr lang="ja-JP" altLang="ja-JP" sz="1600" dirty="0">
                <a:solidFill>
                  <a:schemeClr val="tx1"/>
                </a:solidFill>
              </a:rPr>
              <a:t>に留意</a:t>
            </a:r>
            <a:r>
              <a:rPr lang="ja-JP" altLang="en-US" sz="1600" dirty="0">
                <a:solidFill>
                  <a:schemeClr val="tx1"/>
                </a:solidFill>
              </a:rPr>
              <a:t>。</a:t>
            </a:r>
            <a:endParaRPr lang="en-US" altLang="ja-JP" sz="1600" dirty="0">
              <a:solidFill>
                <a:schemeClr val="tx1"/>
              </a:solidFill>
            </a:endParaRPr>
          </a:p>
          <a:p>
            <a:r>
              <a:rPr lang="ja-JP" altLang="en-US" sz="1600" dirty="0">
                <a:solidFill>
                  <a:schemeClr val="tx1"/>
                </a:solidFill>
              </a:rPr>
              <a:t>・これらの姿</a:t>
            </a:r>
            <a:r>
              <a:rPr lang="ja-JP" altLang="ja-JP" sz="1600" dirty="0">
                <a:solidFill>
                  <a:schemeClr val="tx1"/>
                </a:solidFill>
              </a:rPr>
              <a:t>は</a:t>
            </a:r>
            <a:r>
              <a:rPr lang="ja-JP" altLang="ja-JP" sz="1600" u="sng" dirty="0">
                <a:solidFill>
                  <a:schemeClr val="tx1"/>
                </a:solidFill>
              </a:rPr>
              <a:t>５歳児に突然見られるようになるものではない</a:t>
            </a:r>
            <a:r>
              <a:rPr lang="ja-JP" altLang="ja-JP" sz="1600" dirty="0">
                <a:solidFill>
                  <a:schemeClr val="tx1"/>
                </a:solidFill>
              </a:rPr>
              <a:t>ため，５歳児だけでなく、</a:t>
            </a:r>
            <a:r>
              <a:rPr lang="ja-JP" altLang="ja-JP" sz="1600" u="sng" dirty="0">
                <a:solidFill>
                  <a:schemeClr val="tx1"/>
                </a:solidFill>
              </a:rPr>
              <a:t>３歳児</a:t>
            </a:r>
            <a:r>
              <a:rPr lang="ja-JP" altLang="ja-JP" sz="1600" dirty="0">
                <a:solidFill>
                  <a:schemeClr val="tx1"/>
                </a:solidFill>
              </a:rPr>
              <a:t>、</a:t>
            </a:r>
            <a:r>
              <a:rPr lang="ja-JP" altLang="ja-JP" sz="1600" u="sng" dirty="0">
                <a:solidFill>
                  <a:schemeClr val="tx1"/>
                </a:solidFill>
              </a:rPr>
              <a:t>４歳児の時期から，幼児が発達していく方向を意識して，それぞれの時期にふさわしい指導を積み重ねていくこと</a:t>
            </a:r>
            <a:r>
              <a:rPr lang="ja-JP" altLang="ja-JP" sz="1600" dirty="0">
                <a:solidFill>
                  <a:schemeClr val="tx1"/>
                </a:solidFill>
              </a:rPr>
              <a:t>に留意。</a:t>
            </a:r>
            <a:endParaRPr lang="en-US" altLang="ja-JP" sz="1600" dirty="0">
              <a:solidFill>
                <a:schemeClr val="tx1"/>
              </a:solidFill>
            </a:endParaRPr>
          </a:p>
          <a:p>
            <a:r>
              <a:rPr lang="ja-JP" altLang="en-US" sz="1600" dirty="0">
                <a:solidFill>
                  <a:schemeClr val="tx1"/>
                </a:solidFill>
              </a:rPr>
              <a:t>・これらの姿は</a:t>
            </a:r>
            <a:r>
              <a:rPr lang="ja-JP" altLang="ja-JP" sz="1600" dirty="0">
                <a:solidFill>
                  <a:schemeClr val="tx1"/>
                </a:solidFill>
              </a:rPr>
              <a:t>幼稚園の</a:t>
            </a:r>
            <a:r>
              <a:rPr lang="ja-JP" altLang="ja-JP" sz="1600" u="sng" dirty="0">
                <a:solidFill>
                  <a:schemeClr val="tx1"/>
                </a:solidFill>
              </a:rPr>
              <a:t>教師が適切に関わることで，特に幼稚園生活の中で見られるようになる</a:t>
            </a:r>
            <a:r>
              <a:rPr lang="ja-JP" altLang="ja-JP" sz="1600" dirty="0">
                <a:solidFill>
                  <a:schemeClr val="tx1"/>
                </a:solidFill>
              </a:rPr>
              <a:t>幼児の姿であることに留意</a:t>
            </a:r>
            <a:r>
              <a:rPr lang="ja-JP" altLang="en-US" sz="1600" dirty="0">
                <a:solidFill>
                  <a:schemeClr val="tx1"/>
                </a:solidFill>
              </a:rPr>
              <a:t>。</a:t>
            </a:r>
            <a:endParaRPr lang="ja-JP" altLang="ja-JP" sz="1600" dirty="0">
              <a:solidFill>
                <a:schemeClr val="tx1"/>
              </a:solidFill>
            </a:endParaRPr>
          </a:p>
          <a:p>
            <a:endParaRPr lang="en-US" altLang="ja-JP" sz="1600" dirty="0">
              <a:solidFill>
                <a:schemeClr val="tx1"/>
              </a:solidFill>
            </a:endParaRPr>
          </a:p>
        </p:txBody>
      </p:sp>
      <p:sp>
        <p:nvSpPr>
          <p:cNvPr id="9" name="正方形/長方形 8"/>
          <p:cNvSpPr/>
          <p:nvPr/>
        </p:nvSpPr>
        <p:spPr>
          <a:xfrm>
            <a:off x="138742" y="736776"/>
            <a:ext cx="8919990" cy="1756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a:solidFill>
                  <a:schemeClr val="tx1"/>
                </a:solidFill>
              </a:rPr>
              <a:t>第１章　総則　</a:t>
            </a:r>
            <a:endParaRPr kumimoji="1" lang="en-US" altLang="ja-JP" sz="1600" dirty="0">
              <a:solidFill>
                <a:schemeClr val="tx1"/>
              </a:solidFill>
            </a:endParaRPr>
          </a:p>
          <a:p>
            <a:r>
              <a:rPr lang="ja-JP" altLang="en-US" sz="1600" dirty="0">
                <a:solidFill>
                  <a:schemeClr val="tx1"/>
                </a:solidFill>
              </a:rPr>
              <a:t>　第２　幼稚園教育において育みたい資質・能力及び「幼児期の終わりまでに育って欲しい</a:t>
            </a:r>
            <a:endParaRPr lang="en-US" altLang="ja-JP" sz="1600" dirty="0">
              <a:solidFill>
                <a:schemeClr val="tx1"/>
              </a:solidFill>
            </a:endParaRPr>
          </a:p>
          <a:p>
            <a:r>
              <a:rPr lang="ja-JP" altLang="en-US" sz="1600" dirty="0">
                <a:solidFill>
                  <a:schemeClr val="tx1"/>
                </a:solidFill>
              </a:rPr>
              <a:t>　　　姿」</a:t>
            </a:r>
            <a:endParaRPr lang="ja-JP" altLang="en-US" sz="1600" b="1" u="sng" dirty="0">
              <a:solidFill>
                <a:schemeClr val="tx1"/>
              </a:solidFill>
              <a:ea typeface="ＭＳ 明朝" panose="02020609040205080304" pitchFamily="17" charset="-128"/>
            </a:endParaRPr>
          </a:p>
          <a:p>
            <a:r>
              <a:rPr lang="ja-JP" altLang="en-US" sz="1600" dirty="0">
                <a:solidFill>
                  <a:schemeClr val="tx1"/>
                </a:solidFill>
              </a:rPr>
              <a:t>    </a:t>
            </a:r>
            <a:r>
              <a:rPr lang="ja-JP" altLang="en-US" sz="1600" u="sng" dirty="0">
                <a:solidFill>
                  <a:schemeClr val="tx1"/>
                </a:solidFill>
              </a:rPr>
              <a:t> ３　次に示す「幼児期の終わりまでに育ってほしい姿」は，第２章に示すねらい及び内容に</a:t>
            </a:r>
            <a:endParaRPr lang="en-US" altLang="ja-JP" sz="1600" u="sng" dirty="0">
              <a:solidFill>
                <a:schemeClr val="tx1"/>
              </a:solidFill>
            </a:endParaRPr>
          </a:p>
          <a:p>
            <a:r>
              <a:rPr lang="ja-JP" altLang="en-US" sz="1600" dirty="0">
                <a:solidFill>
                  <a:schemeClr val="tx1"/>
                </a:solidFill>
              </a:rPr>
              <a:t>　　 </a:t>
            </a:r>
            <a:r>
              <a:rPr lang="ja-JP" altLang="en-US" sz="1600" u="sng" dirty="0">
                <a:solidFill>
                  <a:schemeClr val="tx1"/>
                </a:solidFill>
              </a:rPr>
              <a:t>基づく活動全体を通して資質・能力が育まれている幼児の幼稚園修了時の具体的な姿で</a:t>
            </a:r>
            <a:r>
              <a:rPr lang="ja-JP" altLang="en-US" sz="1600" u="sng" dirty="0" err="1">
                <a:solidFill>
                  <a:schemeClr val="tx1"/>
                </a:solidFill>
              </a:rPr>
              <a:t>あ</a:t>
            </a:r>
            <a:endParaRPr lang="en-US" altLang="ja-JP" sz="1600" u="sng" dirty="0">
              <a:solidFill>
                <a:schemeClr val="tx1"/>
              </a:solidFill>
            </a:endParaRPr>
          </a:p>
          <a:p>
            <a:r>
              <a:rPr lang="ja-JP" altLang="en-US" sz="1600" dirty="0">
                <a:solidFill>
                  <a:schemeClr val="tx1"/>
                </a:solidFill>
              </a:rPr>
              <a:t>　　 </a:t>
            </a:r>
            <a:r>
              <a:rPr lang="ja-JP" altLang="en-US" sz="1600" u="sng" dirty="0">
                <a:solidFill>
                  <a:schemeClr val="tx1"/>
                </a:solidFill>
              </a:rPr>
              <a:t>り，教師が指導を行う際に考慮するものである</a:t>
            </a:r>
            <a:endParaRPr kumimoji="1" lang="en-US" altLang="ja-JP" sz="1600" u="sng" dirty="0">
              <a:solidFill>
                <a:schemeClr val="tx1"/>
              </a:solidFill>
            </a:endParaRPr>
          </a:p>
          <a:p>
            <a:endParaRPr kumimoji="1" lang="ja-JP" altLang="en-US" dirty="0">
              <a:solidFill>
                <a:schemeClr val="tx1"/>
              </a:solidFill>
            </a:endParaRPr>
          </a:p>
        </p:txBody>
      </p:sp>
      <p:sp>
        <p:nvSpPr>
          <p:cNvPr id="7" name="正方形/長方形 6"/>
          <p:cNvSpPr/>
          <p:nvPr/>
        </p:nvSpPr>
        <p:spPr>
          <a:xfrm>
            <a:off x="119681" y="2780928"/>
            <a:ext cx="136961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49</a:t>
            </a:r>
            <a:r>
              <a:rPr lang="ja-JP" altLang="en-US" dirty="0">
                <a:ln w="0"/>
                <a:solidFill>
                  <a:schemeClr val="tx1"/>
                </a:solidFill>
                <a:effectLst>
                  <a:outerShdw blurRad="38100" dist="19050" dir="2700000" algn="tl" rotWithShape="0">
                    <a:schemeClr val="dk1">
                      <a:alpha val="40000"/>
                    </a:schemeClr>
                  </a:outerShdw>
                </a:effectLst>
              </a:rPr>
              <a:t>・</a:t>
            </a:r>
            <a:r>
              <a:rPr lang="en-US" altLang="ja-JP" dirty="0">
                <a:ln w="0"/>
                <a:solidFill>
                  <a:schemeClr val="tx1"/>
                </a:solidFill>
                <a:effectLst>
                  <a:outerShdw blurRad="38100" dist="19050" dir="2700000" algn="tl" rotWithShape="0">
                    <a:schemeClr val="dk1">
                      <a:alpha val="40000"/>
                    </a:schemeClr>
                  </a:outerShdw>
                </a:effectLst>
              </a:rPr>
              <a:t>50</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36849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737514"/>
            <a:ext cx="8752891" cy="58224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528" dirty="0">
              <a:solidFill>
                <a:schemeClr val="tx1"/>
              </a:solidFill>
            </a:endParaRPr>
          </a:p>
          <a:p>
            <a:pPr marL="327501" indent="-327501">
              <a:buFontTx/>
              <a:buAutoNum type="arabicParenBoth"/>
              <a:defRPr/>
            </a:pPr>
            <a:r>
              <a:rPr lang="ja-JP" altLang="en-US" sz="1528" u="sng" dirty="0">
                <a:solidFill>
                  <a:schemeClr val="tx1"/>
                </a:solidFill>
              </a:rPr>
              <a:t>健康な心と体</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   </a:t>
            </a:r>
            <a:r>
              <a:rPr lang="ja-JP" altLang="en-US" sz="1528" u="sng" dirty="0">
                <a:solidFill>
                  <a:schemeClr val="tx1"/>
                </a:solidFill>
              </a:rPr>
              <a:t>幼稚園生活の中で，充実感をもって自分のやりたいことに向かって心と体を十分に働かせ，見通しをもって行動し，自ら健康で安全な生活をつくり出すようになる。</a:t>
            </a:r>
            <a:endParaRPr lang="en-US" altLang="ja-JP" sz="1528" u="sng" dirty="0">
              <a:solidFill>
                <a:schemeClr val="tx1"/>
              </a:solidFill>
            </a:endParaRPr>
          </a:p>
          <a:p>
            <a:pPr marL="327501" indent="-327501">
              <a:buFontTx/>
              <a:buAutoNum type="arabicParenBoth"/>
              <a:defRPr/>
            </a:pPr>
            <a:r>
              <a:rPr lang="ja-JP" altLang="en-US" sz="1528" u="sng" dirty="0">
                <a:solidFill>
                  <a:schemeClr val="tx1"/>
                </a:solidFill>
              </a:rPr>
              <a:t>自立心</a:t>
            </a:r>
            <a:endParaRPr lang="en-US" altLang="ja-JP" sz="1528" dirty="0">
              <a:solidFill>
                <a:schemeClr val="tx1"/>
              </a:solidFill>
            </a:endParaRPr>
          </a:p>
          <a:p>
            <a:pPr>
              <a:defRPr/>
            </a:pPr>
            <a:r>
              <a:rPr lang="en-US" altLang="ja-JP" sz="1528" dirty="0">
                <a:solidFill>
                  <a:schemeClr val="tx1"/>
                </a:solidFill>
              </a:rPr>
              <a:t>      </a:t>
            </a:r>
            <a:r>
              <a:rPr lang="ja-JP" altLang="en-US" sz="1528" u="sng" dirty="0">
                <a:solidFill>
                  <a:schemeClr val="tx1"/>
                </a:solidFill>
              </a:rPr>
              <a:t>身近な環境に主体的に関わり様々な活動を楽しむ中で，しなければならないことを自覚し，自</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分の力で行うために考えたり，工夫したりしながら，諦めずにやり遂げることで達成感を味わい，</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自信をもって行動するようになる</a:t>
            </a:r>
            <a:r>
              <a:rPr lang="ja-JP" altLang="en-US" sz="1528" dirty="0">
                <a:solidFill>
                  <a:schemeClr val="tx1"/>
                </a:solidFill>
              </a:rPr>
              <a:t>。</a:t>
            </a:r>
            <a:endParaRPr lang="en-US" altLang="ja-JP" sz="1528" dirty="0">
              <a:solidFill>
                <a:schemeClr val="tx1"/>
              </a:solidFill>
            </a:endParaRPr>
          </a:p>
          <a:p>
            <a:pPr>
              <a:defRPr/>
            </a:pPr>
            <a:r>
              <a:rPr lang="en-US" altLang="ja-JP" sz="1528" dirty="0">
                <a:solidFill>
                  <a:schemeClr val="tx1"/>
                </a:solidFill>
              </a:rPr>
              <a:t>(3) </a:t>
            </a:r>
            <a:r>
              <a:rPr lang="ja-JP" altLang="en-US" sz="1528" u="sng" dirty="0">
                <a:solidFill>
                  <a:schemeClr val="tx1"/>
                </a:solidFill>
              </a:rPr>
              <a:t>協同性</a:t>
            </a:r>
            <a:r>
              <a:rPr lang="ja-JP" altLang="en-US" sz="1528" dirty="0">
                <a:solidFill>
                  <a:schemeClr val="tx1"/>
                </a:solidFill>
              </a:rPr>
              <a:t>　</a:t>
            </a:r>
            <a:endParaRPr lang="en-US" altLang="ja-JP" sz="1528" dirty="0">
              <a:solidFill>
                <a:schemeClr val="tx1"/>
              </a:solidFill>
            </a:endParaRPr>
          </a:p>
          <a:p>
            <a:pPr>
              <a:defRPr/>
            </a:pPr>
            <a:r>
              <a:rPr lang="ja-JP" altLang="en-US" sz="1528" dirty="0">
                <a:solidFill>
                  <a:schemeClr val="tx1"/>
                </a:solidFill>
              </a:rPr>
              <a:t>　  </a:t>
            </a:r>
            <a:r>
              <a:rPr lang="ja-JP" altLang="en-US" sz="1528" u="sng" dirty="0">
                <a:solidFill>
                  <a:schemeClr val="tx1"/>
                </a:solidFill>
              </a:rPr>
              <a:t>友達と関わる中で，互いの思いや考えなどを共有し，共通の目的の実現に向けて，考えたり，</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工夫したり，協力したりし，充実感をもってやり遂げるようになる。</a:t>
            </a:r>
            <a:r>
              <a:rPr lang="en-US" altLang="ja-JP" sz="1528" u="sng" dirty="0">
                <a:solidFill>
                  <a:schemeClr val="tx1"/>
                </a:solidFill>
              </a:rPr>
              <a:t/>
            </a:r>
            <a:br>
              <a:rPr lang="en-US" altLang="ja-JP" sz="1528" u="sng" dirty="0">
                <a:solidFill>
                  <a:schemeClr val="tx1"/>
                </a:solidFill>
              </a:rPr>
            </a:br>
            <a:r>
              <a:rPr lang="en-US" altLang="ja-JP" sz="1528" dirty="0">
                <a:solidFill>
                  <a:schemeClr val="tx1"/>
                </a:solidFill>
              </a:rPr>
              <a:t>(4) </a:t>
            </a:r>
            <a:r>
              <a:rPr lang="ja-JP" altLang="en-US" sz="1528" u="sng" dirty="0">
                <a:solidFill>
                  <a:schemeClr val="tx1"/>
                </a:solidFill>
              </a:rPr>
              <a:t>道徳性・規範意識の芽生え</a:t>
            </a:r>
            <a:r>
              <a:rPr lang="ja-JP" altLang="en-US" sz="1528" dirty="0">
                <a:solidFill>
                  <a:schemeClr val="tx1"/>
                </a:solidFill>
              </a:rPr>
              <a:t>　</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a:t>
            </a:r>
            <a:r>
              <a:rPr lang="ja-JP" altLang="en-US" sz="1528" u="sng" dirty="0">
                <a:solidFill>
                  <a:schemeClr val="tx1"/>
                </a:solidFill>
              </a:rPr>
              <a:t>友達と様々な体験を重ねる中で，してよいことや悪いことが分かり，自分の行動を振り返った</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り，友達の気持ちに共感したりし，相手の立場に立って行動するようになる。また，きまりを守</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る必要性が分かり，自分の気持ちを調整し，友達と折り合いを付けながら</a:t>
            </a:r>
            <a:r>
              <a:rPr lang="ja-JP" altLang="en-US" sz="1528" dirty="0">
                <a:solidFill>
                  <a:schemeClr val="tx1"/>
                </a:solidFill>
              </a:rPr>
              <a:t>，</a:t>
            </a:r>
            <a:r>
              <a:rPr lang="ja-JP" altLang="en-US" sz="1528" u="sng" dirty="0">
                <a:solidFill>
                  <a:schemeClr val="tx1"/>
                </a:solidFill>
              </a:rPr>
              <a:t>きまりをつくったり，</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守ったりするようになる。</a:t>
            </a:r>
            <a:r>
              <a:rPr lang="en-US" altLang="ja-JP" sz="1528" u="sng" dirty="0">
                <a:solidFill>
                  <a:schemeClr val="tx1"/>
                </a:solidFill>
              </a:rPr>
              <a:t/>
            </a:r>
            <a:br>
              <a:rPr lang="en-US" altLang="ja-JP" sz="1528" u="sng" dirty="0">
                <a:solidFill>
                  <a:schemeClr val="tx1"/>
                </a:solidFill>
              </a:rPr>
            </a:br>
            <a:r>
              <a:rPr lang="en-US" altLang="ja-JP" sz="1528" dirty="0">
                <a:solidFill>
                  <a:schemeClr val="tx1"/>
                </a:solidFill>
              </a:rPr>
              <a:t>(5) </a:t>
            </a:r>
            <a:r>
              <a:rPr lang="ja-JP" altLang="en-US" sz="1528" u="sng" dirty="0">
                <a:solidFill>
                  <a:schemeClr val="tx1"/>
                </a:solidFill>
              </a:rPr>
              <a:t>社会生活との関わり</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家族を大切にしようとする気持ちをもつとともに，地域の身近な人と触れ合う中で，人との</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様々な関わり方に気付き，相手の気持ちを考えて関わり，自分が役に立つ喜びを感じ，地域に親</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しみをもつようになる。また，幼稚園内外の様々な環境に関わる中で，遊びや生活に必要な情報</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を取り入れ，情報に基づき判断したり，情報を伝え合ったり，活用したりするなど，情報を役立</a:t>
            </a:r>
            <a:endParaRPr lang="en-US" altLang="ja-JP" sz="1528" u="sng" dirty="0">
              <a:solidFill>
                <a:schemeClr val="tx1"/>
              </a:solidFill>
            </a:endParaRPr>
          </a:p>
          <a:p>
            <a:pPr>
              <a:defRPr/>
            </a:pPr>
            <a:r>
              <a:rPr lang="en-US" altLang="ja-JP" sz="1528" dirty="0">
                <a:solidFill>
                  <a:schemeClr val="tx1"/>
                </a:solidFill>
              </a:rPr>
              <a:t>  </a:t>
            </a:r>
            <a:r>
              <a:rPr lang="ja-JP" altLang="en-US" sz="1528" u="sng" dirty="0" err="1">
                <a:solidFill>
                  <a:schemeClr val="tx1"/>
                </a:solidFill>
              </a:rPr>
              <a:t>てながら</a:t>
            </a:r>
            <a:r>
              <a:rPr lang="ja-JP" altLang="en-US" sz="1528" u="sng" dirty="0">
                <a:solidFill>
                  <a:schemeClr val="tx1"/>
                </a:solidFill>
              </a:rPr>
              <a:t>活動するようになるとともに，公共の施設を大切に利用するなどして，社会とのつなが</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りなどを意識するようになる。</a:t>
            </a:r>
            <a:r>
              <a:rPr lang="en-US" altLang="ja-JP" sz="1528" u="sng" dirty="0">
                <a:solidFill>
                  <a:schemeClr val="tx1"/>
                </a:solidFill>
              </a:rPr>
              <a:t/>
            </a:r>
            <a:br>
              <a:rPr lang="en-US" altLang="ja-JP" sz="1528" u="sng" dirty="0">
                <a:solidFill>
                  <a:schemeClr val="tx1"/>
                </a:solidFill>
              </a:rPr>
            </a:br>
            <a:endParaRPr lang="ja-JP" altLang="en-US" sz="1528" u="sng" dirty="0">
              <a:solidFill>
                <a:schemeClr val="tx1"/>
              </a:solidFill>
            </a:endParaRPr>
          </a:p>
        </p:txBody>
      </p:sp>
      <p:sp>
        <p:nvSpPr>
          <p:cNvPr id="2" name="スライド番号プレースホルダー 1"/>
          <p:cNvSpPr>
            <a:spLocks noGrp="1"/>
          </p:cNvSpPr>
          <p:nvPr>
            <p:ph type="sldNum" sz="quarter" idx="12"/>
          </p:nvPr>
        </p:nvSpPr>
        <p:spPr/>
        <p:txBody>
          <a:bodyPr/>
          <a:lstStyle/>
          <a:p>
            <a:fld id="{3F991C33-C8BF-4895-8FD1-7F8BFDB9C824}" type="slidenum">
              <a:rPr kumimoji="1" lang="ja-JP" altLang="en-US" sz="1200" smtClean="0">
                <a:solidFill>
                  <a:schemeClr val="tx1"/>
                </a:solidFill>
              </a:rPr>
              <a:t>18</a:t>
            </a:fld>
            <a:endParaRPr kumimoji="1" lang="ja-JP" altLang="en-US" sz="1200" dirty="0">
              <a:solidFill>
                <a:schemeClr val="tx1"/>
              </a:solidFill>
            </a:endParaRPr>
          </a:p>
        </p:txBody>
      </p:sp>
      <p:sp>
        <p:nvSpPr>
          <p:cNvPr id="5" name="Rectangle 4"/>
          <p:cNvSpPr>
            <a:spLocks noChangeArrowheads="1"/>
          </p:cNvSpPr>
          <p:nvPr/>
        </p:nvSpPr>
        <p:spPr bwMode="auto">
          <a:xfrm>
            <a:off x="847639" y="-27384"/>
            <a:ext cx="8332873" cy="648072"/>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幼稚園教育において育みたい資質・能力及び</a:t>
            </a:r>
            <a:endParaRPr lang="en-US" altLang="ja-JP" sz="2000" b="1" dirty="0">
              <a:solidFill>
                <a:schemeClr val="bg1"/>
              </a:solidFill>
              <a:latin typeface="メイリオ" panose="020B0604030504040204" pitchFamily="50" charset="-128"/>
              <a:ea typeface="メイリオ" panose="020B0604030504040204" pitchFamily="50" charset="-128"/>
            </a:endParaRPr>
          </a:p>
          <a:p>
            <a:r>
              <a:rPr lang="ja-JP" altLang="en-US" sz="2000" b="1" dirty="0">
                <a:solidFill>
                  <a:schemeClr val="bg1"/>
                </a:solidFill>
                <a:latin typeface="メイリオ" panose="020B0604030504040204" pitchFamily="50" charset="-128"/>
                <a:ea typeface="メイリオ" panose="020B0604030504040204" pitchFamily="50" charset="-128"/>
              </a:rPr>
              <a:t>幼児期の終わりまでに育ってほしい姿の明確化</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楕円 5"/>
          <p:cNvSpPr/>
          <p:nvPr/>
        </p:nvSpPr>
        <p:spPr>
          <a:xfrm>
            <a:off x="24442" y="-27384"/>
            <a:ext cx="1584720" cy="69553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第２</a:t>
            </a:r>
          </a:p>
        </p:txBody>
      </p:sp>
      <p:sp>
        <p:nvSpPr>
          <p:cNvPr id="7" name="正方形/長方形 6"/>
          <p:cNvSpPr/>
          <p:nvPr/>
        </p:nvSpPr>
        <p:spPr>
          <a:xfrm>
            <a:off x="131995" y="668153"/>
            <a:ext cx="136961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51</a:t>
            </a:r>
            <a:r>
              <a:rPr lang="ja-JP" altLang="en-US" dirty="0">
                <a:ln w="0"/>
                <a:solidFill>
                  <a:schemeClr val="tx1"/>
                </a:solidFill>
                <a:effectLst>
                  <a:outerShdw blurRad="38100" dist="19050" dir="2700000" algn="tl" rotWithShape="0">
                    <a:schemeClr val="dk1">
                      <a:alpha val="40000"/>
                    </a:schemeClr>
                  </a:outerShdw>
                </a:effectLst>
              </a:rPr>
              <a:t>～</a:t>
            </a:r>
            <a:r>
              <a:rPr lang="en-US" altLang="ja-JP" dirty="0">
                <a:ln w="0"/>
                <a:solidFill>
                  <a:schemeClr val="tx1"/>
                </a:solidFill>
                <a:effectLst>
                  <a:outerShdw blurRad="38100" dist="19050" dir="2700000" algn="tl" rotWithShape="0">
                    <a:schemeClr val="dk1">
                      <a:alpha val="40000"/>
                    </a:schemeClr>
                  </a:outerShdw>
                </a:effectLst>
              </a:rPr>
              <a:t>72</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957301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7504" y="928612"/>
            <a:ext cx="8928991" cy="54277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528" dirty="0">
                <a:solidFill>
                  <a:schemeClr val="tx1"/>
                </a:solidFill>
              </a:rPr>
              <a:t/>
            </a:r>
            <a:br>
              <a:rPr lang="en-US" altLang="ja-JP" sz="1528" dirty="0">
                <a:solidFill>
                  <a:schemeClr val="tx1"/>
                </a:solidFill>
              </a:rPr>
            </a:br>
            <a:r>
              <a:rPr lang="en-US" altLang="ja-JP" sz="1528" dirty="0">
                <a:solidFill>
                  <a:schemeClr val="tx1"/>
                </a:solidFill>
              </a:rPr>
              <a:t>(6)</a:t>
            </a:r>
            <a:r>
              <a:rPr lang="ja-JP" altLang="en-US" sz="1528" dirty="0">
                <a:solidFill>
                  <a:schemeClr val="tx1"/>
                </a:solidFill>
              </a:rPr>
              <a:t>　</a:t>
            </a:r>
            <a:r>
              <a:rPr lang="ja-JP" altLang="en-US" sz="1528" u="sng" dirty="0">
                <a:solidFill>
                  <a:schemeClr val="tx1"/>
                </a:solidFill>
              </a:rPr>
              <a:t>思考力の芽生え</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身近な事象に積極的に関わる中で，物の性質や仕組みなどを感じ取ったり，気付いたりし，考え</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たり，予想したり，工夫したりするなど，多様な関わりを楽しむようになる。また，友達の様々な</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考えに触れる中で，自分と異なる考えがあることに気付き，自ら判断したり，考え直したりするな</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ど，新しい考えを生み出す喜びを味わいながら，自分の考えをよりよいものにするようになる。</a:t>
            </a:r>
            <a:r>
              <a:rPr lang="en-US" altLang="ja-JP" sz="1528" u="sng" dirty="0">
                <a:solidFill>
                  <a:schemeClr val="tx1"/>
                </a:solidFill>
              </a:rPr>
              <a:t/>
            </a:r>
            <a:br>
              <a:rPr lang="en-US" altLang="ja-JP" sz="1528" u="sng" dirty="0">
                <a:solidFill>
                  <a:schemeClr val="tx1"/>
                </a:solidFill>
              </a:rPr>
            </a:br>
            <a:r>
              <a:rPr lang="en-US" altLang="ja-JP" sz="1528" dirty="0">
                <a:solidFill>
                  <a:schemeClr val="tx1"/>
                </a:solidFill>
              </a:rPr>
              <a:t>(7)</a:t>
            </a:r>
            <a:r>
              <a:rPr lang="ja-JP" altLang="en-US" sz="1528" dirty="0">
                <a:solidFill>
                  <a:schemeClr val="tx1"/>
                </a:solidFill>
              </a:rPr>
              <a:t>　</a:t>
            </a:r>
            <a:r>
              <a:rPr lang="ja-JP" altLang="en-US" sz="1528" u="sng" dirty="0">
                <a:solidFill>
                  <a:schemeClr val="tx1"/>
                </a:solidFill>
              </a:rPr>
              <a:t>自然との関わり・生命尊重</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自然に触れて感動する体験を通して，自然の変化などを感じ取り，好奇心や探究心をもって考</a:t>
            </a:r>
            <a:endParaRPr lang="en-US" altLang="ja-JP" sz="1528" u="sng" dirty="0">
              <a:solidFill>
                <a:schemeClr val="tx1"/>
              </a:solidFill>
            </a:endParaRPr>
          </a:p>
          <a:p>
            <a:pPr>
              <a:defRPr/>
            </a:pPr>
            <a:r>
              <a:rPr lang="ja-JP" altLang="en-US" sz="1528" dirty="0">
                <a:solidFill>
                  <a:schemeClr val="tx1"/>
                </a:solidFill>
              </a:rPr>
              <a:t>　</a:t>
            </a:r>
            <a:r>
              <a:rPr lang="ja-JP" altLang="en-US" sz="1528" u="sng" dirty="0" err="1">
                <a:solidFill>
                  <a:schemeClr val="tx1"/>
                </a:solidFill>
              </a:rPr>
              <a:t>え</a:t>
            </a:r>
            <a:r>
              <a:rPr lang="ja-JP" altLang="en-US" sz="1528" u="sng" dirty="0">
                <a:solidFill>
                  <a:schemeClr val="tx1"/>
                </a:solidFill>
              </a:rPr>
              <a:t>言葉などで表現しながら，身近な事象への関心が高まるとともに，自然への愛情や畏敬の念をも</a:t>
            </a:r>
            <a:endParaRPr lang="en-US" altLang="ja-JP" sz="1528" u="sng" dirty="0">
              <a:solidFill>
                <a:schemeClr val="tx1"/>
              </a:solidFill>
            </a:endParaRPr>
          </a:p>
          <a:p>
            <a:pPr>
              <a:defRPr/>
            </a:pPr>
            <a:r>
              <a:rPr lang="ja-JP" altLang="en-US" sz="1528" dirty="0">
                <a:solidFill>
                  <a:schemeClr val="tx1"/>
                </a:solidFill>
              </a:rPr>
              <a:t>　</a:t>
            </a:r>
            <a:r>
              <a:rPr lang="ja-JP" altLang="en-US" sz="1528" u="sng" dirty="0" err="1">
                <a:solidFill>
                  <a:schemeClr val="tx1"/>
                </a:solidFill>
              </a:rPr>
              <a:t>つように</a:t>
            </a:r>
            <a:r>
              <a:rPr lang="ja-JP" altLang="en-US" sz="1528" u="sng" dirty="0">
                <a:solidFill>
                  <a:schemeClr val="tx1"/>
                </a:solidFill>
              </a:rPr>
              <a:t>なる。また，身近な動植物に心を動かされる中で，生命の不思議さや尊さに気付き，身近</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な動植物への接し方を考え，命あるものとしていたわり，大切にする気持ちをもって関わるように</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なる。</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(8)</a:t>
            </a:r>
            <a:r>
              <a:rPr lang="ja-JP" altLang="en-US" sz="1528" dirty="0">
                <a:solidFill>
                  <a:schemeClr val="tx1"/>
                </a:solidFill>
              </a:rPr>
              <a:t>　</a:t>
            </a:r>
            <a:r>
              <a:rPr lang="ja-JP" altLang="en-US" sz="1528" u="sng" dirty="0">
                <a:solidFill>
                  <a:schemeClr val="tx1"/>
                </a:solidFill>
              </a:rPr>
              <a:t>数量や図形，標識や文字などへの関心・感覚</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遊びや生活の中で，数量や図形，標識や文字などに親しむ体験を重ねたり，標識や文字の役割</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に気付いたりし，自らの必要感に基づきこれらを活用し，興味や関心，感覚をもつようになる。</a:t>
            </a:r>
            <a:r>
              <a:rPr lang="en-US" altLang="ja-JP" sz="1528" u="sng" dirty="0">
                <a:solidFill>
                  <a:schemeClr val="tx1"/>
                </a:solidFill>
              </a:rPr>
              <a:t/>
            </a:r>
            <a:br>
              <a:rPr lang="en-US" altLang="ja-JP" sz="1528" u="sng" dirty="0">
                <a:solidFill>
                  <a:schemeClr val="tx1"/>
                </a:solidFill>
              </a:rPr>
            </a:br>
            <a:r>
              <a:rPr lang="en-US" altLang="ja-JP" sz="1528" dirty="0">
                <a:solidFill>
                  <a:schemeClr val="tx1"/>
                </a:solidFill>
              </a:rPr>
              <a:t>(9)</a:t>
            </a:r>
            <a:r>
              <a:rPr lang="ja-JP" altLang="en-US" sz="1528" dirty="0">
                <a:solidFill>
                  <a:schemeClr val="tx1"/>
                </a:solidFill>
              </a:rPr>
              <a:t>　</a:t>
            </a:r>
            <a:r>
              <a:rPr lang="ja-JP" altLang="en-US" sz="1528" u="sng" dirty="0">
                <a:solidFill>
                  <a:schemeClr val="tx1"/>
                </a:solidFill>
              </a:rPr>
              <a:t>言葉による伝え合い</a:t>
            </a:r>
            <a:endParaRPr lang="en-US" altLang="ja-JP" sz="1528" u="sng" dirty="0">
              <a:solidFill>
                <a:schemeClr val="tx1"/>
              </a:solidFill>
            </a:endParaRPr>
          </a:p>
          <a:p>
            <a:pPr>
              <a:defRPr/>
            </a:pPr>
            <a:r>
              <a:rPr lang="en-US" altLang="ja-JP" sz="1528" dirty="0">
                <a:solidFill>
                  <a:schemeClr val="tx1"/>
                </a:solidFill>
              </a:rPr>
              <a:t>        </a:t>
            </a:r>
            <a:r>
              <a:rPr lang="ja-JP" altLang="en-US" sz="1528" u="sng" dirty="0">
                <a:solidFill>
                  <a:schemeClr val="tx1"/>
                </a:solidFill>
              </a:rPr>
              <a:t>先生や友達と心を通わせる中で，絵本や物語などに親しみながら，豊かな言葉や表現を身に付</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け，経験したことや考えたことなどを言葉で伝えたり，相手の話を注意して聞いたりし，言葉に</a:t>
            </a:r>
            <a:r>
              <a:rPr lang="ja-JP" altLang="en-US" sz="1528" u="sng" dirty="0" err="1">
                <a:solidFill>
                  <a:schemeClr val="tx1"/>
                </a:solidFill>
              </a:rPr>
              <a:t>よ</a:t>
            </a:r>
            <a:endParaRPr lang="en-US" altLang="ja-JP" sz="1528" u="sng" dirty="0">
              <a:solidFill>
                <a:schemeClr val="tx1"/>
              </a:solidFill>
            </a:endParaRPr>
          </a:p>
          <a:p>
            <a:pPr>
              <a:defRPr/>
            </a:pPr>
            <a:r>
              <a:rPr lang="ja-JP" altLang="en-US" sz="1528" dirty="0">
                <a:solidFill>
                  <a:schemeClr val="tx1"/>
                </a:solidFill>
              </a:rPr>
              <a:t>　</a:t>
            </a:r>
            <a:r>
              <a:rPr lang="ja-JP" altLang="en-US" sz="1528" u="sng" dirty="0" err="1">
                <a:solidFill>
                  <a:schemeClr val="tx1"/>
                </a:solidFill>
              </a:rPr>
              <a:t>る</a:t>
            </a:r>
            <a:r>
              <a:rPr lang="ja-JP" altLang="en-US" sz="1528" u="sng" dirty="0">
                <a:solidFill>
                  <a:schemeClr val="tx1"/>
                </a:solidFill>
              </a:rPr>
              <a:t>伝え合いを楽しむようになる。</a:t>
            </a:r>
            <a:r>
              <a:rPr lang="en-US" altLang="ja-JP" sz="1528" u="sng" dirty="0">
                <a:solidFill>
                  <a:schemeClr val="tx1"/>
                </a:solidFill>
              </a:rPr>
              <a:t/>
            </a:r>
            <a:br>
              <a:rPr lang="en-US" altLang="ja-JP" sz="1528" u="sng" dirty="0">
                <a:solidFill>
                  <a:schemeClr val="tx1"/>
                </a:solidFill>
              </a:rPr>
            </a:br>
            <a:r>
              <a:rPr lang="en-US" altLang="ja-JP" sz="1528" dirty="0">
                <a:solidFill>
                  <a:schemeClr val="tx1"/>
                </a:solidFill>
              </a:rPr>
              <a:t>(10)</a:t>
            </a:r>
            <a:r>
              <a:rPr lang="ja-JP" altLang="en-US" sz="1528" dirty="0">
                <a:solidFill>
                  <a:schemeClr val="tx1"/>
                </a:solidFill>
              </a:rPr>
              <a:t>   </a:t>
            </a:r>
            <a:r>
              <a:rPr lang="ja-JP" altLang="en-US" sz="1528" u="sng" dirty="0">
                <a:solidFill>
                  <a:schemeClr val="tx1"/>
                </a:solidFill>
              </a:rPr>
              <a:t>豊かな感性と表現</a:t>
            </a:r>
            <a:endParaRPr lang="en-US" altLang="ja-JP" sz="1528" u="sng" dirty="0">
              <a:solidFill>
                <a:schemeClr val="tx1"/>
              </a:solidFill>
            </a:endParaRPr>
          </a:p>
          <a:p>
            <a:pPr>
              <a:defRPr/>
            </a:pPr>
            <a:r>
              <a:rPr lang="en-US" altLang="ja-JP" sz="1528" dirty="0">
                <a:solidFill>
                  <a:schemeClr val="tx1"/>
                </a:solidFill>
              </a:rPr>
              <a:t>       </a:t>
            </a:r>
            <a:r>
              <a:rPr lang="ja-JP" altLang="en-US" sz="1528" dirty="0">
                <a:solidFill>
                  <a:schemeClr val="tx1"/>
                </a:solidFill>
              </a:rPr>
              <a:t>   </a:t>
            </a:r>
            <a:r>
              <a:rPr lang="ja-JP" altLang="en-US" sz="1528" u="sng" dirty="0">
                <a:solidFill>
                  <a:schemeClr val="tx1"/>
                </a:solidFill>
              </a:rPr>
              <a:t>心を動かす出来事などに触れ感性を働かせる中で，様々な素材の特徴や表現の仕方などに気付</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き，感じたことや考えたことを自分で表現したり，友達同士で表現する過程を楽しんだりし，表現</a:t>
            </a:r>
            <a:endParaRPr lang="en-US" altLang="ja-JP" sz="1528" u="sng" dirty="0">
              <a:solidFill>
                <a:schemeClr val="tx1"/>
              </a:solidFill>
            </a:endParaRPr>
          </a:p>
          <a:p>
            <a:pPr>
              <a:defRPr/>
            </a:pPr>
            <a:r>
              <a:rPr lang="ja-JP" altLang="en-US" sz="1528" dirty="0">
                <a:solidFill>
                  <a:schemeClr val="tx1"/>
                </a:solidFill>
              </a:rPr>
              <a:t>　</a:t>
            </a:r>
            <a:r>
              <a:rPr lang="ja-JP" altLang="en-US" sz="1528" u="sng" dirty="0">
                <a:solidFill>
                  <a:schemeClr val="tx1"/>
                </a:solidFill>
              </a:rPr>
              <a:t>する喜びを味わい，意欲をもつようになる。</a:t>
            </a:r>
          </a:p>
          <a:p>
            <a:pPr>
              <a:defRPr/>
            </a:pPr>
            <a:endParaRPr lang="ja-JP" altLang="en-US" sz="1146" dirty="0">
              <a:solidFill>
                <a:schemeClr val="tx1"/>
              </a:solidFill>
            </a:endParaRPr>
          </a:p>
        </p:txBody>
      </p:sp>
      <p:sp>
        <p:nvSpPr>
          <p:cNvPr id="2" name="スライド番号プレースホルダー 1"/>
          <p:cNvSpPr>
            <a:spLocks noGrp="1"/>
          </p:cNvSpPr>
          <p:nvPr>
            <p:ph type="sldNum" sz="quarter" idx="12"/>
          </p:nvPr>
        </p:nvSpPr>
        <p:spPr/>
        <p:txBody>
          <a:bodyPr/>
          <a:lstStyle/>
          <a:p>
            <a:fld id="{3F991C33-C8BF-4895-8FD1-7F8BFDB9C824}" type="slidenum">
              <a:rPr kumimoji="1" lang="ja-JP" altLang="en-US" sz="1200" smtClean="0">
                <a:solidFill>
                  <a:schemeClr val="tx1"/>
                </a:solidFill>
              </a:rPr>
              <a:t>19</a:t>
            </a:fld>
            <a:endParaRPr kumimoji="1" lang="ja-JP" altLang="en-US" sz="1200" dirty="0">
              <a:solidFill>
                <a:schemeClr val="tx1"/>
              </a:solidFill>
            </a:endParaRPr>
          </a:p>
        </p:txBody>
      </p:sp>
      <p:sp>
        <p:nvSpPr>
          <p:cNvPr id="4" name="Rectangle 4"/>
          <p:cNvSpPr>
            <a:spLocks noChangeArrowheads="1"/>
          </p:cNvSpPr>
          <p:nvPr/>
        </p:nvSpPr>
        <p:spPr bwMode="auto">
          <a:xfrm>
            <a:off x="790835" y="9964"/>
            <a:ext cx="8332873" cy="715078"/>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幼稚園教育において育みたい資質・能力及び</a:t>
            </a:r>
            <a:endParaRPr lang="en-US" altLang="ja-JP" sz="2000" b="1" dirty="0">
              <a:solidFill>
                <a:schemeClr val="bg1"/>
              </a:solidFill>
              <a:latin typeface="メイリオ" panose="020B0604030504040204" pitchFamily="50" charset="-128"/>
              <a:ea typeface="メイリオ" panose="020B0604030504040204" pitchFamily="50" charset="-128"/>
            </a:endParaRPr>
          </a:p>
          <a:p>
            <a:r>
              <a:rPr lang="ja-JP" altLang="en-US" sz="2000" b="1" dirty="0">
                <a:solidFill>
                  <a:schemeClr val="bg1"/>
                </a:solidFill>
                <a:latin typeface="メイリオ" panose="020B0604030504040204" pitchFamily="50" charset="-128"/>
                <a:ea typeface="メイリオ" panose="020B0604030504040204" pitchFamily="50" charset="-128"/>
              </a:rPr>
              <a:t>幼児期の終わりまでに育ってほしい姿の明確化</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5" name="楕円 4"/>
          <p:cNvSpPr/>
          <p:nvPr/>
        </p:nvSpPr>
        <p:spPr>
          <a:xfrm>
            <a:off x="24442" y="-27384"/>
            <a:ext cx="1584720" cy="69553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第２</a:t>
            </a:r>
          </a:p>
        </p:txBody>
      </p:sp>
    </p:spTree>
    <p:extLst>
      <p:ext uri="{BB962C8B-B14F-4D97-AF65-F5344CB8AC3E}">
        <p14:creationId xmlns:p14="http://schemas.microsoft.com/office/powerpoint/2010/main" val="1299326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2</a:t>
            </a:fld>
            <a:endParaRPr kumimoji="1" lang="ja-JP" altLang="en-US"/>
          </a:p>
        </p:txBody>
      </p:sp>
      <p:sp>
        <p:nvSpPr>
          <p:cNvPr id="6"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学習指導要領等改訂の概要　－改訂の基本方針（</a:t>
            </a:r>
            <a:r>
              <a:rPr lang="en-US" altLang="ja-JP" sz="2000" b="1" dirty="0">
                <a:solidFill>
                  <a:schemeClr val="bg1"/>
                </a:solidFill>
                <a:latin typeface="メイリオ" panose="020B0604030504040204" pitchFamily="50" charset="-128"/>
                <a:ea typeface="メイリオ" panose="020B0604030504040204" pitchFamily="50" charset="-128"/>
              </a:rPr>
              <a:t>1</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7" name="正方形/長方形 6"/>
          <p:cNvSpPr/>
          <p:nvPr/>
        </p:nvSpPr>
        <p:spPr>
          <a:xfrm>
            <a:off x="179512" y="692696"/>
            <a:ext cx="8740228" cy="57356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fontScale="92500" lnSpcReduction="20000"/>
          </a:bodyPr>
          <a:lstStyle/>
          <a:p>
            <a:r>
              <a:rPr lang="ja-JP" altLang="en-US" dirty="0">
                <a:solidFill>
                  <a:schemeClr val="tx1"/>
                </a:solidFill>
              </a:rPr>
              <a:t>   今回の改訂は中央教育審議会答申を踏まえ、次の基本方針に基づき行った。</a:t>
            </a:r>
            <a:endParaRPr lang="en-US" altLang="ja-JP" dirty="0">
              <a:solidFill>
                <a:schemeClr val="tx1"/>
              </a:solidFill>
            </a:endParaRPr>
          </a:p>
          <a:p>
            <a:endParaRPr lang="en-US" altLang="ja-JP" dirty="0">
              <a:solidFill>
                <a:schemeClr val="tx1"/>
              </a:solidFill>
            </a:endParaRPr>
          </a:p>
          <a:p>
            <a:r>
              <a:rPr kumimoji="1" lang="ja-JP" altLang="en-US" sz="2500" dirty="0">
                <a:solidFill>
                  <a:schemeClr val="tx1"/>
                </a:solidFill>
                <a:latin typeface="ＭＳ Ｐゴシック" panose="020B0600070205080204" pitchFamily="50" charset="-128"/>
                <a:ea typeface="ＭＳ Ｐゴシック" panose="020B0600070205080204" pitchFamily="50" charset="-128"/>
              </a:rPr>
              <a:t>①　今回の改訂の基本的な考え方</a:t>
            </a:r>
            <a:endParaRPr kumimoji="1" lang="en-US" altLang="ja-JP" sz="25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2500" dirty="0">
              <a:solidFill>
                <a:schemeClr val="tx1"/>
              </a:solidFill>
            </a:endParaRPr>
          </a:p>
          <a:p>
            <a:r>
              <a:rPr lang="ja-JP" altLang="en-US" sz="2500" dirty="0">
                <a:solidFill>
                  <a:schemeClr val="tx1"/>
                </a:solidFill>
              </a:rPr>
              <a:t>　ア　</a:t>
            </a:r>
            <a:r>
              <a:rPr lang="ja-JP" altLang="en-US" sz="2500" u="sng" dirty="0">
                <a:solidFill>
                  <a:schemeClr val="tx1"/>
                </a:solidFill>
              </a:rPr>
              <a:t>子供たちが未来社会を切り拓くための資質・能力の一層</a:t>
            </a:r>
            <a:r>
              <a:rPr lang="ja-JP" altLang="en-US" sz="2500" dirty="0">
                <a:solidFill>
                  <a:schemeClr val="tx1"/>
                </a:solidFill>
              </a:rPr>
              <a:t>　</a:t>
            </a:r>
            <a:endParaRPr lang="en-US" altLang="ja-JP" sz="2500" dirty="0">
              <a:solidFill>
                <a:schemeClr val="tx1"/>
              </a:solidFill>
            </a:endParaRPr>
          </a:p>
          <a:p>
            <a:r>
              <a:rPr lang="ja-JP" altLang="en-US" sz="2500" dirty="0">
                <a:solidFill>
                  <a:schemeClr val="tx1"/>
                </a:solidFill>
              </a:rPr>
              <a:t>　　</a:t>
            </a:r>
            <a:r>
              <a:rPr lang="ja-JP" altLang="en-US" sz="2500" u="sng" dirty="0">
                <a:solidFill>
                  <a:schemeClr val="tx1"/>
                </a:solidFill>
              </a:rPr>
              <a:t>確実な育成</a:t>
            </a:r>
            <a:r>
              <a:rPr lang="ja-JP" altLang="en-US" sz="2500" dirty="0">
                <a:solidFill>
                  <a:schemeClr val="tx1"/>
                </a:solidFill>
              </a:rPr>
              <a:t>と、</a:t>
            </a:r>
            <a:r>
              <a:rPr lang="ja-JP" altLang="en-US" sz="2500" u="sng" dirty="0">
                <a:solidFill>
                  <a:schemeClr val="tx1"/>
                </a:solidFill>
              </a:rPr>
              <a:t>子供たちに求められる資質・能力とは何か</a:t>
            </a:r>
            <a:endParaRPr lang="en-US" altLang="ja-JP" sz="2500" u="sng" dirty="0">
              <a:solidFill>
                <a:schemeClr val="tx1"/>
              </a:solidFill>
            </a:endParaRPr>
          </a:p>
          <a:p>
            <a:r>
              <a:rPr lang="ja-JP" altLang="en-US" sz="2500" dirty="0">
                <a:solidFill>
                  <a:schemeClr val="tx1"/>
                </a:solidFill>
              </a:rPr>
              <a:t>　　</a:t>
            </a:r>
            <a:r>
              <a:rPr lang="ja-JP" altLang="en-US" sz="2500" u="sng" dirty="0">
                <a:solidFill>
                  <a:schemeClr val="tx1"/>
                </a:solidFill>
              </a:rPr>
              <a:t>を社会と共有し、連携する「社会に開かれた教育課程」の</a:t>
            </a:r>
            <a:endParaRPr lang="en-US" altLang="ja-JP" sz="2500" u="sng" dirty="0">
              <a:solidFill>
                <a:schemeClr val="tx1"/>
              </a:solidFill>
            </a:endParaRPr>
          </a:p>
          <a:p>
            <a:r>
              <a:rPr lang="ja-JP" altLang="en-US" sz="2500" dirty="0">
                <a:solidFill>
                  <a:schemeClr val="tx1"/>
                </a:solidFill>
              </a:rPr>
              <a:t>　　</a:t>
            </a:r>
            <a:r>
              <a:rPr lang="ja-JP" altLang="en-US" sz="2500" u="sng" dirty="0">
                <a:solidFill>
                  <a:schemeClr val="tx1"/>
                </a:solidFill>
              </a:rPr>
              <a:t>実現</a:t>
            </a:r>
            <a:endParaRPr lang="en-US" altLang="ja-JP" sz="2500" u="sng" dirty="0">
              <a:solidFill>
                <a:schemeClr val="tx1"/>
              </a:solidFill>
            </a:endParaRPr>
          </a:p>
          <a:p>
            <a:r>
              <a:rPr kumimoji="1" lang="ja-JP" altLang="en-US" sz="2500" dirty="0">
                <a:solidFill>
                  <a:schemeClr val="tx1"/>
                </a:solidFill>
              </a:rPr>
              <a:t>　イ　</a:t>
            </a:r>
            <a:r>
              <a:rPr kumimoji="1" lang="ja-JP" altLang="en-US" sz="2500" u="sng" dirty="0">
                <a:solidFill>
                  <a:schemeClr val="tx1"/>
                </a:solidFill>
              </a:rPr>
              <a:t>知識の理解の質を更に高めた確かな学力の育成</a:t>
            </a:r>
            <a:endParaRPr kumimoji="1" lang="en-US" altLang="ja-JP" sz="2500" u="sng" dirty="0">
              <a:solidFill>
                <a:schemeClr val="tx1"/>
              </a:solidFill>
            </a:endParaRPr>
          </a:p>
          <a:p>
            <a:r>
              <a:rPr lang="ja-JP" altLang="en-US" sz="2500" dirty="0">
                <a:solidFill>
                  <a:schemeClr val="tx1"/>
                </a:solidFill>
              </a:rPr>
              <a:t>　ウ　</a:t>
            </a:r>
            <a:r>
              <a:rPr lang="ja-JP" altLang="en-US" sz="2500" u="sng" dirty="0">
                <a:solidFill>
                  <a:schemeClr val="tx1"/>
                </a:solidFill>
              </a:rPr>
              <a:t>道徳教育の充実や体験活動の重視、体育・健康に関する</a:t>
            </a:r>
            <a:endParaRPr lang="en-US" altLang="ja-JP" sz="2500" u="sng" dirty="0">
              <a:solidFill>
                <a:schemeClr val="tx1"/>
              </a:solidFill>
            </a:endParaRPr>
          </a:p>
          <a:p>
            <a:r>
              <a:rPr lang="ja-JP" altLang="en-US" sz="2500" dirty="0">
                <a:solidFill>
                  <a:schemeClr val="tx1"/>
                </a:solidFill>
              </a:rPr>
              <a:t>　　</a:t>
            </a:r>
            <a:r>
              <a:rPr lang="ja-JP" altLang="en-US" sz="2500" u="sng" dirty="0">
                <a:solidFill>
                  <a:schemeClr val="tx1"/>
                </a:solidFill>
              </a:rPr>
              <a:t>指導の充実による豊かな心や健やかな体の育成</a:t>
            </a:r>
            <a:endParaRPr lang="en-US" altLang="ja-JP" sz="2500" u="sng" dirty="0">
              <a:solidFill>
                <a:schemeClr val="tx1"/>
              </a:solidFill>
            </a:endParaRPr>
          </a:p>
          <a:p>
            <a:endParaRPr lang="en-US" altLang="ja-JP" sz="2500" dirty="0">
              <a:solidFill>
                <a:schemeClr val="tx1"/>
              </a:solidFill>
              <a:latin typeface="ＭＳ Ｐゴシック" panose="020B0600070205080204" pitchFamily="50" charset="-128"/>
              <a:ea typeface="ＭＳ Ｐゴシック" panose="020B0600070205080204" pitchFamily="50" charset="-128"/>
            </a:endParaRPr>
          </a:p>
          <a:p>
            <a:r>
              <a:rPr lang="ja-JP" altLang="en-US" sz="2500" dirty="0">
                <a:solidFill>
                  <a:schemeClr val="tx1"/>
                </a:solidFill>
                <a:latin typeface="ＭＳ Ｐゴシック" panose="020B0600070205080204" pitchFamily="50" charset="-128"/>
                <a:ea typeface="ＭＳ Ｐゴシック" panose="020B0600070205080204" pitchFamily="50" charset="-128"/>
              </a:rPr>
              <a:t>②　</a:t>
            </a:r>
            <a:r>
              <a:rPr lang="ja-JP" altLang="en-US" sz="2500" u="sng" dirty="0">
                <a:solidFill>
                  <a:schemeClr val="tx1"/>
                </a:solidFill>
                <a:latin typeface="ＭＳ Ｐゴシック" panose="020B0600070205080204" pitchFamily="50" charset="-128"/>
                <a:ea typeface="ＭＳ Ｐゴシック" panose="020B0600070205080204" pitchFamily="50" charset="-128"/>
              </a:rPr>
              <a:t>育成を目指す資質・能力の明確化</a:t>
            </a:r>
            <a:endParaRPr lang="en-US" altLang="ja-JP" sz="2500" u="sng" dirty="0">
              <a:solidFill>
                <a:schemeClr val="tx1"/>
              </a:solidFill>
              <a:latin typeface="ＭＳ Ｐゴシック" panose="020B0600070205080204" pitchFamily="50" charset="-128"/>
              <a:ea typeface="ＭＳ Ｐゴシック" panose="020B0600070205080204" pitchFamily="50" charset="-128"/>
            </a:endParaRPr>
          </a:p>
          <a:p>
            <a:endParaRPr lang="en-US" altLang="ja-JP" sz="25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500" dirty="0">
                <a:solidFill>
                  <a:schemeClr val="tx1"/>
                </a:solidFill>
                <a:latin typeface="ＭＳ Ｐゴシック" panose="020B0600070205080204" pitchFamily="50" charset="-128"/>
                <a:ea typeface="ＭＳ Ｐゴシック" panose="020B0600070205080204" pitchFamily="50" charset="-128"/>
              </a:rPr>
              <a:t>③　</a:t>
            </a:r>
            <a:r>
              <a:rPr lang="ja-JP" altLang="en-US" sz="2500" u="sng" dirty="0">
                <a:solidFill>
                  <a:schemeClr val="tx1"/>
                </a:solidFill>
                <a:latin typeface="ＭＳ Ｐゴシック" panose="020B0600070205080204" pitchFamily="50" charset="-128"/>
                <a:ea typeface="ＭＳ Ｐゴシック" panose="020B0600070205080204" pitchFamily="50" charset="-128"/>
              </a:rPr>
              <a:t>「主体的・対話的で深い学び」の実現に向けた授業改善の推進</a:t>
            </a:r>
            <a:endParaRPr lang="en-US" altLang="ja-JP" sz="2500" b="1" u="sng"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25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500" dirty="0">
                <a:solidFill>
                  <a:schemeClr val="tx1"/>
                </a:solidFill>
                <a:latin typeface="ＭＳ Ｐゴシック" panose="020B0600070205080204" pitchFamily="50" charset="-128"/>
                <a:ea typeface="ＭＳ Ｐゴシック" panose="020B0600070205080204" pitchFamily="50" charset="-128"/>
              </a:rPr>
              <a:t>④　</a:t>
            </a:r>
            <a:r>
              <a:rPr kumimoji="1" lang="ja-JP" altLang="en-US" sz="2500" u="sng" dirty="0">
                <a:solidFill>
                  <a:schemeClr val="tx1"/>
                </a:solidFill>
                <a:latin typeface="ＭＳ Ｐゴシック" panose="020B0600070205080204" pitchFamily="50" charset="-128"/>
                <a:ea typeface="ＭＳ Ｐゴシック" panose="020B0600070205080204" pitchFamily="50" charset="-128"/>
              </a:rPr>
              <a:t>各学校におけるカリキュラム・マネジメントの推進</a:t>
            </a:r>
            <a:endParaRPr kumimoji="1" lang="en-US" altLang="ja-JP" sz="2500" u="sng" dirty="0">
              <a:solidFill>
                <a:schemeClr val="tx1"/>
              </a:solidFill>
              <a:latin typeface="ＭＳ Ｐゴシック" panose="020B0600070205080204" pitchFamily="50" charset="-128"/>
              <a:ea typeface="ＭＳ Ｐゴシック" panose="020B0600070205080204" pitchFamily="50" charset="-128"/>
            </a:endParaRPr>
          </a:p>
          <a:p>
            <a:endParaRPr lang="en-US" altLang="ja-JP" sz="2500" dirty="0">
              <a:solidFill>
                <a:schemeClr val="tx1"/>
              </a:solidFill>
              <a:latin typeface="ＭＳ Ｐゴシック" panose="020B0600070205080204" pitchFamily="50" charset="-128"/>
              <a:ea typeface="ＭＳ Ｐゴシック" panose="020B0600070205080204" pitchFamily="50" charset="-128"/>
            </a:endParaRPr>
          </a:p>
          <a:p>
            <a:r>
              <a:rPr lang="ja-JP" altLang="en-US" sz="2500" dirty="0">
                <a:solidFill>
                  <a:schemeClr val="tx1"/>
                </a:solidFill>
                <a:latin typeface="ＭＳ Ｐゴシック" panose="020B0600070205080204" pitchFamily="50" charset="-128"/>
                <a:ea typeface="ＭＳ Ｐゴシック" panose="020B0600070205080204" pitchFamily="50" charset="-128"/>
              </a:rPr>
              <a:t>⑤　</a:t>
            </a:r>
            <a:r>
              <a:rPr lang="ja-JP" altLang="en-US" sz="2500" u="sng" dirty="0">
                <a:solidFill>
                  <a:schemeClr val="tx1"/>
                </a:solidFill>
                <a:latin typeface="ＭＳ Ｐゴシック" panose="020B0600070205080204" pitchFamily="50" charset="-128"/>
                <a:ea typeface="ＭＳ Ｐゴシック" panose="020B0600070205080204" pitchFamily="50" charset="-128"/>
              </a:rPr>
              <a:t>言語能力の確実な育成、伝統や文化に関する教育の充実、体験</a:t>
            </a:r>
            <a:endParaRPr lang="en-US" altLang="ja-JP" sz="2500" u="sng" dirty="0">
              <a:solidFill>
                <a:schemeClr val="tx1"/>
              </a:solidFill>
              <a:latin typeface="ＭＳ Ｐゴシック" panose="020B0600070205080204" pitchFamily="50" charset="-128"/>
              <a:ea typeface="ＭＳ Ｐゴシック" panose="020B0600070205080204" pitchFamily="50" charset="-128"/>
            </a:endParaRPr>
          </a:p>
          <a:p>
            <a:r>
              <a:rPr lang="ja-JP" altLang="en-US" sz="2500" dirty="0">
                <a:solidFill>
                  <a:schemeClr val="tx1"/>
                </a:solidFill>
                <a:latin typeface="ＭＳ Ｐゴシック" panose="020B0600070205080204" pitchFamily="50" charset="-128"/>
                <a:ea typeface="ＭＳ Ｐゴシック" panose="020B0600070205080204" pitchFamily="50" charset="-128"/>
              </a:rPr>
              <a:t>　</a:t>
            </a:r>
            <a:r>
              <a:rPr lang="ja-JP" altLang="en-US" sz="2500" u="sng" dirty="0">
                <a:solidFill>
                  <a:schemeClr val="tx1"/>
                </a:solidFill>
                <a:latin typeface="ＭＳ Ｐゴシック" panose="020B0600070205080204" pitchFamily="50" charset="-128"/>
                <a:ea typeface="ＭＳ Ｐゴシック" panose="020B0600070205080204" pitchFamily="50" charset="-128"/>
              </a:rPr>
              <a:t>活動の充実などについての教育内容の充実</a:t>
            </a:r>
            <a:endParaRPr lang="en-US" altLang="ja-JP" sz="2500" u="sng"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dirty="0">
              <a:solidFill>
                <a:schemeClr val="tx1"/>
              </a:solidFill>
            </a:endParaRPr>
          </a:p>
        </p:txBody>
      </p:sp>
    </p:spTree>
    <p:extLst>
      <p:ext uri="{BB962C8B-B14F-4D97-AF65-F5344CB8AC3E}">
        <p14:creationId xmlns:p14="http://schemas.microsoft.com/office/powerpoint/2010/main" val="395961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407608" y="45966"/>
            <a:ext cx="8501678"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教育課程の役割</a:t>
            </a:r>
          </a:p>
        </p:txBody>
      </p:sp>
      <p:sp>
        <p:nvSpPr>
          <p:cNvPr id="4" name="正方形/長方形 3"/>
          <p:cNvSpPr/>
          <p:nvPr/>
        </p:nvSpPr>
        <p:spPr>
          <a:xfrm>
            <a:off x="179512" y="476672"/>
            <a:ext cx="8819864" cy="22545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rPr>
              <a:t>第１章　総則</a:t>
            </a:r>
            <a:r>
              <a:rPr lang="en-US" altLang="ja-JP" sz="1400" dirty="0">
                <a:solidFill>
                  <a:schemeClr val="tx1"/>
                </a:solidFill>
              </a:rPr>
              <a:t>     </a:t>
            </a:r>
            <a:r>
              <a:rPr lang="ja-JP" altLang="en-US" sz="1400" dirty="0">
                <a:solidFill>
                  <a:schemeClr val="tx1"/>
                </a:solidFill>
              </a:rPr>
              <a:t>第３　教育課程の役割と編成等</a:t>
            </a:r>
            <a:endParaRPr lang="en-US" altLang="ja-JP" sz="1400" dirty="0">
              <a:solidFill>
                <a:schemeClr val="tx1"/>
              </a:solidFill>
            </a:endParaRPr>
          </a:p>
          <a:p>
            <a:r>
              <a:rPr kumimoji="1" lang="ja-JP" altLang="en-US" sz="1400" dirty="0">
                <a:solidFill>
                  <a:schemeClr val="tx1"/>
                </a:solidFill>
              </a:rPr>
              <a:t>　</a:t>
            </a:r>
            <a:r>
              <a:rPr lang="ja-JP" altLang="en-US" sz="1400" dirty="0">
                <a:solidFill>
                  <a:schemeClr val="tx1"/>
                </a:solidFill>
              </a:rPr>
              <a:t> １　教育課程の役割</a:t>
            </a:r>
            <a:endParaRPr lang="en-US" altLang="ja-JP" sz="1400" dirty="0">
              <a:solidFill>
                <a:schemeClr val="tx1"/>
              </a:solidFill>
            </a:endParaRPr>
          </a:p>
          <a:p>
            <a:r>
              <a:rPr lang="en-US" altLang="ja-JP" sz="1400" dirty="0">
                <a:solidFill>
                  <a:schemeClr val="tx1"/>
                </a:solidFill>
              </a:rPr>
              <a:t>   </a:t>
            </a:r>
            <a:r>
              <a:rPr lang="ja-JP" altLang="en-US" sz="1400" dirty="0">
                <a:solidFill>
                  <a:schemeClr val="tx1"/>
                </a:solidFill>
              </a:rPr>
              <a:t> 各幼稚園においては，教育基本法及び学校教育法その他の法令並びにこの幼稚園教育要領の示すところに従い，創意工夫を生かし，幼児の心身の発達と幼稚園及び地域の実態に即応した適切な教育課程を編成するものとする。</a:t>
            </a:r>
          </a:p>
          <a:p>
            <a:r>
              <a:rPr lang="ja-JP" altLang="en-US" sz="1400" dirty="0">
                <a:solidFill>
                  <a:schemeClr val="tx1"/>
                </a:solidFill>
              </a:rPr>
              <a:t>　</a:t>
            </a:r>
            <a:r>
              <a:rPr lang="ja-JP" altLang="en-US" sz="1400" u="sng" dirty="0">
                <a:solidFill>
                  <a:schemeClr val="tx1"/>
                </a:solidFill>
              </a:rPr>
              <a:t>また，各幼稚園においては，６に示す全体的な計画にも留意しながら，「幼児期の終わりまでに育ってほしい姿」を踏まえ教育課程を編成すること，教育課程の実施状況を評価してその改善を図っていくこと，教育課程の実施に必要な人的又は物的な体制を確保するとともにその改善を図っていくことなどを通して，教育課程に基づき組織的かつ計画的に各幼稚園の教育活動の質の向上を図っていくこと（以下「カリキュラム・マネジメント」という。）に努めるものとする。</a:t>
            </a:r>
            <a:endParaRPr lang="en-US" altLang="ja-JP" sz="1400" u="sng" dirty="0">
              <a:solidFill>
                <a:schemeClr val="tx1"/>
              </a:solidFill>
            </a:endParaRPr>
          </a:p>
        </p:txBody>
      </p:sp>
      <p:sp>
        <p:nvSpPr>
          <p:cNvPr id="7" name="テキスト ボックス 6"/>
          <p:cNvSpPr txBox="1"/>
          <p:nvPr/>
        </p:nvSpPr>
        <p:spPr>
          <a:xfrm>
            <a:off x="7020629" y="607178"/>
            <a:ext cx="1994520"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a:xfrm>
            <a:off x="6941976" y="6309320"/>
            <a:ext cx="2057400" cy="365125"/>
          </a:xfrm>
        </p:spPr>
        <p:txBody>
          <a:bodyPr/>
          <a:lstStyle/>
          <a:p>
            <a:fld id="{3F991C33-C8BF-4895-8FD1-7F8BFDB9C824}" type="slidenum">
              <a:rPr kumimoji="1" lang="ja-JP" altLang="en-US" sz="1600" smtClean="0"/>
              <a:t>20</a:t>
            </a:fld>
            <a:endParaRPr kumimoji="1" lang="ja-JP" altLang="en-US" sz="1600" dirty="0"/>
          </a:p>
        </p:txBody>
      </p:sp>
      <p:sp>
        <p:nvSpPr>
          <p:cNvPr id="8" name="楕円 7"/>
          <p:cNvSpPr/>
          <p:nvPr/>
        </p:nvSpPr>
        <p:spPr>
          <a:xfrm>
            <a:off x="34952" y="24946"/>
            <a:ext cx="1584720" cy="429364"/>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第３</a:t>
            </a:r>
          </a:p>
        </p:txBody>
      </p:sp>
      <p:sp>
        <p:nvSpPr>
          <p:cNvPr id="9" name="吹き出し: 上矢印 8"/>
          <p:cNvSpPr/>
          <p:nvPr/>
        </p:nvSpPr>
        <p:spPr>
          <a:xfrm>
            <a:off x="173938" y="2731207"/>
            <a:ext cx="8856984" cy="3851552"/>
          </a:xfrm>
          <a:prstGeom prst="upArrowCallout">
            <a:avLst>
              <a:gd name="adj1" fmla="val 54208"/>
              <a:gd name="adj2" fmla="val 44655"/>
              <a:gd name="adj3" fmla="val 7041"/>
              <a:gd name="adj4" fmla="val 8885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b="1" dirty="0">
                <a:solidFill>
                  <a:schemeClr val="tx1"/>
                </a:solidFill>
                <a:latin typeface="メイリオ" panose="020B0604030504040204" pitchFamily="50" charset="-128"/>
                <a:ea typeface="メイリオ" panose="020B0604030504040204" pitchFamily="50" charset="-128"/>
              </a:rPr>
              <a:t>教育課程全体の方向性：</a:t>
            </a:r>
            <a:r>
              <a:rPr lang="ja-JP" altLang="en-US" sz="1400" dirty="0">
                <a:solidFill>
                  <a:schemeClr val="tx1"/>
                </a:solidFill>
              </a:rPr>
              <a:t>各学校において、学習指導要領等を受け止めつつ、子供たちの姿や地域の実情等を踏まえて、各学校が設定する学校教育目標を実現するために、学習指導要領等に基づき教育課程を編成し、それを実施・評価し改善していく「カリキュラム・マネジメント」が必要。</a:t>
            </a:r>
            <a:endParaRPr lang="en-US" altLang="ja-JP" sz="1400" dirty="0">
              <a:solidFill>
                <a:schemeClr val="tx1"/>
              </a:solidFill>
            </a:endParaRPr>
          </a:p>
          <a:p>
            <a:endParaRPr lang="en-US" altLang="ja-JP" sz="1400" dirty="0">
              <a:solidFill>
                <a:schemeClr val="tx1"/>
              </a:solidFill>
            </a:endParaRPr>
          </a:p>
          <a:p>
            <a:r>
              <a:rPr lang="ja-JP" altLang="en-US" sz="1400" b="1" dirty="0">
                <a:solidFill>
                  <a:schemeClr val="tx1"/>
                </a:solidFill>
                <a:latin typeface="+mn-ea"/>
              </a:rPr>
              <a:t>幼稚園等におけるカリキュラム・マネジメントの重要性：</a:t>
            </a:r>
            <a:endParaRPr lang="en-US" altLang="ja-JP" sz="1400" b="1" dirty="0">
              <a:solidFill>
                <a:schemeClr val="tx1"/>
              </a:solidFill>
              <a:latin typeface="+mn-ea"/>
            </a:endParaRPr>
          </a:p>
          <a:p>
            <a:r>
              <a:rPr lang="ja-JP" altLang="en-US" sz="1400" dirty="0">
                <a:solidFill>
                  <a:schemeClr val="tx1"/>
                </a:solidFill>
              </a:rPr>
              <a:t>①</a:t>
            </a:r>
            <a:r>
              <a:rPr lang="ja-JP" altLang="ja-JP" sz="1400" dirty="0">
                <a:solidFill>
                  <a:schemeClr val="tx1"/>
                </a:solidFill>
              </a:rPr>
              <a:t>教科書のような主たる教材を用いず環境を通して行う教育を基本としていること</a:t>
            </a:r>
            <a:r>
              <a:rPr lang="ja-JP" altLang="en-US" sz="1400" dirty="0">
                <a:solidFill>
                  <a:schemeClr val="tx1"/>
                </a:solidFill>
              </a:rPr>
              <a:t>、②家庭</a:t>
            </a:r>
            <a:r>
              <a:rPr lang="ja-JP" altLang="ja-JP" sz="1400" dirty="0">
                <a:solidFill>
                  <a:schemeClr val="tx1"/>
                </a:solidFill>
              </a:rPr>
              <a:t>との関係において緊密度が他校種と比べて高いこと</a:t>
            </a:r>
            <a:r>
              <a:rPr lang="ja-JP" altLang="en-US" sz="1400" dirty="0">
                <a:solidFill>
                  <a:schemeClr val="tx1"/>
                </a:solidFill>
              </a:rPr>
              <a:t>、③預かり保育</a:t>
            </a:r>
            <a:r>
              <a:rPr lang="ja-JP" altLang="ja-JP" sz="1400" dirty="0">
                <a:solidFill>
                  <a:schemeClr val="tx1"/>
                </a:solidFill>
              </a:rPr>
              <a:t>や子育ての支援などの教育課程以外の活動が、多くの幼稚園等で実施されていること</a:t>
            </a:r>
            <a:r>
              <a:rPr lang="ja-JP" altLang="en-US" sz="1400" dirty="0">
                <a:solidFill>
                  <a:schemeClr val="tx1"/>
                </a:solidFill>
              </a:rPr>
              <a:t>。</a:t>
            </a:r>
            <a:endParaRPr lang="en-US" altLang="ja-JP" sz="1400" dirty="0">
              <a:solidFill>
                <a:schemeClr val="tx1"/>
              </a:solidFill>
            </a:endParaRPr>
          </a:p>
          <a:p>
            <a:r>
              <a:rPr lang="ja-JP" altLang="en-US" sz="1400" b="1" dirty="0">
                <a:solidFill>
                  <a:schemeClr val="tx1"/>
                </a:solidFill>
              </a:rPr>
              <a:t>　→　幼稚園等におけるカリキュラム・マネジメントは極めて重要</a:t>
            </a:r>
            <a:endParaRPr lang="en-US" altLang="ja-JP" sz="1400" b="1" dirty="0">
              <a:solidFill>
                <a:schemeClr val="tx1"/>
              </a:solidFill>
            </a:endParaRPr>
          </a:p>
          <a:p>
            <a:endParaRPr lang="en-US" altLang="ja-JP" sz="1400" b="1" dirty="0">
              <a:solidFill>
                <a:schemeClr val="tx1"/>
              </a:solidFill>
            </a:endParaRPr>
          </a:p>
          <a:p>
            <a:r>
              <a:rPr lang="ja-JP" altLang="en-US" sz="1400" b="1" dirty="0">
                <a:solidFill>
                  <a:schemeClr val="tx1"/>
                </a:solidFill>
                <a:latin typeface="+mn-ea"/>
              </a:rPr>
              <a:t>幼稚園教育要領におけるカリキュラム・マネジメント：</a:t>
            </a:r>
          </a:p>
          <a:p>
            <a:pPr defTabSz="806636">
              <a:spcBef>
                <a:spcPct val="0"/>
              </a:spcBef>
              <a:spcAft>
                <a:spcPts val="554"/>
              </a:spcAft>
            </a:pPr>
            <a:r>
              <a:rPr lang="ja-JP" altLang="en-US" sz="1400" dirty="0">
                <a:solidFill>
                  <a:srgbClr val="000000"/>
                </a:solidFill>
                <a:latin typeface="+mn-ea"/>
              </a:rPr>
              <a:t>○　園長は，全体的な計画にも留意しながら「幼児期の終わりまでに育ってほしい姿」を踏まえて教育課程を編成すること，教育課程の実施に必要な人的または物的な体制を確保して改善を図っていくことなどを通して，各幼稚園の教育課程に基づき，全教職員の協力体制の下，組織的かつ計画的に教育活動の質の向上を図るカリキュラム・マネジメントを実施することが求められる。</a:t>
            </a:r>
          </a:p>
          <a:p>
            <a:endParaRPr lang="ja-JP" altLang="en-US" sz="1600" dirty="0">
              <a:solidFill>
                <a:schemeClr val="tx1"/>
              </a:solidFill>
            </a:endParaRPr>
          </a:p>
          <a:p>
            <a:endParaRPr lang="ja-JP" altLang="en-US" sz="1600" b="1" dirty="0">
              <a:solidFill>
                <a:schemeClr val="tx1"/>
              </a:solidFill>
              <a:latin typeface="+mn-ea"/>
            </a:endParaRPr>
          </a:p>
          <a:p>
            <a:endParaRPr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7668344" y="5109845"/>
            <a:ext cx="1030547"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76</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81487256"/>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227738" y="332656"/>
            <a:ext cx="8902269"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各幼稚園の教育目標と教育課程の編成</a:t>
            </a:r>
          </a:p>
        </p:txBody>
      </p:sp>
      <p:sp>
        <p:nvSpPr>
          <p:cNvPr id="4" name="正方形/長方形 3"/>
          <p:cNvSpPr/>
          <p:nvPr/>
        </p:nvSpPr>
        <p:spPr>
          <a:xfrm>
            <a:off x="395536" y="980728"/>
            <a:ext cx="8403232" cy="41764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第１章　総則</a:t>
            </a:r>
            <a:endParaRPr kumimoji="1" lang="en-US" altLang="ja-JP" dirty="0">
              <a:solidFill>
                <a:schemeClr val="tx1"/>
              </a:solidFill>
            </a:endParaRPr>
          </a:p>
          <a:p>
            <a:r>
              <a:rPr lang="ja-JP" altLang="en-US" dirty="0">
                <a:solidFill>
                  <a:schemeClr val="tx1"/>
                </a:solidFill>
              </a:rPr>
              <a:t> 第３　教育課程の役割と編成等</a:t>
            </a:r>
            <a:endParaRPr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r>
              <a:rPr lang="ja-JP" altLang="en-US" dirty="0">
                <a:solidFill>
                  <a:schemeClr val="tx1"/>
                </a:solidFill>
              </a:rPr>
              <a:t>　 ２　各幼稚園の教育目標と教育課程の編成</a:t>
            </a:r>
          </a:p>
          <a:p>
            <a:endParaRPr lang="en-US" altLang="ja-JP" dirty="0">
              <a:solidFill>
                <a:schemeClr val="tx1"/>
              </a:solidFill>
            </a:endParaRPr>
          </a:p>
          <a:p>
            <a:r>
              <a:rPr lang="ja-JP" altLang="en-US" dirty="0">
                <a:solidFill>
                  <a:schemeClr val="tx1"/>
                </a:solidFill>
              </a:rPr>
              <a:t>　　　</a:t>
            </a:r>
            <a:r>
              <a:rPr lang="ja-JP" altLang="en-US" u="sng" dirty="0">
                <a:solidFill>
                  <a:schemeClr val="tx1"/>
                </a:solidFill>
              </a:rPr>
              <a:t>教育課程の編成に当たっては，幼稚園教育において育みたい資質・能力</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を踏まえつつ，各幼稚園の教育目標を明確にするとともに，教育課程の編</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成についての基本的な方針が家庭や地域とも共有されるよう努めるものと</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する。</a:t>
            </a:r>
            <a:endParaRPr kumimoji="1" lang="en-US" altLang="ja-JP" u="sng" dirty="0">
              <a:solidFill>
                <a:schemeClr val="tx1"/>
              </a:solidFill>
            </a:endParaRPr>
          </a:p>
        </p:txBody>
      </p:sp>
      <p:sp>
        <p:nvSpPr>
          <p:cNvPr id="7" name="テキスト ボックス 6"/>
          <p:cNvSpPr txBox="1"/>
          <p:nvPr/>
        </p:nvSpPr>
        <p:spPr>
          <a:xfrm>
            <a:off x="6804248" y="5373216"/>
            <a:ext cx="1994520"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a:xfrm>
            <a:off x="6941976" y="6309320"/>
            <a:ext cx="2057400" cy="365125"/>
          </a:xfrm>
        </p:spPr>
        <p:txBody>
          <a:bodyPr/>
          <a:lstStyle/>
          <a:p>
            <a:fld id="{3F991C33-C8BF-4895-8FD1-7F8BFDB9C824}" type="slidenum">
              <a:rPr kumimoji="1" lang="ja-JP" altLang="en-US" sz="1600" smtClean="0"/>
              <a:t>21</a:t>
            </a:fld>
            <a:endParaRPr kumimoji="1" lang="ja-JP" altLang="en-US" sz="1600" dirty="0"/>
          </a:p>
        </p:txBody>
      </p:sp>
      <p:sp>
        <p:nvSpPr>
          <p:cNvPr id="8" name="楕円 7"/>
          <p:cNvSpPr/>
          <p:nvPr/>
        </p:nvSpPr>
        <p:spPr>
          <a:xfrm>
            <a:off x="34952" y="88625"/>
            <a:ext cx="1584720" cy="69553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第３</a:t>
            </a:r>
          </a:p>
        </p:txBody>
      </p:sp>
    </p:spTree>
    <p:extLst>
      <p:ext uri="{BB962C8B-B14F-4D97-AF65-F5344CB8AC3E}">
        <p14:creationId xmlns:p14="http://schemas.microsoft.com/office/powerpoint/2010/main" val="237185667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452025" y="287147"/>
            <a:ext cx="8664742"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教育課程の編成上の基本的事項</a:t>
            </a:r>
          </a:p>
        </p:txBody>
      </p:sp>
      <p:sp>
        <p:nvSpPr>
          <p:cNvPr id="4" name="正方形/長方形 3"/>
          <p:cNvSpPr/>
          <p:nvPr/>
        </p:nvSpPr>
        <p:spPr>
          <a:xfrm>
            <a:off x="395536" y="899868"/>
            <a:ext cx="8403232" cy="55556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第１章　総則</a:t>
            </a:r>
            <a:endParaRPr kumimoji="1" lang="en-US" altLang="ja-JP" dirty="0">
              <a:solidFill>
                <a:schemeClr val="tx1"/>
              </a:solidFill>
            </a:endParaRPr>
          </a:p>
          <a:p>
            <a:r>
              <a:rPr lang="ja-JP" altLang="en-US" dirty="0">
                <a:solidFill>
                  <a:schemeClr val="tx1"/>
                </a:solidFill>
              </a:rPr>
              <a:t> 第３　教育課程の役割と編成等</a:t>
            </a:r>
            <a:endParaRPr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r>
              <a:rPr lang="ja-JP" altLang="en-US" dirty="0">
                <a:solidFill>
                  <a:schemeClr val="tx1"/>
                </a:solidFill>
              </a:rPr>
              <a:t>    ３　教育課程の編成上の留意事項</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　　</a:t>
            </a:r>
            <a:r>
              <a:rPr lang="en-US" altLang="ja-JP" dirty="0">
                <a:solidFill>
                  <a:schemeClr val="tx1"/>
                </a:solidFill>
              </a:rPr>
              <a:t>(1) </a:t>
            </a:r>
            <a:r>
              <a:rPr lang="ja-JP" altLang="en-US" dirty="0">
                <a:solidFill>
                  <a:schemeClr val="tx1"/>
                </a:solidFill>
              </a:rPr>
              <a:t>幼稚園生活の全体を通して第２章に示すねらいが総合的に達成されるよ</a:t>
            </a:r>
            <a:r>
              <a:rPr lang="en-US" altLang="ja-JP" dirty="0">
                <a:solidFill>
                  <a:schemeClr val="tx1"/>
                </a:solidFill>
              </a:rPr>
              <a:t/>
            </a:r>
            <a:br>
              <a:rPr lang="en-US" altLang="ja-JP" dirty="0">
                <a:solidFill>
                  <a:schemeClr val="tx1"/>
                </a:solidFill>
              </a:rPr>
            </a:br>
            <a:r>
              <a:rPr lang="ja-JP" altLang="en-US" dirty="0">
                <a:solidFill>
                  <a:schemeClr val="tx1"/>
                </a:solidFill>
              </a:rPr>
              <a:t>　　　う，教育課程に係る教育期間や幼児の生活経験や発達の過程などを考慮</a:t>
            </a:r>
            <a:r>
              <a:rPr lang="en-US" altLang="ja-JP" dirty="0">
                <a:solidFill>
                  <a:schemeClr val="tx1"/>
                </a:solidFill>
              </a:rPr>
              <a:t/>
            </a:r>
            <a:br>
              <a:rPr lang="en-US" altLang="ja-JP" dirty="0">
                <a:solidFill>
                  <a:schemeClr val="tx1"/>
                </a:solidFill>
              </a:rPr>
            </a:br>
            <a:r>
              <a:rPr lang="ja-JP" altLang="en-US" dirty="0">
                <a:solidFill>
                  <a:schemeClr val="tx1"/>
                </a:solidFill>
              </a:rPr>
              <a:t>　　　して具体的なねらいと内容を組織するものとする。この場合においては，</a:t>
            </a:r>
            <a:r>
              <a:rPr lang="en-US" altLang="ja-JP" dirty="0">
                <a:solidFill>
                  <a:schemeClr val="tx1"/>
                </a:solidFill>
              </a:rPr>
              <a:t/>
            </a:r>
            <a:br>
              <a:rPr lang="en-US" altLang="ja-JP" dirty="0">
                <a:solidFill>
                  <a:schemeClr val="tx1"/>
                </a:solidFill>
              </a:rPr>
            </a:br>
            <a:r>
              <a:rPr lang="ja-JP" altLang="en-US" dirty="0">
                <a:solidFill>
                  <a:schemeClr val="tx1"/>
                </a:solidFill>
              </a:rPr>
              <a:t>　　　特に，自我が芽生え，他者の存在を意識し，自己を抑制しようとする気</a:t>
            </a:r>
            <a:r>
              <a:rPr lang="en-US" altLang="ja-JP" dirty="0">
                <a:solidFill>
                  <a:schemeClr val="tx1"/>
                </a:solidFill>
              </a:rPr>
              <a:t/>
            </a:r>
            <a:br>
              <a:rPr lang="en-US" altLang="ja-JP" dirty="0">
                <a:solidFill>
                  <a:schemeClr val="tx1"/>
                </a:solidFill>
              </a:rPr>
            </a:br>
            <a:r>
              <a:rPr lang="ja-JP" altLang="en-US" dirty="0">
                <a:solidFill>
                  <a:schemeClr val="tx1"/>
                </a:solidFill>
              </a:rPr>
              <a:t>　　　持ちが生まれる幼児期の発達の特性を踏まえ，入園から修了に至るまで</a:t>
            </a:r>
            <a:r>
              <a:rPr lang="en-US" altLang="ja-JP" dirty="0">
                <a:solidFill>
                  <a:schemeClr val="tx1"/>
                </a:solidFill>
              </a:rPr>
              <a:t/>
            </a:r>
            <a:br>
              <a:rPr lang="en-US" altLang="ja-JP" dirty="0">
                <a:solidFill>
                  <a:schemeClr val="tx1"/>
                </a:solidFill>
              </a:rPr>
            </a:br>
            <a:r>
              <a:rPr lang="ja-JP" altLang="en-US" dirty="0">
                <a:solidFill>
                  <a:schemeClr val="tx1"/>
                </a:solidFill>
              </a:rPr>
              <a:t>　　　の長期的な視野をもって充実した生活が展開できるように配慮するもの</a:t>
            </a:r>
            <a:r>
              <a:rPr lang="en-US" altLang="ja-JP" dirty="0">
                <a:solidFill>
                  <a:schemeClr val="tx1"/>
                </a:solidFill>
              </a:rPr>
              <a:t/>
            </a:r>
            <a:br>
              <a:rPr lang="en-US" altLang="ja-JP" dirty="0">
                <a:solidFill>
                  <a:schemeClr val="tx1"/>
                </a:solidFill>
              </a:rPr>
            </a:br>
            <a:r>
              <a:rPr lang="ja-JP" altLang="en-US" dirty="0">
                <a:solidFill>
                  <a:schemeClr val="tx1"/>
                </a:solidFill>
              </a:rPr>
              <a:t>　　　とする。</a:t>
            </a:r>
          </a:p>
          <a:p>
            <a:r>
              <a:rPr lang="ja-JP" altLang="en-US" dirty="0">
                <a:solidFill>
                  <a:schemeClr val="tx1"/>
                </a:solidFill>
              </a:rPr>
              <a:t>   </a:t>
            </a:r>
            <a:endParaRPr lang="en-US" altLang="ja-JP" dirty="0">
              <a:solidFill>
                <a:schemeClr val="tx1"/>
              </a:solidFill>
            </a:endParaRPr>
          </a:p>
          <a:p>
            <a:r>
              <a:rPr lang="ja-JP" altLang="en-US" dirty="0">
                <a:solidFill>
                  <a:schemeClr val="tx1"/>
                </a:solidFill>
              </a:rPr>
              <a:t> 　　</a:t>
            </a:r>
            <a:r>
              <a:rPr lang="en-US" altLang="ja-JP" dirty="0">
                <a:solidFill>
                  <a:schemeClr val="tx1"/>
                </a:solidFill>
              </a:rPr>
              <a:t>(2)  </a:t>
            </a:r>
            <a:r>
              <a:rPr lang="ja-JP" altLang="en-US" dirty="0">
                <a:solidFill>
                  <a:schemeClr val="tx1"/>
                </a:solidFill>
              </a:rPr>
              <a:t>幼稚園の毎学年の教育課程に係る教育週数は，特別の事情のある場合</a:t>
            </a:r>
            <a:r>
              <a:rPr lang="en-US" altLang="ja-JP" dirty="0">
                <a:solidFill>
                  <a:schemeClr val="tx1"/>
                </a:solidFill>
              </a:rPr>
              <a:t/>
            </a:r>
            <a:br>
              <a:rPr lang="en-US" altLang="ja-JP" dirty="0">
                <a:solidFill>
                  <a:schemeClr val="tx1"/>
                </a:solidFill>
              </a:rPr>
            </a:br>
            <a:r>
              <a:rPr lang="ja-JP" altLang="en-US" dirty="0">
                <a:solidFill>
                  <a:schemeClr val="tx1"/>
                </a:solidFill>
              </a:rPr>
              <a:t>　　　  を除き，</a:t>
            </a:r>
            <a:r>
              <a:rPr lang="en-US" altLang="ja-JP" dirty="0">
                <a:solidFill>
                  <a:schemeClr val="tx1"/>
                </a:solidFill>
              </a:rPr>
              <a:t>39</a:t>
            </a:r>
            <a:r>
              <a:rPr lang="ja-JP" altLang="en-US" dirty="0">
                <a:solidFill>
                  <a:schemeClr val="tx1"/>
                </a:solidFill>
              </a:rPr>
              <a:t>週を下ってはならない。</a:t>
            </a:r>
          </a:p>
          <a:p>
            <a:endParaRPr lang="en-US" altLang="ja-JP" dirty="0">
              <a:solidFill>
                <a:schemeClr val="tx1"/>
              </a:solidFill>
            </a:endParaRPr>
          </a:p>
          <a:p>
            <a:r>
              <a:rPr lang="ja-JP" altLang="en-US" dirty="0">
                <a:solidFill>
                  <a:schemeClr val="tx1"/>
                </a:solidFill>
              </a:rPr>
              <a:t>        </a:t>
            </a:r>
            <a:r>
              <a:rPr lang="en-US" altLang="ja-JP" dirty="0">
                <a:solidFill>
                  <a:schemeClr val="tx1"/>
                </a:solidFill>
              </a:rPr>
              <a:t>(3)   </a:t>
            </a:r>
            <a:r>
              <a:rPr lang="ja-JP" altLang="en-US" dirty="0">
                <a:solidFill>
                  <a:schemeClr val="tx1"/>
                </a:solidFill>
              </a:rPr>
              <a:t>幼稚園の１日の教育課程に係る教育時間は，４時間を標準とする。た</a:t>
            </a:r>
            <a:r>
              <a:rPr lang="en-US" altLang="ja-JP" dirty="0">
                <a:solidFill>
                  <a:schemeClr val="tx1"/>
                </a:solidFill>
              </a:rPr>
              <a:t/>
            </a:r>
            <a:br>
              <a:rPr lang="en-US" altLang="ja-JP" dirty="0">
                <a:solidFill>
                  <a:schemeClr val="tx1"/>
                </a:solidFill>
              </a:rPr>
            </a:br>
            <a:r>
              <a:rPr lang="ja-JP" altLang="en-US" dirty="0">
                <a:solidFill>
                  <a:schemeClr val="tx1"/>
                </a:solidFill>
              </a:rPr>
              <a:t>　　　 だし，幼児の心身の発達の程度や季節などに適切に配慮するものとする。</a:t>
            </a:r>
            <a:endParaRPr kumimoji="1" lang="en-US" altLang="ja-JP" u="sng" dirty="0">
              <a:solidFill>
                <a:schemeClr val="tx1"/>
              </a:solidFill>
            </a:endParaRPr>
          </a:p>
        </p:txBody>
      </p:sp>
      <p:sp>
        <p:nvSpPr>
          <p:cNvPr id="7" name="テキスト ボックス 6"/>
          <p:cNvSpPr txBox="1"/>
          <p:nvPr/>
        </p:nvSpPr>
        <p:spPr>
          <a:xfrm>
            <a:off x="6660232" y="6455480"/>
            <a:ext cx="1994520"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a:xfrm>
            <a:off x="6941976" y="6309320"/>
            <a:ext cx="2057400" cy="365125"/>
          </a:xfrm>
        </p:spPr>
        <p:txBody>
          <a:bodyPr/>
          <a:lstStyle/>
          <a:p>
            <a:fld id="{3F991C33-C8BF-4895-8FD1-7F8BFDB9C824}" type="slidenum">
              <a:rPr kumimoji="1" lang="ja-JP" altLang="en-US" sz="1600" smtClean="0"/>
              <a:t>22</a:t>
            </a:fld>
            <a:endParaRPr kumimoji="1" lang="ja-JP" altLang="en-US" sz="1600" dirty="0"/>
          </a:p>
        </p:txBody>
      </p:sp>
      <p:sp>
        <p:nvSpPr>
          <p:cNvPr id="8" name="楕円 7"/>
          <p:cNvSpPr/>
          <p:nvPr/>
        </p:nvSpPr>
        <p:spPr>
          <a:xfrm>
            <a:off x="26793" y="143935"/>
            <a:ext cx="1584720" cy="623749"/>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第３</a:t>
            </a:r>
          </a:p>
        </p:txBody>
      </p:sp>
    </p:spTree>
    <p:extLst>
      <p:ext uri="{BB962C8B-B14F-4D97-AF65-F5344CB8AC3E}">
        <p14:creationId xmlns:p14="http://schemas.microsoft.com/office/powerpoint/2010/main" val="3811690193"/>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395536" y="152579"/>
            <a:ext cx="8603840"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教育課程の編成上の留意事項</a:t>
            </a:r>
          </a:p>
        </p:txBody>
      </p:sp>
      <p:sp>
        <p:nvSpPr>
          <p:cNvPr id="4" name="正方形/長方形 3"/>
          <p:cNvSpPr/>
          <p:nvPr/>
        </p:nvSpPr>
        <p:spPr>
          <a:xfrm>
            <a:off x="368896" y="684641"/>
            <a:ext cx="8630480" cy="61322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第１章　総則</a:t>
            </a:r>
            <a:endParaRPr kumimoji="1" lang="en-US" altLang="ja-JP" dirty="0">
              <a:solidFill>
                <a:schemeClr val="tx1"/>
              </a:solidFill>
            </a:endParaRPr>
          </a:p>
          <a:p>
            <a:r>
              <a:rPr lang="ja-JP" altLang="en-US" dirty="0">
                <a:solidFill>
                  <a:schemeClr val="tx1"/>
                </a:solidFill>
              </a:rPr>
              <a:t> 第３　教育課程の役割と編成等</a:t>
            </a:r>
            <a:endParaRPr lang="en-US" altLang="ja-JP" dirty="0">
              <a:solidFill>
                <a:schemeClr val="tx1"/>
              </a:solidFill>
            </a:endParaRPr>
          </a:p>
          <a:p>
            <a:r>
              <a:rPr kumimoji="1" lang="ja-JP" altLang="en-US" dirty="0">
                <a:solidFill>
                  <a:schemeClr val="tx1"/>
                </a:solidFill>
              </a:rPr>
              <a:t>　 </a:t>
            </a:r>
            <a:r>
              <a:rPr lang="ja-JP" altLang="en-US" dirty="0">
                <a:solidFill>
                  <a:schemeClr val="tx1"/>
                </a:solidFill>
              </a:rPr>
              <a:t>４　教育課程の編成上の留意事項</a:t>
            </a:r>
            <a:endParaRPr lang="en-US" altLang="ja-JP" dirty="0">
              <a:solidFill>
                <a:schemeClr val="tx1"/>
              </a:solidFill>
            </a:endParaRPr>
          </a:p>
          <a:p>
            <a:r>
              <a:rPr lang="ja-JP" altLang="en-US" dirty="0">
                <a:solidFill>
                  <a:schemeClr val="tx1"/>
                </a:solidFill>
              </a:rPr>
              <a:t>　　教育課程の編成に当たっては，次の事項に留意するものとする。</a:t>
            </a:r>
          </a:p>
          <a:p>
            <a:r>
              <a:rPr lang="ja-JP" altLang="en-US" dirty="0">
                <a:solidFill>
                  <a:schemeClr val="tx1"/>
                </a:solidFill>
              </a:rPr>
              <a:t>      </a:t>
            </a:r>
            <a:r>
              <a:rPr lang="en-US" altLang="ja-JP" dirty="0">
                <a:solidFill>
                  <a:schemeClr val="tx1"/>
                </a:solidFill>
              </a:rPr>
              <a:t>(1)  </a:t>
            </a:r>
            <a:r>
              <a:rPr lang="ja-JP" altLang="en-US" dirty="0">
                <a:solidFill>
                  <a:schemeClr val="tx1"/>
                </a:solidFill>
              </a:rPr>
              <a:t>幼児の生活は，入園当初の一人一人の遊びや教師との触れ合いを通して  </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幼稚園生活に親しみ，安定していく時期から，</a:t>
            </a:r>
            <a:r>
              <a:rPr lang="ja-JP" altLang="en-US" u="sng" dirty="0">
                <a:solidFill>
                  <a:schemeClr val="tx1"/>
                </a:solidFill>
              </a:rPr>
              <a:t>他の幼児との関わりの中で</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幼児の主体的な活動が深まり，幼児が互いに必要な存在であることを認識</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するようになり，</a:t>
            </a:r>
            <a:r>
              <a:rPr lang="ja-JP" altLang="en-US" dirty="0">
                <a:solidFill>
                  <a:schemeClr val="tx1"/>
                </a:solidFill>
              </a:rPr>
              <a:t>やがて</a:t>
            </a:r>
            <a:r>
              <a:rPr lang="ja-JP" altLang="en-US" u="sng" dirty="0">
                <a:solidFill>
                  <a:schemeClr val="tx1"/>
                </a:solidFill>
              </a:rPr>
              <a:t>幼児同士や学級全体で</a:t>
            </a:r>
            <a:r>
              <a:rPr lang="ja-JP" altLang="en-US" dirty="0">
                <a:solidFill>
                  <a:schemeClr val="tx1"/>
                </a:solidFill>
              </a:rPr>
              <a:t>目的をもって</a:t>
            </a:r>
            <a:r>
              <a:rPr lang="ja-JP" altLang="en-US" u="sng" dirty="0">
                <a:solidFill>
                  <a:schemeClr val="tx1"/>
                </a:solidFill>
              </a:rPr>
              <a:t>協同して</a:t>
            </a:r>
            <a:r>
              <a:rPr lang="ja-JP" altLang="en-US" dirty="0">
                <a:solidFill>
                  <a:schemeClr val="tx1"/>
                </a:solidFill>
              </a:rPr>
              <a:t>幼稚</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園生活を展開し，深めていく時期などに至るまでの過程を様々に経ながら</a:t>
            </a:r>
            <a:r>
              <a:rPr lang="en-US" altLang="ja-JP" dirty="0">
                <a:solidFill>
                  <a:schemeClr val="tx1"/>
                </a:solidFill>
              </a:rPr>
              <a:t/>
            </a:r>
            <a:br>
              <a:rPr lang="en-US" altLang="ja-JP" dirty="0">
                <a:solidFill>
                  <a:schemeClr val="tx1"/>
                </a:solidFill>
              </a:rPr>
            </a:br>
            <a:r>
              <a:rPr lang="ja-JP" altLang="en-US" dirty="0">
                <a:solidFill>
                  <a:schemeClr val="tx1"/>
                </a:solidFill>
              </a:rPr>
              <a:t>　　  広げられていくものであることを考慮し，活動がそれぞれの時期に</a:t>
            </a:r>
            <a:r>
              <a:rPr lang="ja-JP" altLang="en-US" dirty="0" err="1">
                <a:solidFill>
                  <a:schemeClr val="tx1"/>
                </a:solidFill>
              </a:rPr>
              <a:t>ふさわ</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しく展開されるようにすること。</a:t>
            </a:r>
            <a:endParaRPr lang="en-US" altLang="ja-JP" dirty="0">
              <a:solidFill>
                <a:schemeClr val="tx1"/>
              </a:solidFill>
            </a:endParaRPr>
          </a:p>
          <a:p>
            <a:endParaRPr lang="ja-JP" altLang="en-US" dirty="0">
              <a:solidFill>
                <a:schemeClr val="tx1"/>
              </a:solidFill>
            </a:endParaRPr>
          </a:p>
          <a:p>
            <a:r>
              <a:rPr lang="ja-JP" altLang="en-US" dirty="0">
                <a:solidFill>
                  <a:schemeClr val="tx1"/>
                </a:solidFill>
              </a:rPr>
              <a:t>      </a:t>
            </a:r>
            <a:r>
              <a:rPr lang="en-US" altLang="ja-JP" dirty="0">
                <a:solidFill>
                  <a:schemeClr val="tx1"/>
                </a:solidFill>
              </a:rPr>
              <a:t>(2)  </a:t>
            </a:r>
            <a:r>
              <a:rPr lang="ja-JP" altLang="en-US" dirty="0">
                <a:solidFill>
                  <a:schemeClr val="tx1"/>
                </a:solidFill>
              </a:rPr>
              <a:t>入園当初，特に，３歳児の入園については，家庭との連携を緊密にし，生</a:t>
            </a:r>
            <a:r>
              <a:rPr lang="en-US" altLang="ja-JP" dirty="0">
                <a:solidFill>
                  <a:schemeClr val="tx1"/>
                </a:solidFill>
              </a:rPr>
              <a:t/>
            </a:r>
            <a:br>
              <a:rPr lang="en-US" altLang="ja-JP" dirty="0">
                <a:solidFill>
                  <a:schemeClr val="tx1"/>
                </a:solidFill>
              </a:rPr>
            </a:br>
            <a:r>
              <a:rPr lang="ja-JP" altLang="en-US" dirty="0">
                <a:solidFill>
                  <a:schemeClr val="tx1"/>
                </a:solidFill>
              </a:rPr>
              <a:t>　　  活のリズムや安全面に十分配慮すること。</a:t>
            </a:r>
            <a:r>
              <a:rPr lang="ja-JP" altLang="en-US" u="sng" dirty="0">
                <a:solidFill>
                  <a:schemeClr val="tx1"/>
                </a:solidFill>
              </a:rPr>
              <a:t>また，満３歳児については，学</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年の途中から入園することを考慮し，幼児が安心して幼稚園生活を過ごす</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ことができるよう配慮すること。</a:t>
            </a:r>
            <a:endParaRPr lang="en-US" altLang="ja-JP" u="sng" dirty="0">
              <a:solidFill>
                <a:schemeClr val="tx1"/>
              </a:solidFill>
            </a:endParaRPr>
          </a:p>
          <a:p>
            <a:endParaRPr lang="ja-JP" altLang="en-US" u="sng" dirty="0">
              <a:solidFill>
                <a:schemeClr val="tx1"/>
              </a:solidFill>
            </a:endParaRPr>
          </a:p>
          <a:p>
            <a:r>
              <a:rPr lang="ja-JP" altLang="en-US" dirty="0">
                <a:solidFill>
                  <a:schemeClr val="tx1"/>
                </a:solidFill>
              </a:rPr>
              <a:t>      </a:t>
            </a:r>
            <a:r>
              <a:rPr lang="en-US" altLang="ja-JP" u="sng" dirty="0">
                <a:solidFill>
                  <a:schemeClr val="tx1"/>
                </a:solidFill>
              </a:rPr>
              <a:t>(3)  </a:t>
            </a:r>
            <a:r>
              <a:rPr lang="ja-JP" altLang="en-US" u="sng" dirty="0">
                <a:solidFill>
                  <a:schemeClr val="tx1"/>
                </a:solidFill>
              </a:rPr>
              <a:t>幼稚園生活が幼児にとって安全なものとなるよう，教職員による協力体制</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の下，幼児の主体的な活動を大切にしつつ，園庭や園舎などの環境の配慮</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や指導の工夫を行うこと。</a:t>
            </a:r>
            <a:endParaRPr kumimoji="1" lang="en-US" altLang="ja-JP" u="sng" dirty="0">
              <a:solidFill>
                <a:schemeClr val="tx1"/>
              </a:solidFill>
            </a:endParaRPr>
          </a:p>
        </p:txBody>
      </p:sp>
      <p:sp>
        <p:nvSpPr>
          <p:cNvPr id="7" name="テキスト ボックス 6"/>
          <p:cNvSpPr txBox="1"/>
          <p:nvPr/>
        </p:nvSpPr>
        <p:spPr>
          <a:xfrm>
            <a:off x="6911614" y="6539846"/>
            <a:ext cx="1994520"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a:xfrm>
            <a:off x="6941976" y="6309320"/>
            <a:ext cx="2057400" cy="365125"/>
          </a:xfrm>
        </p:spPr>
        <p:txBody>
          <a:bodyPr/>
          <a:lstStyle/>
          <a:p>
            <a:fld id="{3F991C33-C8BF-4895-8FD1-7F8BFDB9C824}" type="slidenum">
              <a:rPr kumimoji="1" lang="ja-JP" altLang="en-US" sz="1600" smtClean="0"/>
              <a:t>23</a:t>
            </a:fld>
            <a:endParaRPr kumimoji="1" lang="ja-JP" altLang="en-US" sz="1600" dirty="0"/>
          </a:p>
        </p:txBody>
      </p:sp>
      <p:sp>
        <p:nvSpPr>
          <p:cNvPr id="8" name="楕円 7"/>
          <p:cNvSpPr/>
          <p:nvPr/>
        </p:nvSpPr>
        <p:spPr>
          <a:xfrm>
            <a:off x="34952" y="88625"/>
            <a:ext cx="1584720" cy="532063"/>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第３</a:t>
            </a:r>
          </a:p>
        </p:txBody>
      </p:sp>
    </p:spTree>
    <p:extLst>
      <p:ext uri="{BB962C8B-B14F-4D97-AF65-F5344CB8AC3E}">
        <p14:creationId xmlns:p14="http://schemas.microsoft.com/office/powerpoint/2010/main" val="3368263526"/>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607748" y="188579"/>
            <a:ext cx="8387816"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小学校教育との接続</a:t>
            </a:r>
          </a:p>
        </p:txBody>
      </p:sp>
      <p:sp>
        <p:nvSpPr>
          <p:cNvPr id="4" name="正方形/長方形 3"/>
          <p:cNvSpPr/>
          <p:nvPr/>
        </p:nvSpPr>
        <p:spPr>
          <a:xfrm>
            <a:off x="231748" y="688102"/>
            <a:ext cx="8763816" cy="28948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第１章　総則</a:t>
            </a:r>
            <a:endParaRPr kumimoji="1" lang="en-US" altLang="ja-JP" dirty="0">
              <a:solidFill>
                <a:schemeClr val="tx1"/>
              </a:solidFill>
            </a:endParaRPr>
          </a:p>
          <a:p>
            <a:r>
              <a:rPr lang="ja-JP" altLang="en-US" dirty="0">
                <a:solidFill>
                  <a:schemeClr val="tx1"/>
                </a:solidFill>
              </a:rPr>
              <a:t> 第３　教育課程の役割と編成等</a:t>
            </a:r>
            <a:endParaRPr lang="en-US" altLang="ja-JP" dirty="0">
              <a:solidFill>
                <a:schemeClr val="tx1"/>
              </a:solidFill>
            </a:endParaRPr>
          </a:p>
          <a:p>
            <a:r>
              <a:rPr kumimoji="1" lang="ja-JP" altLang="en-US" dirty="0">
                <a:solidFill>
                  <a:schemeClr val="tx1"/>
                </a:solidFill>
              </a:rPr>
              <a:t>　</a:t>
            </a:r>
            <a:r>
              <a:rPr lang="ja-JP" altLang="en-US" dirty="0">
                <a:solidFill>
                  <a:schemeClr val="tx1"/>
                </a:solidFill>
              </a:rPr>
              <a:t> ５　小学校教育との接続に当たっての留意事項</a:t>
            </a:r>
          </a:p>
          <a:p>
            <a:r>
              <a:rPr lang="ja-JP" altLang="en-US" dirty="0">
                <a:solidFill>
                  <a:schemeClr val="tx1"/>
                </a:solidFill>
              </a:rPr>
              <a:t>   　</a:t>
            </a:r>
            <a:r>
              <a:rPr lang="en-US" altLang="ja-JP" dirty="0">
                <a:solidFill>
                  <a:schemeClr val="tx1"/>
                </a:solidFill>
              </a:rPr>
              <a:t>(1)   </a:t>
            </a:r>
            <a:r>
              <a:rPr lang="ja-JP" altLang="en-US" dirty="0">
                <a:solidFill>
                  <a:schemeClr val="tx1"/>
                </a:solidFill>
              </a:rPr>
              <a:t>幼稚園においては，幼稚園教育が，小学校以降の生活や学習の基盤の</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育成につながることに配慮し，幼児期にふさわしい生活を通して，創造的</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な思考や主体的な生活態度などの基礎を培うようにするものとする。</a:t>
            </a:r>
            <a:endParaRPr lang="en-US" altLang="ja-JP" dirty="0">
              <a:solidFill>
                <a:schemeClr val="tx1"/>
              </a:solidFill>
            </a:endParaRPr>
          </a:p>
          <a:p>
            <a:r>
              <a:rPr lang="ja-JP" altLang="en-US" dirty="0">
                <a:solidFill>
                  <a:schemeClr val="tx1"/>
                </a:solidFill>
              </a:rPr>
              <a:t>    </a:t>
            </a:r>
            <a:r>
              <a:rPr lang="en-US" altLang="ja-JP" dirty="0">
                <a:solidFill>
                  <a:schemeClr val="tx1"/>
                </a:solidFill>
              </a:rPr>
              <a:t>   (2)   </a:t>
            </a:r>
            <a:r>
              <a:rPr lang="ja-JP" altLang="en-US" u="sng" dirty="0">
                <a:solidFill>
                  <a:schemeClr val="tx1"/>
                </a:solidFill>
              </a:rPr>
              <a:t>幼稚園教育において育まれた資質・能力を踏まえ，小学校教育が円滑</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に行われるよう，</a:t>
            </a:r>
            <a:r>
              <a:rPr lang="ja-JP" altLang="en-US" dirty="0">
                <a:solidFill>
                  <a:schemeClr val="tx1"/>
                </a:solidFill>
              </a:rPr>
              <a:t>小学校の教師との意見交換や合同の研究の機会などを設</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け，</a:t>
            </a:r>
            <a:r>
              <a:rPr lang="ja-JP" altLang="en-US" u="sng" dirty="0">
                <a:solidFill>
                  <a:schemeClr val="tx1"/>
                </a:solidFill>
              </a:rPr>
              <a:t>「幼児期の終わりまでに育ってほしい姿」を共有するなど連携を図り，</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幼稚園教育と小学校教育との円滑な接続を図るよう努めるものとする。</a:t>
            </a:r>
            <a:endParaRPr kumimoji="1" lang="en-US" altLang="ja-JP" u="sng" dirty="0">
              <a:solidFill>
                <a:schemeClr val="tx1"/>
              </a:solidFill>
            </a:endParaRPr>
          </a:p>
        </p:txBody>
      </p:sp>
      <p:sp>
        <p:nvSpPr>
          <p:cNvPr id="7" name="テキスト ボックス 6"/>
          <p:cNvSpPr txBox="1"/>
          <p:nvPr/>
        </p:nvSpPr>
        <p:spPr>
          <a:xfrm>
            <a:off x="7006906" y="3663837"/>
            <a:ext cx="1994520"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a:xfrm>
            <a:off x="6975466" y="6518407"/>
            <a:ext cx="2057400" cy="365125"/>
          </a:xfrm>
        </p:spPr>
        <p:txBody>
          <a:bodyPr/>
          <a:lstStyle/>
          <a:p>
            <a:fld id="{3F991C33-C8BF-4895-8FD1-7F8BFDB9C824}" type="slidenum">
              <a:rPr kumimoji="1" lang="ja-JP" altLang="en-US" sz="1600" smtClean="0"/>
              <a:t>24</a:t>
            </a:fld>
            <a:endParaRPr kumimoji="1" lang="ja-JP" altLang="en-US" sz="1600" dirty="0"/>
          </a:p>
        </p:txBody>
      </p:sp>
      <p:sp>
        <p:nvSpPr>
          <p:cNvPr id="8" name="楕円 7"/>
          <p:cNvSpPr/>
          <p:nvPr/>
        </p:nvSpPr>
        <p:spPr>
          <a:xfrm>
            <a:off x="34952" y="88625"/>
            <a:ext cx="1584720" cy="623749"/>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第３</a:t>
            </a:r>
          </a:p>
        </p:txBody>
      </p:sp>
      <p:sp>
        <p:nvSpPr>
          <p:cNvPr id="9" name="正方形/長方形 8"/>
          <p:cNvSpPr/>
          <p:nvPr/>
        </p:nvSpPr>
        <p:spPr>
          <a:xfrm>
            <a:off x="225886" y="3652700"/>
            <a:ext cx="1380182"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91</a:t>
            </a:r>
            <a:r>
              <a:rPr kumimoji="1" lang="ja-JP" altLang="en-US" dirty="0">
                <a:ln w="0"/>
                <a:solidFill>
                  <a:schemeClr val="tx1"/>
                </a:solidFill>
                <a:effectLst>
                  <a:outerShdw blurRad="38100" dist="19050" dir="2700000" algn="tl" rotWithShape="0">
                    <a:schemeClr val="dk1">
                      <a:alpha val="40000"/>
                    </a:schemeClr>
                  </a:outerShdw>
                </a:effectLst>
              </a:rPr>
              <a:t>・</a:t>
            </a:r>
            <a:r>
              <a:rPr kumimoji="1" lang="en-US" altLang="ja-JP" dirty="0">
                <a:ln w="0"/>
                <a:solidFill>
                  <a:schemeClr val="tx1"/>
                </a:solidFill>
                <a:effectLst>
                  <a:outerShdw blurRad="38100" dist="19050" dir="2700000" algn="tl" rotWithShape="0">
                    <a:schemeClr val="dk1">
                      <a:alpha val="40000"/>
                    </a:schemeClr>
                  </a:outerShdw>
                </a:effectLst>
              </a:rPr>
              <a:t>92</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0" name="吹き出し: 上矢印 9"/>
          <p:cNvSpPr/>
          <p:nvPr/>
        </p:nvSpPr>
        <p:spPr>
          <a:xfrm>
            <a:off x="231748" y="3664733"/>
            <a:ext cx="8763816" cy="3136991"/>
          </a:xfrm>
          <a:prstGeom prst="upArrowCallout">
            <a:avLst>
              <a:gd name="adj1" fmla="val 69116"/>
              <a:gd name="adj2" fmla="val 53371"/>
              <a:gd name="adj3" fmla="val 7041"/>
              <a:gd name="adj4" fmla="val 8885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rPr>
              <a:t>幼稚園と小学校では、子供の生活や教育方法が異なる。</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○子供の発達と学びの連続性を確保するためには、</a:t>
            </a:r>
            <a:r>
              <a:rPr lang="ja-JP" altLang="en-US" sz="1600" u="sng" dirty="0">
                <a:solidFill>
                  <a:schemeClr val="tx1"/>
                </a:solidFill>
              </a:rPr>
              <a:t>「幼児期の終わりまでに育ってほしい姿」を手掛かりに、幼児期から児童期への発達の流れを理解することが大切</a:t>
            </a:r>
            <a:r>
              <a:rPr lang="ja-JP" altLang="en-US" sz="1600" dirty="0">
                <a:solidFill>
                  <a:schemeClr val="tx1"/>
                </a:solidFill>
              </a:rPr>
              <a:t>。すなわち、</a:t>
            </a:r>
            <a:r>
              <a:rPr lang="ja-JP" altLang="en-US" sz="1600" u="sng" dirty="0">
                <a:solidFill>
                  <a:schemeClr val="tx1"/>
                </a:solidFill>
              </a:rPr>
              <a:t>子供の発達を長期的な視点で捉え、互いの教育内容や指導方法の違いや共通点について理解を深める</a:t>
            </a:r>
            <a:r>
              <a:rPr lang="ja-JP" altLang="en-US" sz="1600" dirty="0">
                <a:solidFill>
                  <a:schemeClr val="tx1"/>
                </a:solidFill>
              </a:rPr>
              <a:t>ことが大切。</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○幼稚園教育と小学校教育の円滑な接続を図るため、</a:t>
            </a:r>
            <a:r>
              <a:rPr lang="ja-JP" altLang="en-US" sz="1600" u="sng" dirty="0">
                <a:solidFill>
                  <a:schemeClr val="tx1"/>
                </a:solidFill>
              </a:rPr>
              <a:t>小学校の教師との意見交換や合同の研究会や研修会、保育参観や授業参観などの連携を図ることが大切。その際、「幼児期の終わりまでに育ってほしい姿」を共有して意見交換を行ったり、事例を持ち寄って話し合ったりすることなどが考えられる。</a:t>
            </a:r>
            <a:endParaRPr lang="en-US" altLang="ja-JP" sz="1600" b="1" dirty="0">
              <a:solidFill>
                <a:schemeClr val="tx1"/>
              </a:solidFill>
            </a:endParaRPr>
          </a:p>
          <a:p>
            <a:endParaRPr lang="en-US" altLang="ja-JP"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99344485"/>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7950" y="332656"/>
            <a:ext cx="8786538" cy="61211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（参考）小学校学習指導要領</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第１章　総則</a:t>
            </a:r>
            <a:endParaRPr lang="en-US" altLang="ja-JP" dirty="0">
              <a:solidFill>
                <a:schemeClr val="tx1"/>
              </a:solidFill>
            </a:endParaRPr>
          </a:p>
          <a:p>
            <a:r>
              <a:rPr lang="ja-JP" altLang="en-US" dirty="0">
                <a:solidFill>
                  <a:schemeClr val="tx1"/>
                </a:solidFill>
              </a:rPr>
              <a:t>　第２　教育課程の編成</a:t>
            </a:r>
            <a:endParaRPr lang="en-US" altLang="ja-JP" dirty="0">
              <a:solidFill>
                <a:schemeClr val="tx1"/>
              </a:solidFill>
            </a:endParaRPr>
          </a:p>
          <a:p>
            <a:r>
              <a:rPr lang="ja-JP" altLang="en-US" dirty="0">
                <a:solidFill>
                  <a:schemeClr val="tx1"/>
                </a:solidFill>
              </a:rPr>
              <a:t>　　４ 　学校段階等間の接続</a:t>
            </a:r>
          </a:p>
          <a:p>
            <a:r>
              <a:rPr lang="ja-JP" altLang="en-US" dirty="0">
                <a:solidFill>
                  <a:schemeClr val="tx1"/>
                </a:solidFill>
              </a:rPr>
              <a:t>　　　 教育課程の編成に当たっては，次の事項に配慮しながら，学校段階等間の</a:t>
            </a:r>
          </a:p>
          <a:p>
            <a:r>
              <a:rPr lang="ja-JP" altLang="en-US" dirty="0">
                <a:solidFill>
                  <a:schemeClr val="tx1"/>
                </a:solidFill>
              </a:rPr>
              <a:t>　　 接続を図るものとする。</a:t>
            </a:r>
            <a:endParaRPr lang="en-US" altLang="ja-JP" dirty="0">
              <a:solidFill>
                <a:schemeClr val="tx1"/>
              </a:solidFill>
            </a:endParaRPr>
          </a:p>
          <a:p>
            <a:endParaRPr lang="ja-JP" altLang="en-US" dirty="0">
              <a:solidFill>
                <a:schemeClr val="tx1"/>
              </a:solidFill>
            </a:endParaRPr>
          </a:p>
          <a:p>
            <a:r>
              <a:rPr lang="ja-JP" altLang="en-US" dirty="0">
                <a:solidFill>
                  <a:schemeClr val="tx1"/>
                </a:solidFill>
              </a:rPr>
              <a:t>　      </a:t>
            </a:r>
            <a:r>
              <a:rPr lang="en-US" altLang="ja-JP" dirty="0">
                <a:solidFill>
                  <a:schemeClr val="tx1"/>
                </a:solidFill>
              </a:rPr>
              <a:t>(1)  </a:t>
            </a:r>
            <a:r>
              <a:rPr lang="ja-JP" altLang="en-US" u="sng" dirty="0">
                <a:solidFill>
                  <a:schemeClr val="tx1"/>
                </a:solidFill>
              </a:rPr>
              <a:t>幼児期の終わりまでに育ってほしい姿を踏まえた指導を工夫することに</a:t>
            </a:r>
            <a:r>
              <a:rPr lang="ja-JP" altLang="en-US" u="sng" dirty="0" err="1">
                <a:solidFill>
                  <a:schemeClr val="tx1"/>
                </a:solidFill>
              </a:rPr>
              <a:t>よ</a:t>
            </a:r>
            <a:r>
              <a:rPr lang="ja-JP" altLang="en-US" u="sng" dirty="0">
                <a:solidFill>
                  <a:schemeClr val="tx1"/>
                </a:solidFill>
              </a:rPr>
              <a:t> </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り，幼稚園教育要領等に基づく幼児期の教育を通して育まれた資質・能力を  </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en-US" altLang="ja-JP" u="sng" dirty="0">
                <a:solidFill>
                  <a:schemeClr val="tx1"/>
                </a:solidFill>
              </a:rPr>
              <a:t> </a:t>
            </a:r>
            <a:r>
              <a:rPr lang="ja-JP" altLang="en-US" u="sng" dirty="0">
                <a:solidFill>
                  <a:schemeClr val="tx1"/>
                </a:solidFill>
              </a:rPr>
              <a:t>踏まえて教育活動を実施し，児童が主体的に自己を発揮しながら学びに向か            </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うことが可能となるようにすること。</a:t>
            </a:r>
          </a:p>
          <a:p>
            <a:r>
              <a:rPr lang="ja-JP" altLang="en-US" dirty="0">
                <a:solidFill>
                  <a:schemeClr val="tx1"/>
                </a:solidFill>
              </a:rPr>
              <a:t>　　　     </a:t>
            </a:r>
            <a:r>
              <a:rPr lang="ja-JP" altLang="en-US" u="sng" dirty="0">
                <a:solidFill>
                  <a:schemeClr val="tx1"/>
                </a:solidFill>
              </a:rPr>
              <a:t>また，低学年における教育全体において，例えば生活科において育成する</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自立し生活を豊かにしていくための資質・能力が，他教科等の学習において</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も生かされるようにするなど，教科等間の関連を積極的に図り，幼児期の教</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育及び中学年以降の教育との円滑な接続が図られるよう工夫すること。特に，</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小学校入学当初においては，幼児期において自発的な活動としての遊びを通</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して育まれてきたことが，各教科等における学習に円滑に接続されるよう，</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生活科を中心に，合科的・関連的な指導や弾力的な時間割の設定など，指導</a:t>
            </a:r>
            <a:r>
              <a:rPr lang="en-US" altLang="ja-JP" u="sng" dirty="0">
                <a:solidFill>
                  <a:schemeClr val="tx1"/>
                </a:solidFill>
              </a:rPr>
              <a:t/>
            </a:r>
            <a:br>
              <a:rPr lang="en-US" altLang="ja-JP" u="sng" dirty="0">
                <a:solidFill>
                  <a:schemeClr val="tx1"/>
                </a:solidFill>
              </a:rPr>
            </a:br>
            <a:r>
              <a:rPr lang="ja-JP" altLang="en-US" dirty="0">
                <a:solidFill>
                  <a:schemeClr val="tx1"/>
                </a:solidFill>
              </a:rPr>
              <a:t>　　    </a:t>
            </a:r>
            <a:r>
              <a:rPr lang="ja-JP" altLang="en-US" u="sng" dirty="0">
                <a:solidFill>
                  <a:schemeClr val="tx1"/>
                </a:solidFill>
              </a:rPr>
              <a:t>の工夫や指導計画の作成を行うこと。</a:t>
            </a:r>
            <a:endParaRPr kumimoji="1" lang="en-US" altLang="ja-JP" u="sng" dirty="0">
              <a:solidFill>
                <a:schemeClr val="tx1"/>
              </a:solidFill>
            </a:endParaRPr>
          </a:p>
        </p:txBody>
      </p:sp>
      <p:sp>
        <p:nvSpPr>
          <p:cNvPr id="5" name="テキスト ボックス 4"/>
          <p:cNvSpPr txBox="1"/>
          <p:nvPr/>
        </p:nvSpPr>
        <p:spPr>
          <a:xfrm>
            <a:off x="7099974" y="6143756"/>
            <a:ext cx="1872208"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7" name="スライド番号プレースホルダー 6"/>
          <p:cNvSpPr>
            <a:spLocks noGrp="1"/>
          </p:cNvSpPr>
          <p:nvPr>
            <p:ph type="sldNum" sz="quarter" idx="12"/>
          </p:nvPr>
        </p:nvSpPr>
        <p:spPr/>
        <p:txBody>
          <a:bodyPr/>
          <a:lstStyle/>
          <a:p>
            <a:fld id="{3F991C33-C8BF-4895-8FD1-7F8BFDB9C824}" type="slidenum">
              <a:rPr kumimoji="1" lang="ja-JP" altLang="en-US" smtClean="0"/>
              <a:t>25</a:t>
            </a:fld>
            <a:endParaRPr kumimoji="1" lang="ja-JP" altLang="en-US"/>
          </a:p>
        </p:txBody>
      </p:sp>
    </p:spTree>
    <p:extLst>
      <p:ext uri="{BB962C8B-B14F-4D97-AF65-F5344CB8AC3E}">
        <p14:creationId xmlns:p14="http://schemas.microsoft.com/office/powerpoint/2010/main" val="3200190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06960" y="476672"/>
            <a:ext cx="8585520" cy="55586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rPr>
              <a:t>（参考）小学校学習指導要領</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第２章　各教科</a:t>
            </a:r>
            <a:endParaRPr lang="en-US" altLang="ja-JP" dirty="0">
              <a:solidFill>
                <a:schemeClr val="tx1"/>
              </a:solidFill>
            </a:endParaRPr>
          </a:p>
          <a:p>
            <a:r>
              <a:rPr lang="ja-JP" altLang="en-US" dirty="0">
                <a:solidFill>
                  <a:schemeClr val="tx1"/>
                </a:solidFill>
              </a:rPr>
              <a:t> 第５節　生活</a:t>
            </a:r>
            <a:endParaRPr lang="en-US" altLang="ja-JP" dirty="0">
              <a:solidFill>
                <a:schemeClr val="tx1"/>
              </a:solidFill>
            </a:endParaRPr>
          </a:p>
          <a:p>
            <a:r>
              <a:rPr lang="ja-JP" altLang="en-US" dirty="0">
                <a:solidFill>
                  <a:schemeClr val="tx1"/>
                </a:solidFill>
              </a:rPr>
              <a:t>　第３　指導計画の作成と内容の取扱い</a:t>
            </a:r>
            <a:endParaRPr lang="en-US" altLang="ja-JP" dirty="0">
              <a:solidFill>
                <a:schemeClr val="tx1"/>
              </a:solidFill>
            </a:endParaRPr>
          </a:p>
          <a:p>
            <a:r>
              <a:rPr lang="ja-JP" altLang="en-US" dirty="0">
                <a:solidFill>
                  <a:schemeClr val="tx1"/>
                </a:solidFill>
              </a:rPr>
              <a:t>　    １　指導計画の作成に当たっては，次の事項に配慮するものとする。</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a:p>
            <a:r>
              <a:rPr lang="ja-JP" altLang="en-US" dirty="0">
                <a:solidFill>
                  <a:schemeClr val="tx1"/>
                </a:solidFill>
              </a:rPr>
              <a:t>　　</a:t>
            </a:r>
            <a:r>
              <a:rPr lang="en-US" altLang="ja-JP" dirty="0">
                <a:solidFill>
                  <a:schemeClr val="tx1"/>
                </a:solidFill>
              </a:rPr>
              <a:t>(4)  </a:t>
            </a:r>
            <a:r>
              <a:rPr lang="ja-JP" altLang="en-US" dirty="0">
                <a:solidFill>
                  <a:schemeClr val="tx1"/>
                </a:solidFill>
              </a:rPr>
              <a:t>他教科等との関連を積極的に図り，指導の効果を高め，低学年における</a:t>
            </a:r>
          </a:p>
          <a:p>
            <a:r>
              <a:rPr lang="ja-JP" altLang="en-US" dirty="0">
                <a:solidFill>
                  <a:schemeClr val="tx1"/>
                </a:solidFill>
              </a:rPr>
              <a:t>　　　教育全体の充実を図り，中学年以降の教育へ円滑に接続できるようにする</a:t>
            </a:r>
          </a:p>
          <a:p>
            <a:r>
              <a:rPr lang="ja-JP" altLang="en-US" dirty="0">
                <a:solidFill>
                  <a:schemeClr val="tx1"/>
                </a:solidFill>
              </a:rPr>
              <a:t>　　　とともに，</a:t>
            </a:r>
            <a:r>
              <a:rPr lang="ja-JP" altLang="en-US" u="sng" dirty="0">
                <a:solidFill>
                  <a:schemeClr val="tx1"/>
                </a:solidFill>
              </a:rPr>
              <a:t>幼稚園教育要領等に示す幼児期の終わりまでに育ってほしい姿</a:t>
            </a:r>
          </a:p>
          <a:p>
            <a:r>
              <a:rPr lang="ja-JP" altLang="en-US" dirty="0">
                <a:solidFill>
                  <a:schemeClr val="tx1"/>
                </a:solidFill>
              </a:rPr>
              <a:t>　　　</a:t>
            </a:r>
            <a:r>
              <a:rPr lang="ja-JP" altLang="en-US" u="sng" dirty="0">
                <a:solidFill>
                  <a:schemeClr val="tx1"/>
                </a:solidFill>
              </a:rPr>
              <a:t>との関連を考慮すること。特に，小学校入学当初においては，幼児期に</a:t>
            </a:r>
            <a:r>
              <a:rPr lang="ja-JP" altLang="en-US" u="sng" dirty="0" err="1">
                <a:solidFill>
                  <a:schemeClr val="tx1"/>
                </a:solidFill>
              </a:rPr>
              <a:t>お</a:t>
            </a:r>
            <a:endParaRPr lang="ja-JP" altLang="en-US" u="sng" dirty="0">
              <a:solidFill>
                <a:schemeClr val="tx1"/>
              </a:solidFill>
            </a:endParaRPr>
          </a:p>
          <a:p>
            <a:r>
              <a:rPr lang="ja-JP" altLang="en-US" dirty="0">
                <a:solidFill>
                  <a:schemeClr val="tx1"/>
                </a:solidFill>
              </a:rPr>
              <a:t>　　　</a:t>
            </a:r>
            <a:r>
              <a:rPr lang="ja-JP" altLang="en-US" u="sng" dirty="0">
                <a:solidFill>
                  <a:schemeClr val="tx1"/>
                </a:solidFill>
              </a:rPr>
              <a:t>ける遊びを通した総合的な学びから他教科等における学習に円滑に移行</a:t>
            </a:r>
          </a:p>
          <a:p>
            <a:r>
              <a:rPr lang="ja-JP" altLang="en-US" dirty="0">
                <a:solidFill>
                  <a:schemeClr val="tx1"/>
                </a:solidFill>
              </a:rPr>
              <a:t>　　　</a:t>
            </a:r>
            <a:r>
              <a:rPr lang="ja-JP" altLang="en-US" u="sng" dirty="0">
                <a:solidFill>
                  <a:schemeClr val="tx1"/>
                </a:solidFill>
              </a:rPr>
              <a:t>し，主体的に自己を発揮しながら，より自覚的な学びに向かうことが可能</a:t>
            </a:r>
          </a:p>
          <a:p>
            <a:r>
              <a:rPr lang="ja-JP" altLang="en-US" dirty="0">
                <a:solidFill>
                  <a:schemeClr val="tx1"/>
                </a:solidFill>
              </a:rPr>
              <a:t>　　　</a:t>
            </a:r>
            <a:r>
              <a:rPr lang="ja-JP" altLang="en-US" u="sng" dirty="0">
                <a:solidFill>
                  <a:schemeClr val="tx1"/>
                </a:solidFill>
              </a:rPr>
              <a:t>となるようにすること。</a:t>
            </a:r>
            <a:r>
              <a:rPr lang="ja-JP" altLang="en-US" dirty="0">
                <a:solidFill>
                  <a:schemeClr val="tx1"/>
                </a:solidFill>
              </a:rPr>
              <a:t>その際，生活科を中心とした合科的・関連的な指</a:t>
            </a:r>
          </a:p>
          <a:p>
            <a:r>
              <a:rPr lang="ja-JP" altLang="en-US" dirty="0">
                <a:solidFill>
                  <a:schemeClr val="tx1"/>
                </a:solidFill>
              </a:rPr>
              <a:t>　　　導や，弾力的な時間割の設定を行うなどの工夫をすること。</a:t>
            </a:r>
            <a:endParaRPr lang="en-US" altLang="ja-JP" dirty="0">
              <a:solidFill>
                <a:schemeClr val="tx1"/>
              </a:solidFill>
            </a:endParaRPr>
          </a:p>
          <a:p>
            <a:endParaRPr lang="en-US" altLang="ja-JP" dirty="0">
              <a:solidFill>
                <a:schemeClr val="tx1"/>
              </a:solidFill>
            </a:endParaRPr>
          </a:p>
          <a:p>
            <a:endParaRPr lang="en-US" altLang="ja-JP" dirty="0">
              <a:solidFill>
                <a:schemeClr val="tx1"/>
              </a:solidFill>
            </a:endParaRPr>
          </a:p>
          <a:p>
            <a:r>
              <a:rPr lang="en-US" altLang="ja-JP" dirty="0">
                <a:solidFill>
                  <a:schemeClr val="tx1"/>
                </a:solidFill>
              </a:rPr>
              <a:t>※</a:t>
            </a:r>
            <a:r>
              <a:rPr lang="ja-JP" altLang="en-US" dirty="0">
                <a:solidFill>
                  <a:schemeClr val="tx1"/>
                </a:solidFill>
              </a:rPr>
              <a:t>国語、算数、音楽、図画工作、体育、特別活動においても、上記と同様の記載がされている。</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p:txBody>
      </p:sp>
      <p:sp>
        <p:nvSpPr>
          <p:cNvPr id="5" name="テキスト ボックス 4"/>
          <p:cNvSpPr txBox="1"/>
          <p:nvPr/>
        </p:nvSpPr>
        <p:spPr>
          <a:xfrm>
            <a:off x="7241870" y="6261914"/>
            <a:ext cx="1872208"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7" name="スライド番号プレースホルダー 6"/>
          <p:cNvSpPr>
            <a:spLocks noGrp="1"/>
          </p:cNvSpPr>
          <p:nvPr>
            <p:ph type="sldNum" sz="quarter" idx="12"/>
          </p:nvPr>
        </p:nvSpPr>
        <p:spPr>
          <a:xfrm>
            <a:off x="6588224" y="6400413"/>
            <a:ext cx="2057400" cy="365125"/>
          </a:xfrm>
        </p:spPr>
        <p:txBody>
          <a:bodyPr/>
          <a:lstStyle/>
          <a:p>
            <a:fld id="{3F991C33-C8BF-4895-8FD1-7F8BFDB9C824}" type="slidenum">
              <a:rPr kumimoji="1" lang="ja-JP" altLang="en-US" smtClean="0"/>
              <a:t>26</a:t>
            </a:fld>
            <a:endParaRPr kumimoji="1" lang="ja-JP" altLang="en-US" dirty="0"/>
          </a:p>
        </p:txBody>
      </p:sp>
    </p:spTree>
    <p:extLst>
      <p:ext uri="{BB962C8B-B14F-4D97-AF65-F5344CB8AC3E}">
        <p14:creationId xmlns:p14="http://schemas.microsoft.com/office/powerpoint/2010/main" val="3947945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9"/>
          <p:cNvSpPr>
            <a:spLocks noChangeArrowheads="1"/>
          </p:cNvSpPr>
          <p:nvPr/>
        </p:nvSpPr>
        <p:spPr bwMode="auto">
          <a:xfrm>
            <a:off x="179512" y="476672"/>
            <a:ext cx="8712968" cy="607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36" tIns="43619" rIns="87236" bIns="43619">
            <a:spAutoFit/>
          </a:bodyPr>
          <a:lstStyle>
            <a:lvl1pPr marL="354013" indent="-354013" algn="l"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indent="0">
              <a:buNone/>
            </a:pPr>
            <a:endParaRPr lang="en-US" altLang="ja-JP" sz="1800" b="1" dirty="0">
              <a:latin typeface="+mn-ea"/>
              <a:ea typeface="+mn-ea"/>
            </a:endParaRPr>
          </a:p>
          <a:p>
            <a:pPr marL="0" indent="0">
              <a:buNone/>
            </a:pPr>
            <a:r>
              <a:rPr lang="ja-JP" altLang="ja-JP" sz="1800" b="1" dirty="0">
                <a:latin typeface="+mn-ea"/>
                <a:ea typeface="+mn-ea"/>
              </a:rPr>
              <a:t>○</a:t>
            </a:r>
            <a:r>
              <a:rPr lang="ja-JP" altLang="ja-JP" sz="1800" b="1" dirty="0">
                <a:solidFill>
                  <a:srgbClr val="FF0000"/>
                </a:solidFill>
                <a:latin typeface="+mn-ea"/>
                <a:ea typeface="+mn-ea"/>
              </a:rPr>
              <a:t>　小学校低学年は、学びがゼロからスタートするわけではなく、幼児教育で身に</a:t>
            </a:r>
            <a:r>
              <a:rPr lang="ja-JP" altLang="en-US" sz="1800" b="1" dirty="0">
                <a:solidFill>
                  <a:srgbClr val="FF0000"/>
                </a:solidFill>
                <a:latin typeface="+mn-ea"/>
                <a:ea typeface="+mn-ea"/>
              </a:rPr>
              <a:t>　</a:t>
            </a:r>
            <a:r>
              <a:rPr lang="en-US" altLang="ja-JP" sz="1800" b="1" dirty="0">
                <a:solidFill>
                  <a:srgbClr val="FF0000"/>
                </a:solidFill>
                <a:latin typeface="+mn-ea"/>
                <a:ea typeface="+mn-ea"/>
              </a:rPr>
              <a:t/>
            </a:r>
            <a:br>
              <a:rPr lang="en-US" altLang="ja-JP" sz="1800" b="1" dirty="0">
                <a:solidFill>
                  <a:srgbClr val="FF0000"/>
                </a:solidFill>
                <a:latin typeface="+mn-ea"/>
                <a:ea typeface="+mn-ea"/>
              </a:rPr>
            </a:br>
            <a:r>
              <a:rPr lang="ja-JP" altLang="en-US" sz="1800" b="1" dirty="0">
                <a:solidFill>
                  <a:srgbClr val="FF0000"/>
                </a:solidFill>
                <a:latin typeface="+mn-ea"/>
                <a:ea typeface="+mn-ea"/>
              </a:rPr>
              <a:t>　</a:t>
            </a:r>
            <a:r>
              <a:rPr lang="ja-JP" altLang="ja-JP" sz="1800" b="1" dirty="0">
                <a:solidFill>
                  <a:srgbClr val="FF0000"/>
                </a:solidFill>
                <a:latin typeface="+mn-ea"/>
                <a:ea typeface="+mn-ea"/>
              </a:rPr>
              <a:t>付けたことを生かしながら教科等の学びにつなぎ、</a:t>
            </a:r>
            <a:r>
              <a:rPr lang="ja-JP" altLang="ja-JP" sz="1800" b="1" dirty="0">
                <a:latin typeface="+mn-ea"/>
                <a:ea typeface="+mn-ea"/>
              </a:rPr>
              <a:t>子供たちの資質・能力を伸</a:t>
            </a:r>
            <a:r>
              <a:rPr lang="ja-JP" altLang="ja-JP" sz="1800" b="1" dirty="0" err="1">
                <a:latin typeface="+mn-ea"/>
                <a:ea typeface="+mn-ea"/>
              </a:rPr>
              <a:t>ば</a:t>
            </a:r>
            <a:r>
              <a:rPr lang="en-US" altLang="ja-JP" sz="1800" b="1" dirty="0">
                <a:latin typeface="+mn-ea"/>
                <a:ea typeface="+mn-ea"/>
              </a:rPr>
              <a:t/>
            </a:r>
            <a:br>
              <a:rPr lang="en-US" altLang="ja-JP" sz="1800" b="1" dirty="0">
                <a:latin typeface="+mn-ea"/>
                <a:ea typeface="+mn-ea"/>
              </a:rPr>
            </a:br>
            <a:r>
              <a:rPr lang="ja-JP" altLang="en-US" sz="1800" b="1" dirty="0">
                <a:latin typeface="+mn-ea"/>
                <a:ea typeface="+mn-ea"/>
              </a:rPr>
              <a:t>　</a:t>
            </a:r>
            <a:r>
              <a:rPr lang="ja-JP" altLang="ja-JP" sz="1800" b="1" dirty="0">
                <a:latin typeface="+mn-ea"/>
                <a:ea typeface="+mn-ea"/>
              </a:rPr>
              <a:t>していく時期。</a:t>
            </a:r>
            <a:endParaRPr lang="en-US" altLang="ja-JP" sz="1800" b="1" dirty="0">
              <a:latin typeface="+mn-ea"/>
              <a:ea typeface="+mn-ea"/>
            </a:endParaRPr>
          </a:p>
          <a:p>
            <a:pPr marL="0" indent="0">
              <a:buNone/>
            </a:pPr>
            <a:endParaRPr lang="en-US" altLang="ja-JP" sz="1800" b="1" dirty="0">
              <a:latin typeface="+mn-ea"/>
              <a:ea typeface="+mn-ea"/>
            </a:endParaRPr>
          </a:p>
          <a:p>
            <a:pPr marL="0" indent="0">
              <a:buNone/>
            </a:pPr>
            <a:endParaRPr lang="ja-JP" altLang="ja-JP" sz="1800" b="1" dirty="0">
              <a:latin typeface="+mn-ea"/>
              <a:ea typeface="+mn-ea"/>
            </a:endParaRPr>
          </a:p>
          <a:p>
            <a:pPr marL="0" indent="0">
              <a:buNone/>
            </a:pPr>
            <a:r>
              <a:rPr lang="ja-JP" altLang="ja-JP" sz="1800" b="1" dirty="0">
                <a:latin typeface="+mn-ea"/>
                <a:ea typeface="+mn-ea"/>
              </a:rPr>
              <a:t>○　</a:t>
            </a:r>
            <a:r>
              <a:rPr lang="ja-JP" altLang="ja-JP" sz="1800" b="1" dirty="0">
                <a:solidFill>
                  <a:srgbClr val="FF0000"/>
                </a:solidFill>
                <a:latin typeface="+mn-ea"/>
                <a:ea typeface="+mn-ea"/>
              </a:rPr>
              <a:t>小学校教育においては</a:t>
            </a:r>
            <a:r>
              <a:rPr lang="ja-JP" altLang="ja-JP" sz="1800" b="1" dirty="0">
                <a:latin typeface="+mn-ea"/>
                <a:ea typeface="+mn-ea"/>
              </a:rPr>
              <a:t>、生活科を中心としたスタートカリキュラムを学習指導</a:t>
            </a:r>
            <a:r>
              <a:rPr lang="en-US" altLang="ja-JP" sz="1800" b="1" dirty="0">
                <a:latin typeface="+mn-ea"/>
                <a:ea typeface="+mn-ea"/>
              </a:rPr>
              <a:t/>
            </a:r>
            <a:br>
              <a:rPr lang="en-US" altLang="ja-JP" sz="1800" b="1" dirty="0">
                <a:latin typeface="+mn-ea"/>
                <a:ea typeface="+mn-ea"/>
              </a:rPr>
            </a:br>
            <a:r>
              <a:rPr lang="ja-JP" altLang="en-US" sz="1800" b="1" dirty="0">
                <a:latin typeface="+mn-ea"/>
                <a:ea typeface="+mn-ea"/>
              </a:rPr>
              <a:t>　</a:t>
            </a:r>
            <a:r>
              <a:rPr lang="ja-JP" altLang="ja-JP" sz="1800" b="1" dirty="0">
                <a:latin typeface="+mn-ea"/>
                <a:ea typeface="+mn-ea"/>
              </a:rPr>
              <a:t>要領に明確に位置付け、その中で、合科的・関連的な指導や短時間での学習など</a:t>
            </a:r>
            <a:r>
              <a:rPr lang="en-US" altLang="ja-JP" sz="1800" b="1" dirty="0">
                <a:latin typeface="+mn-ea"/>
                <a:ea typeface="+mn-ea"/>
              </a:rPr>
              <a:t/>
            </a:r>
            <a:br>
              <a:rPr lang="en-US" altLang="ja-JP" sz="1800" b="1" dirty="0">
                <a:latin typeface="+mn-ea"/>
                <a:ea typeface="+mn-ea"/>
              </a:rPr>
            </a:br>
            <a:r>
              <a:rPr lang="ja-JP" altLang="en-US" sz="1800" b="1" dirty="0">
                <a:latin typeface="+mn-ea"/>
                <a:ea typeface="+mn-ea"/>
              </a:rPr>
              <a:t>　</a:t>
            </a:r>
            <a:r>
              <a:rPr lang="ja-JP" altLang="ja-JP" sz="1800" b="1" dirty="0">
                <a:latin typeface="+mn-ea"/>
                <a:ea typeface="+mn-ea"/>
              </a:rPr>
              <a:t>を含む授業時間や指導の工夫、環境構成等の工夫</a:t>
            </a:r>
            <a:r>
              <a:rPr lang="ja-JP" altLang="en-US" sz="1800" b="1" dirty="0">
                <a:latin typeface="+mn-ea"/>
                <a:ea typeface="+mn-ea"/>
              </a:rPr>
              <a:t>（</a:t>
            </a:r>
            <a:r>
              <a:rPr lang="en-US" altLang="ja-JP" sz="1800" b="1" dirty="0">
                <a:latin typeface="+mn-ea"/>
                <a:ea typeface="+mn-ea"/>
              </a:rPr>
              <a:t>※</a:t>
            </a:r>
            <a:r>
              <a:rPr lang="ja-JP" altLang="en-US" sz="1800" b="1" dirty="0">
                <a:latin typeface="+mn-ea"/>
                <a:ea typeface="+mn-ea"/>
              </a:rPr>
              <a:t>）</a:t>
            </a:r>
            <a:r>
              <a:rPr lang="ja-JP" altLang="ja-JP" sz="1800" b="1" dirty="0">
                <a:latin typeface="+mn-ea"/>
                <a:ea typeface="+mn-ea"/>
              </a:rPr>
              <a:t>も行いながら、</a:t>
            </a:r>
            <a:r>
              <a:rPr lang="ja-JP" altLang="ja-JP" sz="1800" b="1" dirty="0">
                <a:solidFill>
                  <a:srgbClr val="FF0000"/>
                </a:solidFill>
                <a:latin typeface="+mn-ea"/>
                <a:ea typeface="+mn-ea"/>
              </a:rPr>
              <a:t>幼児期に</a:t>
            </a:r>
            <a:r>
              <a:rPr lang="en-US" altLang="ja-JP" sz="1800" b="1" dirty="0">
                <a:solidFill>
                  <a:srgbClr val="FF0000"/>
                </a:solidFill>
                <a:latin typeface="+mn-ea"/>
                <a:ea typeface="+mn-ea"/>
              </a:rPr>
              <a:t/>
            </a:r>
            <a:br>
              <a:rPr lang="en-US" altLang="ja-JP" sz="1800" b="1" dirty="0">
                <a:solidFill>
                  <a:srgbClr val="FF0000"/>
                </a:solidFill>
                <a:latin typeface="+mn-ea"/>
                <a:ea typeface="+mn-ea"/>
              </a:rPr>
            </a:br>
            <a:r>
              <a:rPr lang="ja-JP" altLang="en-US" sz="1800" b="1" dirty="0">
                <a:solidFill>
                  <a:srgbClr val="FF0000"/>
                </a:solidFill>
                <a:latin typeface="+mn-ea"/>
                <a:ea typeface="+mn-ea"/>
              </a:rPr>
              <a:t>　</a:t>
            </a:r>
            <a:r>
              <a:rPr lang="ja-JP" altLang="ja-JP" sz="1800" b="1" dirty="0">
                <a:solidFill>
                  <a:srgbClr val="FF0000"/>
                </a:solidFill>
                <a:latin typeface="+mn-ea"/>
                <a:ea typeface="+mn-ea"/>
              </a:rPr>
              <a:t>総合的に育まれた資質・能力や、子供たちの成長を、各教科等の特質に応じた学</a:t>
            </a:r>
            <a:r>
              <a:rPr lang="ja-JP" altLang="en-US" sz="1800" b="1" dirty="0">
                <a:solidFill>
                  <a:srgbClr val="FF0000"/>
                </a:solidFill>
                <a:latin typeface="+mn-ea"/>
                <a:ea typeface="+mn-ea"/>
              </a:rPr>
              <a:t>　</a:t>
            </a:r>
            <a:r>
              <a:rPr lang="en-US" altLang="ja-JP" sz="1800" b="1" dirty="0">
                <a:solidFill>
                  <a:srgbClr val="FF0000"/>
                </a:solidFill>
                <a:latin typeface="+mn-ea"/>
                <a:ea typeface="+mn-ea"/>
              </a:rPr>
              <a:t/>
            </a:r>
            <a:br>
              <a:rPr lang="en-US" altLang="ja-JP" sz="1800" b="1" dirty="0">
                <a:solidFill>
                  <a:srgbClr val="FF0000"/>
                </a:solidFill>
                <a:latin typeface="+mn-ea"/>
                <a:ea typeface="+mn-ea"/>
              </a:rPr>
            </a:br>
            <a:r>
              <a:rPr lang="ja-JP" altLang="en-US" sz="1800" b="1" dirty="0">
                <a:solidFill>
                  <a:srgbClr val="FF0000"/>
                </a:solidFill>
                <a:latin typeface="+mn-ea"/>
                <a:ea typeface="+mn-ea"/>
              </a:rPr>
              <a:t>　</a:t>
            </a:r>
            <a:r>
              <a:rPr lang="ja-JP" altLang="ja-JP" sz="1800" b="1" dirty="0" err="1">
                <a:solidFill>
                  <a:srgbClr val="FF0000"/>
                </a:solidFill>
                <a:latin typeface="+mn-ea"/>
                <a:ea typeface="+mn-ea"/>
              </a:rPr>
              <a:t>びに</a:t>
            </a:r>
            <a:r>
              <a:rPr lang="ja-JP" altLang="ja-JP" sz="1800" b="1" dirty="0">
                <a:solidFill>
                  <a:srgbClr val="FF0000"/>
                </a:solidFill>
                <a:latin typeface="+mn-ea"/>
                <a:ea typeface="+mn-ea"/>
              </a:rPr>
              <a:t>つなげていくことが求められる。</a:t>
            </a:r>
          </a:p>
          <a:p>
            <a:pPr marL="0" indent="0">
              <a:buNone/>
            </a:pPr>
            <a:endParaRPr lang="en-US" altLang="ja-JP" sz="1800" b="1" dirty="0">
              <a:latin typeface="+mn-ea"/>
              <a:ea typeface="+mn-ea"/>
            </a:endParaRPr>
          </a:p>
          <a:p>
            <a:pPr marL="0" indent="0">
              <a:buNone/>
            </a:pPr>
            <a:endParaRPr lang="en-US" altLang="ja-JP" sz="1800" b="1" dirty="0">
              <a:latin typeface="+mn-ea"/>
              <a:ea typeface="+mn-ea"/>
            </a:endParaRPr>
          </a:p>
          <a:p>
            <a:pPr marL="0" indent="0">
              <a:buNone/>
            </a:pPr>
            <a:r>
              <a:rPr lang="ja-JP" altLang="ja-JP" sz="1800" b="1" dirty="0">
                <a:latin typeface="+mn-ea"/>
                <a:ea typeface="+mn-ea"/>
              </a:rPr>
              <a:t>○　その際、</a:t>
            </a:r>
            <a:r>
              <a:rPr lang="ja-JP" altLang="ja-JP" sz="1800" b="1" dirty="0">
                <a:solidFill>
                  <a:srgbClr val="FF0000"/>
                </a:solidFill>
                <a:latin typeface="+mn-ea"/>
                <a:ea typeface="+mn-ea"/>
              </a:rPr>
              <a:t>スタートカリキュラムにおける学習を、小学校におけるその後の学習</a:t>
            </a:r>
            <a:r>
              <a:rPr lang="en-US" altLang="ja-JP" sz="1800" b="1" dirty="0">
                <a:solidFill>
                  <a:srgbClr val="FF0000"/>
                </a:solidFill>
                <a:latin typeface="+mn-ea"/>
                <a:ea typeface="+mn-ea"/>
              </a:rPr>
              <a:t/>
            </a:r>
            <a:br>
              <a:rPr lang="en-US" altLang="ja-JP" sz="1800" b="1" dirty="0">
                <a:solidFill>
                  <a:srgbClr val="FF0000"/>
                </a:solidFill>
                <a:latin typeface="+mn-ea"/>
                <a:ea typeface="+mn-ea"/>
              </a:rPr>
            </a:br>
            <a:r>
              <a:rPr lang="ja-JP" altLang="en-US" sz="1800" b="1" dirty="0">
                <a:solidFill>
                  <a:srgbClr val="FF0000"/>
                </a:solidFill>
                <a:latin typeface="+mn-ea"/>
                <a:ea typeface="+mn-ea"/>
              </a:rPr>
              <a:t>　</a:t>
            </a:r>
            <a:r>
              <a:rPr lang="ja-JP" altLang="ja-JP" sz="1800" b="1" dirty="0">
                <a:solidFill>
                  <a:srgbClr val="FF0000"/>
                </a:solidFill>
                <a:latin typeface="+mn-ea"/>
                <a:ea typeface="+mn-ea"/>
              </a:rPr>
              <a:t>に円滑につないでいくという視点も重要</a:t>
            </a:r>
            <a:r>
              <a:rPr lang="ja-JP" altLang="ja-JP" sz="1800" b="1" dirty="0">
                <a:latin typeface="+mn-ea"/>
                <a:ea typeface="+mn-ea"/>
              </a:rPr>
              <a:t>。</a:t>
            </a:r>
            <a:endParaRPr lang="en-US" altLang="ja-JP" sz="1800" b="1" dirty="0">
              <a:latin typeface="+mn-ea"/>
              <a:ea typeface="+mn-ea"/>
            </a:endParaRPr>
          </a:p>
          <a:p>
            <a:pPr marL="0" indent="0">
              <a:buNone/>
            </a:pPr>
            <a:endParaRPr lang="en-US" altLang="ja-JP" sz="1800" b="1" dirty="0">
              <a:latin typeface="+mn-ea"/>
              <a:ea typeface="+mn-ea"/>
            </a:endParaRPr>
          </a:p>
          <a:p>
            <a:pPr marL="0" indent="0">
              <a:buNone/>
            </a:pPr>
            <a:endParaRPr lang="ja-JP" altLang="ja-JP" sz="1800" b="1" dirty="0">
              <a:latin typeface="+mn-ea"/>
              <a:ea typeface="+mn-ea"/>
            </a:endParaRPr>
          </a:p>
          <a:p>
            <a:pPr marL="0" indent="0">
              <a:buNone/>
            </a:pPr>
            <a:r>
              <a:rPr lang="en-US" altLang="ja-JP" sz="1200" b="1" dirty="0">
                <a:latin typeface="+mn-ea"/>
                <a:ea typeface="+mn-ea"/>
              </a:rPr>
              <a:t>※</a:t>
            </a:r>
            <a:r>
              <a:rPr lang="ja-JP" altLang="ja-JP" sz="1200" b="1" dirty="0">
                <a:latin typeface="+mn-ea"/>
                <a:ea typeface="+mn-ea"/>
              </a:rPr>
              <a:t>「幼児期の教育と小学校教育の円滑な接続の在り方について（報告）」（平成２２年１１月）においては、</a:t>
            </a:r>
            <a:r>
              <a:rPr lang="ja-JP" altLang="ja-JP" sz="1200" b="1" u="sng" dirty="0">
                <a:latin typeface="+mn-ea"/>
                <a:ea typeface="+mn-ea"/>
              </a:rPr>
              <a:t>スタートカリキュラム編成上の留意点として、幼稚園、保育所、認定こども園と連携協力すること、個々の児童に対応した取組であること、学校全体での取組とすること、保護者への適切な説明を行うこと、授業時間や学習空間などの環境構成、人間関係づくりなどについて工夫することを挙げている。</a:t>
            </a: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27</a:t>
            </a:fld>
            <a:endParaRPr kumimoji="1" lang="ja-JP" altLang="en-US"/>
          </a:p>
        </p:txBody>
      </p:sp>
    </p:spTree>
    <p:extLst>
      <p:ext uri="{BB962C8B-B14F-4D97-AF65-F5344CB8AC3E}">
        <p14:creationId xmlns:p14="http://schemas.microsoft.com/office/powerpoint/2010/main" val="1173851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正方形/長方形 326"/>
          <p:cNvSpPr/>
          <p:nvPr/>
        </p:nvSpPr>
        <p:spPr>
          <a:xfrm>
            <a:off x="-68539" y="4414579"/>
            <a:ext cx="9226319" cy="1210507"/>
          </a:xfrm>
          <a:prstGeom prst="rect">
            <a:avLst/>
          </a:prstGeom>
          <a:pattFill prst="pct25">
            <a:fgClr>
              <a:srgbClr val="D1ACFA"/>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326" name="正方形/長方形 325"/>
          <p:cNvSpPr/>
          <p:nvPr/>
        </p:nvSpPr>
        <p:spPr>
          <a:xfrm>
            <a:off x="-68539" y="3276244"/>
            <a:ext cx="9226319" cy="1138335"/>
          </a:xfrm>
          <a:prstGeom prst="rect">
            <a:avLst/>
          </a:prstGeom>
          <a:pattFill prst="pct25">
            <a:fgClr>
              <a:srgbClr val="FBA3D5"/>
            </a:fgClr>
            <a:bgClr>
              <a:schemeClr val="bg1"/>
            </a:bgClr>
          </a:patt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324" name="正方形/長方形 323"/>
          <p:cNvSpPr/>
          <p:nvPr/>
        </p:nvSpPr>
        <p:spPr>
          <a:xfrm>
            <a:off x="7" y="553207"/>
            <a:ext cx="9157740" cy="1737246"/>
          </a:xfrm>
          <a:prstGeom prst="rect">
            <a:avLst/>
          </a:prstGeom>
          <a:pattFill prst="pct20">
            <a:fgClr>
              <a:srgbClr val="F4E5BA"/>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320" name="正方形/長方形 319"/>
          <p:cNvSpPr/>
          <p:nvPr/>
        </p:nvSpPr>
        <p:spPr>
          <a:xfrm>
            <a:off x="7" y="2078486"/>
            <a:ext cx="9157740" cy="1190564"/>
          </a:xfrm>
          <a:prstGeom prst="rect">
            <a:avLst/>
          </a:prstGeom>
          <a:pattFill prst="pct20">
            <a:fgClr>
              <a:srgbClr val="FCB2D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319" name="正方形/長方形 318"/>
          <p:cNvSpPr/>
          <p:nvPr/>
        </p:nvSpPr>
        <p:spPr>
          <a:xfrm>
            <a:off x="7" y="5625086"/>
            <a:ext cx="9157740" cy="1021503"/>
          </a:xfrm>
          <a:prstGeom prst="rect">
            <a:avLst/>
          </a:prstGeom>
          <a:pattFill prst="pct25">
            <a:fgClr>
              <a:srgbClr val="CACFFA"/>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230" name="上矢印 229"/>
          <p:cNvSpPr/>
          <p:nvPr/>
        </p:nvSpPr>
        <p:spPr>
          <a:xfrm>
            <a:off x="745062" y="622254"/>
            <a:ext cx="907407" cy="5946193"/>
          </a:xfrm>
          <a:prstGeom prst="upArrow">
            <a:avLst>
              <a:gd name="adj1" fmla="val 50000"/>
              <a:gd name="adj2" fmla="val 62557"/>
            </a:avLst>
          </a:prstGeom>
          <a:gradFill flip="none" rotWithShape="1">
            <a:gsLst>
              <a:gs pos="0">
                <a:schemeClr val="tx2">
                  <a:lumMod val="40000"/>
                  <a:lumOff val="60000"/>
                </a:schemeClr>
              </a:gs>
              <a:gs pos="38000">
                <a:srgbClr val="F9CFF3"/>
              </a:gs>
              <a:gs pos="23000">
                <a:srgbClr val="F9CFF3"/>
              </a:gs>
              <a:gs pos="11000">
                <a:srgbClr val="C7DAF1"/>
              </a:gs>
              <a:gs pos="71000">
                <a:schemeClr val="accent6">
                  <a:lumMod val="40000"/>
                  <a:lumOff val="60000"/>
                </a:schemeClr>
              </a:gs>
            </a:gsLst>
            <a:lin ang="162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72" name="テキスト ボックス 71"/>
          <p:cNvSpPr txBox="1"/>
          <p:nvPr/>
        </p:nvSpPr>
        <p:spPr>
          <a:xfrm>
            <a:off x="348205" y="1645810"/>
            <a:ext cx="1761612" cy="71113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square" rtlCol="0" anchor="ctr" anchorCtr="0">
            <a:noAutofit/>
          </a:bodyPr>
          <a:lstStyle>
            <a:defPPr>
              <a:defRPr lang="ja-JP"/>
            </a:defPPr>
            <a:lvl1pPr marL="88900" indent="-88900" algn="ctr">
              <a:defRPr sz="1050">
                <a:effectLst>
                  <a:glow rad="203200">
                    <a:schemeClr val="bg1">
                      <a:alpha val="94000"/>
                    </a:schemeClr>
                  </a:glow>
                </a:effectLst>
                <a:latin typeface="HGP明朝B" panose="02020800000000000000" pitchFamily="18" charset="-128"/>
                <a:ea typeface="HGP明朝B" panose="02020800000000000000" pitchFamily="18" charset="-128"/>
                <a:cs typeface="Meiryo UI" panose="020B0604030504040204" pitchFamily="50" charset="-128"/>
              </a:defRPr>
            </a:lvl1pPr>
          </a:lstStyle>
          <a:p>
            <a:pPr marL="82099" indent="-82099" defTabSz="844448"/>
            <a:r>
              <a:rPr kumimoji="0" lang="ja-JP" altLang="en-US" sz="1016" kern="0" dirty="0">
                <a:solidFill>
                  <a:prstClr val="black"/>
                </a:solidFill>
                <a:effectLst>
                  <a:glow rad="203200">
                    <a:prstClr val="white">
                      <a:alpha val="94000"/>
                    </a:prstClr>
                  </a:glow>
                </a:effectLst>
              </a:rPr>
              <a:t>教科等の特質に応じた</a:t>
            </a:r>
            <a:endParaRPr kumimoji="0" lang="en-US" altLang="ja-JP" sz="1016" kern="0" dirty="0">
              <a:solidFill>
                <a:prstClr val="black"/>
              </a:solidFill>
              <a:effectLst>
                <a:glow rad="203200">
                  <a:prstClr val="white">
                    <a:alpha val="94000"/>
                  </a:prstClr>
                </a:glow>
              </a:effectLst>
            </a:endParaRPr>
          </a:p>
          <a:p>
            <a:pPr marL="82099" indent="-82099" defTabSz="844448"/>
            <a:r>
              <a:rPr kumimoji="0" lang="ja-JP" altLang="en-US" sz="1016" kern="0" dirty="0">
                <a:solidFill>
                  <a:prstClr val="black"/>
                </a:solidFill>
                <a:effectLst>
                  <a:glow rad="203200">
                    <a:prstClr val="white">
                      <a:alpha val="94000"/>
                    </a:prstClr>
                  </a:glow>
                </a:effectLst>
              </a:rPr>
              <a:t>「見方・考え方」や</a:t>
            </a:r>
            <a:endParaRPr kumimoji="0" lang="en-US" altLang="ja-JP" sz="1016" kern="0" dirty="0">
              <a:solidFill>
                <a:prstClr val="black"/>
              </a:solidFill>
              <a:effectLst>
                <a:glow rad="203200">
                  <a:prstClr val="white">
                    <a:alpha val="94000"/>
                  </a:prstClr>
                </a:glow>
              </a:effectLst>
            </a:endParaRPr>
          </a:p>
          <a:p>
            <a:pPr marL="82099" indent="-82099" defTabSz="844448"/>
            <a:r>
              <a:rPr kumimoji="0" lang="ja-JP" altLang="en-US" sz="1016" kern="0" dirty="0">
                <a:solidFill>
                  <a:prstClr val="black"/>
                </a:solidFill>
                <a:effectLst>
                  <a:glow rad="203200">
                    <a:prstClr val="white">
                      <a:alpha val="94000"/>
                    </a:prstClr>
                  </a:glow>
                </a:effectLst>
              </a:rPr>
              <a:t>資質・能力を育むとともに、</a:t>
            </a:r>
            <a:endParaRPr kumimoji="0" lang="en-US" altLang="ja-JP" sz="1016" kern="0" dirty="0">
              <a:solidFill>
                <a:prstClr val="black"/>
              </a:solidFill>
              <a:effectLst>
                <a:glow rad="203200">
                  <a:prstClr val="white">
                    <a:alpha val="94000"/>
                  </a:prstClr>
                </a:glow>
              </a:effectLst>
            </a:endParaRPr>
          </a:p>
          <a:p>
            <a:pPr marL="82099" indent="-82099" defTabSz="844448"/>
            <a:r>
              <a:rPr kumimoji="0" lang="ja-JP" altLang="en-US" sz="1016" kern="0" dirty="0">
                <a:solidFill>
                  <a:prstClr val="black"/>
                </a:solidFill>
                <a:effectLst>
                  <a:glow rad="203200">
                    <a:prstClr val="white">
                      <a:alpha val="94000"/>
                    </a:prstClr>
                  </a:glow>
                </a:effectLst>
              </a:rPr>
              <a:t>教科横断的にそれらを</a:t>
            </a:r>
            <a:r>
              <a:rPr kumimoji="0" lang="en-US" altLang="ja-JP" sz="1016" kern="0" dirty="0">
                <a:solidFill>
                  <a:prstClr val="black"/>
                </a:solidFill>
                <a:effectLst>
                  <a:glow rad="203200">
                    <a:prstClr val="white">
                      <a:alpha val="94000"/>
                    </a:prstClr>
                  </a:glow>
                </a:effectLst>
              </a:rPr>
              <a:t/>
            </a:r>
            <a:br>
              <a:rPr kumimoji="0" lang="en-US" altLang="ja-JP" sz="1016" kern="0" dirty="0">
                <a:solidFill>
                  <a:prstClr val="black"/>
                </a:solidFill>
                <a:effectLst>
                  <a:glow rad="203200">
                    <a:prstClr val="white">
                      <a:alpha val="94000"/>
                    </a:prstClr>
                  </a:glow>
                </a:effectLst>
              </a:rPr>
            </a:br>
            <a:r>
              <a:rPr kumimoji="0" lang="ja-JP" altLang="en-US" sz="1016" kern="0" dirty="0">
                <a:solidFill>
                  <a:prstClr val="black"/>
                </a:solidFill>
                <a:effectLst>
                  <a:glow rad="203200">
                    <a:prstClr val="white">
                      <a:alpha val="94000"/>
                    </a:prstClr>
                  </a:glow>
                </a:effectLst>
              </a:rPr>
              <a:t>総合・統合していく学び</a:t>
            </a:r>
            <a:endParaRPr kumimoji="0" lang="en-US" altLang="ja-JP" sz="1016" kern="0" dirty="0">
              <a:solidFill>
                <a:prstClr val="black"/>
              </a:solidFill>
              <a:effectLst>
                <a:glow rad="203200">
                  <a:prstClr val="white">
                    <a:alpha val="94000"/>
                  </a:prstClr>
                </a:glow>
              </a:effectLst>
            </a:endParaRPr>
          </a:p>
        </p:txBody>
      </p:sp>
      <p:sp>
        <p:nvSpPr>
          <p:cNvPr id="73" name="テキスト ボックス 72"/>
          <p:cNvSpPr txBox="1"/>
          <p:nvPr/>
        </p:nvSpPr>
        <p:spPr>
          <a:xfrm>
            <a:off x="376774" y="5781913"/>
            <a:ext cx="1552984" cy="71113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82099" indent="-82099" algn="ctr" defTabSz="844448"/>
            <a:r>
              <a:rPr kumimoji="0" lang="ja-JP" altLang="en-US"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rPr>
              <a:t>遊びや生活の中で、</a:t>
            </a:r>
            <a:endParaRPr kumimoji="0" lang="en-US" altLang="ja-JP"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endParaRPr>
          </a:p>
          <a:p>
            <a:pPr marL="82099" indent="-82099" algn="ctr" defTabSz="844448"/>
            <a:r>
              <a:rPr kumimoji="0" lang="ja-JP" altLang="en-US"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rPr>
              <a:t>幼児期の特性に応じた</a:t>
            </a:r>
            <a:r>
              <a:rPr kumimoji="0" lang="en-US" altLang="ja-JP"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rPr>
              <a:t/>
            </a:r>
            <a:br>
              <a:rPr kumimoji="0" lang="en-US" altLang="ja-JP"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rPr>
            </a:br>
            <a:r>
              <a:rPr kumimoji="0" lang="ja-JP" altLang="en-US"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rPr>
              <a:t>「見方・考え方」や</a:t>
            </a:r>
            <a:endParaRPr kumimoji="0" lang="en-US" altLang="ja-JP"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endParaRPr>
          </a:p>
          <a:p>
            <a:pPr marL="82099" indent="-82099" algn="ctr" defTabSz="844448"/>
            <a:r>
              <a:rPr kumimoji="0" lang="ja-JP" altLang="en-US"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rPr>
              <a:t>資質・能力を育む学び</a:t>
            </a:r>
            <a:endParaRPr kumimoji="0" lang="en-US" altLang="ja-JP" sz="1016" kern="0" dirty="0">
              <a:solidFill>
                <a:prstClr val="black"/>
              </a:solidFill>
              <a:effectLst>
                <a:glow rad="203200">
                  <a:prstClr val="white">
                    <a:alpha val="94000"/>
                  </a:prstClr>
                </a:glow>
              </a:effectLst>
              <a:latin typeface="HGP明朝B" panose="02020800000000000000" pitchFamily="18" charset="-128"/>
              <a:ea typeface="HGP明朝B" panose="02020800000000000000" pitchFamily="18" charset="-128"/>
              <a:cs typeface="Meiryo UI" panose="020B0604030504040204" pitchFamily="50" charset="-128"/>
            </a:endParaRPr>
          </a:p>
        </p:txBody>
      </p:sp>
      <p:sp>
        <p:nvSpPr>
          <p:cNvPr id="13" name="テキスト ボックス 12"/>
          <p:cNvSpPr txBox="1"/>
          <p:nvPr/>
        </p:nvSpPr>
        <p:spPr>
          <a:xfrm>
            <a:off x="43349" y="491174"/>
            <a:ext cx="248010" cy="1572679"/>
          </a:xfrm>
          <a:prstGeom prst="rect">
            <a:avLst/>
          </a:prstGeom>
          <a:solidFill>
            <a:schemeClr val="bg1"/>
          </a:solidFill>
          <a:ln>
            <a:solidFill>
              <a:schemeClr val="tx1"/>
            </a:solidFill>
          </a:ln>
        </p:spPr>
        <p:txBody>
          <a:bodyPr vert="eaVert" wrap="square" lIns="33247" rIns="33247" rtlCol="0">
            <a:noAutofit/>
          </a:bodyPr>
          <a:lstStyle>
            <a:defPPr>
              <a:defRPr lang="ja-JP"/>
            </a:defPPr>
            <a:lvl1pPr marL="180975">
              <a:defRPr sz="1100" b="1">
                <a:latin typeface="メイリオ" panose="020B0604030504040204" pitchFamily="50" charset="-128"/>
                <a:ea typeface="メイリオ" panose="020B0604030504040204" pitchFamily="50" charset="-128"/>
                <a:cs typeface="メイリオ" panose="020B0604030504040204" pitchFamily="50" charset="-128"/>
              </a:defRPr>
            </a:lvl1pPr>
          </a:lstStyle>
          <a:p>
            <a:pPr marL="167130" defTabSz="844448"/>
            <a:r>
              <a:rPr kumimoji="0" lang="ja-JP" altLang="en-US" sz="1016" kern="0" dirty="0">
                <a:solidFill>
                  <a:prstClr val="black"/>
                </a:solidFill>
              </a:rPr>
              <a:t>小学校中学年</a:t>
            </a:r>
          </a:p>
        </p:txBody>
      </p:sp>
      <p:sp>
        <p:nvSpPr>
          <p:cNvPr id="100" name="正方形/長方形 99"/>
          <p:cNvSpPr/>
          <p:nvPr/>
        </p:nvSpPr>
        <p:spPr>
          <a:xfrm>
            <a:off x="-24053" y="213094"/>
            <a:ext cx="9178257" cy="305052"/>
          </a:xfrm>
          <a:prstGeom prst="rect">
            <a:avLst/>
          </a:prstGeom>
          <a:solidFill>
            <a:srgbClr val="0000FF"/>
          </a:solidFill>
          <a:ln>
            <a:noFill/>
          </a:ln>
        </p:spPr>
        <p:style>
          <a:lnRef idx="2">
            <a:schemeClr val="dk1"/>
          </a:lnRef>
          <a:fillRef idx="1">
            <a:schemeClr val="lt1"/>
          </a:fillRef>
          <a:effectRef idx="0">
            <a:schemeClr val="dk1"/>
          </a:effectRef>
          <a:fontRef idx="minor">
            <a:schemeClr val="dk1"/>
          </a:fontRef>
        </p:style>
        <p:txBody>
          <a:bodyPr lIns="84299" tIns="42149" rIns="84299" bIns="42149" anchor="ctr"/>
          <a:lstStyle/>
          <a:p>
            <a:pPr algn="ctr" defTabSz="844448" fontAlgn="base">
              <a:spcBef>
                <a:spcPct val="50000"/>
              </a:spcBef>
              <a:spcAft>
                <a:spcPct val="0"/>
              </a:spcAft>
              <a:tabLst>
                <a:tab pos="3483350" algn="l"/>
              </a:tabLst>
              <a:defRPr/>
            </a:pPr>
            <a:r>
              <a:rPr kumimoji="0" lang="ja-JP" altLang="en-US" sz="1847" b="1" kern="0" dirty="0">
                <a:solidFill>
                  <a:prstClr val="white"/>
                </a:solidFill>
                <a:latin typeface="ＤＦ特太ゴシック体" pitchFamily="49" charset="-128"/>
                <a:ea typeface="ＤＦ特太ゴシック体" pitchFamily="49" charset="-128"/>
                <a:cs typeface="メイリオ" pitchFamily="50" charset="-128"/>
              </a:rPr>
              <a:t>スタートカリキュラムのイメージ</a:t>
            </a:r>
            <a:endParaRPr kumimoji="0" lang="ja-JP" altLang="en-US" sz="1847" b="1" kern="0" dirty="0">
              <a:solidFill>
                <a:prstClr val="white"/>
              </a:solidFill>
              <a:latin typeface="Arial" charset="0"/>
            </a:endParaRPr>
          </a:p>
        </p:txBody>
      </p:sp>
      <p:sp>
        <p:nvSpPr>
          <p:cNvPr id="227" name="テキスト ボックス 226"/>
          <p:cNvSpPr txBox="1"/>
          <p:nvPr/>
        </p:nvSpPr>
        <p:spPr>
          <a:xfrm>
            <a:off x="61853" y="2098986"/>
            <a:ext cx="223468" cy="2288024"/>
          </a:xfrm>
          <a:prstGeom prst="rect">
            <a:avLst/>
          </a:prstGeom>
          <a:solidFill>
            <a:schemeClr val="bg1"/>
          </a:solidFill>
          <a:ln>
            <a:solidFill>
              <a:schemeClr val="tx1"/>
            </a:solidFill>
          </a:ln>
        </p:spPr>
        <p:txBody>
          <a:bodyPr vert="eaVert" wrap="square" lIns="33247" rIns="33247" rtlCol="0">
            <a:spAutoFit/>
          </a:bodyPr>
          <a:lstStyle/>
          <a:p>
            <a:pPr marL="167130" defTabSz="844448"/>
            <a:r>
              <a:rPr kumimoji="0" lang="ja-JP" altLang="en-US" sz="1016"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小学校低学年　</a:t>
            </a:r>
          </a:p>
        </p:txBody>
      </p:sp>
      <p:sp>
        <p:nvSpPr>
          <p:cNvPr id="252" name="テキスト ボックス 251"/>
          <p:cNvSpPr txBox="1"/>
          <p:nvPr/>
        </p:nvSpPr>
        <p:spPr>
          <a:xfrm>
            <a:off x="57929" y="4485320"/>
            <a:ext cx="223468" cy="2161268"/>
          </a:xfrm>
          <a:prstGeom prst="rect">
            <a:avLst/>
          </a:prstGeom>
          <a:solidFill>
            <a:schemeClr val="bg1"/>
          </a:solidFill>
          <a:ln>
            <a:solidFill>
              <a:schemeClr val="tx1"/>
            </a:solidFill>
          </a:ln>
        </p:spPr>
        <p:txBody>
          <a:bodyPr vert="eaVert" wrap="square" lIns="33247" rIns="33247" rtlCol="0">
            <a:spAutoFit/>
          </a:bodyPr>
          <a:lstStyle>
            <a:defPPr>
              <a:defRPr lang="ja-JP"/>
            </a:defPPr>
            <a:lvl1pPr marL="180975">
              <a:defRPr sz="1100" b="1">
                <a:latin typeface="メイリオ" panose="020B0604030504040204" pitchFamily="50" charset="-128"/>
                <a:ea typeface="メイリオ" panose="020B0604030504040204" pitchFamily="50" charset="-128"/>
                <a:cs typeface="メイリオ" panose="020B0604030504040204" pitchFamily="50" charset="-128"/>
              </a:defRPr>
            </a:lvl1pPr>
          </a:lstStyle>
          <a:p>
            <a:pPr marL="1407414" indent="-167130" defTabSz="844448">
              <a:tabLst>
                <a:tab pos="1161117" algn="l"/>
                <a:tab pos="1240284" algn="l"/>
                <a:tab pos="1495377" algn="l"/>
              </a:tabLst>
            </a:pPr>
            <a:r>
              <a:rPr kumimoji="0" lang="ja-JP" altLang="en-US" sz="1016" kern="0" dirty="0">
                <a:solidFill>
                  <a:prstClr val="black"/>
                </a:solidFill>
              </a:rPr>
              <a:t>　幼児教育</a:t>
            </a:r>
          </a:p>
        </p:txBody>
      </p:sp>
      <p:sp>
        <p:nvSpPr>
          <p:cNvPr id="255" name="正方形/長方形 254"/>
          <p:cNvSpPr/>
          <p:nvPr/>
        </p:nvSpPr>
        <p:spPr bwMode="auto">
          <a:xfrm>
            <a:off x="7811842" y="586952"/>
            <a:ext cx="219620"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84271" tIns="42137" rIns="84271" bIns="42137" anchor="ctr"/>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音楽</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56" name="正方形/長方形 255"/>
          <p:cNvSpPr/>
          <p:nvPr/>
        </p:nvSpPr>
        <p:spPr bwMode="auto">
          <a:xfrm>
            <a:off x="8064309" y="578156"/>
            <a:ext cx="219620"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84271" tIns="42137" rIns="84271" bIns="42137" anchor="ctr"/>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図画工作</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57" name="正方形/長方形 256"/>
          <p:cNvSpPr/>
          <p:nvPr/>
        </p:nvSpPr>
        <p:spPr bwMode="auto">
          <a:xfrm>
            <a:off x="8326281" y="578156"/>
            <a:ext cx="219620"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84271" tIns="42137" rIns="84271" bIns="42137" anchor="ctr"/>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体育</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58" name="正方形/長方形 257"/>
          <p:cNvSpPr/>
          <p:nvPr/>
        </p:nvSpPr>
        <p:spPr bwMode="auto">
          <a:xfrm>
            <a:off x="8576881" y="578156"/>
            <a:ext cx="219620"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84271" tIns="42137" rIns="84271" bIns="42137" anchor="ctr"/>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道徳</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59" name="正方形/長方形 258"/>
          <p:cNvSpPr/>
          <p:nvPr/>
        </p:nvSpPr>
        <p:spPr bwMode="auto">
          <a:xfrm>
            <a:off x="8843005" y="578156"/>
            <a:ext cx="219620"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84271" tIns="42137" rIns="84271" bIns="42137" anchor="ctr"/>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特別活動</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60" name="正方形/長方形 259"/>
          <p:cNvSpPr/>
          <p:nvPr/>
        </p:nvSpPr>
        <p:spPr bwMode="auto">
          <a:xfrm>
            <a:off x="1979713" y="4606920"/>
            <a:ext cx="7178027" cy="1464600"/>
          </a:xfrm>
          <a:prstGeom prst="rect">
            <a:avLst/>
          </a:prstGeom>
          <a:gradFill>
            <a:gsLst>
              <a:gs pos="0">
                <a:srgbClr val="A9D6FF"/>
              </a:gs>
              <a:gs pos="5000">
                <a:srgbClr val="D5DFFF"/>
              </a:gs>
              <a:gs pos="40000">
                <a:srgbClr val="F5FFFD"/>
              </a:gs>
            </a:gsLst>
          </a:gradFill>
          <a:ln>
            <a:solidFill>
              <a:schemeClr val="tx2">
                <a:lumMod val="40000"/>
                <a:lumOff val="60000"/>
              </a:schemeClr>
            </a:solidFill>
            <a:headEnd/>
            <a:tailEnd/>
          </a:ln>
          <a:effectLst>
            <a:outerShdw blurRad="50800" dist="38100" dir="2700000" algn="tl" rotWithShape="0">
              <a:prstClr val="black">
                <a:alpha val="40000"/>
              </a:prstClr>
            </a:outerShdw>
          </a:effectLst>
          <a:extLst/>
        </p:spPr>
        <p:style>
          <a:lnRef idx="1">
            <a:schemeClr val="accent6"/>
          </a:lnRef>
          <a:fillRef idx="2">
            <a:schemeClr val="accent6"/>
          </a:fillRef>
          <a:effectRef idx="1">
            <a:schemeClr val="accent6"/>
          </a:effectRef>
          <a:fontRef idx="minor">
            <a:schemeClr val="dk1"/>
          </a:fontRef>
        </p:style>
        <p:txBody>
          <a:bodyPr vert="horz" wrap="square" lIns="84271" tIns="42137" rIns="84271" bIns="42137" anchor="b"/>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幼児期の終わりまでに育ってほしい姿</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61" name="テキスト ボックス 260"/>
          <p:cNvSpPr txBox="1"/>
          <p:nvPr/>
        </p:nvSpPr>
        <p:spPr>
          <a:xfrm>
            <a:off x="2135928" y="6091855"/>
            <a:ext cx="7044042" cy="518988"/>
          </a:xfrm>
          <a:prstGeom prst="rect">
            <a:avLst/>
          </a:prstGeom>
          <a:noFill/>
        </p:spPr>
        <p:txBody>
          <a:bodyPr wrap="square" rtlCol="0">
            <a:spAutoFit/>
          </a:bodyPr>
          <a:lstStyle/>
          <a:p>
            <a:pPr defTabSz="844448"/>
            <a:r>
              <a:rPr kumimoji="0" lang="en-US" altLang="ja-JP" sz="924" kern="0" dirty="0">
                <a:solidFill>
                  <a:prstClr val="black"/>
                </a:solidFill>
              </a:rPr>
              <a:t>※</a:t>
            </a:r>
            <a:r>
              <a:rPr kumimoji="0" lang="ja-JP" altLang="en-US" sz="924" kern="0" dirty="0">
                <a:solidFill>
                  <a:prstClr val="black"/>
                </a:solidFill>
              </a:rPr>
              <a:t>各教科等の「見方・考え方」を踏まえて、関係性を示したものである。また</a:t>
            </a:r>
            <a:r>
              <a:rPr kumimoji="0" lang="ja-JP" altLang="en-US" sz="924" b="1" kern="0" dirty="0">
                <a:solidFill>
                  <a:srgbClr val="FF0000"/>
                </a:solidFill>
              </a:rPr>
              <a:t>、「幼児期の終わりまでに育ってほしい姿」の項目の濃淡は、小学校教育との関連が分かるように示したものであり、基本的にはすべての教科に関わっているが、濃い部分は特に意識的につながりを考えていくことが求められるもの。幼児教育において小学校教育を前倒しで行うことを意図したものではない。</a:t>
            </a:r>
            <a:endParaRPr kumimoji="0" lang="en-US" altLang="ja-JP" sz="924" b="1" kern="0" dirty="0">
              <a:solidFill>
                <a:srgbClr val="FF0000"/>
              </a:solidFill>
            </a:endParaRPr>
          </a:p>
        </p:txBody>
      </p:sp>
      <p:sp>
        <p:nvSpPr>
          <p:cNvPr id="262" name="正方形/長方形 261"/>
          <p:cNvSpPr/>
          <p:nvPr/>
        </p:nvSpPr>
        <p:spPr bwMode="auto">
          <a:xfrm>
            <a:off x="2651339" y="587719"/>
            <a:ext cx="1379653" cy="1702734"/>
          </a:xfrm>
          <a:prstGeom prst="rect">
            <a:avLst/>
          </a:prstGeom>
          <a:gradFill>
            <a:gsLst>
              <a:gs pos="0">
                <a:schemeClr val="accent6">
                  <a:tint val="50000"/>
                  <a:satMod val="300000"/>
                  <a:lumMod val="72000"/>
                  <a:lumOff val="28000"/>
                </a:schemeClr>
              </a:gs>
              <a:gs pos="5000">
                <a:schemeClr val="accent6">
                  <a:tint val="37000"/>
                  <a:satMod val="300000"/>
                  <a:lumMod val="49000"/>
                  <a:lumOff val="51000"/>
                </a:schemeClr>
              </a:gs>
              <a:gs pos="40000">
                <a:schemeClr val="accent6">
                  <a:tint val="15000"/>
                  <a:satMod val="350000"/>
                  <a:lumMod val="32000"/>
                  <a:lumOff val="68000"/>
                </a:schemeClr>
              </a:gs>
            </a:gsLst>
          </a:gradFill>
          <a:ln>
            <a:headEnd/>
            <a:tailEnd/>
          </a:ln>
          <a:effectLst>
            <a:outerShdw blurRad="50800" dist="38100" dir="2700000" algn="tl" rotWithShape="0">
              <a:prstClr val="black">
                <a:alpha val="40000"/>
              </a:prstClr>
            </a:outerShdw>
          </a:effectLst>
          <a:extLst/>
        </p:spPr>
        <p:style>
          <a:lnRef idx="1">
            <a:schemeClr val="accent6"/>
          </a:lnRef>
          <a:fillRef idx="2">
            <a:schemeClr val="accent6"/>
          </a:fillRef>
          <a:effectRef idx="1">
            <a:schemeClr val="accent6"/>
          </a:effectRef>
          <a:fontRef idx="minor">
            <a:schemeClr val="dk1"/>
          </a:fontRef>
        </p:style>
        <p:txBody>
          <a:bodyPr vert="horz" wrap="square" lIns="0" tIns="42137" rIns="0" bIns="42137" anchor="ctr"/>
          <a:lstStyle/>
          <a:p>
            <a:pPr algn="ctr" defTabSz="844448" fontAlgn="base">
              <a:spcBef>
                <a:spcPct val="0"/>
              </a:spcBef>
              <a:spcAft>
                <a:spcPct val="0"/>
              </a:spcAft>
              <a:defRPr/>
            </a:pPr>
            <a:endParaRPr kumimoji="0" lang="en-US" altLang="ja-JP" sz="924"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r>
              <a:rPr kumimoji="0" lang="ja-JP" altLang="en-US" sz="1016" b="1" kern="0" dirty="0">
                <a:solidFill>
                  <a:prstClr val="black"/>
                </a:solidFill>
                <a:latin typeface="メイリオ" pitchFamily="50" charset="-128"/>
                <a:ea typeface="メイリオ" panose="020B0604030504040204" pitchFamily="50" charset="-128"/>
                <a:cs typeface="メイリオ" panose="020B0604030504040204" pitchFamily="50" charset="-128"/>
              </a:rPr>
              <a:t>社 会</a:t>
            </a:r>
            <a:endParaRPr kumimoji="0" lang="en-US" altLang="ja-JP" sz="1016"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kern="0" dirty="0">
              <a:solidFill>
                <a:prstClr val="black"/>
              </a:solidFill>
              <a:latin typeface="ＤＦ平成明朝体W7" panose="02020709000000000000" pitchFamily="17" charset="-128"/>
              <a:ea typeface="ＤＦ平成明朝体W7" panose="02020709000000000000" pitchFamily="17" charset="-128"/>
              <a:cs typeface="メイリオ" panose="020B0604030504040204" pitchFamily="50" charset="-128"/>
            </a:endParaRPr>
          </a:p>
        </p:txBody>
      </p:sp>
      <p:sp>
        <p:nvSpPr>
          <p:cNvPr id="263" name="正方形/長方形 262"/>
          <p:cNvSpPr/>
          <p:nvPr/>
        </p:nvSpPr>
        <p:spPr bwMode="auto">
          <a:xfrm>
            <a:off x="6331394" y="576169"/>
            <a:ext cx="1411506" cy="1689340"/>
          </a:xfrm>
          <a:prstGeom prst="rect">
            <a:avLst/>
          </a:prstGeom>
          <a:gradFill>
            <a:gsLst>
              <a:gs pos="0">
                <a:schemeClr val="accent6">
                  <a:tint val="50000"/>
                  <a:satMod val="300000"/>
                  <a:lumMod val="72000"/>
                  <a:lumOff val="28000"/>
                </a:schemeClr>
              </a:gs>
              <a:gs pos="5000">
                <a:schemeClr val="accent6">
                  <a:tint val="37000"/>
                  <a:satMod val="300000"/>
                  <a:lumMod val="49000"/>
                  <a:lumOff val="51000"/>
                </a:schemeClr>
              </a:gs>
              <a:gs pos="40000">
                <a:schemeClr val="accent6">
                  <a:tint val="15000"/>
                  <a:satMod val="350000"/>
                  <a:lumMod val="32000"/>
                  <a:lumOff val="68000"/>
                </a:schemeClr>
              </a:gs>
            </a:gsLst>
          </a:gradFill>
          <a:ln>
            <a:headEnd/>
            <a:tailEnd/>
          </a:ln>
          <a:effectLst>
            <a:outerShdw blurRad="50800" dist="38100" dir="2700000" algn="tl" rotWithShape="0">
              <a:prstClr val="black">
                <a:alpha val="40000"/>
              </a:prstClr>
            </a:outerShdw>
          </a:effectLst>
          <a:extLst/>
        </p:spPr>
        <p:style>
          <a:lnRef idx="1">
            <a:schemeClr val="accent6"/>
          </a:lnRef>
          <a:fillRef idx="2">
            <a:schemeClr val="accent6"/>
          </a:fillRef>
          <a:effectRef idx="1">
            <a:schemeClr val="accent6"/>
          </a:effectRef>
          <a:fontRef idx="minor">
            <a:schemeClr val="dk1"/>
          </a:fontRef>
        </p:style>
        <p:txBody>
          <a:bodyPr vert="horz" wrap="square" lIns="33247" tIns="42137" rIns="33247" bIns="42137" anchor="ctr"/>
          <a:lstStyle/>
          <a:p>
            <a:pPr algn="ctr" defTabSz="844448" fontAlgn="base">
              <a:spcBef>
                <a:spcPct val="0"/>
              </a:spcBef>
              <a:spcAft>
                <a:spcPct val="0"/>
              </a:spcAft>
              <a:defRPr/>
            </a:pPr>
            <a:endParaRPr kumimoji="0" lang="en-US" altLang="ja-JP" sz="924"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r>
              <a:rPr kumimoji="0" lang="ja-JP" altLang="en-US" sz="970" b="1" kern="0" dirty="0">
                <a:solidFill>
                  <a:prstClr val="black"/>
                </a:solidFill>
                <a:latin typeface="メイリオ" pitchFamily="50" charset="-128"/>
                <a:ea typeface="メイリオ" panose="020B0604030504040204" pitchFamily="50" charset="-128"/>
                <a:cs typeface="メイリオ" panose="020B0604030504040204" pitchFamily="50" charset="-128"/>
              </a:rPr>
              <a:t>理 科</a:t>
            </a:r>
            <a:endParaRPr kumimoji="0" lang="en-US" altLang="ja-JP" sz="970"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70"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b="1" kern="0" dirty="0">
              <a:solidFill>
                <a:prstClr val="black"/>
              </a:solidFill>
              <a:latin typeface="メイリオ" pitchFamily="50" charset="-128"/>
              <a:ea typeface="メイリオ" panose="020B0604030504040204" pitchFamily="50" charset="-128"/>
              <a:cs typeface="メイリオ" panose="020B0604030504040204" pitchFamily="50" charset="-128"/>
            </a:endParaRPr>
          </a:p>
          <a:p>
            <a:pPr algn="ctr" defTabSz="844448" fontAlgn="base">
              <a:spcBef>
                <a:spcPct val="0"/>
              </a:spcBef>
              <a:spcAft>
                <a:spcPct val="0"/>
              </a:spcAft>
              <a:defRPr/>
            </a:pPr>
            <a:endParaRPr kumimoji="0" lang="en-US" altLang="ja-JP" sz="924" kern="0"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64" name="正方形/長方形 263"/>
          <p:cNvSpPr/>
          <p:nvPr/>
        </p:nvSpPr>
        <p:spPr bwMode="auto">
          <a:xfrm>
            <a:off x="4061468" y="570970"/>
            <a:ext cx="2232652" cy="1719484"/>
          </a:xfrm>
          <a:prstGeom prst="rect">
            <a:avLst/>
          </a:prstGeom>
          <a:gradFill>
            <a:gsLst>
              <a:gs pos="0">
                <a:srgbClr val="F4E5AE"/>
              </a:gs>
              <a:gs pos="5000">
                <a:srgbClr val="F0F9C3"/>
              </a:gs>
              <a:gs pos="40000">
                <a:srgbClr val="FDF7DD"/>
              </a:gs>
            </a:gsLst>
          </a:gradFill>
          <a:ln>
            <a:solidFill>
              <a:srgbClr val="E3D253"/>
            </a:solidFill>
            <a:headEnd/>
            <a:tailEnd/>
          </a:ln>
          <a:extLst/>
        </p:spPr>
        <p:style>
          <a:lnRef idx="1">
            <a:schemeClr val="accent6"/>
          </a:lnRef>
          <a:fillRef idx="2">
            <a:schemeClr val="accent6"/>
          </a:fillRef>
          <a:effectRef idx="1">
            <a:schemeClr val="accent6"/>
          </a:effectRef>
          <a:fontRef idx="minor">
            <a:schemeClr val="dk1"/>
          </a:fontRef>
        </p:style>
        <p:txBody>
          <a:bodyPr wrap="square" lIns="84271" tIns="42137" rIns="84271" bIns="42137" anchor="t"/>
          <a:lstStyle/>
          <a:p>
            <a:pPr algn="ctr" defTabSz="844448"/>
            <a:endParaRPr kumimoji="0" lang="en-US" altLang="ja-JP" sz="924"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844448"/>
            <a:endParaRPr kumimoji="0" lang="en-US" altLang="ja-JP" sz="462"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844448"/>
            <a:r>
              <a:rPr kumimoji="0" lang="ja-JP" altLang="en-US" sz="924"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総合的な学習の時間</a:t>
            </a:r>
            <a:endParaRPr kumimoji="0" lang="en-US" altLang="ja-JP" sz="924"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7" name="正方形/長方形 266"/>
          <p:cNvSpPr/>
          <p:nvPr/>
        </p:nvSpPr>
        <p:spPr bwMode="auto">
          <a:xfrm>
            <a:off x="2394083" y="578156"/>
            <a:ext cx="161700"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33247" tIns="42137" rIns="33247" bIns="42137" anchor="t"/>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算数</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66" name="正方形/長方形 265"/>
          <p:cNvSpPr/>
          <p:nvPr/>
        </p:nvSpPr>
        <p:spPr bwMode="auto">
          <a:xfrm>
            <a:off x="2151942" y="578156"/>
            <a:ext cx="195532" cy="3848361"/>
          </a:xfrm>
          <a:prstGeom prst="rect">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a:extLst/>
        </p:spPr>
        <p:style>
          <a:lnRef idx="1">
            <a:schemeClr val="accent6"/>
          </a:lnRef>
          <a:fillRef idx="2">
            <a:schemeClr val="accent6"/>
          </a:fillRef>
          <a:effectRef idx="1">
            <a:schemeClr val="accent6"/>
          </a:effectRef>
          <a:fontRef idx="minor">
            <a:schemeClr val="dk1"/>
          </a:fontRef>
        </p:style>
        <p:txBody>
          <a:bodyPr vert="eaVert" wrap="square" lIns="33247" tIns="42137" rIns="33247" bIns="42137" anchor="t"/>
          <a:lstStyle/>
          <a:p>
            <a:pPr algn="ctr" defTabSz="844448" fontAlgn="base">
              <a:spcBef>
                <a:spcPct val="0"/>
              </a:spcBef>
              <a:spcAft>
                <a:spcPct val="0"/>
              </a:spcAft>
              <a:defRPr/>
            </a:pPr>
            <a:r>
              <a:rPr kumimoji="0" lang="ja-JP" altLang="en-US" sz="924" kern="0" spc="462" dirty="0">
                <a:solidFill>
                  <a:prstClr val="black"/>
                </a:solidFill>
                <a:latin typeface="メイリオ" pitchFamily="50" charset="-128"/>
                <a:ea typeface="メイリオ" panose="020B0604030504040204" pitchFamily="50" charset="-128"/>
                <a:cs typeface="メイリオ" panose="020B0604030504040204" pitchFamily="50" charset="-128"/>
              </a:rPr>
              <a:t>国語</a:t>
            </a:r>
            <a:endParaRPr kumimoji="0" lang="en-US" altLang="ja-JP" sz="924" kern="0" spc="462" dirty="0">
              <a:solidFill>
                <a:prstClr val="black"/>
              </a:solidFill>
              <a:latin typeface="メイリオ" pitchFamily="50" charset="-128"/>
              <a:ea typeface="メイリオ" panose="020B0604030504040204" pitchFamily="50" charset="-128"/>
              <a:cs typeface="メイリオ" panose="020B0604030504040204" pitchFamily="50" charset="-128"/>
            </a:endParaRPr>
          </a:p>
        </p:txBody>
      </p:sp>
      <p:sp>
        <p:nvSpPr>
          <p:cNvPr id="270" name="正方形/長方形 269"/>
          <p:cNvSpPr/>
          <p:nvPr/>
        </p:nvSpPr>
        <p:spPr>
          <a:xfrm>
            <a:off x="2669597" y="1064541"/>
            <a:ext cx="1326354" cy="116813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txBody>
          <a:bodyPr wrap="square" lIns="33247" rIns="33247">
            <a:noAutofit/>
          </a:bodyPr>
          <a:lstStyle/>
          <a:p>
            <a:pPr algn="ctr" defTabSz="844448" fontAlgn="base">
              <a:spcBef>
                <a:spcPct val="0"/>
              </a:spcBef>
              <a:spcAft>
                <a:spcPct val="0"/>
              </a:spcAft>
              <a:defRPr/>
            </a:pPr>
            <a:r>
              <a:rPr kumimoji="0" lang="ja-JP" altLang="en-US" sz="739" b="1" kern="0" dirty="0">
                <a:solidFill>
                  <a:srgbClr val="C00000"/>
                </a:solidFill>
                <a:latin typeface="HGP明朝B" panose="02020800000000000000" pitchFamily="18" charset="-128"/>
                <a:ea typeface="HGP明朝B" panose="02020800000000000000" pitchFamily="18" charset="-128"/>
                <a:cs typeface="メイリオ" panose="020B0604030504040204" pitchFamily="50" charset="-128"/>
              </a:rPr>
              <a:t>社会的事象</a:t>
            </a:r>
            <a:r>
              <a:rPr kumimoji="0" lang="ja-JP" altLang="en-US"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の</a:t>
            </a:r>
            <a:endParaRPr kumimoji="0" lang="en-US" altLang="ja-JP"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algn="ctr" defTabSz="844448" fontAlgn="base">
              <a:spcBef>
                <a:spcPct val="0"/>
              </a:spcBef>
              <a:spcAft>
                <a:spcPct val="0"/>
              </a:spcAft>
              <a:defRPr/>
            </a:pPr>
            <a:r>
              <a:rPr kumimoji="0" lang="ja-JP" altLang="en-US"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見方・考え方</a:t>
            </a:r>
            <a:endParaRPr kumimoji="0" lang="en-US" altLang="ja-JP"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algn="ctr" defTabSz="844448" fontAlgn="base">
              <a:spcBef>
                <a:spcPct val="0"/>
              </a:spcBef>
              <a:spcAft>
                <a:spcPct val="0"/>
              </a:spcAft>
              <a:defRPr/>
            </a:pPr>
            <a:endParaRPr kumimoji="0" lang="en-US" altLang="ja-JP"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algn="ctr" defTabSz="844448" fontAlgn="base">
              <a:spcBef>
                <a:spcPct val="0"/>
              </a:spcBef>
              <a:spcAft>
                <a:spcPct val="0"/>
              </a:spcAft>
              <a:defRPr/>
            </a:pPr>
            <a:endParaRPr kumimoji="0" lang="en-US" altLang="ja-JP" sz="100"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defTabSz="844448" fontAlgn="base">
              <a:lnSpc>
                <a:spcPts val="831"/>
              </a:lnSpc>
              <a:spcBef>
                <a:spcPct val="0"/>
              </a:spcBef>
              <a:spcAft>
                <a:spcPct val="0"/>
              </a:spcAft>
              <a:defRPr/>
            </a:pPr>
            <a:r>
              <a:rPr kumimoji="0" lang="ja-JP" altLang="en-US" sz="739"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位置や空間的な広がり、時期や時間の経過、事象や人々の相互関係などに着目して社会的事象を見出し、比較・分類したり総合したり、国民の生活と関連付けること</a:t>
            </a:r>
            <a:endParaRPr kumimoji="0" lang="en-US" altLang="ja-JP" sz="739"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p:txBody>
      </p:sp>
      <p:sp>
        <p:nvSpPr>
          <p:cNvPr id="271" name="正方形/長方形 270"/>
          <p:cNvSpPr/>
          <p:nvPr/>
        </p:nvSpPr>
        <p:spPr>
          <a:xfrm>
            <a:off x="6388485" y="1064545"/>
            <a:ext cx="1321754" cy="1141741"/>
          </a:xfrm>
          <a:prstGeom prst="rect">
            <a:avLst/>
          </a:prstGeom>
          <a:solidFill>
            <a:schemeClr val="bg1"/>
          </a:solidFill>
          <a:ln w="952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47" tIns="42223" rIns="84447" bIns="42223" numCol="1" spcCol="0" rtlCol="0" fromWordArt="0" anchor="ctr" anchorCtr="0" forceAA="0" compatLnSpc="1">
            <a:prstTxWarp prst="textNoShape">
              <a:avLst/>
            </a:prstTxWarp>
            <a:noAutofit/>
          </a:bodyPr>
          <a:lstStyle/>
          <a:p>
            <a:pPr algn="ctr" defTabSz="844448"/>
            <a:r>
              <a:rPr kumimoji="0" lang="ja-JP" altLang="en-US" sz="739" b="1" kern="0" dirty="0">
                <a:solidFill>
                  <a:srgbClr val="C00000"/>
                </a:solidFill>
                <a:latin typeface="HGP明朝B" panose="02020800000000000000" pitchFamily="18" charset="-128"/>
                <a:ea typeface="HGP明朝B" panose="02020800000000000000" pitchFamily="18" charset="-128"/>
                <a:cs typeface="メイリオ" panose="020B0604030504040204" pitchFamily="50" charset="-128"/>
              </a:rPr>
              <a:t>理科</a:t>
            </a:r>
            <a:r>
              <a:rPr kumimoji="0" lang="ja-JP" altLang="en-US"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の見方・考え方</a:t>
            </a:r>
            <a:endParaRPr kumimoji="0" lang="en-US" altLang="ja-JP"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defTabSz="844448"/>
            <a:endParaRPr kumimoji="0" lang="en-US" altLang="ja-JP"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defTabSz="844448"/>
            <a:r>
              <a:rPr kumimoji="0" lang="ja-JP" altLang="en-US" sz="739"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身近な自然の事物・現象を、質的・量的な関係や時間的・空間的な関係などの科学的な視点で捉え、比較したり、関係付けたりするなど、問題解決の方法を用いて考えること</a:t>
            </a:r>
            <a:endParaRPr kumimoji="0" lang="en-US" altLang="ja-JP" sz="739"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p:txBody>
      </p:sp>
      <p:sp>
        <p:nvSpPr>
          <p:cNvPr id="272" name="正方形/長方形 271"/>
          <p:cNvSpPr/>
          <p:nvPr/>
        </p:nvSpPr>
        <p:spPr>
          <a:xfrm>
            <a:off x="4084325" y="1064541"/>
            <a:ext cx="2174418" cy="1165376"/>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txBody>
          <a:bodyPr wrap="square" lIns="33247" rIns="33247">
            <a:noAutofit/>
          </a:bodyPr>
          <a:lstStyle/>
          <a:p>
            <a:pPr algn="ctr" defTabSz="844448" fontAlgn="base">
              <a:spcBef>
                <a:spcPct val="0"/>
              </a:spcBef>
              <a:spcAft>
                <a:spcPct val="0"/>
              </a:spcAft>
            </a:pPr>
            <a:r>
              <a:rPr kumimoji="0" lang="ja-JP" altLang="en-US"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探究的な見方・考え方（案）</a:t>
            </a:r>
            <a:endParaRPr kumimoji="0" lang="en-US" altLang="ja-JP" sz="739"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algn="ctr" defTabSz="844448" fontAlgn="base">
              <a:spcBef>
                <a:spcPct val="0"/>
              </a:spcBef>
              <a:spcAft>
                <a:spcPct val="0"/>
              </a:spcAft>
            </a:pPr>
            <a:endParaRPr kumimoji="0" lang="en-US" altLang="ja-JP" sz="277"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defTabSz="844448">
              <a:defRPr/>
            </a:pPr>
            <a:endParaRPr kumimoji="0" lang="en-US" altLang="ja-JP" sz="277" kern="0" dirty="0">
              <a:solidFill>
                <a:prstClr val="black"/>
              </a:solidFill>
              <a:latin typeface="HGP明朝B" panose="02020800000000000000" pitchFamily="18" charset="-128"/>
              <a:ea typeface="HGP明朝B" panose="02020800000000000000" pitchFamily="18" charset="-128"/>
              <a:cs typeface="メイリオ" pitchFamily="50" charset="-128"/>
            </a:endParaRPr>
          </a:p>
          <a:p>
            <a:pPr defTabSz="844448">
              <a:defRPr/>
            </a:pPr>
            <a:endParaRPr kumimoji="0" lang="en-US" altLang="ja-JP" sz="739" kern="0" dirty="0">
              <a:solidFill>
                <a:prstClr val="black"/>
              </a:solidFill>
              <a:latin typeface="HGP明朝B" panose="02020800000000000000" pitchFamily="18" charset="-128"/>
              <a:ea typeface="HGP明朝B" panose="02020800000000000000" pitchFamily="18" charset="-128"/>
              <a:cs typeface="メイリオ" pitchFamily="50" charset="-128"/>
            </a:endParaRPr>
          </a:p>
          <a:p>
            <a:pPr defTabSz="844448">
              <a:defRPr/>
            </a:pPr>
            <a:r>
              <a:rPr kumimoji="0" lang="ja-JP" altLang="en-US" sz="739" kern="0" dirty="0">
                <a:solidFill>
                  <a:prstClr val="black"/>
                </a:solidFill>
                <a:latin typeface="HGP明朝B" panose="02020800000000000000" pitchFamily="18" charset="-128"/>
                <a:ea typeface="HGP明朝B" panose="02020800000000000000" pitchFamily="18" charset="-128"/>
                <a:cs typeface="メイリオ" pitchFamily="50" charset="-128"/>
              </a:rPr>
              <a:t>各教科等における見方・考え方を総合的に活用して、広範な事象を多様な角度から俯瞰して捉え、実社会や実生活の文脈や自己の生き方と関連付けること</a:t>
            </a:r>
          </a:p>
        </p:txBody>
      </p:sp>
      <p:sp>
        <p:nvSpPr>
          <p:cNvPr id="273" name="正方形/長方形 16"/>
          <p:cNvSpPr/>
          <p:nvPr/>
        </p:nvSpPr>
        <p:spPr>
          <a:xfrm>
            <a:off x="361951" y="3296003"/>
            <a:ext cx="8770390" cy="2516959"/>
          </a:xfrm>
          <a:custGeom>
            <a:avLst/>
            <a:gdLst>
              <a:gd name="connsiteX0" fmla="*/ 0 w 7465561"/>
              <a:gd name="connsiteY0" fmla="*/ 0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0" fmla="*/ 0 w 7465561"/>
              <a:gd name="connsiteY0" fmla="*/ 0 h 3053572"/>
              <a:gd name="connsiteX1" fmla="*/ 5621213 w 7465561"/>
              <a:gd name="connsiteY1" fmla="*/ 2397 h 3053572"/>
              <a:gd name="connsiteX2" fmla="*/ 7465561 w 7465561"/>
              <a:gd name="connsiteY2" fmla="*/ 0 h 3053572"/>
              <a:gd name="connsiteX3" fmla="*/ 7465561 w 7465561"/>
              <a:gd name="connsiteY3" fmla="*/ 3053572 h 3053572"/>
              <a:gd name="connsiteX4" fmla="*/ 0 w 7465561"/>
              <a:gd name="connsiteY4" fmla="*/ 3053572 h 3053572"/>
              <a:gd name="connsiteX5" fmla="*/ 0 w 7465561"/>
              <a:gd name="connsiteY5" fmla="*/ 0 h 3053572"/>
              <a:gd name="connsiteX0" fmla="*/ 0 w 7465561"/>
              <a:gd name="connsiteY0" fmla="*/ 0 h 3053572"/>
              <a:gd name="connsiteX1" fmla="*/ 973013 w 7465561"/>
              <a:gd name="connsiteY1" fmla="*/ 2397 h 3053572"/>
              <a:gd name="connsiteX2" fmla="*/ 5621213 w 7465561"/>
              <a:gd name="connsiteY2" fmla="*/ 2397 h 3053572"/>
              <a:gd name="connsiteX3" fmla="*/ 7465561 w 7465561"/>
              <a:gd name="connsiteY3" fmla="*/ 0 h 3053572"/>
              <a:gd name="connsiteX4" fmla="*/ 7465561 w 7465561"/>
              <a:gd name="connsiteY4" fmla="*/ 3053572 h 3053572"/>
              <a:gd name="connsiteX5" fmla="*/ 0 w 7465561"/>
              <a:gd name="connsiteY5" fmla="*/ 3053572 h 3053572"/>
              <a:gd name="connsiteX6" fmla="*/ 0 w 7465561"/>
              <a:gd name="connsiteY6" fmla="*/ 0 h 3053572"/>
              <a:gd name="connsiteX0" fmla="*/ 5621213 w 7465561"/>
              <a:gd name="connsiteY0" fmla="*/ 2397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5" fmla="*/ 1064453 w 7465561"/>
              <a:gd name="connsiteY5" fmla="*/ 93837 h 3053572"/>
              <a:gd name="connsiteX0" fmla="*/ 5621213 w 7465561"/>
              <a:gd name="connsiteY0" fmla="*/ 2397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5" fmla="*/ 931103 w 7465561"/>
              <a:gd name="connsiteY5" fmla="*/ 27162 h 3053572"/>
              <a:gd name="connsiteX0" fmla="*/ 5621213 w 7465561"/>
              <a:gd name="connsiteY0" fmla="*/ 2397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5" fmla="*/ 626303 w 7465561"/>
              <a:gd name="connsiteY5" fmla="*/ 8979 h 3053572"/>
              <a:gd name="connsiteX0" fmla="*/ 5887913 w 7465561"/>
              <a:gd name="connsiteY0" fmla="*/ 2397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5" fmla="*/ 626303 w 7465561"/>
              <a:gd name="connsiteY5" fmla="*/ 8979 h 3053572"/>
              <a:gd name="connsiteX0" fmla="*/ 6119492 w 7465561"/>
              <a:gd name="connsiteY0" fmla="*/ 9931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5" fmla="*/ 626303 w 7465561"/>
              <a:gd name="connsiteY5" fmla="*/ 8979 h 3053572"/>
              <a:gd name="connsiteX0" fmla="*/ 6119492 w 7465561"/>
              <a:gd name="connsiteY0" fmla="*/ 9931 h 3053572"/>
              <a:gd name="connsiteX1" fmla="*/ 7465561 w 7465561"/>
              <a:gd name="connsiteY1" fmla="*/ 0 h 3053572"/>
              <a:gd name="connsiteX2" fmla="*/ 7465561 w 7465561"/>
              <a:gd name="connsiteY2" fmla="*/ 3053572 h 3053572"/>
              <a:gd name="connsiteX3" fmla="*/ 0 w 7465561"/>
              <a:gd name="connsiteY3" fmla="*/ 3053572 h 3053572"/>
              <a:gd name="connsiteX4" fmla="*/ 0 w 7465561"/>
              <a:gd name="connsiteY4" fmla="*/ 0 h 3053572"/>
              <a:gd name="connsiteX5" fmla="*/ 2105101 w 7465561"/>
              <a:gd name="connsiteY5" fmla="*/ 8979 h 3053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5561" h="3053572">
                <a:moveTo>
                  <a:pt x="6119492" y="9931"/>
                </a:moveTo>
                <a:lnTo>
                  <a:pt x="7465561" y="0"/>
                </a:lnTo>
                <a:lnTo>
                  <a:pt x="7465561" y="3053572"/>
                </a:lnTo>
                <a:lnTo>
                  <a:pt x="0" y="3053572"/>
                </a:lnTo>
                <a:lnTo>
                  <a:pt x="0" y="0"/>
                </a:lnTo>
                <a:lnTo>
                  <a:pt x="2105101" y="8979"/>
                </a:lnTo>
              </a:path>
            </a:pathLst>
          </a:custGeom>
          <a:gradFill flip="none" rotWithShape="1">
            <a:gsLst>
              <a:gs pos="0">
                <a:srgbClr val="FFBDEE">
                  <a:alpha val="10000"/>
                </a:srgbClr>
              </a:gs>
              <a:gs pos="100000">
                <a:srgbClr val="FDCAF2">
                  <a:alpha val="34000"/>
                </a:srgbClr>
              </a:gs>
              <a:gs pos="37000">
                <a:srgbClr val="F9CFF3">
                  <a:lumMod val="86000"/>
                  <a:lumOff val="14000"/>
                  <a:alpha val="1000"/>
                </a:srgbClr>
              </a:gs>
            </a:gsLst>
            <a:lin ang="5400000" scaled="1"/>
            <a:tileRect/>
          </a:gra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grpSp>
        <p:nvGrpSpPr>
          <p:cNvPr id="329" name="グループ化 328"/>
          <p:cNvGrpSpPr/>
          <p:nvPr/>
        </p:nvGrpSpPr>
        <p:grpSpPr>
          <a:xfrm>
            <a:off x="2088298" y="4656981"/>
            <a:ext cx="7042458" cy="1166002"/>
            <a:chOff x="2088298" y="4710372"/>
            <a:chExt cx="7042458" cy="1596240"/>
          </a:xfrm>
        </p:grpSpPr>
        <p:sp>
          <p:nvSpPr>
            <p:cNvPr id="275" name="正方形/長方形 274"/>
            <p:cNvSpPr>
              <a:spLocks/>
            </p:cNvSpPr>
            <p:nvPr/>
          </p:nvSpPr>
          <p:spPr>
            <a:xfrm>
              <a:off x="2088298" y="4713419"/>
              <a:ext cx="7042458" cy="125282"/>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健康な心と体</a:t>
              </a:r>
            </a:p>
          </p:txBody>
        </p:sp>
        <p:grpSp>
          <p:nvGrpSpPr>
            <p:cNvPr id="276" name="グループ化 275"/>
            <p:cNvGrpSpPr/>
            <p:nvPr/>
          </p:nvGrpSpPr>
          <p:grpSpPr>
            <a:xfrm>
              <a:off x="2088298" y="5434269"/>
              <a:ext cx="7042458" cy="262460"/>
              <a:chOff x="683027" y="6419715"/>
              <a:chExt cx="8395200" cy="490668"/>
            </a:xfrm>
          </p:grpSpPr>
          <p:sp>
            <p:nvSpPr>
              <p:cNvPr id="317" name="正方形/長方形 316"/>
              <p:cNvSpPr>
                <a:spLocks/>
              </p:cNvSpPr>
              <p:nvPr/>
            </p:nvSpPr>
            <p:spPr>
              <a:xfrm>
                <a:off x="683027" y="6507845"/>
                <a:ext cx="8395200" cy="252000"/>
              </a:xfrm>
              <a:prstGeom prst="rect">
                <a:avLst/>
              </a:prstGeom>
              <a:solidFill>
                <a:schemeClr val="tx2">
                  <a:lumMod val="75000"/>
                </a:schemeClr>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endPar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8" name="テキスト ボックス 317"/>
              <p:cNvSpPr txBox="1"/>
              <p:nvPr/>
            </p:nvSpPr>
            <p:spPr>
              <a:xfrm>
                <a:off x="3847055" y="6419715"/>
                <a:ext cx="1594475" cy="490668"/>
              </a:xfrm>
              <a:prstGeom prst="rect">
                <a:avLst/>
              </a:prstGeom>
              <a:noFill/>
            </p:spPr>
            <p:txBody>
              <a:bodyPr wrap="square" rtlCol="0" anchor="ctr">
                <a:spAutoFit/>
              </a:bodyP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思考力の芽生え</a:t>
                </a:r>
                <a:endParaRPr kumimoji="0" lang="ja-JP" altLang="en-US" sz="646" kern="0" spc="92" dirty="0">
                  <a:solidFill>
                    <a:prstClr val="black"/>
                  </a:solidFill>
                </a:endParaRPr>
              </a:p>
            </p:txBody>
          </p:sp>
        </p:grpSp>
        <p:sp>
          <p:nvSpPr>
            <p:cNvPr id="277" name="正方形/長方形 276"/>
            <p:cNvSpPr>
              <a:spLocks/>
            </p:cNvSpPr>
            <p:nvPr/>
          </p:nvSpPr>
          <p:spPr>
            <a:xfrm>
              <a:off x="2088298" y="5172752"/>
              <a:ext cx="7042458" cy="134795"/>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道徳性・規範意識の芽生え</a:t>
              </a:r>
            </a:p>
          </p:txBody>
        </p:sp>
        <p:sp>
          <p:nvSpPr>
            <p:cNvPr id="278" name="正方形/長方形 277"/>
            <p:cNvSpPr>
              <a:spLocks/>
            </p:cNvSpPr>
            <p:nvPr/>
          </p:nvSpPr>
          <p:spPr>
            <a:xfrm>
              <a:off x="2088298" y="4864790"/>
              <a:ext cx="7042458" cy="134795"/>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自立心</a:t>
              </a:r>
            </a:p>
          </p:txBody>
        </p:sp>
        <p:sp>
          <p:nvSpPr>
            <p:cNvPr id="279" name="正方形/長方形 278"/>
            <p:cNvSpPr>
              <a:spLocks/>
            </p:cNvSpPr>
            <p:nvPr/>
          </p:nvSpPr>
          <p:spPr>
            <a:xfrm>
              <a:off x="2088298" y="5331488"/>
              <a:ext cx="7042458" cy="134795"/>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社会生活との関わり</a:t>
              </a:r>
            </a:p>
          </p:txBody>
        </p:sp>
        <p:sp>
          <p:nvSpPr>
            <p:cNvPr id="280" name="正方形/長方形 279"/>
            <p:cNvSpPr>
              <a:spLocks/>
            </p:cNvSpPr>
            <p:nvPr/>
          </p:nvSpPr>
          <p:spPr>
            <a:xfrm>
              <a:off x="2088298" y="5642622"/>
              <a:ext cx="7042458" cy="134795"/>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自然との関わり・生命尊重</a:t>
              </a:r>
            </a:p>
          </p:txBody>
        </p:sp>
        <p:sp>
          <p:nvSpPr>
            <p:cNvPr id="281" name="正方形/長方形 280"/>
            <p:cNvSpPr>
              <a:spLocks/>
            </p:cNvSpPr>
            <p:nvPr/>
          </p:nvSpPr>
          <p:spPr>
            <a:xfrm>
              <a:off x="2088298" y="5806509"/>
              <a:ext cx="7042458" cy="137091"/>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数量・図形、文字等への関心・感覚</a:t>
              </a:r>
            </a:p>
          </p:txBody>
        </p:sp>
        <p:sp>
          <p:nvSpPr>
            <p:cNvPr id="282" name="正方形/長方形 281"/>
            <p:cNvSpPr>
              <a:spLocks/>
            </p:cNvSpPr>
            <p:nvPr/>
          </p:nvSpPr>
          <p:spPr>
            <a:xfrm>
              <a:off x="2088298" y="5969994"/>
              <a:ext cx="7042458" cy="134795"/>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言葉による伝え合い</a:t>
              </a:r>
            </a:p>
          </p:txBody>
        </p:sp>
        <p:sp>
          <p:nvSpPr>
            <p:cNvPr id="283" name="正方形/長方形 282"/>
            <p:cNvSpPr>
              <a:spLocks/>
            </p:cNvSpPr>
            <p:nvPr/>
          </p:nvSpPr>
          <p:spPr>
            <a:xfrm>
              <a:off x="2088298" y="6119987"/>
              <a:ext cx="7042458" cy="145958"/>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endPar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4" name="正方形/長方形 283"/>
            <p:cNvSpPr>
              <a:spLocks/>
            </p:cNvSpPr>
            <p:nvPr/>
          </p:nvSpPr>
          <p:spPr>
            <a:xfrm>
              <a:off x="2088298" y="5029065"/>
              <a:ext cx="7042458" cy="121681"/>
            </a:xfrm>
            <a:prstGeom prst="rect">
              <a:avLst/>
            </a:prstGeom>
            <a:solidFill>
              <a:srgbClr val="6B9EDB"/>
            </a:solidFill>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協同性</a:t>
              </a:r>
            </a:p>
          </p:txBody>
        </p:sp>
        <p:sp>
          <p:nvSpPr>
            <p:cNvPr id="285" name="テキスト ボックス 284"/>
            <p:cNvSpPr txBox="1"/>
            <p:nvPr/>
          </p:nvSpPr>
          <p:spPr>
            <a:xfrm>
              <a:off x="4641630" y="6082861"/>
              <a:ext cx="2082593" cy="223751"/>
            </a:xfrm>
            <a:prstGeom prst="rect">
              <a:avLst/>
            </a:prstGeom>
            <a:noFill/>
            <a:ln>
              <a:noFill/>
            </a:ln>
          </p:spPr>
          <p:txBody>
            <a:bodyPr wrap="square" rtlCol="0" anchor="ctr">
              <a:spAutoFit/>
            </a:bodyPr>
            <a:lstStyle/>
            <a:p>
              <a:pPr algn="ctr" defTabSz="844448"/>
              <a:r>
                <a:rPr kumimoji="0" lang="ja-JP" altLang="en-US" sz="462"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豊かな感性と表現</a:t>
              </a:r>
              <a:endParaRPr kumimoji="0" lang="ja-JP" altLang="en-US" sz="462" kern="0" spc="92" dirty="0">
                <a:solidFill>
                  <a:prstClr val="black"/>
                </a:solidFill>
              </a:endParaRPr>
            </a:p>
          </p:txBody>
        </p:sp>
        <p:sp>
          <p:nvSpPr>
            <p:cNvPr id="286" name="正方形/長方形 285"/>
            <p:cNvSpPr/>
            <p:nvPr/>
          </p:nvSpPr>
          <p:spPr>
            <a:xfrm>
              <a:off x="2109808" y="5806949"/>
              <a:ext cx="299473"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spc="92">
                <a:solidFill>
                  <a:prstClr val="white"/>
                </a:solidFill>
              </a:endParaRPr>
            </a:p>
          </p:txBody>
        </p:sp>
        <p:sp>
          <p:nvSpPr>
            <p:cNvPr id="287" name="正方形/長方形 286"/>
            <p:cNvSpPr/>
            <p:nvPr/>
          </p:nvSpPr>
          <p:spPr>
            <a:xfrm>
              <a:off x="2357860" y="5805264"/>
              <a:ext cx="316797"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spc="92">
                <a:solidFill>
                  <a:prstClr val="white"/>
                </a:solidFill>
              </a:endParaRPr>
            </a:p>
          </p:txBody>
        </p:sp>
        <p:sp>
          <p:nvSpPr>
            <p:cNvPr id="288" name="正方形/長方形 287"/>
            <p:cNvSpPr/>
            <p:nvPr/>
          </p:nvSpPr>
          <p:spPr>
            <a:xfrm>
              <a:off x="2105435" y="5971615"/>
              <a:ext cx="306187"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spc="92">
                <a:solidFill>
                  <a:prstClr val="white"/>
                </a:solidFill>
              </a:endParaRPr>
            </a:p>
          </p:txBody>
        </p:sp>
        <p:sp>
          <p:nvSpPr>
            <p:cNvPr id="290" name="正方形/長方形 289"/>
            <p:cNvSpPr/>
            <p:nvPr/>
          </p:nvSpPr>
          <p:spPr>
            <a:xfrm>
              <a:off x="3234309" y="4863541"/>
              <a:ext cx="4409083" cy="11055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自立心</a:t>
              </a:r>
            </a:p>
          </p:txBody>
        </p:sp>
        <p:sp>
          <p:nvSpPr>
            <p:cNvPr id="291" name="正方形/長方形 290"/>
            <p:cNvSpPr/>
            <p:nvPr/>
          </p:nvSpPr>
          <p:spPr>
            <a:xfrm>
              <a:off x="3234309" y="5030366"/>
              <a:ext cx="4409083" cy="11055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協同性</a:t>
              </a:r>
            </a:p>
          </p:txBody>
        </p:sp>
        <p:sp>
          <p:nvSpPr>
            <p:cNvPr id="292" name="正方形/長方形 291"/>
            <p:cNvSpPr/>
            <p:nvPr/>
          </p:nvSpPr>
          <p:spPr>
            <a:xfrm>
              <a:off x="3234309" y="5189386"/>
              <a:ext cx="4409083" cy="11055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道徳性・規範意識の芽生え</a:t>
              </a:r>
            </a:p>
          </p:txBody>
        </p:sp>
        <p:sp>
          <p:nvSpPr>
            <p:cNvPr id="293" name="正方形/長方形 292"/>
            <p:cNvSpPr/>
            <p:nvPr/>
          </p:nvSpPr>
          <p:spPr>
            <a:xfrm>
              <a:off x="3272933" y="5335673"/>
              <a:ext cx="4409083" cy="120247"/>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社会生活との関わり</a:t>
              </a:r>
            </a:p>
          </p:txBody>
        </p:sp>
        <p:sp>
          <p:nvSpPr>
            <p:cNvPr id="294" name="正方形/長方形 293"/>
            <p:cNvSpPr/>
            <p:nvPr/>
          </p:nvSpPr>
          <p:spPr>
            <a:xfrm>
              <a:off x="3234309" y="5654743"/>
              <a:ext cx="4409083" cy="11055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自然との関わり・生命尊重</a:t>
              </a:r>
            </a:p>
          </p:txBody>
        </p:sp>
        <p:sp>
          <p:nvSpPr>
            <p:cNvPr id="295" name="正方形/長方形 294"/>
            <p:cNvSpPr/>
            <p:nvPr/>
          </p:nvSpPr>
          <p:spPr>
            <a:xfrm>
              <a:off x="3246732" y="5982742"/>
              <a:ext cx="4409083" cy="11055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言葉による伝え合い</a:t>
              </a:r>
            </a:p>
          </p:txBody>
        </p:sp>
        <p:sp>
          <p:nvSpPr>
            <p:cNvPr id="296" name="正方形/長方形 295"/>
            <p:cNvSpPr/>
            <p:nvPr/>
          </p:nvSpPr>
          <p:spPr>
            <a:xfrm>
              <a:off x="3246732" y="6137689"/>
              <a:ext cx="4409083" cy="11055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豊かな感性と表現</a:t>
              </a:r>
            </a:p>
          </p:txBody>
        </p:sp>
        <p:sp>
          <p:nvSpPr>
            <p:cNvPr id="297" name="正方形/長方形 296"/>
            <p:cNvSpPr/>
            <p:nvPr/>
          </p:nvSpPr>
          <p:spPr>
            <a:xfrm>
              <a:off x="8542115" y="4718143"/>
              <a:ext cx="288031"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298" name="正方形/長方形 297"/>
            <p:cNvSpPr/>
            <p:nvPr/>
          </p:nvSpPr>
          <p:spPr>
            <a:xfrm>
              <a:off x="8832993" y="4718142"/>
              <a:ext cx="268517"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299" name="正方形/長方形 298"/>
            <p:cNvSpPr/>
            <p:nvPr/>
          </p:nvSpPr>
          <p:spPr>
            <a:xfrm>
              <a:off x="8546602" y="5172752"/>
              <a:ext cx="290219"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0" name="正方形/長方形 299"/>
            <p:cNvSpPr/>
            <p:nvPr/>
          </p:nvSpPr>
          <p:spPr>
            <a:xfrm>
              <a:off x="8260489" y="4726533"/>
              <a:ext cx="279440"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1" name="正方形/長方形 300"/>
            <p:cNvSpPr/>
            <p:nvPr/>
          </p:nvSpPr>
          <p:spPr>
            <a:xfrm>
              <a:off x="8841888" y="5172752"/>
              <a:ext cx="255115"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2" name="正方形/長方形 301"/>
            <p:cNvSpPr/>
            <p:nvPr/>
          </p:nvSpPr>
          <p:spPr>
            <a:xfrm>
              <a:off x="8558950" y="5346334"/>
              <a:ext cx="280311"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3" name="正方形/長方形 302"/>
            <p:cNvSpPr/>
            <p:nvPr/>
          </p:nvSpPr>
          <p:spPr>
            <a:xfrm>
              <a:off x="8843356" y="5345525"/>
              <a:ext cx="252309"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4" name="正方形/長方形 303"/>
            <p:cNvSpPr/>
            <p:nvPr/>
          </p:nvSpPr>
          <p:spPr>
            <a:xfrm>
              <a:off x="8555307" y="5639835"/>
              <a:ext cx="288205"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5" name="正方形/長方形 304"/>
            <p:cNvSpPr/>
            <p:nvPr/>
          </p:nvSpPr>
          <p:spPr>
            <a:xfrm>
              <a:off x="7694262" y="6149372"/>
              <a:ext cx="288225"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6" name="正方形/長方形 305"/>
            <p:cNvSpPr/>
            <p:nvPr/>
          </p:nvSpPr>
          <p:spPr>
            <a:xfrm>
              <a:off x="7989183" y="6144265"/>
              <a:ext cx="281779"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7" name="正方形/長方形 306"/>
            <p:cNvSpPr/>
            <p:nvPr/>
          </p:nvSpPr>
          <p:spPr>
            <a:xfrm>
              <a:off x="8275090" y="6149372"/>
              <a:ext cx="287143"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8" name="正方形/長方形 307"/>
            <p:cNvSpPr/>
            <p:nvPr/>
          </p:nvSpPr>
          <p:spPr>
            <a:xfrm>
              <a:off x="8542122" y="4865982"/>
              <a:ext cx="287143"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09" name="正方形/長方形 308"/>
            <p:cNvSpPr/>
            <p:nvPr/>
          </p:nvSpPr>
          <p:spPr>
            <a:xfrm>
              <a:off x="8840357" y="4864790"/>
              <a:ext cx="261153"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10" name="正方形/長方形 309"/>
            <p:cNvSpPr/>
            <p:nvPr/>
          </p:nvSpPr>
          <p:spPr>
            <a:xfrm>
              <a:off x="8843436" y="5016870"/>
              <a:ext cx="255874"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11" name="正方形/長方形 310"/>
            <p:cNvSpPr/>
            <p:nvPr/>
          </p:nvSpPr>
          <p:spPr>
            <a:xfrm>
              <a:off x="8545106" y="5029065"/>
              <a:ext cx="282278"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12" name="正方形/長方形 311"/>
            <p:cNvSpPr/>
            <p:nvPr/>
          </p:nvSpPr>
          <p:spPr>
            <a:xfrm>
              <a:off x="8260489" y="5179309"/>
              <a:ext cx="279440"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13" name="正方形/長方形 312"/>
            <p:cNvSpPr/>
            <p:nvPr/>
          </p:nvSpPr>
          <p:spPr>
            <a:xfrm>
              <a:off x="8846761" y="5642622"/>
              <a:ext cx="252309" cy="121681"/>
            </a:xfrm>
            <a:prstGeom prst="rect">
              <a:avLst/>
            </a:prstGeom>
            <a:gradFill flip="none" rotWithShape="1">
              <a:gsLst>
                <a:gs pos="0">
                  <a:schemeClr val="tx2">
                    <a:lumMod val="50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970" b="1" kern="0">
                <a:solidFill>
                  <a:prstClr val="white"/>
                </a:solidFill>
              </a:endParaRPr>
            </a:p>
          </p:txBody>
        </p:sp>
        <p:sp>
          <p:nvSpPr>
            <p:cNvPr id="314" name="正方形/長方形 313"/>
            <p:cNvSpPr/>
            <p:nvPr/>
          </p:nvSpPr>
          <p:spPr>
            <a:xfrm>
              <a:off x="3234309" y="4710372"/>
              <a:ext cx="4409083" cy="115284"/>
            </a:xfrm>
            <a:prstGeom prst="rect">
              <a:avLst/>
            </a:prstGeom>
            <a:gradFill flip="none" rotWithShape="1">
              <a:gsLst>
                <a:gs pos="60000">
                  <a:schemeClr val="tx2">
                    <a:lumMod val="94000"/>
                  </a:schemeClr>
                </a:gs>
                <a:gs pos="94000">
                  <a:srgbClr val="6B9E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646" b="1" kern="0" spc="92"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健康な心と体</a:t>
              </a:r>
            </a:p>
          </p:txBody>
        </p:sp>
      </p:grpSp>
      <p:cxnSp>
        <p:nvCxnSpPr>
          <p:cNvPr id="322" name="直線コネクタ 321"/>
          <p:cNvCxnSpPr/>
          <p:nvPr/>
        </p:nvCxnSpPr>
        <p:spPr>
          <a:xfrm flipH="1">
            <a:off x="-68570" y="4414579"/>
            <a:ext cx="9609132" cy="0"/>
          </a:xfrm>
          <a:prstGeom prst="line">
            <a:avLst/>
          </a:prstGeom>
          <a:ln w="571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50" name="テキスト ボックス 249"/>
          <p:cNvSpPr txBox="1"/>
          <p:nvPr/>
        </p:nvSpPr>
        <p:spPr>
          <a:xfrm>
            <a:off x="149639" y="3283562"/>
            <a:ext cx="198563" cy="2539470"/>
          </a:xfrm>
          <a:prstGeom prst="rect">
            <a:avLst/>
          </a:prstGeom>
          <a:solidFill>
            <a:srgbClr val="FFFFFF">
              <a:alpha val="89020"/>
            </a:srgbClr>
          </a:solidFill>
          <a:ln w="9525">
            <a:prstDash val="solid"/>
          </a:ln>
        </p:spPr>
        <p:style>
          <a:lnRef idx="2">
            <a:schemeClr val="dk1"/>
          </a:lnRef>
          <a:fillRef idx="1">
            <a:schemeClr val="lt1"/>
          </a:fillRef>
          <a:effectRef idx="0">
            <a:schemeClr val="dk1"/>
          </a:effectRef>
          <a:fontRef idx="minor">
            <a:schemeClr val="dk1"/>
          </a:fontRef>
        </p:style>
        <p:txBody>
          <a:bodyPr vert="eaVert" wrap="square" lIns="33247" tIns="33247" rIns="0" bIns="33247" rtlCol="0">
            <a:noAutofit/>
          </a:bodyPr>
          <a:lstStyle/>
          <a:p>
            <a:pPr algn="ctr" defTabSz="844448"/>
            <a:r>
              <a:rPr kumimoji="0" lang="ja-JP" altLang="en-US" sz="924"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接続</a:t>
            </a:r>
            <a:endParaRPr kumimoji="0" lang="en-US" altLang="ja-JP" sz="924"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5" name="正方形/長方形 264"/>
          <p:cNvSpPr/>
          <p:nvPr/>
        </p:nvSpPr>
        <p:spPr bwMode="auto">
          <a:xfrm>
            <a:off x="2571756" y="2265584"/>
            <a:ext cx="5240051" cy="2227508"/>
          </a:xfrm>
          <a:prstGeom prst="rect">
            <a:avLst/>
          </a:prstGeom>
          <a:gradFill>
            <a:gsLst>
              <a:gs pos="0">
                <a:srgbClr val="E9A1FF">
                  <a:lumMod val="33000"/>
                  <a:lumOff val="67000"/>
                </a:srgbClr>
              </a:gs>
              <a:gs pos="35000">
                <a:srgbClr val="FFBDEE">
                  <a:lumMod val="69000"/>
                  <a:lumOff val="31000"/>
                </a:srgbClr>
              </a:gs>
              <a:gs pos="100000">
                <a:srgbClr val="FFEBED">
                  <a:lumMod val="56000"/>
                  <a:lumOff val="44000"/>
                </a:srgbClr>
              </a:gs>
            </a:gsLst>
          </a:gradFill>
          <a:ln w="19050">
            <a:solidFill>
              <a:srgbClr val="7030A0"/>
            </a:solidFill>
            <a:headEnd/>
            <a:tailEnd/>
          </a:ln>
          <a:effectLst/>
          <a:extLst/>
        </p:spPr>
        <p:style>
          <a:lnRef idx="1">
            <a:schemeClr val="accent2"/>
          </a:lnRef>
          <a:fillRef idx="2">
            <a:schemeClr val="accent2"/>
          </a:fillRef>
          <a:effectRef idx="1">
            <a:schemeClr val="accent2"/>
          </a:effectRef>
          <a:fontRef idx="minor">
            <a:schemeClr val="dk1"/>
          </a:fontRef>
        </p:style>
        <p:txBody>
          <a:bodyPr wrap="square" lIns="33247" tIns="42137" rIns="33247" bIns="42137" anchor="t"/>
          <a:lstStyle/>
          <a:p>
            <a:pPr algn="ctr" defTabSz="844448"/>
            <a:r>
              <a:rPr kumimoji="0" lang="ja-JP" altLang="en-US" sz="1293"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 活 科 </a:t>
            </a:r>
            <a:endParaRPr kumimoji="0" lang="en-US" altLang="ja-JP" sz="1293"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8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16"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16"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97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spcAft>
                <a:spcPts val="185"/>
              </a:spcAft>
            </a:pPr>
            <a:r>
              <a:rPr kumimoji="0" lang="ja-JP" altLang="en-US" sz="97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具体的な活動や体験を通して、</a:t>
            </a:r>
            <a:r>
              <a:rPr kumimoji="0" lang="ja-JP" altLang="en-US" sz="97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身近な生活に関わる見方・考え方を生かし、自立し生活を豊かにしていくための</a:t>
            </a:r>
            <a:r>
              <a:rPr kumimoji="0" lang="ja-JP" altLang="en-US" sz="97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資質・能力を、次のように育成することを目指す</a:t>
            </a:r>
          </a:p>
          <a:p>
            <a:pPr marL="165665" indent="-89430" defTabSz="844448">
              <a:spcAft>
                <a:spcPts val="185"/>
              </a:spcAft>
              <a:buFont typeface="メイリオ" panose="020B0604030504040204" pitchFamily="50" charset="-128"/>
              <a:buChar char="○"/>
            </a:pPr>
            <a:r>
              <a:rPr kumimoji="0" lang="ja-JP" altLang="en-US" sz="924"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活動や体験の過程において、自分自身、身近な人々、社会及び自然の特徴やよさ、それらの関わりに気付くとともに、生活上必要な習慣や技能を身に付けるようにする</a:t>
            </a:r>
          </a:p>
          <a:p>
            <a:pPr marL="165665" indent="-89430" defTabSz="844448">
              <a:spcAft>
                <a:spcPts val="185"/>
              </a:spcAft>
              <a:buFont typeface="メイリオ" panose="020B0604030504040204" pitchFamily="50" charset="-128"/>
              <a:buChar char="○"/>
            </a:pPr>
            <a:r>
              <a:rPr kumimoji="0" lang="ja-JP" altLang="en-US" sz="924"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身近な人々、社会及び自然を自分との関わりで捉え、自分自身や自分の生活について考え表現する力を育成する</a:t>
            </a:r>
          </a:p>
          <a:p>
            <a:pPr marL="158334" indent="-82099" defTabSz="844448">
              <a:spcAft>
                <a:spcPts val="185"/>
              </a:spcAft>
              <a:buFont typeface="メイリオ" panose="020B0604030504040204" pitchFamily="50" charset="-128"/>
              <a:buChar char="○"/>
            </a:pPr>
            <a:r>
              <a:rPr kumimoji="0" lang="ja-JP" altLang="en-US" sz="924"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身近な人々、社会及び自然に自ら働きかけ、意欲や自信を持って学んだり生活を豊かにしたりしようとする態度を育てる</a:t>
            </a:r>
            <a:endParaRPr kumimoji="0" lang="en-US" altLang="ja-JP" sz="924"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448"/>
            <a:endParaRPr kumimoji="0" lang="en-US" altLang="ja-JP" sz="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9" name="正方形/長方形 268"/>
          <p:cNvSpPr/>
          <p:nvPr/>
        </p:nvSpPr>
        <p:spPr>
          <a:xfrm>
            <a:off x="2601501" y="2502332"/>
            <a:ext cx="5194300" cy="410850"/>
          </a:xfrm>
          <a:prstGeom prst="rect">
            <a:avLst/>
          </a:prstGeom>
          <a:solidFill>
            <a:schemeClr val="bg1"/>
          </a:solidFill>
          <a:ln w="952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r>
              <a:rPr kumimoji="0" lang="ja-JP" altLang="en-US" sz="831"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＜身近な生活に関わる見方・考え方</a:t>
            </a:r>
            <a:r>
              <a:rPr kumimoji="0" lang="en-US" altLang="ja-JP" sz="831"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a:t>
            </a:r>
            <a:r>
              <a:rPr kumimoji="0" lang="ja-JP" altLang="en-US" sz="831"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案）＞</a:t>
            </a:r>
            <a:endParaRPr kumimoji="0" lang="en-US" altLang="ja-JP" sz="831"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algn="ctr" defTabSz="844448"/>
            <a:endParaRPr kumimoji="0" lang="en-US" altLang="ja-JP" sz="100" b="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endParaRPr>
          </a:p>
          <a:p>
            <a:pPr defTabSz="844448"/>
            <a:r>
              <a:rPr kumimoji="0" lang="ja-JP" altLang="en-US" sz="83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身近な人々、社会及び自然を自分との関わりで捉え、比較、分類、関連づけ、試行、予測、工夫すること</a:t>
            </a:r>
            <a:r>
              <a:rPr kumimoji="0" lang="en-US" altLang="ja-JP" sz="83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
            </a:r>
            <a:br>
              <a:rPr kumimoji="0" lang="en-US" altLang="ja-JP" sz="83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br>
            <a:r>
              <a:rPr kumimoji="0" lang="ja-JP" altLang="en-US" sz="831" kern="0" dirty="0">
                <a:solidFill>
                  <a:prstClr val="black"/>
                </a:solidFill>
                <a:latin typeface="HGP明朝B" panose="02020800000000000000" pitchFamily="18" charset="-128"/>
                <a:ea typeface="HGP明朝B" panose="02020800000000000000" pitchFamily="18" charset="-128"/>
                <a:cs typeface="メイリオ" panose="020B0604030504040204" pitchFamily="50" charset="-128"/>
              </a:rPr>
              <a:t>などを通して、自分自身や自分の生活について考えること</a:t>
            </a:r>
          </a:p>
        </p:txBody>
      </p:sp>
      <p:cxnSp>
        <p:nvCxnSpPr>
          <p:cNvPr id="268" name="直線コネクタ 267"/>
          <p:cNvCxnSpPr/>
          <p:nvPr/>
        </p:nvCxnSpPr>
        <p:spPr>
          <a:xfrm flipH="1">
            <a:off x="2571754" y="3312029"/>
            <a:ext cx="5251372" cy="8247"/>
          </a:xfrm>
          <a:prstGeom prst="line">
            <a:avLst/>
          </a:prstGeom>
          <a:ln w="38100">
            <a:gradFill flip="none" rotWithShape="1">
              <a:gsLst>
                <a:gs pos="0">
                  <a:srgbClr val="C00000">
                    <a:alpha val="37000"/>
                  </a:srgbClr>
                </a:gs>
                <a:gs pos="13000">
                  <a:schemeClr val="bg1">
                    <a:alpha val="0"/>
                  </a:schemeClr>
                </a:gs>
                <a:gs pos="87000">
                  <a:schemeClr val="bg1">
                    <a:alpha val="0"/>
                  </a:schemeClr>
                </a:gs>
                <a:gs pos="100000">
                  <a:srgbClr val="C00000">
                    <a:alpha val="36000"/>
                  </a:srgbClr>
                </a:gs>
              </a:gsLst>
              <a:lin ang="0" scaled="1"/>
              <a:tileRect/>
            </a:gradFill>
            <a:prstDash val="sysDot"/>
          </a:ln>
        </p:spPr>
        <p:style>
          <a:lnRef idx="1">
            <a:schemeClr val="accent1"/>
          </a:lnRef>
          <a:fillRef idx="0">
            <a:schemeClr val="accent1"/>
          </a:fillRef>
          <a:effectRef idx="0">
            <a:schemeClr val="accent1"/>
          </a:effectRef>
          <a:fontRef idx="minor">
            <a:schemeClr val="tx1"/>
          </a:fontRef>
        </p:style>
      </p:cxnSp>
      <p:sp>
        <p:nvSpPr>
          <p:cNvPr id="315" name="テキスト ボックス 314"/>
          <p:cNvSpPr txBox="1"/>
          <p:nvPr/>
        </p:nvSpPr>
        <p:spPr>
          <a:xfrm>
            <a:off x="2109809" y="4387965"/>
            <a:ext cx="6946130" cy="241605"/>
          </a:xfrm>
          <a:prstGeom prst="rect">
            <a:avLst/>
          </a:prstGeom>
          <a:solidFill>
            <a:srgbClr val="FFFFFF"/>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marL="832720" indent="-82099" algn="ctr" defTabSz="844448">
              <a:tabLst>
                <a:tab pos="6544475" algn="l"/>
              </a:tabLst>
            </a:pPr>
            <a:r>
              <a:rPr kumimoji="0" lang="ja-JP" altLang="en-US" sz="970" b="1" kern="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「スタートカリキュラム」を通じて、各教科等の特質に応じた学びにつなぐ　　　　　　　</a:t>
            </a:r>
          </a:p>
        </p:txBody>
      </p:sp>
      <p:sp>
        <p:nvSpPr>
          <p:cNvPr id="246" name="テキスト ボックス 245"/>
          <p:cNvSpPr txBox="1"/>
          <p:nvPr/>
        </p:nvSpPr>
        <p:spPr>
          <a:xfrm>
            <a:off x="417806" y="3269054"/>
            <a:ext cx="1692003" cy="1120583"/>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square" lIns="0" tIns="33247" rIns="0" bIns="33247" rtlCol="0" anchor="ctr" anchorCtr="0">
            <a:noAutofit/>
          </a:bodyPr>
          <a:lstStyle/>
          <a:p>
            <a:pPr defTabSz="844448"/>
            <a:r>
              <a:rPr kumimoji="0" lang="ja-JP" altLang="en-US" sz="739" kern="0" dirty="0">
                <a:solidFill>
                  <a:prstClr val="black"/>
                </a:solidFill>
                <a:effectLst>
                  <a:glow rad="139700">
                    <a:prstClr val="white">
                      <a:alpha val="67000"/>
                    </a:prstClr>
                  </a:glow>
                </a:effectLst>
                <a:latin typeface="Meiryo UI" panose="020B0604030504040204" pitchFamily="50" charset="-128"/>
                <a:ea typeface="Meiryo UI" panose="020B0604030504040204" pitchFamily="50" charset="-128"/>
                <a:cs typeface="Meiryo UI" panose="020B0604030504040204" pitchFamily="50" charset="-128"/>
              </a:rPr>
              <a:t>生活科を中心としたスタートカリキュラムの中で、合科的・関連的な指導も含め、子供の生活の流れの中で、幼児期の終わりまでに育った姿が発揮できるような工夫を行いながら、短時間学習なども含めた工夫を行うことにより、</a:t>
            </a:r>
            <a:r>
              <a:rPr kumimoji="0" lang="ja-JP" altLang="en-US" sz="739" b="1" kern="0" dirty="0">
                <a:solidFill>
                  <a:prstClr val="black"/>
                </a:solidFill>
                <a:effectLst>
                  <a:glow rad="139700">
                    <a:prstClr val="white">
                      <a:alpha val="67000"/>
                    </a:prstClr>
                  </a:glow>
                </a:effectLst>
                <a:latin typeface="Meiryo UI" panose="020B0604030504040204" pitchFamily="50" charset="-128"/>
                <a:ea typeface="Meiryo UI" panose="020B0604030504040204" pitchFamily="50" charset="-128"/>
                <a:cs typeface="Meiryo UI" panose="020B0604030504040204" pitchFamily="50" charset="-128"/>
              </a:rPr>
              <a:t>幼児期に総合的に育まれた「見方・考え方」や資質・能力を、徐々に各教科等の特質に応じた学びにつなげていく時期</a:t>
            </a:r>
            <a:endParaRPr kumimoji="0" lang="en-US" altLang="ja-JP" sz="739" b="1" kern="0" dirty="0">
              <a:solidFill>
                <a:prstClr val="black"/>
              </a:solidFill>
              <a:effectLst>
                <a:glow rad="139700">
                  <a:prstClr val="white">
                    <a:alpha val="67000"/>
                  </a:prstClr>
                </a:glo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47" name="テキスト ボックス 246"/>
          <p:cNvSpPr txBox="1"/>
          <p:nvPr/>
        </p:nvSpPr>
        <p:spPr>
          <a:xfrm>
            <a:off x="408372" y="4610697"/>
            <a:ext cx="1571351" cy="1079410"/>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square" lIns="0" tIns="33247" rIns="0" bIns="33247" rtlCol="0" anchor="ctr" anchorCtr="0">
            <a:noAutofit/>
          </a:bodyPr>
          <a:lstStyle>
            <a:defPPr>
              <a:defRPr lang="ja-JP"/>
            </a:defPPr>
            <a:lvl1pPr>
              <a:defRPr sz="800">
                <a:solidFill>
                  <a:schemeClr val="tx1"/>
                </a:solidFill>
                <a:effectLst>
                  <a:glow rad="139700">
                    <a:schemeClr val="bg1">
                      <a:alpha val="67000"/>
                    </a:schemeClr>
                  </a:glow>
                </a:effectLst>
                <a:latin typeface="Meiryo UI" panose="020B0604030504040204" pitchFamily="50" charset="-128"/>
                <a:ea typeface="Meiryo UI" panose="020B0604030504040204" pitchFamily="50" charset="-128"/>
                <a:cs typeface="Meiryo UI" panose="020B0604030504040204" pitchFamily="50" charset="-128"/>
              </a:defRPr>
            </a:lvl1pPr>
          </a:lstStyle>
          <a:p>
            <a:pPr defTabSz="844448"/>
            <a:r>
              <a:rPr kumimoji="0" lang="ja-JP" altLang="en-US" sz="739" kern="0" dirty="0">
                <a:solidFill>
                  <a:prstClr val="black"/>
                </a:solidFill>
                <a:effectLst>
                  <a:glow rad="139700">
                    <a:prstClr val="white">
                      <a:alpha val="67000"/>
                    </a:prstClr>
                  </a:glow>
                </a:effectLst>
              </a:rPr>
              <a:t>　幼児期の終わりまでに育ってほしい姿を手がかりとしながら、幼児の得意なところや更に伸ばしたいところを見極め、それらに応じた関わりをしたり、より自立的・協同的な活動を促したりするなど、</a:t>
            </a:r>
            <a:r>
              <a:rPr kumimoji="0" lang="ja-JP" altLang="en-US" sz="739" b="1" kern="0" dirty="0">
                <a:solidFill>
                  <a:prstClr val="black"/>
                </a:solidFill>
                <a:effectLst>
                  <a:glow rad="139700">
                    <a:prstClr val="white">
                      <a:alpha val="67000"/>
                    </a:prstClr>
                  </a:glow>
                </a:effectLst>
              </a:rPr>
              <a:t>意図的・計画的な環境の構成に基づいた総合的な指導の中で、バランスよく「見方・考え方」や資質・能力を育む時期</a:t>
            </a:r>
            <a:endParaRPr kumimoji="0" lang="en-US" altLang="ja-JP" sz="739" b="1" kern="0" dirty="0">
              <a:solidFill>
                <a:prstClr val="black"/>
              </a:solidFill>
              <a:effectLst>
                <a:glow rad="139700">
                  <a:prstClr val="white">
                    <a:alpha val="67000"/>
                  </a:prstClr>
                </a:glow>
              </a:effectLst>
            </a:endParaRPr>
          </a:p>
        </p:txBody>
      </p:sp>
      <p:cxnSp>
        <p:nvCxnSpPr>
          <p:cNvPr id="333" name="直線コネクタ 332"/>
          <p:cNvCxnSpPr/>
          <p:nvPr/>
        </p:nvCxnSpPr>
        <p:spPr>
          <a:xfrm>
            <a:off x="2152873" y="2944024"/>
            <a:ext cx="0" cy="1388449"/>
          </a:xfrm>
          <a:prstGeom prst="line">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p:spPr>
        <p:style>
          <a:lnRef idx="1">
            <a:schemeClr val="accent6"/>
          </a:lnRef>
          <a:fillRef idx="2">
            <a:schemeClr val="accent6"/>
          </a:fillRef>
          <a:effectRef idx="1">
            <a:schemeClr val="accent6"/>
          </a:effectRef>
          <a:fontRef idx="minor">
            <a:schemeClr val="dk1"/>
          </a:fontRef>
        </p:style>
      </p:cxnSp>
      <p:cxnSp>
        <p:nvCxnSpPr>
          <p:cNvPr id="334" name="直線コネクタ 333"/>
          <p:cNvCxnSpPr/>
          <p:nvPr/>
        </p:nvCxnSpPr>
        <p:spPr>
          <a:xfrm>
            <a:off x="9055939" y="3096495"/>
            <a:ext cx="0" cy="1235978"/>
          </a:xfrm>
          <a:prstGeom prst="line">
            <a:avLst/>
          </a:prstGeom>
          <a:gradFill>
            <a:gsLst>
              <a:gs pos="0">
                <a:schemeClr val="accent6">
                  <a:tint val="50000"/>
                  <a:satMod val="300000"/>
                  <a:lumMod val="72000"/>
                  <a:lumOff val="28000"/>
                  <a:alpha val="72000"/>
                </a:schemeClr>
              </a:gs>
              <a:gs pos="5000">
                <a:schemeClr val="accent6">
                  <a:tint val="37000"/>
                  <a:satMod val="300000"/>
                  <a:lumMod val="49000"/>
                  <a:lumOff val="51000"/>
                  <a:alpha val="71000"/>
                </a:schemeClr>
              </a:gs>
              <a:gs pos="40000">
                <a:schemeClr val="accent6">
                  <a:tint val="15000"/>
                  <a:satMod val="350000"/>
                  <a:lumMod val="32000"/>
                  <a:lumOff val="68000"/>
                  <a:alpha val="72000"/>
                </a:schemeClr>
              </a:gs>
            </a:gsLst>
          </a:gradFill>
          <a:ln>
            <a:headEnd/>
            <a:tailEnd/>
          </a:ln>
          <a:effectLst/>
        </p:spPr>
        <p:style>
          <a:lnRef idx="1">
            <a:schemeClr val="accent6"/>
          </a:lnRef>
          <a:fillRef idx="2">
            <a:schemeClr val="accent6"/>
          </a:fillRef>
          <a:effectRef idx="1">
            <a:schemeClr val="accent6"/>
          </a:effectRef>
          <a:fontRef idx="minor">
            <a:schemeClr val="dk1"/>
          </a:fontRef>
        </p:style>
      </p:cxnSp>
      <p:sp>
        <p:nvSpPr>
          <p:cNvPr id="316" name="正方形/長方形 315"/>
          <p:cNvSpPr/>
          <p:nvPr/>
        </p:nvSpPr>
        <p:spPr>
          <a:xfrm>
            <a:off x="-24026" y="518147"/>
            <a:ext cx="9378653" cy="317319"/>
          </a:xfrm>
          <a:prstGeom prst="rect">
            <a:avLst/>
          </a:prstGeom>
          <a:gradFill flip="none" rotWithShape="1">
            <a:gsLst>
              <a:gs pos="0">
                <a:schemeClr val="bg1"/>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448"/>
            <a:endParaRPr kumimoji="0" lang="ja-JP" altLang="en-US" sz="1662" kern="0">
              <a:solidFill>
                <a:prstClr val="white"/>
              </a:solidFill>
            </a:endParaRPr>
          </a:p>
        </p:txBody>
      </p:sp>
      <p:sp>
        <p:nvSpPr>
          <p:cNvPr id="3" name="テキスト ボックス 2"/>
          <p:cNvSpPr txBox="1"/>
          <p:nvPr/>
        </p:nvSpPr>
        <p:spPr>
          <a:xfrm>
            <a:off x="-36490" y="6429223"/>
            <a:ext cx="2368966" cy="220188"/>
          </a:xfrm>
          <a:prstGeom prst="rect">
            <a:avLst/>
          </a:prstGeom>
          <a:noFill/>
        </p:spPr>
        <p:txBody>
          <a:bodyPr wrap="square" rtlCol="0">
            <a:spAutoFit/>
          </a:bodyPr>
          <a:lstStyle/>
          <a:p>
            <a:pPr defTabSz="844448"/>
            <a:r>
              <a:rPr kumimoji="0" lang="ja-JP" altLang="en-US" sz="831" kern="0" dirty="0">
                <a:solidFill>
                  <a:prstClr val="black"/>
                </a:solidFill>
                <a:latin typeface="ＭＳ 明朝" panose="02020609040205080304" pitchFamily="17" charset="-128"/>
                <a:ea typeface="ＭＳ 明朝" panose="02020609040205080304" pitchFamily="17" charset="-128"/>
              </a:rPr>
              <a:t>＜未就園段階：　家庭や地域での生活＞</a:t>
            </a:r>
          </a:p>
        </p:txBody>
      </p:sp>
      <p:sp>
        <p:nvSpPr>
          <p:cNvPr id="84" name="スライド番号プレースホルダー 2"/>
          <p:cNvSpPr txBox="1">
            <a:spLocks/>
          </p:cNvSpPr>
          <p:nvPr/>
        </p:nvSpPr>
        <p:spPr bwMode="auto">
          <a:xfrm>
            <a:off x="8316955" y="6379666"/>
            <a:ext cx="827087" cy="307879"/>
          </a:xfrm>
          <a:prstGeom prst="rect">
            <a:avLst/>
          </a:prstGeom>
          <a:noFill/>
          <a:ln w="9525">
            <a:noFill/>
            <a:miter lim="800000"/>
            <a:headEnd/>
            <a:tailEnd/>
          </a:ln>
          <a:effectLst/>
        </p:spPr>
        <p:txBody>
          <a:bodyPr vert="horz" wrap="square" lIns="84447" tIns="42223" rIns="84447" bIns="42223" numCol="1" anchor="t" anchorCtr="0" compatLnSpc="1">
            <a:prstTxWarp prst="textNoShape">
              <a:avLst/>
            </a:prstTxWarp>
          </a:bodyPr>
          <a:lstStyle>
            <a:defPPr>
              <a:defRPr lang="ja-JP"/>
            </a:defPPr>
            <a:lvl1pPr marL="0" algn="r" defTabSz="914400" rtl="0" eaLnBrk="1" latinLnBrk="0" hangingPunct="1">
              <a:defRPr kumimoji="1" sz="1800" kern="1200">
                <a:solidFill>
                  <a:srgbClr val="000000"/>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844448">
              <a:defRPr/>
            </a:pPr>
            <a:fld id="{299C9000-A790-4C14-9D9C-2C4DA74DA67E}" type="slidenum">
              <a:rPr lang="en-US" altLang="ja-JP" sz="1662">
                <a:latin typeface="Arial"/>
              </a:rPr>
              <a:pPr defTabSz="844448">
                <a:defRPr/>
              </a:pPr>
              <a:t>28</a:t>
            </a:fld>
            <a:endParaRPr lang="en-US" altLang="ja-JP" sz="1662">
              <a:latin typeface="Arial"/>
            </a:endParaRPr>
          </a:p>
        </p:txBody>
      </p:sp>
      <p:sp>
        <p:nvSpPr>
          <p:cNvPr id="4" name="スライド番号プレースホルダー 3"/>
          <p:cNvSpPr>
            <a:spLocks noGrp="1"/>
          </p:cNvSpPr>
          <p:nvPr>
            <p:ph type="sldNum" sz="quarter" idx="12"/>
          </p:nvPr>
        </p:nvSpPr>
        <p:spPr/>
        <p:txBody>
          <a:bodyPr/>
          <a:lstStyle/>
          <a:p>
            <a:fld id="{973FA57C-AB59-4833-AF31-95C44D5249F2}" type="slidenum">
              <a:rPr lang="ja-JP" altLang="en-US" smtClean="0">
                <a:solidFill>
                  <a:prstClr val="black">
                    <a:tint val="75000"/>
                  </a:prstClr>
                </a:solidFill>
              </a:rPr>
              <a:pPr/>
              <a:t>28</a:t>
            </a:fld>
            <a:endParaRPr lang="ja-JP" altLang="en-US">
              <a:solidFill>
                <a:prstClr val="black">
                  <a:tint val="75000"/>
                </a:prstClr>
              </a:solidFill>
            </a:endParaRPr>
          </a:p>
        </p:txBody>
      </p:sp>
    </p:spTree>
    <p:extLst>
      <p:ext uri="{BB962C8B-B14F-4D97-AF65-F5344CB8AC3E}">
        <p14:creationId xmlns:p14="http://schemas.microsoft.com/office/powerpoint/2010/main" val="2609829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7504" y="853740"/>
            <a:ext cx="8856984" cy="25580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游ゴシック" panose="020B0400000000000000" pitchFamily="50" charset="-128"/>
                <a:ea typeface="游ゴシック" panose="020B0400000000000000" pitchFamily="50" charset="-128"/>
              </a:rPr>
              <a:t>第１章　総則　　第３　教育課程の役割と編成等</a:t>
            </a:r>
            <a:endParaRPr lang="en-US" altLang="ja-JP" dirty="0">
              <a:solidFill>
                <a:schemeClr val="tx1"/>
              </a:solidFill>
              <a:latin typeface="游ゴシック" panose="020B0400000000000000" pitchFamily="50" charset="-128"/>
              <a:ea typeface="游ゴシック" panose="020B0400000000000000" pitchFamily="50" charset="-128"/>
            </a:endParaRPr>
          </a:p>
          <a:p>
            <a:endParaRPr lang="en-US" altLang="ja-JP" dirty="0">
              <a:solidFill>
                <a:schemeClr val="tx1"/>
              </a:solidFill>
              <a:latin typeface="游ゴシック" panose="020B0400000000000000" pitchFamily="50" charset="-128"/>
              <a:ea typeface="游ゴシック" panose="020B0400000000000000" pitchFamily="50" charset="-128"/>
            </a:endParaRPr>
          </a:p>
          <a:p>
            <a:r>
              <a:rPr lang="ja-JP" altLang="en-US" dirty="0">
                <a:solidFill>
                  <a:schemeClr val="tx1"/>
                </a:solidFill>
                <a:latin typeface="游ゴシック" panose="020B0400000000000000" pitchFamily="50" charset="-128"/>
                <a:ea typeface="游ゴシック" panose="020B0400000000000000" pitchFamily="50" charset="-128"/>
              </a:rPr>
              <a:t>　６　全体的な計画の作成</a:t>
            </a:r>
            <a:endParaRPr lang="en-US" altLang="ja-JP" dirty="0">
              <a:solidFill>
                <a:schemeClr val="tx1"/>
              </a:solidFill>
              <a:latin typeface="游ゴシック" panose="020B0400000000000000" pitchFamily="50" charset="-128"/>
              <a:ea typeface="游ゴシック" panose="020B0400000000000000" pitchFamily="50" charset="-128"/>
            </a:endParaRPr>
          </a:p>
          <a:p>
            <a:endParaRPr lang="ja-JP" altLang="en-US" dirty="0">
              <a:solidFill>
                <a:schemeClr val="tx1"/>
              </a:solidFill>
              <a:latin typeface="游ゴシック" panose="020B0400000000000000" pitchFamily="50" charset="-128"/>
              <a:ea typeface="游ゴシック" panose="020B0400000000000000" pitchFamily="50" charset="-128"/>
            </a:endParaRPr>
          </a:p>
          <a:p>
            <a:r>
              <a:rPr lang="ja-JP" altLang="en-US" dirty="0">
                <a:solidFill>
                  <a:schemeClr val="tx1"/>
                </a:solidFill>
                <a:latin typeface="游ゴシック" panose="020B0400000000000000" pitchFamily="50" charset="-128"/>
                <a:ea typeface="游ゴシック" panose="020B0400000000000000" pitchFamily="50" charset="-128"/>
              </a:rPr>
              <a:t>　   </a:t>
            </a:r>
            <a:r>
              <a:rPr lang="ja-JP" altLang="en-US" u="sng" dirty="0">
                <a:solidFill>
                  <a:schemeClr val="tx1"/>
                </a:solidFill>
                <a:latin typeface="游ゴシック" panose="020B0400000000000000" pitchFamily="50" charset="-128"/>
                <a:ea typeface="游ゴシック" panose="020B0400000000000000" pitchFamily="50" charset="-128"/>
              </a:rPr>
              <a:t>各幼稚園においては，教育課程を中心に，第３章に示す教育課程に係る教育</a:t>
            </a:r>
            <a:r>
              <a:rPr lang="en-US" altLang="ja-JP" u="sng" dirty="0">
                <a:solidFill>
                  <a:schemeClr val="tx1"/>
                </a:solidFill>
                <a:latin typeface="游ゴシック" panose="020B0400000000000000" pitchFamily="50" charset="-128"/>
                <a:ea typeface="游ゴシック" panose="020B0400000000000000" pitchFamily="50" charset="-128"/>
              </a:rPr>
              <a:t/>
            </a:r>
            <a:br>
              <a:rPr lang="en-US" altLang="ja-JP" u="sng" dirty="0">
                <a:solidFill>
                  <a:schemeClr val="tx1"/>
                </a:solidFill>
                <a:latin typeface="游ゴシック" panose="020B0400000000000000" pitchFamily="50" charset="-128"/>
                <a:ea typeface="游ゴシック" panose="020B0400000000000000" pitchFamily="50" charset="-128"/>
              </a:rPr>
            </a:br>
            <a:r>
              <a:rPr lang="en-US" altLang="ja-JP" dirty="0">
                <a:solidFill>
                  <a:schemeClr val="tx1"/>
                </a:solidFill>
                <a:latin typeface="游ゴシック" panose="020B0400000000000000" pitchFamily="50" charset="-128"/>
                <a:ea typeface="游ゴシック" panose="020B0400000000000000" pitchFamily="50" charset="-128"/>
              </a:rPr>
              <a:t>   </a:t>
            </a:r>
            <a:r>
              <a:rPr lang="ja-JP" altLang="en-US" u="sng" dirty="0">
                <a:solidFill>
                  <a:schemeClr val="tx1"/>
                </a:solidFill>
                <a:latin typeface="游ゴシック" panose="020B0400000000000000" pitchFamily="50" charset="-128"/>
                <a:ea typeface="游ゴシック" panose="020B0400000000000000" pitchFamily="50" charset="-128"/>
              </a:rPr>
              <a:t>時間の終了後等に行う教育活動の計画，学校保健計画，学校安全計画などとを</a:t>
            </a:r>
            <a:r>
              <a:rPr lang="en-US" altLang="ja-JP" u="sng" dirty="0">
                <a:solidFill>
                  <a:schemeClr val="tx1"/>
                </a:solidFill>
                <a:latin typeface="游ゴシック" panose="020B0400000000000000" pitchFamily="50" charset="-128"/>
                <a:ea typeface="游ゴシック" panose="020B0400000000000000" pitchFamily="50" charset="-128"/>
              </a:rPr>
              <a:t/>
            </a:r>
            <a:br>
              <a:rPr lang="en-US" altLang="ja-JP" u="sng" dirty="0">
                <a:solidFill>
                  <a:schemeClr val="tx1"/>
                </a:solidFill>
                <a:latin typeface="游ゴシック" panose="020B0400000000000000" pitchFamily="50" charset="-128"/>
                <a:ea typeface="游ゴシック" panose="020B0400000000000000" pitchFamily="50" charset="-128"/>
              </a:rPr>
            </a:br>
            <a:r>
              <a:rPr lang="en-US" altLang="ja-JP" dirty="0">
                <a:solidFill>
                  <a:schemeClr val="tx1"/>
                </a:solidFill>
                <a:latin typeface="游ゴシック" panose="020B0400000000000000" pitchFamily="50" charset="-128"/>
                <a:ea typeface="游ゴシック" panose="020B0400000000000000" pitchFamily="50" charset="-128"/>
              </a:rPr>
              <a:t>   </a:t>
            </a:r>
            <a:r>
              <a:rPr lang="ja-JP" altLang="en-US" u="sng" dirty="0">
                <a:solidFill>
                  <a:schemeClr val="tx1"/>
                </a:solidFill>
                <a:latin typeface="游ゴシック" panose="020B0400000000000000" pitchFamily="50" charset="-128"/>
                <a:ea typeface="游ゴシック" panose="020B0400000000000000" pitchFamily="50" charset="-128"/>
              </a:rPr>
              <a:t>関連させ，一体的に教育活動が展開されるよう全体的な計画を作成するものと</a:t>
            </a:r>
            <a:r>
              <a:rPr lang="en-US" altLang="ja-JP" u="sng" dirty="0">
                <a:solidFill>
                  <a:schemeClr val="tx1"/>
                </a:solidFill>
                <a:latin typeface="游ゴシック" panose="020B0400000000000000" pitchFamily="50" charset="-128"/>
                <a:ea typeface="游ゴシック" panose="020B0400000000000000" pitchFamily="50" charset="-128"/>
              </a:rPr>
              <a:t/>
            </a:r>
            <a:br>
              <a:rPr lang="en-US" altLang="ja-JP" u="sng" dirty="0">
                <a:solidFill>
                  <a:schemeClr val="tx1"/>
                </a:solidFill>
                <a:latin typeface="游ゴシック" panose="020B0400000000000000" pitchFamily="50" charset="-128"/>
                <a:ea typeface="游ゴシック" panose="020B0400000000000000" pitchFamily="50" charset="-128"/>
              </a:rPr>
            </a:br>
            <a:r>
              <a:rPr lang="en-US" altLang="ja-JP" dirty="0">
                <a:solidFill>
                  <a:schemeClr val="tx1"/>
                </a:solidFill>
                <a:latin typeface="游ゴシック" panose="020B0400000000000000" pitchFamily="50" charset="-128"/>
                <a:ea typeface="游ゴシック" panose="020B0400000000000000" pitchFamily="50" charset="-128"/>
              </a:rPr>
              <a:t>   </a:t>
            </a:r>
            <a:r>
              <a:rPr lang="ja-JP" altLang="en-US" u="sng" dirty="0">
                <a:solidFill>
                  <a:schemeClr val="tx1"/>
                </a:solidFill>
                <a:latin typeface="游ゴシック" panose="020B0400000000000000" pitchFamily="50" charset="-128"/>
                <a:ea typeface="游ゴシック" panose="020B0400000000000000" pitchFamily="50" charset="-128"/>
              </a:rPr>
              <a:t>する。</a:t>
            </a:r>
          </a:p>
        </p:txBody>
      </p:sp>
      <p:sp>
        <p:nvSpPr>
          <p:cNvPr id="7" name="テキスト ボックス 6"/>
          <p:cNvSpPr txBox="1"/>
          <p:nvPr/>
        </p:nvSpPr>
        <p:spPr>
          <a:xfrm>
            <a:off x="6937801" y="1113448"/>
            <a:ext cx="2098696"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5" name="スライド番号プレースホルダー 4"/>
          <p:cNvSpPr>
            <a:spLocks noGrp="1"/>
          </p:cNvSpPr>
          <p:nvPr>
            <p:ph type="sldNum" sz="quarter" idx="12"/>
          </p:nvPr>
        </p:nvSpPr>
        <p:spPr/>
        <p:txBody>
          <a:bodyPr/>
          <a:lstStyle/>
          <a:p>
            <a:fld id="{3F991C33-C8BF-4895-8FD1-7F8BFDB9C824}" type="slidenum">
              <a:rPr kumimoji="1" lang="ja-JP" altLang="en-US" smtClean="0"/>
              <a:t>29</a:t>
            </a:fld>
            <a:endParaRPr kumimoji="1" lang="ja-JP" altLang="en-US"/>
          </a:p>
        </p:txBody>
      </p:sp>
      <p:sp>
        <p:nvSpPr>
          <p:cNvPr id="8" name="正方形/長方形 88"/>
          <p:cNvSpPr/>
          <p:nvPr/>
        </p:nvSpPr>
        <p:spPr>
          <a:xfrm>
            <a:off x="263945" y="249374"/>
            <a:ext cx="8772552"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全体的な計画の作成</a:t>
            </a:r>
          </a:p>
        </p:txBody>
      </p:sp>
      <p:sp>
        <p:nvSpPr>
          <p:cNvPr id="10" name="楕円 9"/>
          <p:cNvSpPr/>
          <p:nvPr/>
        </p:nvSpPr>
        <p:spPr>
          <a:xfrm>
            <a:off x="63060" y="168999"/>
            <a:ext cx="1584720" cy="540467"/>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第３</a:t>
            </a:r>
          </a:p>
        </p:txBody>
      </p:sp>
      <p:sp>
        <p:nvSpPr>
          <p:cNvPr id="9" name="吹き出し: 上矢印 8"/>
          <p:cNvSpPr/>
          <p:nvPr/>
        </p:nvSpPr>
        <p:spPr>
          <a:xfrm>
            <a:off x="165631" y="3671463"/>
            <a:ext cx="8856984" cy="2684972"/>
          </a:xfrm>
          <a:prstGeom prst="upArrowCallout">
            <a:avLst>
              <a:gd name="adj1" fmla="val 109208"/>
              <a:gd name="adj2" fmla="val 92366"/>
              <a:gd name="adj3" fmla="val 8388"/>
              <a:gd name="adj4" fmla="val 7717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a:solidFill>
                <a:schemeClr val="tx1"/>
              </a:solidFill>
              <a:latin typeface="游ゴシック" panose="020B0400000000000000" pitchFamily="50" charset="-128"/>
              <a:ea typeface="游ゴシック" panose="020B0400000000000000" pitchFamily="50" charset="-128"/>
            </a:endParaRPr>
          </a:p>
          <a:p>
            <a:r>
              <a:rPr lang="ja-JP" altLang="en-US" sz="1600" dirty="0">
                <a:solidFill>
                  <a:schemeClr val="tx1"/>
                </a:solidFill>
                <a:latin typeface="游ゴシック" panose="020B0400000000000000" pitchFamily="50" charset="-128"/>
                <a:ea typeface="游ゴシック" panose="020B0400000000000000" pitchFamily="50" charset="-128"/>
              </a:rPr>
              <a:t>○　幼稚園の教育活動の質向上のためには，教育課程を中心にして，教育課程に基づく指導計</a:t>
            </a:r>
            <a:r>
              <a:rPr lang="en-US" altLang="ja-JP" sz="1600" dirty="0">
                <a:solidFill>
                  <a:schemeClr val="tx1"/>
                </a:solidFill>
                <a:latin typeface="游ゴシック" panose="020B0400000000000000" pitchFamily="50" charset="-128"/>
                <a:ea typeface="游ゴシック" panose="020B0400000000000000" pitchFamily="50" charset="-128"/>
              </a:rPr>
              <a:t/>
            </a:r>
            <a:br>
              <a:rPr lang="en-US" altLang="ja-JP" sz="1600" dirty="0">
                <a:solidFill>
                  <a:schemeClr val="tx1"/>
                </a:solidFill>
                <a:latin typeface="游ゴシック" panose="020B0400000000000000" pitchFamily="50" charset="-128"/>
                <a:ea typeface="游ゴシック" panose="020B0400000000000000" pitchFamily="50" charset="-128"/>
              </a:rPr>
            </a:br>
            <a:r>
              <a:rPr lang="ja-JP" altLang="en-US" sz="1600" dirty="0">
                <a:solidFill>
                  <a:schemeClr val="tx1"/>
                </a:solidFill>
                <a:latin typeface="游ゴシック" panose="020B0400000000000000" pitchFamily="50" charset="-128"/>
                <a:ea typeface="游ゴシック" panose="020B0400000000000000" pitchFamily="50" charset="-128"/>
              </a:rPr>
              <a:t>画，第３章に示す教育課程に係る教育時間の終了後等に行う教育活動の計画，保健管理に必要な学校保健計画，安全管理に必要な学校安全計画等の計画を作成するとともに，</a:t>
            </a:r>
            <a:r>
              <a:rPr lang="ja-JP" altLang="en-US" sz="1600" u="sng" dirty="0">
                <a:solidFill>
                  <a:schemeClr val="tx1"/>
                </a:solidFill>
                <a:latin typeface="游ゴシック" panose="020B0400000000000000" pitchFamily="50" charset="-128"/>
                <a:ea typeface="游ゴシック" panose="020B0400000000000000" pitchFamily="50" charset="-128"/>
              </a:rPr>
              <a:t>それらの計画が関連をもちながら，一体的に教育活動が展開できるようにする，全体的な計画を作成することが必要である。</a:t>
            </a:r>
            <a:r>
              <a:rPr lang="ja-JP" altLang="en-US" sz="1600" dirty="0">
                <a:solidFill>
                  <a:schemeClr val="tx1"/>
                </a:solidFill>
                <a:latin typeface="游ゴシック" panose="020B0400000000000000" pitchFamily="50" charset="-128"/>
                <a:ea typeface="游ゴシック" panose="020B0400000000000000" pitchFamily="50" charset="-128"/>
              </a:rPr>
              <a:t>教育課程を中心にして全体的な計画を作成することを通して，各計画の位置付けや範囲，各計画間の有機的なつながりを明確化することができ，一体的な幼稚園運営につながる。</a:t>
            </a:r>
            <a:endParaRPr lang="en-US" altLang="ja-JP" sz="1600" dirty="0">
              <a:solidFill>
                <a:schemeClr val="tx1"/>
              </a:solidFill>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81592" y="3636402"/>
            <a:ext cx="1380182"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93</a:t>
            </a:r>
            <a:r>
              <a:rPr kumimoji="1" lang="ja-JP" altLang="en-US" dirty="0">
                <a:ln w="0"/>
                <a:solidFill>
                  <a:schemeClr val="tx1"/>
                </a:solidFill>
                <a:effectLst>
                  <a:outerShdw blurRad="38100" dist="19050" dir="2700000" algn="tl" rotWithShape="0">
                    <a:schemeClr val="dk1">
                      <a:alpha val="40000"/>
                    </a:schemeClr>
                  </a:outerShdw>
                </a:effectLst>
              </a:rPr>
              <a:t>・</a:t>
            </a:r>
            <a:r>
              <a:rPr kumimoji="1" lang="en-US" altLang="ja-JP" dirty="0">
                <a:ln w="0"/>
                <a:solidFill>
                  <a:schemeClr val="tx1"/>
                </a:solidFill>
                <a:effectLst>
                  <a:outerShdw blurRad="38100" dist="19050" dir="2700000" algn="tl" rotWithShape="0">
                    <a:schemeClr val="dk1">
                      <a:alpha val="40000"/>
                    </a:schemeClr>
                  </a:outerShdw>
                </a:effectLst>
              </a:rPr>
              <a:t>94</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5688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3</a:t>
            </a:fld>
            <a:endParaRPr kumimoji="1" lang="ja-JP" altLang="en-US"/>
          </a:p>
        </p:txBody>
      </p:sp>
      <p:sp>
        <p:nvSpPr>
          <p:cNvPr id="6"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学習指導要領等改訂の概要　－改訂の基本方針（</a:t>
            </a:r>
            <a:r>
              <a:rPr lang="en-US" altLang="ja-JP" sz="2000" b="1" dirty="0">
                <a:solidFill>
                  <a:schemeClr val="bg1"/>
                </a:solidFill>
                <a:latin typeface="メイリオ" panose="020B0604030504040204" pitchFamily="50" charset="-128"/>
                <a:ea typeface="メイリオ" panose="020B0604030504040204" pitchFamily="50" charset="-128"/>
              </a:rPr>
              <a:t>2</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7" name="正方形/長方形 6"/>
          <p:cNvSpPr/>
          <p:nvPr/>
        </p:nvSpPr>
        <p:spPr>
          <a:xfrm>
            <a:off x="191584" y="620688"/>
            <a:ext cx="8740228" cy="57356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   </a:t>
            </a:r>
            <a:r>
              <a:rPr lang="ja-JP" altLang="en-US" sz="1700" dirty="0">
                <a:solidFill>
                  <a:schemeClr val="tx1"/>
                </a:solidFill>
              </a:rPr>
              <a:t>幼稚園教育要領の改訂については、中央教育審議会答申を踏まえ、次の基本方針に基づき行った。</a:t>
            </a:r>
            <a:endParaRPr lang="en-US" altLang="ja-JP" sz="1700" dirty="0">
              <a:solidFill>
                <a:schemeClr val="tx1"/>
              </a:solidFill>
            </a:endParaRPr>
          </a:p>
          <a:p>
            <a:endParaRPr lang="en-US" altLang="ja-JP" sz="1700" dirty="0">
              <a:solidFill>
                <a:schemeClr val="tx1"/>
              </a:solidFill>
            </a:endParaRPr>
          </a:p>
          <a:p>
            <a:r>
              <a:rPr lang="ja-JP" altLang="en-US" sz="2000" b="1" dirty="0">
                <a:solidFill>
                  <a:schemeClr val="tx1"/>
                </a:solidFill>
                <a:latin typeface="+mn-ea"/>
              </a:rPr>
              <a:t>①</a:t>
            </a:r>
            <a:r>
              <a:rPr lang="ja-JP" altLang="en-US" sz="2000" dirty="0">
                <a:solidFill>
                  <a:schemeClr val="tx1"/>
                </a:solidFill>
                <a:latin typeface="+mn-ea"/>
              </a:rPr>
              <a:t>　</a:t>
            </a:r>
            <a:r>
              <a:rPr lang="ja-JP" altLang="en-US" sz="2000" u="sng" dirty="0">
                <a:solidFill>
                  <a:schemeClr val="tx1"/>
                </a:solidFill>
                <a:latin typeface="ＭＳ Ｐゴシック" panose="020B0600070205080204" pitchFamily="50" charset="-128"/>
                <a:ea typeface="ＭＳ Ｐゴシック" panose="020B0600070205080204" pitchFamily="50" charset="-128"/>
              </a:rPr>
              <a:t>幼稚園教育において育みたい資質・能力の明確化</a:t>
            </a:r>
            <a:endParaRPr lang="en-US" altLang="ja-JP" sz="2000" u="sng"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000" dirty="0">
                <a:solidFill>
                  <a:schemeClr val="tx1"/>
                </a:solidFill>
                <a:latin typeface="+mn-ea"/>
              </a:rPr>
              <a:t>　</a:t>
            </a:r>
            <a:r>
              <a:rPr kumimoji="1" lang="ja-JP" altLang="en-US" sz="2000" u="sng" dirty="0">
                <a:solidFill>
                  <a:schemeClr val="tx1"/>
                </a:solidFill>
                <a:latin typeface="+mn-ea"/>
              </a:rPr>
              <a:t>幼稚園教育で育みたい資質・能力として、次の３つを示し、幼稚園教育要領第</a:t>
            </a:r>
            <a:r>
              <a:rPr kumimoji="1" lang="en-US" altLang="ja-JP" sz="2000" u="sng" dirty="0">
                <a:solidFill>
                  <a:schemeClr val="tx1"/>
                </a:solidFill>
                <a:latin typeface="+mn-ea"/>
              </a:rPr>
              <a:t>2</a:t>
            </a:r>
            <a:r>
              <a:rPr kumimoji="1" lang="ja-JP" altLang="en-US" sz="2000" u="sng" dirty="0">
                <a:solidFill>
                  <a:schemeClr val="tx1"/>
                </a:solidFill>
                <a:latin typeface="+mn-ea"/>
              </a:rPr>
              <a:t>章に示すねらい及び内容に基づく活動全体によって育むこと</a:t>
            </a:r>
            <a:endParaRPr kumimoji="1" lang="en-US" altLang="ja-JP" sz="2000" u="sng" dirty="0">
              <a:solidFill>
                <a:schemeClr val="tx1"/>
              </a:solidFill>
              <a:latin typeface="+mn-ea"/>
            </a:endParaRPr>
          </a:p>
          <a:p>
            <a:r>
              <a:rPr lang="ja-JP" altLang="en-US" sz="2000" dirty="0">
                <a:solidFill>
                  <a:schemeClr val="tx1"/>
                </a:solidFill>
                <a:latin typeface="+mn-ea"/>
              </a:rPr>
              <a:t>　・「知識及び技能の基礎」</a:t>
            </a:r>
            <a:endParaRPr lang="en-US" altLang="ja-JP" sz="2000" dirty="0">
              <a:solidFill>
                <a:schemeClr val="tx1"/>
              </a:solidFill>
              <a:latin typeface="+mn-ea"/>
            </a:endParaRPr>
          </a:p>
          <a:p>
            <a:r>
              <a:rPr kumimoji="1" lang="ja-JP" altLang="en-US" sz="2000" dirty="0">
                <a:solidFill>
                  <a:schemeClr val="tx1"/>
                </a:solidFill>
                <a:latin typeface="+mn-ea"/>
              </a:rPr>
              <a:t>　・「思考力・判断力・表現力等の基礎」</a:t>
            </a:r>
            <a:endParaRPr kumimoji="1" lang="en-US" altLang="ja-JP" sz="2000" dirty="0">
              <a:solidFill>
                <a:schemeClr val="tx1"/>
              </a:solidFill>
              <a:latin typeface="+mn-ea"/>
            </a:endParaRPr>
          </a:p>
          <a:p>
            <a:r>
              <a:rPr lang="ja-JP" altLang="en-US" sz="2000" dirty="0">
                <a:solidFill>
                  <a:schemeClr val="tx1"/>
                </a:solidFill>
                <a:latin typeface="+mn-ea"/>
              </a:rPr>
              <a:t>　・「学びに向かう力、人間性等」</a:t>
            </a:r>
            <a:endParaRPr lang="en-US" altLang="ja-JP" sz="2000" dirty="0">
              <a:solidFill>
                <a:schemeClr val="tx1"/>
              </a:solidFill>
              <a:latin typeface="+mn-ea"/>
            </a:endParaRPr>
          </a:p>
          <a:p>
            <a:r>
              <a:rPr kumimoji="1" lang="ja-JP" altLang="en-US" sz="2000" b="1" dirty="0">
                <a:solidFill>
                  <a:schemeClr val="tx1"/>
                </a:solidFill>
                <a:latin typeface="+mn-ea"/>
              </a:rPr>
              <a:t>②</a:t>
            </a:r>
            <a:r>
              <a:rPr kumimoji="1" lang="ja-JP" altLang="en-US" sz="2000" dirty="0">
                <a:solidFill>
                  <a:schemeClr val="tx1"/>
                </a:solidFill>
                <a:latin typeface="+mn-ea"/>
              </a:rPr>
              <a:t>　</a:t>
            </a:r>
            <a:r>
              <a:rPr kumimoji="1" lang="ja-JP" altLang="en-US" sz="2000" u="sng" dirty="0">
                <a:solidFill>
                  <a:schemeClr val="tx1"/>
                </a:solidFill>
                <a:latin typeface="ＭＳ Ｐゴシック" panose="020B0600070205080204" pitchFamily="50" charset="-128"/>
                <a:ea typeface="ＭＳ Ｐゴシック" panose="020B0600070205080204" pitchFamily="50" charset="-128"/>
              </a:rPr>
              <a:t>小学校教育との円滑な接続</a:t>
            </a:r>
            <a:endParaRPr kumimoji="1" lang="en-US" altLang="ja-JP" sz="2000" u="sng"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mn-ea"/>
              </a:rPr>
              <a:t>　・</a:t>
            </a:r>
            <a:r>
              <a:rPr lang="ja-JP" altLang="en-US" sz="2000" u="sng" dirty="0">
                <a:solidFill>
                  <a:schemeClr val="tx1"/>
                </a:solidFill>
                <a:latin typeface="+mn-ea"/>
              </a:rPr>
              <a:t>「幼児期の終わりまでに育ってほしい姿」の明確化</a:t>
            </a:r>
            <a:endParaRPr lang="en-US" altLang="ja-JP" sz="2000" u="sng" dirty="0">
              <a:solidFill>
                <a:schemeClr val="tx1"/>
              </a:solidFill>
              <a:latin typeface="+mn-ea"/>
            </a:endParaRPr>
          </a:p>
          <a:p>
            <a:r>
              <a:rPr kumimoji="1" lang="ja-JP" altLang="en-US" sz="2000" dirty="0">
                <a:solidFill>
                  <a:schemeClr val="tx1"/>
                </a:solidFill>
                <a:latin typeface="+mn-ea"/>
              </a:rPr>
              <a:t>　　</a:t>
            </a:r>
            <a:r>
              <a:rPr kumimoji="1" lang="ja-JP" altLang="en-US" sz="1600" dirty="0">
                <a:solidFill>
                  <a:schemeClr val="tx1"/>
                </a:solidFill>
                <a:latin typeface="+mn-ea"/>
              </a:rPr>
              <a:t>（「健康な心と体」「自立心」「協働性」「道徳性・規範</a:t>
            </a:r>
            <a:r>
              <a:rPr lang="ja-JP" altLang="en-US" sz="1600" dirty="0">
                <a:solidFill>
                  <a:schemeClr val="tx1"/>
                </a:solidFill>
                <a:latin typeface="+mn-ea"/>
              </a:rPr>
              <a:t>意識の芽生え」「社会生活と</a:t>
            </a:r>
            <a:endParaRPr lang="en-US" altLang="ja-JP" sz="1600" dirty="0">
              <a:solidFill>
                <a:schemeClr val="tx1"/>
              </a:solidFill>
              <a:latin typeface="+mn-ea"/>
            </a:endParaRPr>
          </a:p>
          <a:p>
            <a:r>
              <a:rPr lang="ja-JP" altLang="en-US" sz="1600" dirty="0">
                <a:solidFill>
                  <a:schemeClr val="tx1"/>
                </a:solidFill>
                <a:latin typeface="+mn-ea"/>
              </a:rPr>
              <a:t>　　　の関わり」「思考力の芽生え」「自然との関わり・生命尊重」「数量・図形、標識や文</a:t>
            </a:r>
            <a:endParaRPr lang="en-US" altLang="ja-JP" sz="1600" dirty="0">
              <a:solidFill>
                <a:schemeClr val="tx1"/>
              </a:solidFill>
              <a:latin typeface="+mn-ea"/>
            </a:endParaRPr>
          </a:p>
          <a:p>
            <a:r>
              <a:rPr lang="ja-JP" altLang="en-US" sz="1600" dirty="0">
                <a:solidFill>
                  <a:schemeClr val="tx1"/>
                </a:solidFill>
                <a:latin typeface="+mn-ea"/>
              </a:rPr>
              <a:t>　　　字などへの関心・感覚」「言葉による伝え合い」「豊かな感性と表現」）</a:t>
            </a:r>
            <a:endParaRPr lang="en-US" altLang="ja-JP" sz="1600" dirty="0">
              <a:solidFill>
                <a:schemeClr val="tx1"/>
              </a:solidFill>
              <a:latin typeface="+mn-ea"/>
            </a:endParaRPr>
          </a:p>
          <a:p>
            <a:r>
              <a:rPr kumimoji="1" lang="ja-JP" altLang="en-US" sz="2000" dirty="0">
                <a:solidFill>
                  <a:schemeClr val="tx1"/>
                </a:solidFill>
                <a:latin typeface="+mn-ea"/>
              </a:rPr>
              <a:t>　・</a:t>
            </a:r>
            <a:r>
              <a:rPr kumimoji="1" lang="ja-JP" altLang="en-US" sz="2000" u="sng" dirty="0">
                <a:solidFill>
                  <a:schemeClr val="tx1"/>
                </a:solidFill>
                <a:latin typeface="+mn-ea"/>
              </a:rPr>
              <a:t>「幼児期の終わりまでに育ってほしい姿」を小学校の教師と共有する</a:t>
            </a:r>
            <a:endParaRPr kumimoji="1" lang="en-US" altLang="ja-JP" sz="2000" u="sng" dirty="0">
              <a:solidFill>
                <a:schemeClr val="tx1"/>
              </a:solidFill>
              <a:latin typeface="+mn-ea"/>
            </a:endParaRPr>
          </a:p>
          <a:p>
            <a:r>
              <a:rPr lang="ja-JP" altLang="en-US" sz="2000" dirty="0">
                <a:solidFill>
                  <a:schemeClr val="tx1"/>
                </a:solidFill>
                <a:latin typeface="+mn-ea"/>
              </a:rPr>
              <a:t>　</a:t>
            </a:r>
            <a:r>
              <a:rPr lang="ja-JP" altLang="en-US" sz="2000" b="1" dirty="0">
                <a:solidFill>
                  <a:schemeClr val="tx1"/>
                </a:solidFill>
                <a:latin typeface="+mn-ea"/>
              </a:rPr>
              <a:t>　</a:t>
            </a:r>
            <a:r>
              <a:rPr kumimoji="1" lang="ja-JP" altLang="en-US" sz="2000" u="sng" dirty="0">
                <a:solidFill>
                  <a:schemeClr val="tx1"/>
                </a:solidFill>
                <a:latin typeface="+mn-ea"/>
              </a:rPr>
              <a:t>など連携を図り、幼稚園教育と小学校教育との円滑な接続を図ること</a:t>
            </a:r>
            <a:endParaRPr kumimoji="1" lang="en-US" altLang="ja-JP" sz="2000" u="sng" dirty="0">
              <a:solidFill>
                <a:schemeClr val="tx1"/>
              </a:solidFill>
              <a:latin typeface="+mn-ea"/>
            </a:endParaRPr>
          </a:p>
          <a:p>
            <a:r>
              <a:rPr lang="ja-JP" altLang="en-US" sz="2000" b="1" dirty="0">
                <a:solidFill>
                  <a:schemeClr val="tx1"/>
                </a:solidFill>
                <a:latin typeface="+mn-ea"/>
              </a:rPr>
              <a:t>③</a:t>
            </a:r>
            <a:r>
              <a:rPr lang="ja-JP" altLang="en-US" sz="2000" dirty="0">
                <a:solidFill>
                  <a:schemeClr val="tx1"/>
                </a:solidFill>
                <a:latin typeface="+mn-ea"/>
              </a:rPr>
              <a:t>　</a:t>
            </a:r>
            <a:r>
              <a:rPr lang="ja-JP" altLang="en-US" sz="2000" u="sng" dirty="0">
                <a:solidFill>
                  <a:schemeClr val="tx1"/>
                </a:solidFill>
                <a:latin typeface="ＭＳ Ｐゴシック" panose="020B0600070205080204" pitchFamily="50" charset="-128"/>
                <a:ea typeface="ＭＳ Ｐゴシック" panose="020B0600070205080204" pitchFamily="50" charset="-128"/>
              </a:rPr>
              <a:t>現代的な諸課題を踏まえた教育内容の見直し</a:t>
            </a:r>
            <a:endParaRPr lang="en-US" altLang="ja-JP" sz="2000" u="sng"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000" dirty="0">
                <a:solidFill>
                  <a:schemeClr val="tx1"/>
                </a:solidFill>
                <a:latin typeface="+mn-ea"/>
              </a:rPr>
              <a:t>　・</a:t>
            </a:r>
            <a:r>
              <a:rPr kumimoji="1" lang="ja-JP" altLang="en-US" sz="2000" u="sng" dirty="0">
                <a:solidFill>
                  <a:schemeClr val="tx1"/>
                </a:solidFill>
                <a:latin typeface="+mn-ea"/>
              </a:rPr>
              <a:t>現代的な課題を踏まえた教育内容の見直しを</a:t>
            </a:r>
            <a:r>
              <a:rPr kumimoji="1" lang="ja-JP" altLang="en-US" sz="2000" dirty="0">
                <a:solidFill>
                  <a:schemeClr val="tx1"/>
                </a:solidFill>
                <a:latin typeface="+mn-ea"/>
              </a:rPr>
              <a:t>図ること</a:t>
            </a:r>
            <a:endParaRPr kumimoji="1" lang="en-US" altLang="ja-JP" sz="2000" dirty="0">
              <a:solidFill>
                <a:schemeClr val="tx1"/>
              </a:solidFill>
              <a:latin typeface="+mn-ea"/>
            </a:endParaRPr>
          </a:p>
          <a:p>
            <a:r>
              <a:rPr lang="ja-JP" altLang="en-US" sz="2000" dirty="0">
                <a:solidFill>
                  <a:schemeClr val="tx1"/>
                </a:solidFill>
                <a:latin typeface="+mn-ea"/>
              </a:rPr>
              <a:t>　・</a:t>
            </a:r>
            <a:r>
              <a:rPr lang="ja-JP" altLang="en-US" sz="2000" u="sng" dirty="0">
                <a:solidFill>
                  <a:schemeClr val="tx1"/>
                </a:solidFill>
                <a:latin typeface="+mn-ea"/>
              </a:rPr>
              <a:t>いわゆる預かり保育や子育ての支援の充実を図ること</a:t>
            </a:r>
            <a:endParaRPr kumimoji="1" lang="en-US" altLang="ja-JP" sz="2000" u="sng" dirty="0">
              <a:solidFill>
                <a:schemeClr val="tx1"/>
              </a:solidFill>
              <a:latin typeface="+mn-ea"/>
            </a:endParaRPr>
          </a:p>
        </p:txBody>
      </p:sp>
    </p:spTree>
    <p:extLst>
      <p:ext uri="{BB962C8B-B14F-4D97-AF65-F5344CB8AC3E}">
        <p14:creationId xmlns:p14="http://schemas.microsoft.com/office/powerpoint/2010/main" val="320982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522461" y="208634"/>
            <a:ext cx="8298011"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指導計画の考え方</a:t>
            </a:r>
          </a:p>
        </p:txBody>
      </p:sp>
      <p:sp>
        <p:nvSpPr>
          <p:cNvPr id="8" name="正方形/長方形 7"/>
          <p:cNvSpPr/>
          <p:nvPr/>
        </p:nvSpPr>
        <p:spPr>
          <a:xfrm>
            <a:off x="118169" y="842103"/>
            <a:ext cx="8801525" cy="3875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solidFill>
                <a:schemeClr val="tx1"/>
              </a:solidFill>
            </a:endParaRPr>
          </a:p>
          <a:p>
            <a:r>
              <a:rPr kumimoji="1" lang="ja-JP" altLang="en-US" dirty="0">
                <a:solidFill>
                  <a:schemeClr val="tx1"/>
                </a:solidFill>
              </a:rPr>
              <a:t>第１章　総則</a:t>
            </a:r>
            <a:endParaRPr kumimoji="1" lang="en-US" altLang="ja-JP" dirty="0">
              <a:solidFill>
                <a:schemeClr val="tx1"/>
              </a:solidFill>
            </a:endParaRPr>
          </a:p>
          <a:p>
            <a:r>
              <a:rPr lang="ja-JP" altLang="en-US" dirty="0">
                <a:solidFill>
                  <a:schemeClr val="tx1"/>
                </a:solidFill>
              </a:rPr>
              <a:t>　第４　指導計画の作成と幼児理解に基づいた評価</a:t>
            </a:r>
            <a:endParaRPr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r>
              <a:rPr lang="en-US" altLang="ja-JP" dirty="0">
                <a:solidFill>
                  <a:schemeClr val="tx1"/>
                </a:solidFill>
              </a:rPr>
              <a:t>        1   </a:t>
            </a:r>
            <a:r>
              <a:rPr kumimoji="1" lang="ja-JP" altLang="en-US" dirty="0">
                <a:solidFill>
                  <a:schemeClr val="tx1"/>
                </a:solidFill>
              </a:rPr>
              <a:t>指導計画の考え方</a:t>
            </a:r>
            <a:endParaRPr kumimoji="1" lang="en-US" altLang="ja-JP" dirty="0">
              <a:solidFill>
                <a:schemeClr val="tx1"/>
              </a:solidFill>
            </a:endParaRPr>
          </a:p>
          <a:p>
            <a:endParaRPr lang="en-US" altLang="ja-JP" dirty="0">
              <a:solidFill>
                <a:schemeClr val="tx1"/>
              </a:solidFill>
            </a:endParaRPr>
          </a:p>
          <a:p>
            <a:r>
              <a:rPr lang="ja-JP" altLang="en-US" dirty="0">
                <a:solidFill>
                  <a:schemeClr val="tx1"/>
                </a:solidFill>
              </a:rPr>
              <a:t>            幼稚園教育は，幼児が自ら意欲をもって環境と関わることによりつくり出さ   </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err="1">
                <a:solidFill>
                  <a:schemeClr val="tx1"/>
                </a:solidFill>
              </a:rPr>
              <a:t>れる</a:t>
            </a:r>
            <a:r>
              <a:rPr lang="ja-JP" altLang="en-US" dirty="0">
                <a:solidFill>
                  <a:schemeClr val="tx1"/>
                </a:solidFill>
              </a:rPr>
              <a:t>具体的な活動を通して，その目標の達成を図るものである。</a:t>
            </a:r>
          </a:p>
          <a:p>
            <a:r>
              <a:rPr lang="ja-JP" altLang="en-US" dirty="0">
                <a:solidFill>
                  <a:schemeClr val="tx1"/>
                </a:solidFill>
              </a:rPr>
              <a:t>     　    幼稚園においてはこのことを踏まえ，幼児期にふさわしい生活が展開され，</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適切な指導が行われるよう，</a:t>
            </a:r>
            <a:r>
              <a:rPr lang="ja-JP" altLang="en-US" u="sng" dirty="0">
                <a:solidFill>
                  <a:schemeClr val="tx1"/>
                </a:solidFill>
              </a:rPr>
              <a:t>それぞれの幼稚園の教育課程に基づき，</a:t>
            </a:r>
            <a:r>
              <a:rPr lang="ja-JP" altLang="en-US" dirty="0">
                <a:solidFill>
                  <a:schemeClr val="tx1"/>
                </a:solidFill>
              </a:rPr>
              <a:t>調和のと</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err="1">
                <a:solidFill>
                  <a:schemeClr val="tx1"/>
                </a:solidFill>
              </a:rPr>
              <a:t>れた</a:t>
            </a:r>
            <a:r>
              <a:rPr lang="ja-JP" altLang="en-US" dirty="0">
                <a:solidFill>
                  <a:schemeClr val="tx1"/>
                </a:solidFill>
              </a:rPr>
              <a:t>組織的，発展的な指導計画を作成し，幼児の活動に沿った柔軟な指導を行</a:t>
            </a:r>
            <a:r>
              <a:rPr lang="en-US" altLang="ja-JP" dirty="0">
                <a:solidFill>
                  <a:schemeClr val="tx1"/>
                </a:solidFill>
              </a:rPr>
              <a:t/>
            </a:r>
            <a:br>
              <a:rPr lang="en-US" altLang="ja-JP" dirty="0">
                <a:solidFill>
                  <a:schemeClr val="tx1"/>
                </a:solidFill>
              </a:rPr>
            </a:br>
            <a:r>
              <a:rPr lang="en-US" altLang="ja-JP" dirty="0">
                <a:solidFill>
                  <a:schemeClr val="tx1"/>
                </a:solidFill>
              </a:rPr>
              <a:t>         </a:t>
            </a:r>
            <a:r>
              <a:rPr lang="ja-JP" altLang="en-US" dirty="0">
                <a:solidFill>
                  <a:schemeClr val="tx1"/>
                </a:solidFill>
              </a:rPr>
              <a:t>わなければならない。</a:t>
            </a:r>
            <a:endParaRPr lang="en-US" altLang="ja-JP" dirty="0">
              <a:solidFill>
                <a:schemeClr val="tx1"/>
              </a:solidFill>
            </a:endParaRPr>
          </a:p>
        </p:txBody>
      </p:sp>
      <p:sp>
        <p:nvSpPr>
          <p:cNvPr id="7" name="テキスト ボックス 6"/>
          <p:cNvSpPr txBox="1"/>
          <p:nvPr/>
        </p:nvSpPr>
        <p:spPr>
          <a:xfrm>
            <a:off x="7111059" y="5121578"/>
            <a:ext cx="1865785"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30</a:t>
            </a:fld>
            <a:endParaRPr kumimoji="1" lang="ja-JP" altLang="en-US" dirty="0"/>
          </a:p>
        </p:txBody>
      </p:sp>
      <p:sp>
        <p:nvSpPr>
          <p:cNvPr id="9" name="楕円 8"/>
          <p:cNvSpPr/>
          <p:nvPr/>
        </p:nvSpPr>
        <p:spPr>
          <a:xfrm>
            <a:off x="107504" y="151684"/>
            <a:ext cx="1584720" cy="49361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第４</a:t>
            </a:r>
          </a:p>
        </p:txBody>
      </p:sp>
    </p:spTree>
    <p:extLst>
      <p:ext uri="{BB962C8B-B14F-4D97-AF65-F5344CB8AC3E}">
        <p14:creationId xmlns:p14="http://schemas.microsoft.com/office/powerpoint/2010/main" val="1749941391"/>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611560" y="202524"/>
            <a:ext cx="8542228"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指導計画の作成上の基本的事項</a:t>
            </a:r>
          </a:p>
        </p:txBody>
      </p:sp>
      <p:sp>
        <p:nvSpPr>
          <p:cNvPr id="8" name="正方形/長方形 7"/>
          <p:cNvSpPr/>
          <p:nvPr/>
        </p:nvSpPr>
        <p:spPr>
          <a:xfrm>
            <a:off x="251519" y="784952"/>
            <a:ext cx="8801525" cy="59034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第１章　総則</a:t>
            </a:r>
            <a:endParaRPr kumimoji="1" lang="en-US" altLang="ja-JP" sz="1600" dirty="0">
              <a:solidFill>
                <a:schemeClr val="tx1"/>
              </a:solidFill>
            </a:endParaRPr>
          </a:p>
          <a:p>
            <a:r>
              <a:rPr lang="ja-JP" altLang="en-US" sz="1600" dirty="0">
                <a:solidFill>
                  <a:schemeClr val="tx1"/>
                </a:solidFill>
              </a:rPr>
              <a:t>　第４　指導計画の作成と幼児理解に基づいた評価</a:t>
            </a:r>
            <a:endParaRPr lang="en-US" altLang="ja-JP" sz="1600" dirty="0">
              <a:solidFill>
                <a:schemeClr val="tx1"/>
              </a:solidFill>
            </a:endParaRPr>
          </a:p>
          <a:p>
            <a:r>
              <a:rPr kumimoji="1" lang="ja-JP" altLang="en-US" sz="1600" dirty="0">
                <a:solidFill>
                  <a:schemeClr val="tx1"/>
                </a:solidFill>
              </a:rPr>
              <a:t>　</a:t>
            </a:r>
            <a:r>
              <a:rPr lang="ja-JP" altLang="en-US" sz="1600" dirty="0">
                <a:solidFill>
                  <a:schemeClr val="tx1"/>
                </a:solidFill>
              </a:rPr>
              <a:t>２　指導計画の作成上の基本的事項</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　</a:t>
            </a:r>
            <a:r>
              <a:rPr lang="en-US" altLang="ja-JP" sz="1600" dirty="0">
                <a:solidFill>
                  <a:schemeClr val="tx1"/>
                </a:solidFill>
              </a:rPr>
              <a:t>(1) </a:t>
            </a:r>
            <a:r>
              <a:rPr lang="ja-JP" altLang="en-US" sz="1600" dirty="0">
                <a:solidFill>
                  <a:schemeClr val="tx1"/>
                </a:solidFill>
              </a:rPr>
              <a:t>指導計画は，幼児の発達に即して一人一人の幼児が幼児期にふさわしい生活を展開</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し，必要な体験を得られるようにするために，具体的に作成するものとする。</a:t>
            </a:r>
          </a:p>
          <a:p>
            <a:r>
              <a:rPr lang="ja-JP" altLang="en-US" sz="1600" dirty="0">
                <a:solidFill>
                  <a:schemeClr val="tx1"/>
                </a:solidFill>
              </a:rPr>
              <a:t>    </a:t>
            </a:r>
            <a:endParaRPr lang="en-US" altLang="ja-JP" sz="1600" dirty="0">
              <a:solidFill>
                <a:schemeClr val="tx1"/>
              </a:solidFill>
            </a:endParaRPr>
          </a:p>
          <a:p>
            <a:r>
              <a:rPr lang="ja-JP" altLang="en-US" sz="1600" dirty="0">
                <a:solidFill>
                  <a:schemeClr val="tx1"/>
                </a:solidFill>
              </a:rPr>
              <a:t>　</a:t>
            </a:r>
            <a:r>
              <a:rPr lang="en-US" altLang="ja-JP" sz="1600" dirty="0">
                <a:solidFill>
                  <a:schemeClr val="tx1"/>
                </a:solidFill>
              </a:rPr>
              <a:t>(2) </a:t>
            </a:r>
            <a:r>
              <a:rPr lang="ja-JP" altLang="en-US" sz="1600" dirty="0">
                <a:solidFill>
                  <a:schemeClr val="tx1"/>
                </a:solidFill>
              </a:rPr>
              <a:t>指導計画の作成に当たっては，次に示すところにより，具体的なねらい及び内容を</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明確に設定し，適切な環境を構成することなどにより活動が選択・展開されるよう</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にするものとする。</a:t>
            </a:r>
          </a:p>
          <a:p>
            <a:r>
              <a:rPr lang="ja-JP" altLang="en-US" sz="1600" dirty="0">
                <a:solidFill>
                  <a:schemeClr val="tx1"/>
                </a:solidFill>
              </a:rPr>
              <a:t>      ア　具体的なねらい及び内容は，幼稚園生活における幼児の発達の過程を見通し，幼　</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児の生活の連続性，季節の変化などを考慮して，幼児の興味や関心，発達の実情</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などに応じて設定すること。</a:t>
            </a:r>
          </a:p>
          <a:p>
            <a:r>
              <a:rPr lang="ja-JP" altLang="en-US" sz="1600" dirty="0">
                <a:solidFill>
                  <a:schemeClr val="tx1"/>
                </a:solidFill>
              </a:rPr>
              <a:t>      イ　環境は，具体的なねらいを達成するために適切なものとなるように構成し，幼児</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が自らその環境に関わることにより様々な活動を展開しつつ必要な体験を得られ</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a:t>
            </a:r>
            <a:r>
              <a:rPr lang="ja-JP" altLang="en-US" sz="1600" dirty="0" err="1">
                <a:solidFill>
                  <a:schemeClr val="tx1"/>
                </a:solidFill>
              </a:rPr>
              <a:t>るように</a:t>
            </a:r>
            <a:r>
              <a:rPr lang="ja-JP" altLang="en-US" sz="1600" dirty="0">
                <a:solidFill>
                  <a:schemeClr val="tx1"/>
                </a:solidFill>
              </a:rPr>
              <a:t>すること。その際，幼児の生活する姿や発想を大切にし，常にその環境</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が適切なものとなるようにすること。</a:t>
            </a:r>
          </a:p>
          <a:p>
            <a:r>
              <a:rPr lang="ja-JP" altLang="en-US" sz="1600" dirty="0">
                <a:solidFill>
                  <a:schemeClr val="tx1"/>
                </a:solidFill>
              </a:rPr>
              <a:t>      ウ　幼児の行う具体的な活動は，生活の流れの中で様々に変化するものであることに</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留意し，幼児が望ましい方向に向かって自ら活動を展開していくことができるよ</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a:t>
            </a:r>
            <a:r>
              <a:rPr lang="ja-JP" altLang="en-US" sz="1600" dirty="0" err="1">
                <a:solidFill>
                  <a:schemeClr val="tx1"/>
                </a:solidFill>
              </a:rPr>
              <a:t>う</a:t>
            </a:r>
            <a:r>
              <a:rPr lang="ja-JP" altLang="en-US" sz="1600" dirty="0">
                <a:solidFill>
                  <a:schemeClr val="tx1"/>
                </a:solidFill>
              </a:rPr>
              <a:t>必要な援助をすること。</a:t>
            </a:r>
          </a:p>
          <a:p>
            <a:r>
              <a:rPr lang="ja-JP" altLang="en-US" sz="1600" dirty="0">
                <a:solidFill>
                  <a:schemeClr val="tx1"/>
                </a:solidFill>
              </a:rPr>
              <a:t>      </a:t>
            </a:r>
          </a:p>
          <a:p>
            <a:r>
              <a:rPr lang="ja-JP" altLang="en-US" sz="1600" dirty="0">
                <a:solidFill>
                  <a:schemeClr val="tx1"/>
                </a:solidFill>
              </a:rPr>
              <a:t>      　その際，幼児の実態及び幼児を取り巻く状況の変化などに即して指導の過程につい</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a:t>
            </a:r>
            <a:r>
              <a:rPr lang="ja-JP" altLang="en-US" sz="1600" dirty="0" err="1">
                <a:solidFill>
                  <a:schemeClr val="tx1"/>
                </a:solidFill>
              </a:rPr>
              <a:t>ての</a:t>
            </a:r>
            <a:r>
              <a:rPr lang="ja-JP" altLang="en-US" sz="1600" dirty="0">
                <a:solidFill>
                  <a:schemeClr val="tx1"/>
                </a:solidFill>
              </a:rPr>
              <a:t>評価を適切に行い，常に指導計画の改善を図るものとする。</a:t>
            </a:r>
            <a:endParaRPr lang="en-US" altLang="ja-JP" sz="1600" dirty="0">
              <a:solidFill>
                <a:schemeClr val="tx1"/>
              </a:solidFill>
            </a:endParaRPr>
          </a:p>
        </p:txBody>
      </p:sp>
      <p:sp>
        <p:nvSpPr>
          <p:cNvPr id="7" name="テキスト ボックス 6"/>
          <p:cNvSpPr txBox="1"/>
          <p:nvPr/>
        </p:nvSpPr>
        <p:spPr>
          <a:xfrm>
            <a:off x="7302370" y="6630348"/>
            <a:ext cx="1865785"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31</a:t>
            </a:fld>
            <a:endParaRPr kumimoji="1" lang="ja-JP" altLang="en-US" dirty="0"/>
          </a:p>
        </p:txBody>
      </p:sp>
      <p:sp>
        <p:nvSpPr>
          <p:cNvPr id="9" name="楕円 8"/>
          <p:cNvSpPr/>
          <p:nvPr/>
        </p:nvSpPr>
        <p:spPr>
          <a:xfrm>
            <a:off x="34952" y="88625"/>
            <a:ext cx="1584720" cy="49361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第４</a:t>
            </a:r>
          </a:p>
        </p:txBody>
      </p:sp>
    </p:spTree>
    <p:extLst>
      <p:ext uri="{BB962C8B-B14F-4D97-AF65-F5344CB8AC3E}">
        <p14:creationId xmlns:p14="http://schemas.microsoft.com/office/powerpoint/2010/main" val="1726587112"/>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673780" y="-7684"/>
            <a:ext cx="8470220"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指導計画作成上の留意事項</a:t>
            </a:r>
          </a:p>
        </p:txBody>
      </p:sp>
      <p:sp>
        <p:nvSpPr>
          <p:cNvPr id="7" name="テキスト ボックス 6"/>
          <p:cNvSpPr txBox="1"/>
          <p:nvPr/>
        </p:nvSpPr>
        <p:spPr>
          <a:xfrm>
            <a:off x="7170711" y="4738483"/>
            <a:ext cx="1865785"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a:xfrm>
            <a:off x="6868918" y="6486602"/>
            <a:ext cx="2057400" cy="365125"/>
          </a:xfrm>
        </p:spPr>
        <p:txBody>
          <a:bodyPr/>
          <a:lstStyle/>
          <a:p>
            <a:fld id="{3F991C33-C8BF-4895-8FD1-7F8BFDB9C824}" type="slidenum">
              <a:rPr kumimoji="1" lang="ja-JP" altLang="en-US" smtClean="0">
                <a:solidFill>
                  <a:schemeClr val="tx1"/>
                </a:solidFill>
              </a:rPr>
              <a:t>32</a:t>
            </a:fld>
            <a:endParaRPr kumimoji="1" lang="ja-JP" altLang="en-US" dirty="0">
              <a:solidFill>
                <a:schemeClr val="tx1"/>
              </a:solidFill>
            </a:endParaRPr>
          </a:p>
        </p:txBody>
      </p:sp>
      <p:sp>
        <p:nvSpPr>
          <p:cNvPr id="9" name="楕円 8"/>
          <p:cNvSpPr/>
          <p:nvPr/>
        </p:nvSpPr>
        <p:spPr>
          <a:xfrm>
            <a:off x="0" y="-7684"/>
            <a:ext cx="1584720" cy="377785"/>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第４</a:t>
            </a:r>
          </a:p>
        </p:txBody>
      </p:sp>
      <p:sp>
        <p:nvSpPr>
          <p:cNvPr id="11" name="正方形/長方形 10"/>
          <p:cNvSpPr/>
          <p:nvPr/>
        </p:nvSpPr>
        <p:spPr>
          <a:xfrm>
            <a:off x="188899" y="4433527"/>
            <a:ext cx="8856984" cy="7327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dirty="0">
                <a:solidFill>
                  <a:schemeClr val="tx1"/>
                </a:solidFill>
              </a:rPr>
              <a:t>(3)</a:t>
            </a:r>
            <a:r>
              <a:rPr lang="ja-JP" altLang="en-US" sz="1400" dirty="0">
                <a:solidFill>
                  <a:schemeClr val="tx1"/>
                </a:solidFill>
              </a:rPr>
              <a:t> </a:t>
            </a:r>
            <a:r>
              <a:rPr lang="ja-JP" altLang="en-US" sz="1400" u="sng" dirty="0">
                <a:solidFill>
                  <a:schemeClr val="tx1"/>
                </a:solidFill>
              </a:rPr>
              <a:t>言語に関する能力の発達と思考力等の発達が関連していることを踏まえ，幼稚園生活全体を通して，幼児の発達を踏まえた言語環境を整え，言語活動の充実を図ること。</a:t>
            </a:r>
            <a:endParaRPr lang="en-US" altLang="ja-JP" sz="1400" u="sng" dirty="0">
              <a:solidFill>
                <a:schemeClr val="tx1"/>
              </a:solidFill>
            </a:endParaRPr>
          </a:p>
        </p:txBody>
      </p:sp>
      <p:sp>
        <p:nvSpPr>
          <p:cNvPr id="12" name="吹き出し: 上矢印 11"/>
          <p:cNvSpPr/>
          <p:nvPr/>
        </p:nvSpPr>
        <p:spPr>
          <a:xfrm>
            <a:off x="188656" y="5220232"/>
            <a:ext cx="8856984" cy="1605216"/>
          </a:xfrm>
          <a:prstGeom prst="upArrowCallout">
            <a:avLst>
              <a:gd name="adj1" fmla="val 143428"/>
              <a:gd name="adj2" fmla="val 112468"/>
              <a:gd name="adj3" fmla="val 8388"/>
              <a:gd name="adj4" fmla="val 7814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schemeClr val="tx1"/>
                </a:solidFill>
              </a:rPr>
              <a:t>言語活動の充実</a:t>
            </a:r>
            <a:endParaRPr lang="en-US" altLang="ja-JP" sz="1400" b="1" dirty="0">
              <a:solidFill>
                <a:schemeClr val="tx1"/>
              </a:solidFill>
            </a:endParaRPr>
          </a:p>
          <a:p>
            <a:r>
              <a:rPr lang="ja-JP" altLang="en-US" sz="1400" dirty="0">
                <a:solidFill>
                  <a:schemeClr val="tx1"/>
                </a:solidFill>
              </a:rPr>
              <a:t>○幼稚園においては，言語に関する能力の発達が思考力等の発達と相互に関連していることを踏まえ，幼稚園生活全体を通して，</a:t>
            </a:r>
            <a:r>
              <a:rPr lang="ja-JP" altLang="en-US" sz="1400" u="sng" dirty="0">
                <a:solidFill>
                  <a:schemeClr val="tx1"/>
                </a:solidFill>
              </a:rPr>
              <a:t>遊びや生活の様々な場面で言葉に触れ，言葉を獲得していけるような豊かな言語環境を整える</a:t>
            </a:r>
            <a:r>
              <a:rPr lang="ja-JP" altLang="en-US" sz="1400" dirty="0">
                <a:solidFill>
                  <a:schemeClr val="tx1"/>
                </a:solidFill>
              </a:rPr>
              <a:t>とともに，</a:t>
            </a:r>
            <a:r>
              <a:rPr lang="ja-JP" altLang="en-US" sz="1400" u="sng" dirty="0">
                <a:solidFill>
                  <a:schemeClr val="tx1"/>
                </a:solidFill>
              </a:rPr>
              <a:t>獲得した言葉を幼児自らが用いて， 友達と一緒に工夫したり意見を出し合ったりして考えを深めていくような言語活動の充実</a:t>
            </a:r>
            <a:r>
              <a:rPr lang="ja-JP" altLang="en-US" sz="1400" dirty="0">
                <a:solidFill>
                  <a:schemeClr val="tx1"/>
                </a:solidFill>
              </a:rPr>
              <a:t>を図ることが大切</a:t>
            </a:r>
            <a:r>
              <a:rPr lang="ja-JP" altLang="en-US" sz="1400" b="1" dirty="0">
                <a:solidFill>
                  <a:schemeClr val="tx1"/>
                </a:solidFill>
                <a:latin typeface="+mn-ea"/>
              </a:rPr>
              <a:t>。</a:t>
            </a:r>
            <a:endParaRPr lang="en-US" altLang="ja-JP" sz="1400" dirty="0">
              <a:solidFill>
                <a:schemeClr val="tx1"/>
              </a:solidFill>
            </a:endParaRPr>
          </a:p>
        </p:txBody>
      </p:sp>
      <p:sp>
        <p:nvSpPr>
          <p:cNvPr id="13" name="吹き出し: 上矢印 12"/>
          <p:cNvSpPr/>
          <p:nvPr/>
        </p:nvSpPr>
        <p:spPr>
          <a:xfrm>
            <a:off x="179512" y="1780972"/>
            <a:ext cx="8856984" cy="2560156"/>
          </a:xfrm>
          <a:prstGeom prst="upArrowCallout">
            <a:avLst>
              <a:gd name="adj1" fmla="val 109208"/>
              <a:gd name="adj2" fmla="val 92366"/>
              <a:gd name="adj3" fmla="val 8388"/>
              <a:gd name="adj4" fmla="val 8254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schemeClr val="tx1"/>
                </a:solidFill>
              </a:rPr>
              <a:t>主体的・対話的で深い学びの実現</a:t>
            </a:r>
            <a:endParaRPr lang="en-US" altLang="ja-JP" sz="1400" dirty="0">
              <a:solidFill>
                <a:schemeClr val="tx1"/>
              </a:solidFill>
            </a:endParaRPr>
          </a:p>
          <a:p>
            <a:r>
              <a:rPr lang="ja-JP" altLang="en-US" sz="1400" dirty="0">
                <a:solidFill>
                  <a:schemeClr val="tx1"/>
                </a:solidFill>
              </a:rPr>
              <a:t>○遊びや生活の中で様々な環境と関わり，豊かな体験を通して資質・能力が育まれていくためには，単に教師が望ましいと思う活動を一方的にさせたり，幼児に様々な活動を提供したりすればよいものではなく、むしろ幼児の活動は精選されなければならない。その際特に重要なことは，体験の質である。あることを体験することにより，それが幼児自身の内面の成長につながっていくことこそが大切。</a:t>
            </a:r>
            <a:endParaRPr lang="en-US" altLang="ja-JP" sz="1400" dirty="0">
              <a:solidFill>
                <a:schemeClr val="tx1"/>
              </a:solidFill>
            </a:endParaRPr>
          </a:p>
          <a:p>
            <a:endParaRPr lang="en-US" altLang="ja-JP" sz="1400" dirty="0">
              <a:solidFill>
                <a:schemeClr val="tx1"/>
              </a:solidFill>
            </a:endParaRPr>
          </a:p>
          <a:p>
            <a:r>
              <a:rPr lang="ja-JP" altLang="en-US" sz="1400" dirty="0">
                <a:solidFill>
                  <a:schemeClr val="tx1"/>
                </a:solidFill>
              </a:rPr>
              <a:t>○このような体験を重ねるためには，幼児が周囲の環境にどのように関わるかが重要であり，</a:t>
            </a:r>
            <a:r>
              <a:rPr lang="ja-JP" altLang="en-US" sz="1400" u="sng" dirty="0">
                <a:solidFill>
                  <a:schemeClr val="tx1"/>
                </a:solidFill>
              </a:rPr>
              <a:t>幼児の主体的・対話的で深い学びが実現するように，教師は絶えず指導の改善を図っていく必要がある</a:t>
            </a:r>
            <a:r>
              <a:rPr lang="ja-JP" altLang="en-US" sz="1400" dirty="0">
                <a:solidFill>
                  <a:schemeClr val="tx1"/>
                </a:solidFill>
              </a:rPr>
              <a:t>。その際，発達の時期や</a:t>
            </a:r>
            <a:r>
              <a:rPr lang="ja-JP" altLang="en-US" sz="1400" u="sng" dirty="0">
                <a:solidFill>
                  <a:schemeClr val="tx1"/>
                </a:solidFill>
              </a:rPr>
              <a:t>一人一人の発達の実情に応じて，柔軟に対応するとともに，集団の生活の中で，幼児たちの関わりが深まるように配慮することが大切</a:t>
            </a:r>
            <a:r>
              <a:rPr lang="ja-JP" altLang="en-US" sz="1400" dirty="0">
                <a:solidFill>
                  <a:schemeClr val="tx1"/>
                </a:solidFill>
              </a:rPr>
              <a:t>である。</a:t>
            </a:r>
            <a:endParaRPr lang="en-US" altLang="ja-JP" sz="1400" dirty="0">
              <a:solidFill>
                <a:schemeClr val="tx1"/>
              </a:solidFill>
              <a:latin typeface="+mn-ea"/>
            </a:endParaRPr>
          </a:p>
        </p:txBody>
      </p:sp>
      <p:sp>
        <p:nvSpPr>
          <p:cNvPr id="14" name="正方形/長方形 13"/>
          <p:cNvSpPr/>
          <p:nvPr/>
        </p:nvSpPr>
        <p:spPr>
          <a:xfrm>
            <a:off x="152512" y="430148"/>
            <a:ext cx="8801525" cy="1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rPr>
              <a:t>第１章　総則</a:t>
            </a:r>
            <a:r>
              <a:rPr lang="ja-JP" altLang="en-US" sz="1400" dirty="0">
                <a:solidFill>
                  <a:schemeClr val="tx1"/>
                </a:solidFill>
              </a:rPr>
              <a:t>　　第４　指導計画の作成と幼児理解に基づいた評価</a:t>
            </a:r>
            <a:endParaRPr lang="en-US" altLang="ja-JP" sz="1400" dirty="0">
              <a:solidFill>
                <a:schemeClr val="tx1"/>
              </a:solidFill>
            </a:endParaRPr>
          </a:p>
          <a:p>
            <a:r>
              <a:rPr lang="ja-JP" altLang="en-US" sz="1400" dirty="0">
                <a:solidFill>
                  <a:schemeClr val="tx1"/>
                </a:solidFill>
              </a:rPr>
              <a:t>　</a:t>
            </a:r>
            <a:r>
              <a:rPr kumimoji="1" lang="ja-JP" altLang="en-US" sz="1400" dirty="0">
                <a:solidFill>
                  <a:schemeClr val="tx1"/>
                </a:solidFill>
              </a:rPr>
              <a:t> ３　指導計画の作成上の留意事項</a:t>
            </a:r>
            <a:endParaRPr kumimoji="1" lang="en-US" altLang="ja-JP" sz="1400" dirty="0">
              <a:solidFill>
                <a:schemeClr val="tx1"/>
              </a:solidFill>
            </a:endParaRPr>
          </a:p>
          <a:p>
            <a:r>
              <a:rPr lang="en-US" altLang="ja-JP" sz="1400" dirty="0">
                <a:solidFill>
                  <a:schemeClr val="tx1"/>
                </a:solidFill>
              </a:rPr>
              <a:t>(2)</a:t>
            </a:r>
            <a:r>
              <a:rPr lang="ja-JP" altLang="en-US" sz="1400" dirty="0">
                <a:solidFill>
                  <a:schemeClr val="tx1"/>
                </a:solidFill>
              </a:rPr>
              <a:t> 幼児が様々な人やものとの関わりを通して，多様な体験をし，心身の調和のとれた発達を促すようにしていくこと。その際，</a:t>
            </a:r>
            <a:r>
              <a:rPr lang="ja-JP" altLang="en-US" sz="1400" u="sng" dirty="0">
                <a:solidFill>
                  <a:schemeClr val="tx1"/>
                </a:solidFill>
              </a:rPr>
              <a:t>幼児の発達に即して主体的・対話的で深い学びが実現するようにするとともに，</a:t>
            </a:r>
            <a:r>
              <a:rPr lang="ja-JP" altLang="en-US" sz="1400" dirty="0">
                <a:solidFill>
                  <a:schemeClr val="tx1"/>
                </a:solidFill>
              </a:rPr>
              <a:t>心を動かされる体験が次の活動を生み出すことを考慮し，一つ一つの体験が相互に結び付き，幼稚園生活が充実するようにすること。</a:t>
            </a:r>
            <a:endParaRPr lang="en-US" altLang="ja-JP" sz="1400" dirty="0">
              <a:solidFill>
                <a:schemeClr val="tx1"/>
              </a:solidFill>
            </a:endParaRPr>
          </a:p>
        </p:txBody>
      </p:sp>
      <p:sp>
        <p:nvSpPr>
          <p:cNvPr id="15" name="正方形/長方形 14"/>
          <p:cNvSpPr/>
          <p:nvPr/>
        </p:nvSpPr>
        <p:spPr>
          <a:xfrm>
            <a:off x="174090" y="1820945"/>
            <a:ext cx="1728192"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106</a:t>
            </a:r>
            <a:r>
              <a:rPr lang="ja-JP" altLang="en-US" dirty="0">
                <a:ln w="0"/>
                <a:solidFill>
                  <a:schemeClr val="tx1"/>
                </a:solidFill>
                <a:effectLst>
                  <a:outerShdw blurRad="38100" dist="19050" dir="2700000" algn="tl" rotWithShape="0">
                    <a:schemeClr val="dk1">
                      <a:alpha val="40000"/>
                    </a:schemeClr>
                  </a:outerShdw>
                </a:effectLst>
              </a:rPr>
              <a:t>～</a:t>
            </a:r>
            <a:r>
              <a:rPr lang="en-US" altLang="ja-JP" dirty="0">
                <a:ln w="0"/>
                <a:solidFill>
                  <a:schemeClr val="tx1"/>
                </a:solidFill>
                <a:effectLst>
                  <a:outerShdw blurRad="38100" dist="19050" dir="2700000" algn="tl" rotWithShape="0">
                    <a:schemeClr val="dk1">
                      <a:alpha val="40000"/>
                    </a:schemeClr>
                  </a:outerShdw>
                </a:effectLst>
              </a:rPr>
              <a:t>108</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6" name="正方形/長方形 15"/>
          <p:cNvSpPr/>
          <p:nvPr/>
        </p:nvSpPr>
        <p:spPr>
          <a:xfrm>
            <a:off x="159417" y="5191282"/>
            <a:ext cx="1728192"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lang="en-US" altLang="ja-JP" dirty="0">
                <a:ln w="0"/>
                <a:solidFill>
                  <a:schemeClr val="tx1"/>
                </a:solidFill>
                <a:effectLst>
                  <a:outerShdw blurRad="38100" dist="19050" dir="2700000" algn="tl" rotWithShape="0">
                    <a:schemeClr val="dk1">
                      <a:alpha val="40000"/>
                    </a:schemeClr>
                  </a:outerShdw>
                </a:effectLst>
              </a:rPr>
              <a:t>109</a:t>
            </a:r>
            <a:r>
              <a:rPr lang="ja-JP" altLang="en-US" dirty="0">
                <a:ln w="0"/>
                <a:solidFill>
                  <a:schemeClr val="tx1"/>
                </a:solidFill>
                <a:effectLst>
                  <a:outerShdw blurRad="38100" dist="19050" dir="2700000" algn="tl" rotWithShape="0">
                    <a:schemeClr val="dk1">
                      <a:alpha val="40000"/>
                    </a:schemeClr>
                  </a:outerShdw>
                </a:effectLst>
              </a:rPr>
              <a:t>・</a:t>
            </a:r>
            <a:r>
              <a:rPr lang="en-US" altLang="ja-JP" dirty="0">
                <a:ln w="0"/>
                <a:solidFill>
                  <a:schemeClr val="tx1"/>
                </a:solidFill>
                <a:effectLst>
                  <a:outerShdw blurRad="38100" dist="19050" dir="2700000" algn="tl" rotWithShape="0">
                    <a:schemeClr val="dk1">
                      <a:alpha val="40000"/>
                    </a:schemeClr>
                  </a:outerShdw>
                </a:effectLst>
              </a:rPr>
              <a:t>110</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7" name="テキスト ボックス 16"/>
          <p:cNvSpPr txBox="1"/>
          <p:nvPr/>
        </p:nvSpPr>
        <p:spPr>
          <a:xfrm>
            <a:off x="7176133" y="1614936"/>
            <a:ext cx="1865785"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Tree>
    <p:extLst>
      <p:ext uri="{BB962C8B-B14F-4D97-AF65-F5344CB8AC3E}">
        <p14:creationId xmlns:p14="http://schemas.microsoft.com/office/powerpoint/2010/main" val="290472089"/>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1195" y="3985333"/>
            <a:ext cx="8846893" cy="8640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AutoNum type="arabicParenBoth" startAt="6"/>
            </a:pPr>
            <a:r>
              <a:rPr lang="ja-JP" altLang="en-US" sz="1600" u="sng" dirty="0">
                <a:solidFill>
                  <a:schemeClr val="tx1"/>
                </a:solidFill>
              </a:rPr>
              <a:t>幼児期は直接的な体験が重要であることを踏まえ，視聴覚教材やコンピュータなど情報機</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器を活用する際には，幼稚園生活では得難い体験を補完するなど，幼児の体験との関連を考慮</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すること。</a:t>
            </a:r>
            <a:endParaRPr lang="en-US" altLang="ja-JP" sz="1600" u="sng" dirty="0">
              <a:solidFill>
                <a:schemeClr val="tx1"/>
              </a:solidFill>
            </a:endParaRPr>
          </a:p>
          <a:p>
            <a:endParaRPr kumimoji="1" lang="en-US" altLang="ja-JP" sz="1600" u="sng" dirty="0">
              <a:solidFill>
                <a:schemeClr val="tx1"/>
              </a:solidFill>
            </a:endParaRPr>
          </a:p>
        </p:txBody>
      </p:sp>
      <p:sp>
        <p:nvSpPr>
          <p:cNvPr id="7" name="テキスト ボックス 6"/>
          <p:cNvSpPr txBox="1"/>
          <p:nvPr/>
        </p:nvSpPr>
        <p:spPr>
          <a:xfrm>
            <a:off x="7225399" y="1277787"/>
            <a:ext cx="1865785"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a:xfrm>
            <a:off x="6900665" y="6521553"/>
            <a:ext cx="2057400" cy="365125"/>
          </a:xfrm>
        </p:spPr>
        <p:txBody>
          <a:bodyPr/>
          <a:lstStyle/>
          <a:p>
            <a:fld id="{3F991C33-C8BF-4895-8FD1-7F8BFDB9C824}" type="slidenum">
              <a:rPr kumimoji="1" lang="ja-JP" altLang="en-US" smtClean="0"/>
              <a:t>33</a:t>
            </a:fld>
            <a:endParaRPr kumimoji="1" lang="ja-JP" altLang="en-US" dirty="0"/>
          </a:p>
        </p:txBody>
      </p:sp>
      <p:sp>
        <p:nvSpPr>
          <p:cNvPr id="5" name="正方形/長方形 88"/>
          <p:cNvSpPr/>
          <p:nvPr/>
        </p:nvSpPr>
        <p:spPr>
          <a:xfrm>
            <a:off x="673780" y="18910"/>
            <a:ext cx="8470220"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指導計画作成上の留意事項</a:t>
            </a:r>
          </a:p>
        </p:txBody>
      </p:sp>
      <p:sp>
        <p:nvSpPr>
          <p:cNvPr id="6" name="楕円 5"/>
          <p:cNvSpPr/>
          <p:nvPr/>
        </p:nvSpPr>
        <p:spPr>
          <a:xfrm>
            <a:off x="14476" y="-2110"/>
            <a:ext cx="1584720" cy="473752"/>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第４</a:t>
            </a:r>
          </a:p>
        </p:txBody>
      </p:sp>
      <p:sp>
        <p:nvSpPr>
          <p:cNvPr id="9" name="吹き出し: 上矢印 8"/>
          <p:cNvSpPr/>
          <p:nvPr/>
        </p:nvSpPr>
        <p:spPr>
          <a:xfrm>
            <a:off x="234200" y="4941168"/>
            <a:ext cx="8856984" cy="1853771"/>
          </a:xfrm>
          <a:prstGeom prst="upArrowCallout">
            <a:avLst>
              <a:gd name="adj1" fmla="val 138902"/>
              <a:gd name="adj2" fmla="val 92366"/>
              <a:gd name="adj3" fmla="val 8388"/>
              <a:gd name="adj4" fmla="val 8249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schemeClr val="tx1"/>
                </a:solidFill>
              </a:rPr>
              <a:t>情報機器の活用</a:t>
            </a:r>
            <a:endParaRPr lang="en-US" altLang="ja-JP" sz="1400" b="1" dirty="0">
              <a:solidFill>
                <a:schemeClr val="tx1"/>
              </a:solidFill>
            </a:endParaRPr>
          </a:p>
          <a:p>
            <a:r>
              <a:rPr lang="ja-JP" altLang="en-US" sz="1400" dirty="0">
                <a:solidFill>
                  <a:schemeClr val="tx1"/>
                </a:solidFill>
                <a:latin typeface="+mn-ea"/>
              </a:rPr>
              <a:t>○幼児期の教育においては，生活を通して幼児が周囲に存在するあらゆる環境からの刺激を受け止め，自分から興味をもって環境に関わることによって様々な活動を展開し，充実感や満足感を味わうという</a:t>
            </a:r>
            <a:r>
              <a:rPr lang="ja-JP" altLang="en-US" sz="1400" u="sng" dirty="0">
                <a:solidFill>
                  <a:schemeClr val="tx1"/>
                </a:solidFill>
                <a:latin typeface="+mn-ea"/>
              </a:rPr>
              <a:t>直接的な体験が重要</a:t>
            </a:r>
            <a:r>
              <a:rPr lang="ja-JP" altLang="en-US" sz="1400" dirty="0">
                <a:solidFill>
                  <a:schemeClr val="tx1"/>
                </a:solidFill>
                <a:latin typeface="+mn-ea"/>
              </a:rPr>
              <a:t>である。</a:t>
            </a:r>
          </a:p>
          <a:p>
            <a:r>
              <a:rPr lang="ja-JP" altLang="en-US" sz="1400" dirty="0">
                <a:solidFill>
                  <a:schemeClr val="tx1"/>
                </a:solidFill>
                <a:latin typeface="+mn-ea"/>
              </a:rPr>
              <a:t>○そのため，視聴覚教材や，テレビ，コンピュータなどの情報機器を有効に活用するには，</a:t>
            </a:r>
            <a:r>
              <a:rPr lang="ja-JP" altLang="en-US" sz="1400" u="sng" dirty="0">
                <a:solidFill>
                  <a:schemeClr val="tx1"/>
                </a:solidFill>
                <a:latin typeface="+mn-ea"/>
              </a:rPr>
              <a:t>その特性や使用方法等を考慮した上で，幼児の直接的な体験を活かすための工夫をしながら活用していくようにすることが大切</a:t>
            </a:r>
            <a:r>
              <a:rPr lang="ja-JP" altLang="en-US" sz="1400" dirty="0">
                <a:solidFill>
                  <a:schemeClr val="tx1"/>
                </a:solidFill>
                <a:latin typeface="+mn-ea"/>
              </a:rPr>
              <a:t>である。</a:t>
            </a:r>
          </a:p>
        </p:txBody>
      </p:sp>
      <p:sp>
        <p:nvSpPr>
          <p:cNvPr id="12" name="正方形/長方形 11"/>
          <p:cNvSpPr/>
          <p:nvPr/>
        </p:nvSpPr>
        <p:spPr>
          <a:xfrm>
            <a:off x="244270" y="584401"/>
            <a:ext cx="8867075" cy="6637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dirty="0">
                <a:solidFill>
                  <a:schemeClr val="tx1"/>
                </a:solidFill>
              </a:rPr>
              <a:t>(4)</a:t>
            </a:r>
            <a:r>
              <a:rPr lang="ja-JP" altLang="en-US" sz="1600" dirty="0">
                <a:solidFill>
                  <a:schemeClr val="tx1"/>
                </a:solidFill>
              </a:rPr>
              <a:t> </a:t>
            </a:r>
            <a:r>
              <a:rPr lang="ja-JP" altLang="en-US" sz="1600" u="sng" dirty="0">
                <a:solidFill>
                  <a:schemeClr val="tx1"/>
                </a:solidFill>
              </a:rPr>
              <a:t>幼児が次の活動への期待や意欲をもつことができるよう，幼児の実態を踏まえながら，教師や他の幼児と共に遊びや生活の中で見通しをもったり，振り返ったりするよう工夫すること。</a:t>
            </a:r>
          </a:p>
        </p:txBody>
      </p:sp>
      <p:sp>
        <p:nvSpPr>
          <p:cNvPr id="13" name="吹き出し: 上矢印 12"/>
          <p:cNvSpPr/>
          <p:nvPr/>
        </p:nvSpPr>
        <p:spPr>
          <a:xfrm>
            <a:off x="224394" y="1300296"/>
            <a:ext cx="8856984" cy="2571430"/>
          </a:xfrm>
          <a:prstGeom prst="upArrowCallout">
            <a:avLst>
              <a:gd name="adj1" fmla="val 109208"/>
              <a:gd name="adj2" fmla="val 92366"/>
              <a:gd name="adj3" fmla="val 8388"/>
              <a:gd name="adj4" fmla="val 8391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schemeClr val="tx1"/>
                </a:solidFill>
              </a:rPr>
              <a:t>見通しや振り返りの工夫</a:t>
            </a:r>
            <a:endParaRPr lang="en-US" altLang="ja-JP" sz="1400" b="1" dirty="0">
              <a:solidFill>
                <a:schemeClr val="tx1"/>
              </a:solidFill>
            </a:endParaRPr>
          </a:p>
          <a:p>
            <a:r>
              <a:rPr lang="ja-JP" altLang="en-US" sz="1400" dirty="0">
                <a:solidFill>
                  <a:schemeClr val="tx1"/>
                </a:solidFill>
                <a:latin typeface="+mn-ea"/>
              </a:rPr>
              <a:t>○幼児は，幼稚園生活で十分に遊び，その中で楽しかったことや嬉しかったこと，悔しかったことなどを振り返り，</a:t>
            </a:r>
            <a:r>
              <a:rPr lang="ja-JP" altLang="en-US" sz="1400" u="sng" dirty="0">
                <a:solidFill>
                  <a:schemeClr val="tx1"/>
                </a:solidFill>
                <a:latin typeface="+mn-ea"/>
              </a:rPr>
              <a:t>教師や他の幼児とその気持ちを共有するなどの体験を重ね，次の活動への期待や意欲をもつようになっていく</a:t>
            </a:r>
            <a:r>
              <a:rPr lang="ja-JP" altLang="en-US" sz="1400" dirty="0">
                <a:solidFill>
                  <a:schemeClr val="tx1"/>
                </a:solidFill>
                <a:latin typeface="+mn-ea"/>
              </a:rPr>
              <a:t>。また，</a:t>
            </a:r>
            <a:r>
              <a:rPr lang="ja-JP" altLang="en-US" sz="1400" u="sng" dirty="0">
                <a:solidFill>
                  <a:schemeClr val="tx1"/>
                </a:solidFill>
                <a:latin typeface="+mn-ea"/>
              </a:rPr>
              <a:t>一緒に活動を楽しみながら</a:t>
            </a:r>
            <a:r>
              <a:rPr lang="ja-JP" altLang="en-US" sz="1400" dirty="0">
                <a:solidFill>
                  <a:schemeClr val="tx1"/>
                </a:solidFill>
                <a:latin typeface="+mn-ea"/>
              </a:rPr>
              <a:t>，その活動の流れや必要なものなどが分かり，</a:t>
            </a:r>
            <a:r>
              <a:rPr lang="ja-JP" altLang="en-US" sz="1400" u="sng" dirty="0">
                <a:solidFill>
                  <a:schemeClr val="tx1"/>
                </a:solidFill>
                <a:latin typeface="+mn-ea"/>
              </a:rPr>
              <a:t>見通しをもつようになることで，もう一度やりたいと思ったり，自分たちで準備をして始めたりするようにもなる</a:t>
            </a:r>
            <a:r>
              <a:rPr lang="ja-JP" altLang="en-US" sz="1400" dirty="0">
                <a:solidFill>
                  <a:schemeClr val="tx1"/>
                </a:solidFill>
                <a:latin typeface="+mn-ea"/>
              </a:rPr>
              <a:t>。</a:t>
            </a:r>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400" dirty="0">
                <a:solidFill>
                  <a:schemeClr val="tx1"/>
                </a:solidFill>
                <a:latin typeface="+mn-ea"/>
              </a:rPr>
              <a:t>○</a:t>
            </a:r>
            <a:r>
              <a:rPr lang="ja-JP" altLang="en-US" sz="1400" u="sng" dirty="0">
                <a:solidFill>
                  <a:schemeClr val="tx1"/>
                </a:solidFill>
                <a:latin typeface="+mn-ea"/>
              </a:rPr>
              <a:t>教師は，幼児が実現したいと思っていることを支えて，次第に目的をもった取組につなげていくことが大切</a:t>
            </a:r>
            <a:r>
              <a:rPr lang="ja-JP" altLang="en-US" sz="1400" dirty="0">
                <a:solidFill>
                  <a:schemeClr val="tx1"/>
                </a:solidFill>
                <a:latin typeface="+mn-ea"/>
              </a:rPr>
              <a:t>である。幼児なりに見通しを立てて，期待や意欲をもちながら主体的に活動することは，いずれ課題をもって物事に取り組む姿へとつながっていく。</a:t>
            </a:r>
            <a:endParaRPr lang="en-US" altLang="ja-JP" sz="1400" dirty="0">
              <a:solidFill>
                <a:schemeClr val="tx1"/>
              </a:solidFill>
            </a:endParaRPr>
          </a:p>
        </p:txBody>
      </p:sp>
      <p:sp>
        <p:nvSpPr>
          <p:cNvPr id="14" name="正方形/長方形 13"/>
          <p:cNvSpPr/>
          <p:nvPr/>
        </p:nvSpPr>
        <p:spPr>
          <a:xfrm>
            <a:off x="224395" y="1308353"/>
            <a:ext cx="1539294"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111</a:t>
            </a:r>
            <a:r>
              <a:rPr kumimoji="1" lang="ja-JP" altLang="en-US" dirty="0">
                <a:ln w="0"/>
                <a:solidFill>
                  <a:schemeClr val="tx1"/>
                </a:solidFill>
                <a:effectLst>
                  <a:outerShdw blurRad="38100" dist="19050" dir="2700000" algn="tl" rotWithShape="0">
                    <a:schemeClr val="dk1">
                      <a:alpha val="40000"/>
                    </a:schemeClr>
                  </a:outerShdw>
                </a:effectLst>
              </a:rPr>
              <a:t>・</a:t>
            </a:r>
            <a:r>
              <a:rPr kumimoji="1" lang="en-US" altLang="ja-JP" dirty="0">
                <a:ln w="0"/>
                <a:solidFill>
                  <a:schemeClr val="tx1"/>
                </a:solidFill>
                <a:effectLst>
                  <a:outerShdw blurRad="38100" dist="19050" dir="2700000" algn="tl" rotWithShape="0">
                    <a:schemeClr val="dk1">
                      <a:alpha val="40000"/>
                    </a:schemeClr>
                  </a:outerShdw>
                </a:effectLst>
              </a:rPr>
              <a:t>112</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5" name="正方形/長方形 14"/>
          <p:cNvSpPr/>
          <p:nvPr/>
        </p:nvSpPr>
        <p:spPr>
          <a:xfrm>
            <a:off x="244270" y="4888618"/>
            <a:ext cx="1097440" cy="34239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1</a:t>
            </a:r>
            <a:r>
              <a:rPr lang="en-US" altLang="ja-JP" dirty="0">
                <a:ln w="0"/>
                <a:solidFill>
                  <a:schemeClr val="tx1"/>
                </a:solidFill>
                <a:effectLst>
                  <a:outerShdw blurRad="38100" dist="19050" dir="2700000" algn="tl" rotWithShape="0">
                    <a:schemeClr val="dk1">
                      <a:alpha val="40000"/>
                    </a:schemeClr>
                  </a:outerShdw>
                </a:effectLst>
              </a:rPr>
              <a:t>14</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16" name="テキスト ボックス 15"/>
          <p:cNvSpPr txBox="1"/>
          <p:nvPr/>
        </p:nvSpPr>
        <p:spPr>
          <a:xfrm>
            <a:off x="7256115" y="4872195"/>
            <a:ext cx="1865785"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Tree>
    <p:extLst>
      <p:ext uri="{BB962C8B-B14F-4D97-AF65-F5344CB8AC3E}">
        <p14:creationId xmlns:p14="http://schemas.microsoft.com/office/powerpoint/2010/main" val="70060566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241731" y="13343"/>
            <a:ext cx="8902269"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幼児理解に基づいた評価</a:t>
            </a:r>
          </a:p>
        </p:txBody>
      </p:sp>
      <p:sp>
        <p:nvSpPr>
          <p:cNvPr id="4" name="正方形/長方形 3"/>
          <p:cNvSpPr/>
          <p:nvPr/>
        </p:nvSpPr>
        <p:spPr>
          <a:xfrm>
            <a:off x="105618" y="476672"/>
            <a:ext cx="8930878" cy="2952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solidFill>
                  <a:schemeClr val="tx1"/>
                </a:solidFill>
              </a:rPr>
              <a:t>第１章　</a:t>
            </a:r>
            <a:r>
              <a:rPr lang="ja-JP" altLang="en-US" dirty="0">
                <a:solidFill>
                  <a:schemeClr val="tx1"/>
                </a:solidFill>
              </a:rPr>
              <a:t>総則</a:t>
            </a:r>
            <a:endParaRPr lang="en-US" altLang="ja-JP" dirty="0">
              <a:solidFill>
                <a:schemeClr val="tx1"/>
              </a:solidFill>
            </a:endParaRPr>
          </a:p>
          <a:p>
            <a:r>
              <a:rPr lang="ja-JP" altLang="en-US" dirty="0">
                <a:solidFill>
                  <a:schemeClr val="tx1"/>
                </a:solidFill>
              </a:rPr>
              <a:t>  第４　指導計画の作成と幼児理解に基づいた評価</a:t>
            </a:r>
            <a:endParaRPr lang="en-US" altLang="ja-JP" dirty="0">
              <a:solidFill>
                <a:schemeClr val="tx1"/>
              </a:solidFill>
            </a:endParaRPr>
          </a:p>
          <a:p>
            <a:r>
              <a:rPr lang="ja-JP" altLang="en-US" dirty="0">
                <a:solidFill>
                  <a:schemeClr val="tx1"/>
                </a:solidFill>
              </a:rPr>
              <a:t>　  </a:t>
            </a:r>
            <a:r>
              <a:rPr lang="ja-JP" altLang="en-US" u="sng" dirty="0">
                <a:solidFill>
                  <a:schemeClr val="tx1"/>
                </a:solidFill>
              </a:rPr>
              <a:t>４　幼児理解に基づいた評価の実施</a:t>
            </a:r>
          </a:p>
          <a:p>
            <a:r>
              <a:rPr lang="ja-JP" altLang="en-US" dirty="0">
                <a:solidFill>
                  <a:schemeClr val="tx1"/>
                </a:solidFill>
              </a:rPr>
              <a:t>        </a:t>
            </a:r>
            <a:r>
              <a:rPr lang="ja-JP" altLang="en-US" u="sng" dirty="0">
                <a:solidFill>
                  <a:schemeClr val="tx1"/>
                </a:solidFill>
              </a:rPr>
              <a:t>幼児一人一人の発達の理解に基づいた評価の実施に当たっては，次の事項に配</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慮するものとする。</a:t>
            </a:r>
            <a:endParaRPr lang="en-US" altLang="ja-JP" u="sng" dirty="0">
              <a:solidFill>
                <a:schemeClr val="tx1"/>
              </a:solidFill>
            </a:endParaRPr>
          </a:p>
          <a:p>
            <a:endParaRPr lang="en-US" altLang="ja-JP" u="sng" dirty="0">
              <a:solidFill>
                <a:schemeClr val="tx1"/>
              </a:solidFill>
            </a:endParaRPr>
          </a:p>
          <a:p>
            <a:pPr marL="342900" indent="-342900">
              <a:buAutoNum type="arabicParenBoth"/>
            </a:pPr>
            <a:r>
              <a:rPr lang="ja-JP" altLang="en-US" u="sng" dirty="0">
                <a:solidFill>
                  <a:schemeClr val="tx1"/>
                </a:solidFill>
              </a:rPr>
              <a:t>指導の過程を振り返りながら幼児の理解を進め，幼児一人一人のよさや可能性な</a:t>
            </a:r>
            <a:endParaRPr lang="en-US" altLang="ja-JP" u="sng" dirty="0">
              <a:solidFill>
                <a:schemeClr val="tx1"/>
              </a:solidFill>
            </a:endParaRPr>
          </a:p>
          <a:p>
            <a:r>
              <a:rPr lang="ja-JP" altLang="en-US" dirty="0">
                <a:solidFill>
                  <a:schemeClr val="tx1"/>
                </a:solidFill>
              </a:rPr>
              <a:t>  </a:t>
            </a:r>
            <a:r>
              <a:rPr lang="ja-JP" altLang="en-US" u="sng" dirty="0" err="1">
                <a:solidFill>
                  <a:schemeClr val="tx1"/>
                </a:solidFill>
              </a:rPr>
              <a:t>どを</a:t>
            </a:r>
            <a:r>
              <a:rPr lang="ja-JP" altLang="en-US" u="sng" dirty="0">
                <a:solidFill>
                  <a:schemeClr val="tx1"/>
                </a:solidFill>
              </a:rPr>
              <a:t>把握し，指導の改善に生かすようにすること。その際，他の幼児との比較や一</a:t>
            </a:r>
            <a:endParaRPr lang="en-US" altLang="ja-JP" u="sng" dirty="0">
              <a:solidFill>
                <a:schemeClr val="tx1"/>
              </a:solidFill>
            </a:endParaRPr>
          </a:p>
          <a:p>
            <a:r>
              <a:rPr lang="en-US" altLang="ja-JP" dirty="0">
                <a:solidFill>
                  <a:schemeClr val="tx1"/>
                </a:solidFill>
              </a:rPr>
              <a:t>  </a:t>
            </a:r>
            <a:r>
              <a:rPr lang="ja-JP" altLang="en-US" u="sng" dirty="0">
                <a:solidFill>
                  <a:schemeClr val="tx1"/>
                </a:solidFill>
              </a:rPr>
              <a:t>定の基準に対する達成度についての評定によって捉えるものではないことに</a:t>
            </a:r>
            <a:r>
              <a:rPr lang="ja-JP" altLang="en-US" u="sng" dirty="0" err="1">
                <a:solidFill>
                  <a:schemeClr val="tx1"/>
                </a:solidFill>
              </a:rPr>
              <a:t>留意す</a:t>
            </a:r>
            <a:endParaRPr lang="en-US" altLang="ja-JP" u="sng" dirty="0">
              <a:solidFill>
                <a:schemeClr val="tx1"/>
              </a:solidFill>
            </a:endParaRPr>
          </a:p>
          <a:p>
            <a:r>
              <a:rPr lang="en-US" altLang="ja-JP" dirty="0">
                <a:solidFill>
                  <a:schemeClr val="tx1"/>
                </a:solidFill>
              </a:rPr>
              <a:t>  </a:t>
            </a:r>
            <a:r>
              <a:rPr lang="ja-JP" altLang="en-US" u="sng" dirty="0">
                <a:solidFill>
                  <a:schemeClr val="tx1"/>
                </a:solidFill>
              </a:rPr>
              <a:t>ること。</a:t>
            </a:r>
          </a:p>
          <a:p>
            <a:r>
              <a:rPr lang="ja-JP" altLang="en-US" u="sng" dirty="0">
                <a:solidFill>
                  <a:schemeClr val="tx1"/>
                </a:solidFill>
              </a:rPr>
              <a:t>    </a:t>
            </a:r>
            <a:endParaRPr lang="en-US" altLang="ja-JP" u="sng" dirty="0">
              <a:solidFill>
                <a:schemeClr val="tx1"/>
              </a:solidFill>
            </a:endParaRPr>
          </a:p>
        </p:txBody>
      </p:sp>
      <p:sp>
        <p:nvSpPr>
          <p:cNvPr id="7" name="テキスト ボックス 6"/>
          <p:cNvSpPr txBox="1"/>
          <p:nvPr/>
        </p:nvSpPr>
        <p:spPr>
          <a:xfrm>
            <a:off x="7148248" y="681213"/>
            <a:ext cx="1922512"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34</a:t>
            </a:fld>
            <a:endParaRPr kumimoji="1" lang="ja-JP" altLang="en-US"/>
          </a:p>
        </p:txBody>
      </p:sp>
      <p:sp>
        <p:nvSpPr>
          <p:cNvPr id="8" name="楕円 7"/>
          <p:cNvSpPr/>
          <p:nvPr/>
        </p:nvSpPr>
        <p:spPr>
          <a:xfrm>
            <a:off x="-3174" y="13344"/>
            <a:ext cx="1584720" cy="379718"/>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第４</a:t>
            </a:r>
          </a:p>
        </p:txBody>
      </p:sp>
      <p:sp>
        <p:nvSpPr>
          <p:cNvPr id="9" name="吹き出し: 上矢印 8"/>
          <p:cNvSpPr/>
          <p:nvPr/>
        </p:nvSpPr>
        <p:spPr>
          <a:xfrm>
            <a:off x="105618" y="3512611"/>
            <a:ext cx="8904526" cy="3208866"/>
          </a:xfrm>
          <a:prstGeom prst="upArrowCallout">
            <a:avLst>
              <a:gd name="adj1" fmla="val 107717"/>
              <a:gd name="adj2" fmla="val 80156"/>
              <a:gd name="adj3" fmla="val 9804"/>
              <a:gd name="adj4" fmla="val 82404"/>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a:solidFill>
                <a:schemeClr val="tx1"/>
              </a:solidFill>
              <a:latin typeface="+mn-ea"/>
            </a:endParaRPr>
          </a:p>
          <a:p>
            <a:r>
              <a:rPr lang="ja-JP" altLang="en-US" sz="1600" dirty="0">
                <a:solidFill>
                  <a:schemeClr val="tx1"/>
                </a:solidFill>
                <a:latin typeface="+mn-ea"/>
              </a:rPr>
              <a:t>○　評価の実施に当たっては，</a:t>
            </a:r>
            <a:r>
              <a:rPr lang="ja-JP" altLang="en-US" sz="1600" u="sng" dirty="0">
                <a:solidFill>
                  <a:schemeClr val="tx1"/>
                </a:solidFill>
                <a:latin typeface="+mn-ea"/>
              </a:rPr>
              <a:t>指導の過程を振り返りながら，幼児がどのような姿を見せていたか，どのように変容しているか，そのような姿が生み出されてきた状況はどのようなものであったかといった点から幼児の理解を進め，幼児一人一人のよさや可能性，特徴的な姿や伸びつつあるものなどを把握す</a:t>
            </a:r>
            <a:r>
              <a:rPr lang="ja-JP" altLang="en-US" sz="1600" dirty="0">
                <a:solidFill>
                  <a:schemeClr val="tx1"/>
                </a:solidFill>
                <a:latin typeface="+mn-ea"/>
              </a:rPr>
              <a:t>るとともに，教師の指導が適切であったかどうかを把握し，指導の改善に生かすようにすることが大切である。</a:t>
            </a:r>
            <a:endParaRPr lang="en-US" altLang="ja-JP" sz="1600" dirty="0">
              <a:solidFill>
                <a:schemeClr val="tx1"/>
              </a:solidFill>
              <a:latin typeface="+mn-ea"/>
            </a:endParaRPr>
          </a:p>
          <a:p>
            <a:endParaRPr lang="en-US" altLang="ja-JP" sz="1600" dirty="0">
              <a:solidFill>
                <a:schemeClr val="tx1"/>
              </a:solidFill>
              <a:latin typeface="+mn-ea"/>
            </a:endParaRPr>
          </a:p>
          <a:p>
            <a:r>
              <a:rPr lang="ja-JP" altLang="en-US" sz="1600" dirty="0">
                <a:solidFill>
                  <a:schemeClr val="tx1"/>
                </a:solidFill>
                <a:latin typeface="+mn-ea"/>
              </a:rPr>
              <a:t>○　幼児理解に基づいた評価を行う際には，</a:t>
            </a:r>
            <a:r>
              <a:rPr lang="ja-JP" altLang="en-US" sz="1600" u="sng" dirty="0">
                <a:solidFill>
                  <a:schemeClr val="tx1"/>
                </a:solidFill>
                <a:latin typeface="+mn-ea"/>
              </a:rPr>
              <a:t>他の幼児との比較や一定の基準に対する達成度についての評定によって捉えるものではないことに留意</a:t>
            </a:r>
            <a:r>
              <a:rPr lang="ja-JP" altLang="en-US" sz="1600" dirty="0">
                <a:solidFill>
                  <a:schemeClr val="tx1"/>
                </a:solidFill>
                <a:latin typeface="+mn-ea"/>
              </a:rPr>
              <a:t>する必要がある。</a:t>
            </a:r>
          </a:p>
          <a:p>
            <a:endParaRPr lang="ja-JP" altLang="en-US" sz="1600" dirty="0">
              <a:solidFill>
                <a:schemeClr val="tx1"/>
              </a:solidFill>
            </a:endParaRPr>
          </a:p>
          <a:p>
            <a:endParaRPr lang="ja-JP" altLang="en-US" sz="1600" b="1" dirty="0">
              <a:solidFill>
                <a:schemeClr val="tx1"/>
              </a:solidFill>
              <a:latin typeface="+mn-ea"/>
            </a:endParaRPr>
          </a:p>
          <a:p>
            <a:endParaRPr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105618" y="3621747"/>
            <a:ext cx="1658070"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120</a:t>
            </a:r>
            <a:r>
              <a:rPr kumimoji="1" lang="ja-JP" altLang="en-US" dirty="0">
                <a:ln w="0"/>
                <a:solidFill>
                  <a:schemeClr val="tx1"/>
                </a:solidFill>
                <a:effectLst>
                  <a:outerShdw blurRad="38100" dist="19050" dir="2700000" algn="tl" rotWithShape="0">
                    <a:schemeClr val="dk1">
                      <a:alpha val="40000"/>
                    </a:schemeClr>
                  </a:outerShdw>
                </a:effectLst>
              </a:rPr>
              <a:t>・</a:t>
            </a:r>
            <a:r>
              <a:rPr kumimoji="1" lang="en-US" altLang="ja-JP" dirty="0">
                <a:ln w="0"/>
                <a:solidFill>
                  <a:schemeClr val="tx1"/>
                </a:solidFill>
                <a:effectLst>
                  <a:outerShdw blurRad="38100" dist="19050" dir="2700000" algn="tl" rotWithShape="0">
                    <a:schemeClr val="dk1">
                      <a:alpha val="40000"/>
                    </a:schemeClr>
                  </a:outerShdw>
                </a:effectLst>
              </a:rPr>
              <a:t>121</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11532363"/>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241731" y="13343"/>
            <a:ext cx="8902269"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幼児理解に基づいた評価</a:t>
            </a:r>
          </a:p>
        </p:txBody>
      </p:sp>
      <p:sp>
        <p:nvSpPr>
          <p:cNvPr id="4" name="正方形/長方形 3"/>
          <p:cNvSpPr/>
          <p:nvPr/>
        </p:nvSpPr>
        <p:spPr>
          <a:xfrm>
            <a:off x="105618" y="681212"/>
            <a:ext cx="8930878" cy="27477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dirty="0">
                <a:solidFill>
                  <a:schemeClr val="tx1"/>
                </a:solidFill>
              </a:rPr>
              <a:t>第１章　</a:t>
            </a:r>
            <a:r>
              <a:rPr lang="ja-JP" altLang="en-US" dirty="0">
                <a:solidFill>
                  <a:schemeClr val="tx1"/>
                </a:solidFill>
              </a:rPr>
              <a:t>総則</a:t>
            </a:r>
            <a:endParaRPr lang="en-US" altLang="ja-JP" dirty="0">
              <a:solidFill>
                <a:schemeClr val="tx1"/>
              </a:solidFill>
            </a:endParaRPr>
          </a:p>
          <a:p>
            <a:r>
              <a:rPr lang="ja-JP" altLang="en-US" dirty="0">
                <a:solidFill>
                  <a:schemeClr val="tx1"/>
                </a:solidFill>
              </a:rPr>
              <a:t> 第４　指導計画の作成と幼児理解に基づいた評価</a:t>
            </a:r>
            <a:endParaRPr lang="en-US" altLang="ja-JP" dirty="0">
              <a:solidFill>
                <a:schemeClr val="tx1"/>
              </a:solidFill>
            </a:endParaRPr>
          </a:p>
          <a:p>
            <a:r>
              <a:rPr lang="ja-JP" altLang="en-US" dirty="0">
                <a:solidFill>
                  <a:schemeClr val="tx1"/>
                </a:solidFill>
              </a:rPr>
              <a:t> 　</a:t>
            </a:r>
            <a:r>
              <a:rPr lang="ja-JP" altLang="en-US" u="sng" dirty="0">
                <a:solidFill>
                  <a:schemeClr val="tx1"/>
                </a:solidFill>
              </a:rPr>
              <a:t>４　幼児理解に基づいた評価の実施</a:t>
            </a:r>
          </a:p>
          <a:p>
            <a:r>
              <a:rPr lang="ja-JP" altLang="en-US" dirty="0">
                <a:solidFill>
                  <a:schemeClr val="tx1"/>
                </a:solidFill>
              </a:rPr>
              <a:t>        </a:t>
            </a:r>
            <a:r>
              <a:rPr lang="ja-JP" altLang="en-US" u="sng" dirty="0">
                <a:solidFill>
                  <a:schemeClr val="tx1"/>
                </a:solidFill>
              </a:rPr>
              <a:t>幼児一人一人の発達の理解に基づいた評価の実施に当たっては，次の事項に配</a:t>
            </a:r>
            <a:r>
              <a:rPr lang="en-US" altLang="ja-JP" u="sng" dirty="0">
                <a:solidFill>
                  <a:schemeClr val="tx1"/>
                </a:solidFill>
              </a:rPr>
              <a:t/>
            </a:r>
            <a:br>
              <a:rPr lang="en-US" altLang="ja-JP" u="sng" dirty="0">
                <a:solidFill>
                  <a:schemeClr val="tx1"/>
                </a:solidFill>
              </a:rPr>
            </a:br>
            <a:r>
              <a:rPr lang="en-US" altLang="ja-JP" dirty="0">
                <a:solidFill>
                  <a:schemeClr val="tx1"/>
                </a:solidFill>
              </a:rPr>
              <a:t>     </a:t>
            </a:r>
            <a:r>
              <a:rPr lang="ja-JP" altLang="en-US" u="sng" dirty="0">
                <a:solidFill>
                  <a:schemeClr val="tx1"/>
                </a:solidFill>
              </a:rPr>
              <a:t>慮するものとする。</a:t>
            </a:r>
            <a:endParaRPr lang="en-US" altLang="ja-JP" u="sng" dirty="0">
              <a:solidFill>
                <a:schemeClr val="tx1"/>
              </a:solidFill>
            </a:endParaRPr>
          </a:p>
          <a:p>
            <a:endParaRPr lang="en-US" altLang="ja-JP" u="sng" dirty="0">
              <a:solidFill>
                <a:schemeClr val="tx1"/>
              </a:solidFill>
            </a:endParaRPr>
          </a:p>
          <a:p>
            <a:r>
              <a:rPr lang="en-US" altLang="ja-JP" u="sng" dirty="0">
                <a:solidFill>
                  <a:schemeClr val="tx1"/>
                </a:solidFill>
              </a:rPr>
              <a:t>(2)</a:t>
            </a:r>
            <a:r>
              <a:rPr lang="ja-JP" altLang="en-US" u="sng" dirty="0">
                <a:solidFill>
                  <a:schemeClr val="tx1"/>
                </a:solidFill>
              </a:rPr>
              <a:t> 評価の妥当性や信頼性が高められるよう創意工夫を行い，組織的かつ計画的な取</a:t>
            </a:r>
            <a:endParaRPr lang="en-US" altLang="ja-JP" u="sng" dirty="0">
              <a:solidFill>
                <a:schemeClr val="tx1"/>
              </a:solidFill>
            </a:endParaRPr>
          </a:p>
          <a:p>
            <a:r>
              <a:rPr lang="en-US" altLang="ja-JP" dirty="0">
                <a:solidFill>
                  <a:schemeClr val="tx1"/>
                </a:solidFill>
              </a:rPr>
              <a:t>  </a:t>
            </a:r>
            <a:r>
              <a:rPr lang="ja-JP" altLang="en-US" u="sng" dirty="0">
                <a:solidFill>
                  <a:schemeClr val="tx1"/>
                </a:solidFill>
              </a:rPr>
              <a:t>組を推進するとともに，次年度又は小学校等にその内容が適切に引き継がれるよう</a:t>
            </a:r>
            <a:endParaRPr lang="en-US" altLang="ja-JP" u="sng" dirty="0">
              <a:solidFill>
                <a:schemeClr val="tx1"/>
              </a:solidFill>
            </a:endParaRPr>
          </a:p>
          <a:p>
            <a:r>
              <a:rPr lang="en-US" altLang="ja-JP" dirty="0">
                <a:solidFill>
                  <a:schemeClr val="tx1"/>
                </a:solidFill>
              </a:rPr>
              <a:t>  </a:t>
            </a:r>
            <a:r>
              <a:rPr lang="ja-JP" altLang="en-US" u="sng" dirty="0">
                <a:solidFill>
                  <a:schemeClr val="tx1"/>
                </a:solidFill>
              </a:rPr>
              <a:t>にすること。</a:t>
            </a:r>
            <a:endParaRPr lang="en-US" altLang="ja-JP" u="sng" dirty="0">
              <a:solidFill>
                <a:schemeClr val="tx1"/>
              </a:solidFill>
            </a:endParaRPr>
          </a:p>
        </p:txBody>
      </p:sp>
      <p:sp>
        <p:nvSpPr>
          <p:cNvPr id="7" name="テキスト ボックス 6"/>
          <p:cNvSpPr txBox="1"/>
          <p:nvPr/>
        </p:nvSpPr>
        <p:spPr>
          <a:xfrm>
            <a:off x="7148248" y="681213"/>
            <a:ext cx="1922512"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35</a:t>
            </a:fld>
            <a:endParaRPr kumimoji="1" lang="ja-JP" altLang="en-US"/>
          </a:p>
        </p:txBody>
      </p:sp>
      <p:sp>
        <p:nvSpPr>
          <p:cNvPr id="8" name="楕円 7"/>
          <p:cNvSpPr/>
          <p:nvPr/>
        </p:nvSpPr>
        <p:spPr>
          <a:xfrm>
            <a:off x="-3174" y="13344"/>
            <a:ext cx="1584720" cy="379718"/>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第４</a:t>
            </a:r>
          </a:p>
        </p:txBody>
      </p:sp>
      <p:sp>
        <p:nvSpPr>
          <p:cNvPr id="9" name="吹き出し: 上矢印 8"/>
          <p:cNvSpPr/>
          <p:nvPr/>
        </p:nvSpPr>
        <p:spPr>
          <a:xfrm>
            <a:off x="131970" y="3645024"/>
            <a:ext cx="8904526" cy="2592405"/>
          </a:xfrm>
          <a:prstGeom prst="upArrowCallout">
            <a:avLst>
              <a:gd name="adj1" fmla="val 111978"/>
              <a:gd name="adj2" fmla="val 80156"/>
              <a:gd name="adj3" fmla="val 9804"/>
              <a:gd name="adj4" fmla="val 7969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a:solidFill>
                <a:schemeClr val="tx1"/>
              </a:solidFill>
              <a:latin typeface="+mn-ea"/>
            </a:endParaRPr>
          </a:p>
          <a:p>
            <a:r>
              <a:rPr lang="ja-JP" altLang="en-US" sz="1600" dirty="0">
                <a:solidFill>
                  <a:schemeClr val="tx1"/>
                </a:solidFill>
                <a:latin typeface="+mn-ea"/>
              </a:rPr>
              <a:t>○　評価の妥当性や信頼性が高められるよう，</a:t>
            </a:r>
            <a:r>
              <a:rPr lang="ja-JP" altLang="en-US" sz="1600" u="sng" dirty="0">
                <a:solidFill>
                  <a:schemeClr val="tx1"/>
                </a:solidFill>
                <a:latin typeface="+mn-ea"/>
              </a:rPr>
              <a:t>例えば，幼児一人一人のよさや可能性などを把握するために，日々の記録やエピソード，写真など幼児の評価の参考となる情報を生かしながら評価を行ったり，複数の教職員で，それぞれの判断の根拠となっている考え方を突き合わせながら同じ幼児のよさを捉えたりして，より多面的に幼児を捉える工夫をするとともに，評価に関する園内研修を通じて，幼稚園全体で組織的かつ計画的に取り組むことが大切</a:t>
            </a:r>
            <a:r>
              <a:rPr lang="ja-JP" altLang="en-US" sz="1600" dirty="0">
                <a:solidFill>
                  <a:schemeClr val="tx1"/>
                </a:solidFill>
                <a:latin typeface="+mn-ea"/>
              </a:rPr>
              <a:t>。</a:t>
            </a:r>
            <a:endParaRPr lang="en-US" altLang="ja-JP" sz="1600" b="1" dirty="0">
              <a:solidFill>
                <a:schemeClr val="tx1"/>
              </a:solidFill>
            </a:endParaRPr>
          </a:p>
          <a:p>
            <a:endParaRPr lang="ja-JP" altLang="en-US" sz="1600" dirty="0">
              <a:solidFill>
                <a:schemeClr val="tx1"/>
              </a:solidFill>
            </a:endParaRPr>
          </a:p>
          <a:p>
            <a:endParaRPr lang="ja-JP" altLang="en-US" sz="1600" b="1" dirty="0">
              <a:solidFill>
                <a:schemeClr val="tx1"/>
              </a:solidFill>
              <a:latin typeface="+mn-ea"/>
            </a:endParaRPr>
          </a:p>
          <a:p>
            <a:endParaRPr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105618" y="3717149"/>
            <a:ext cx="1043608"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122 </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5965598"/>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88"/>
          <p:cNvSpPr/>
          <p:nvPr/>
        </p:nvSpPr>
        <p:spPr>
          <a:xfrm>
            <a:off x="251519" y="-27384"/>
            <a:ext cx="8902269"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特別な配慮を必要とする幼児への指導</a:t>
            </a:r>
          </a:p>
        </p:txBody>
      </p:sp>
      <p:sp>
        <p:nvSpPr>
          <p:cNvPr id="4" name="正方形/長方形 3"/>
          <p:cNvSpPr/>
          <p:nvPr/>
        </p:nvSpPr>
        <p:spPr>
          <a:xfrm>
            <a:off x="107505" y="388147"/>
            <a:ext cx="8928992" cy="35449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a:solidFill>
                  <a:schemeClr val="tx1"/>
                </a:solidFill>
              </a:rPr>
              <a:t>第１章　</a:t>
            </a:r>
            <a:r>
              <a:rPr lang="ja-JP" altLang="en-US" sz="1600" dirty="0">
                <a:solidFill>
                  <a:schemeClr val="tx1"/>
                </a:solidFill>
              </a:rPr>
              <a:t>総則</a:t>
            </a:r>
            <a:r>
              <a:rPr lang="en-US" altLang="ja-JP" sz="1600" dirty="0">
                <a:solidFill>
                  <a:schemeClr val="tx1"/>
                </a:solidFill>
              </a:rPr>
              <a:t>    </a:t>
            </a:r>
            <a:r>
              <a:rPr lang="ja-JP" altLang="en-US" sz="1600" dirty="0">
                <a:solidFill>
                  <a:schemeClr val="tx1"/>
                </a:solidFill>
              </a:rPr>
              <a:t>第５　特別な配慮を必要とする幼児への指導</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１　障害のある幼児などへの指導</a:t>
            </a:r>
          </a:p>
          <a:p>
            <a:r>
              <a:rPr lang="ja-JP" altLang="en-US" sz="1600" dirty="0">
                <a:solidFill>
                  <a:schemeClr val="tx1"/>
                </a:solidFill>
              </a:rPr>
              <a:t>　障害のある幼児などへの指導に当たっては，集団の中で生活することを通して全体的な発達を促していくことに配慮し，特別支援学校などの助言又は援助を活用しつつ，個々の幼児の障害の状態などに応じた指導内容や指導方法の工夫を組織的かつ計画的に行うものとする。</a:t>
            </a:r>
            <a:r>
              <a:rPr lang="ja-JP" altLang="en-US" sz="1600" u="sng" dirty="0">
                <a:solidFill>
                  <a:schemeClr val="tx1"/>
                </a:solidFill>
              </a:rPr>
              <a:t>また，家庭，地域及び医療や福祉，保健等の業務を行う関係機関との連携を図り，長期的な視点で幼児への教育的支援を行うために，個別の教育支援計画を作成し活用することに努めるとともに</a:t>
            </a:r>
            <a:r>
              <a:rPr lang="en-US" altLang="ja-JP" sz="1600" u="sng" dirty="0">
                <a:solidFill>
                  <a:schemeClr val="tx1"/>
                </a:solidFill>
              </a:rPr>
              <a:t>, </a:t>
            </a:r>
            <a:r>
              <a:rPr lang="ja-JP" altLang="en-US" sz="1600" u="sng" dirty="0">
                <a:solidFill>
                  <a:schemeClr val="tx1"/>
                </a:solidFill>
              </a:rPr>
              <a:t>個々の幼児の実態を的確に把握し，個別の指導計画を作成し活用することに努めるものとする。</a:t>
            </a:r>
            <a:r>
              <a:rPr lang="ja-JP" altLang="en-US" sz="1600" dirty="0">
                <a:solidFill>
                  <a:schemeClr val="tx1"/>
                </a:solidFill>
              </a:rPr>
              <a:t> </a:t>
            </a:r>
          </a:p>
          <a:p>
            <a:r>
              <a:rPr lang="ja-JP" altLang="en-US" sz="1600" dirty="0">
                <a:solidFill>
                  <a:schemeClr val="tx1"/>
                </a:solidFill>
              </a:rPr>
              <a:t>  </a:t>
            </a:r>
            <a:endParaRPr lang="en-US" altLang="ja-JP" sz="1600" dirty="0">
              <a:solidFill>
                <a:schemeClr val="tx1"/>
              </a:solidFill>
            </a:endParaRPr>
          </a:p>
          <a:p>
            <a:r>
              <a:rPr lang="ja-JP" altLang="en-US" sz="1600" dirty="0">
                <a:solidFill>
                  <a:schemeClr val="tx1"/>
                </a:solidFill>
              </a:rPr>
              <a:t>　２　</a:t>
            </a:r>
            <a:r>
              <a:rPr lang="ja-JP" altLang="en-US" sz="1600" u="sng" dirty="0">
                <a:solidFill>
                  <a:schemeClr val="tx1"/>
                </a:solidFill>
              </a:rPr>
              <a:t>海外から帰国した幼児や生活に必要な日本語の習得に困難のある幼児の幼稚園生活への</a:t>
            </a:r>
            <a:endParaRPr lang="en-US" altLang="ja-JP" sz="1600" dirty="0">
              <a:solidFill>
                <a:schemeClr val="tx1"/>
              </a:solidFill>
            </a:endParaRPr>
          </a:p>
          <a:p>
            <a:r>
              <a:rPr lang="ja-JP" altLang="en-US" sz="1600" dirty="0">
                <a:solidFill>
                  <a:schemeClr val="tx1"/>
                </a:solidFill>
              </a:rPr>
              <a:t>　　</a:t>
            </a:r>
            <a:r>
              <a:rPr lang="ja-JP" altLang="en-US" sz="1600" u="sng" dirty="0">
                <a:solidFill>
                  <a:schemeClr val="tx1"/>
                </a:solidFill>
              </a:rPr>
              <a:t>適応</a:t>
            </a:r>
          </a:p>
          <a:p>
            <a:r>
              <a:rPr lang="ja-JP" altLang="en-US" sz="1600" dirty="0">
                <a:solidFill>
                  <a:schemeClr val="tx1"/>
                </a:solidFill>
              </a:rPr>
              <a:t>　</a:t>
            </a:r>
            <a:r>
              <a:rPr lang="ja-JP" altLang="en-US" sz="1600" u="sng" dirty="0">
                <a:solidFill>
                  <a:schemeClr val="tx1"/>
                </a:solidFill>
              </a:rPr>
              <a:t>海外から帰国した幼児や生活に必要な日本語の習得に困難のある幼児については，安心して自己を発揮できるよう配慮するなど個々の幼児の実態に応じ，指導内容や指導方法の工夫を組織的かつ計画的に行うものとする。</a:t>
            </a:r>
            <a:endParaRPr lang="en-US" altLang="ja-JP" sz="1600" u="sng" dirty="0">
              <a:solidFill>
                <a:schemeClr val="tx1"/>
              </a:solidFill>
            </a:endParaRPr>
          </a:p>
        </p:txBody>
      </p:sp>
      <p:sp>
        <p:nvSpPr>
          <p:cNvPr id="7" name="テキスト ボックス 6"/>
          <p:cNvSpPr txBox="1"/>
          <p:nvPr/>
        </p:nvSpPr>
        <p:spPr>
          <a:xfrm>
            <a:off x="6948264" y="427781"/>
            <a:ext cx="1922512"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36</a:t>
            </a:fld>
            <a:endParaRPr kumimoji="1" lang="ja-JP" altLang="en-US" dirty="0"/>
          </a:p>
        </p:txBody>
      </p:sp>
      <p:sp>
        <p:nvSpPr>
          <p:cNvPr id="8" name="楕円 7"/>
          <p:cNvSpPr/>
          <p:nvPr/>
        </p:nvSpPr>
        <p:spPr>
          <a:xfrm>
            <a:off x="0" y="-48951"/>
            <a:ext cx="1584720" cy="401285"/>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第５</a:t>
            </a:r>
          </a:p>
        </p:txBody>
      </p:sp>
      <p:sp>
        <p:nvSpPr>
          <p:cNvPr id="10" name="吹き出し: 上矢印 9"/>
          <p:cNvSpPr/>
          <p:nvPr/>
        </p:nvSpPr>
        <p:spPr>
          <a:xfrm>
            <a:off x="107505" y="3930109"/>
            <a:ext cx="8904526" cy="2791367"/>
          </a:xfrm>
          <a:prstGeom prst="upArrowCallout">
            <a:avLst>
              <a:gd name="adj1" fmla="val 64482"/>
              <a:gd name="adj2" fmla="val 80156"/>
              <a:gd name="adj3" fmla="val 9804"/>
              <a:gd name="adj4" fmla="val 82404"/>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a:solidFill>
                  <a:schemeClr val="tx1"/>
                </a:solidFill>
              </a:rPr>
              <a:t>障害のある幼児などへの指導</a:t>
            </a:r>
            <a:endParaRPr lang="en-US" altLang="ja-JP" sz="1600" dirty="0">
              <a:solidFill>
                <a:schemeClr val="tx1"/>
              </a:solidFill>
            </a:endParaRPr>
          </a:p>
          <a:p>
            <a:r>
              <a:rPr lang="ja-JP" altLang="en-US" sz="1600" dirty="0">
                <a:solidFill>
                  <a:schemeClr val="tx1"/>
                </a:solidFill>
                <a:latin typeface="+mn-ea"/>
              </a:rPr>
              <a:t>○障害者の権利に関する条約や障害者差別解消法を踏まえ、家庭や医療機関、福祉施設などの関係機関と連携し、様々な側面からの取組を示した計画（</a:t>
            </a:r>
            <a:r>
              <a:rPr lang="ja-JP" altLang="en-US" sz="1600" u="sng" dirty="0">
                <a:solidFill>
                  <a:schemeClr val="tx1"/>
                </a:solidFill>
                <a:latin typeface="+mn-ea"/>
              </a:rPr>
              <a:t>個別の教育支援計画</a:t>
            </a:r>
            <a:r>
              <a:rPr lang="ja-JP" altLang="en-US" sz="1600" dirty="0">
                <a:solidFill>
                  <a:schemeClr val="tx1"/>
                </a:solidFill>
                <a:latin typeface="+mn-ea"/>
              </a:rPr>
              <a:t>）や、指導の目標や内容、配慮事項などを示した計画（</a:t>
            </a:r>
            <a:r>
              <a:rPr lang="ja-JP" altLang="en-US" sz="1600" u="sng" dirty="0">
                <a:solidFill>
                  <a:schemeClr val="tx1"/>
                </a:solidFill>
                <a:latin typeface="+mn-ea"/>
              </a:rPr>
              <a:t>個別の指導計画</a:t>
            </a:r>
            <a:r>
              <a:rPr lang="ja-JP" altLang="en-US" sz="1600" dirty="0">
                <a:solidFill>
                  <a:schemeClr val="tx1"/>
                </a:solidFill>
                <a:latin typeface="+mn-ea"/>
              </a:rPr>
              <a:t>）</a:t>
            </a:r>
            <a:r>
              <a:rPr lang="ja-JP" altLang="en-US" sz="1600" u="sng" dirty="0">
                <a:solidFill>
                  <a:schemeClr val="tx1"/>
                </a:solidFill>
                <a:latin typeface="+mn-ea"/>
              </a:rPr>
              <a:t>の作成・活用に努めること</a:t>
            </a:r>
            <a:r>
              <a:rPr lang="ja-JP" altLang="en-US" sz="1600" dirty="0">
                <a:solidFill>
                  <a:schemeClr val="tx1"/>
                </a:solidFill>
                <a:latin typeface="+mn-ea"/>
              </a:rPr>
              <a:t>。</a:t>
            </a:r>
            <a:endParaRPr lang="ja-JP" altLang="en-US" sz="1600" dirty="0">
              <a:solidFill>
                <a:schemeClr val="tx1"/>
              </a:solidFill>
            </a:endParaRPr>
          </a:p>
          <a:p>
            <a:endParaRPr lang="en-US" altLang="ja-JP" sz="1600" b="1" dirty="0">
              <a:solidFill>
                <a:schemeClr val="tx1"/>
              </a:solidFill>
            </a:endParaRPr>
          </a:p>
          <a:p>
            <a:r>
              <a:rPr lang="ja-JP" altLang="en-US" sz="1600" b="1" dirty="0">
                <a:solidFill>
                  <a:schemeClr val="tx1"/>
                </a:solidFill>
              </a:rPr>
              <a:t>海外から帰国した幼児や生活に必要な日本語の習得に困難のある幼児の幼稚園生活への適応</a:t>
            </a:r>
            <a:endParaRPr lang="en-US" altLang="ja-JP" sz="1600" b="1" dirty="0">
              <a:solidFill>
                <a:schemeClr val="tx1"/>
              </a:solidFill>
            </a:endParaRPr>
          </a:p>
          <a:p>
            <a:r>
              <a:rPr lang="ja-JP" altLang="en-US" sz="1600" b="1" dirty="0">
                <a:solidFill>
                  <a:schemeClr val="tx1"/>
                </a:solidFill>
              </a:rPr>
              <a:t>○</a:t>
            </a:r>
            <a:r>
              <a:rPr lang="ja-JP" altLang="en-US" sz="1600" dirty="0">
                <a:solidFill>
                  <a:schemeClr val="tx1"/>
                </a:solidFill>
              </a:rPr>
              <a:t>海外から帰国した幼児や生活に必要な日本語の習得に困難のある幼児については，安心して自己を発揮できるよう配慮するなど</a:t>
            </a:r>
            <a:r>
              <a:rPr lang="ja-JP" altLang="en-US" sz="1600" u="sng" dirty="0">
                <a:solidFill>
                  <a:schemeClr val="tx1"/>
                </a:solidFill>
              </a:rPr>
              <a:t>個々の幼児の実態に応じ，指導内容や指導方法の工夫を組織的かつ計画的に行うこと</a:t>
            </a:r>
            <a:r>
              <a:rPr lang="ja-JP" altLang="en-US" sz="1600" dirty="0">
                <a:solidFill>
                  <a:schemeClr val="tx1"/>
                </a:solidFill>
              </a:rPr>
              <a:t>。</a:t>
            </a:r>
            <a:endParaRPr lang="en-US" altLang="ja-JP" sz="1600" dirty="0">
              <a:solidFill>
                <a:schemeClr val="tx1"/>
              </a:solidFill>
            </a:endParaRPr>
          </a:p>
          <a:p>
            <a:endParaRPr lang="en-US" altLang="ja-JP" sz="1600" b="1" dirty="0">
              <a:solidFill>
                <a:schemeClr val="tx1"/>
              </a:solidFill>
            </a:endParaRPr>
          </a:p>
          <a:p>
            <a:endParaRPr lang="ja-JP" altLang="en-US" sz="1600" dirty="0">
              <a:solidFill>
                <a:schemeClr val="tx1"/>
              </a:solidFill>
            </a:endParaRPr>
          </a:p>
          <a:p>
            <a:endParaRPr lang="ja-JP" altLang="en-US" sz="1600" b="1" dirty="0">
              <a:solidFill>
                <a:schemeClr val="tx1"/>
              </a:solidFill>
              <a:latin typeface="+mn-ea"/>
            </a:endParaRPr>
          </a:p>
          <a:p>
            <a:endParaRPr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107504" y="4035032"/>
            <a:ext cx="1800199"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123</a:t>
            </a:r>
            <a:r>
              <a:rPr kumimoji="1" lang="ja-JP" altLang="en-US" dirty="0">
                <a:ln w="0"/>
                <a:solidFill>
                  <a:schemeClr val="tx1"/>
                </a:solidFill>
                <a:effectLst>
                  <a:outerShdw blurRad="38100" dist="19050" dir="2700000" algn="tl" rotWithShape="0">
                    <a:schemeClr val="dk1">
                      <a:alpha val="40000"/>
                    </a:schemeClr>
                  </a:outerShdw>
                </a:effectLst>
              </a:rPr>
              <a:t>～</a:t>
            </a:r>
            <a:r>
              <a:rPr kumimoji="1" lang="en-US" altLang="ja-JP" dirty="0">
                <a:ln w="0"/>
                <a:solidFill>
                  <a:schemeClr val="tx1"/>
                </a:solidFill>
                <a:effectLst>
                  <a:outerShdw blurRad="38100" dist="19050" dir="2700000" algn="tl" rotWithShape="0">
                    <a:schemeClr val="dk1">
                      <a:alpha val="40000"/>
                    </a:schemeClr>
                  </a:outerShdw>
                </a:effectLst>
              </a:rPr>
              <a:t>129</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73545842"/>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253775" y="229545"/>
            <a:ext cx="8902269"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schemeClr val="bg1"/>
                </a:solidFill>
                <a:latin typeface="ＤＨＰ平成ゴシックW5" panose="020B0500000000000000" pitchFamily="50" charset="-128"/>
                <a:ea typeface="ＤＨＰ平成ゴシックW5" panose="020B0500000000000000" pitchFamily="50" charset="-128"/>
              </a:rPr>
              <a:t>特別支援学校（幼稚部）の教育要領</a:t>
            </a: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37</a:t>
            </a:fld>
            <a:endParaRPr kumimoji="1" lang="ja-JP" altLang="en-US" dirty="0"/>
          </a:p>
        </p:txBody>
      </p:sp>
      <p:sp>
        <p:nvSpPr>
          <p:cNvPr id="8" name="楕円 7"/>
          <p:cNvSpPr/>
          <p:nvPr/>
        </p:nvSpPr>
        <p:spPr>
          <a:xfrm>
            <a:off x="25427" y="97557"/>
            <a:ext cx="1584720" cy="629047"/>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参考</a:t>
            </a:r>
          </a:p>
        </p:txBody>
      </p:sp>
      <p:sp>
        <p:nvSpPr>
          <p:cNvPr id="9" name="正方形/長方形 8"/>
          <p:cNvSpPr/>
          <p:nvPr/>
        </p:nvSpPr>
        <p:spPr>
          <a:xfrm>
            <a:off x="251520" y="808882"/>
            <a:ext cx="8801525" cy="60044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u="sng" dirty="0">
              <a:solidFill>
                <a:schemeClr val="tx1"/>
              </a:solidFill>
            </a:endParaRPr>
          </a:p>
        </p:txBody>
      </p:sp>
      <p:sp>
        <p:nvSpPr>
          <p:cNvPr id="2" name="テキスト ボックス 1"/>
          <p:cNvSpPr txBox="1"/>
          <p:nvPr/>
        </p:nvSpPr>
        <p:spPr>
          <a:xfrm>
            <a:off x="279623" y="876873"/>
            <a:ext cx="8773422" cy="1723549"/>
          </a:xfrm>
          <a:prstGeom prst="rect">
            <a:avLst/>
          </a:prstGeom>
          <a:noFill/>
        </p:spPr>
        <p:txBody>
          <a:bodyPr wrap="square" rtlCol="0">
            <a:spAutoFit/>
          </a:bodyPr>
          <a:lstStyle/>
          <a:p>
            <a:r>
              <a:rPr lang="ja-JP" altLang="en-US" u="sng" dirty="0"/>
              <a:t>平成２９年４月２８日に、特別支援学校幼稚部教育要領、特別支援学校小学部・中学部学習指導要領を告示。同日付けで、告示した旨を事務次官通知として関係自治体等に発出。</a:t>
            </a:r>
            <a:endParaRPr lang="en-US" altLang="ja-JP" u="sng" dirty="0"/>
          </a:p>
          <a:p>
            <a:endParaRPr lang="en-US" altLang="ja-JP" sz="1600" u="sng" dirty="0"/>
          </a:p>
          <a:p>
            <a:r>
              <a:rPr lang="ja-JP" altLang="en-US" dirty="0"/>
              <a:t>＜</a:t>
            </a:r>
            <a:r>
              <a:rPr lang="ja-JP" altLang="ja-JP" dirty="0"/>
              <a:t>幼稚部における主な改善</a:t>
            </a:r>
            <a:r>
              <a:rPr lang="ja-JP" altLang="en-US" dirty="0"/>
              <a:t>・充実＞</a:t>
            </a:r>
            <a:endParaRPr lang="en-US" altLang="ja-JP" dirty="0"/>
          </a:p>
          <a:p>
            <a:r>
              <a:rPr lang="ja-JP" altLang="en-US" dirty="0"/>
              <a:t>　</a:t>
            </a:r>
            <a:r>
              <a:rPr lang="ja-JP" altLang="en-US" b="1" dirty="0">
                <a:solidFill>
                  <a:schemeClr val="accent1">
                    <a:lumMod val="75000"/>
                  </a:schemeClr>
                </a:solidFill>
              </a:rPr>
              <a:t>幼稚園教育要領の改訂に準じた改善・充実を実施。</a:t>
            </a:r>
            <a:endParaRPr lang="en-US" altLang="ja-JP" b="1" dirty="0">
              <a:solidFill>
                <a:schemeClr val="accent1">
                  <a:lumMod val="75000"/>
                </a:schemeClr>
              </a:solidFill>
            </a:endParaRPr>
          </a:p>
        </p:txBody>
      </p:sp>
      <p:sp>
        <p:nvSpPr>
          <p:cNvPr id="5" name="テキスト ボックス 4"/>
          <p:cNvSpPr txBox="1"/>
          <p:nvPr/>
        </p:nvSpPr>
        <p:spPr>
          <a:xfrm>
            <a:off x="184846" y="2635348"/>
            <a:ext cx="8971198" cy="4031873"/>
          </a:xfrm>
          <a:prstGeom prst="rect">
            <a:avLst/>
          </a:prstGeom>
          <a:noFill/>
        </p:spPr>
        <p:txBody>
          <a:bodyPr wrap="square" rtlCol="0">
            <a:spAutoFit/>
          </a:bodyPr>
          <a:lstStyle/>
          <a:p>
            <a:pPr fontAlgn="base" hangingPunct="0"/>
            <a:r>
              <a:rPr lang="ja-JP" altLang="en-US" sz="1600" dirty="0"/>
              <a:t>具体的には、</a:t>
            </a:r>
            <a:endParaRPr lang="en-US" altLang="ja-JP" sz="1600" dirty="0"/>
          </a:p>
          <a:p>
            <a:pPr fontAlgn="base" hangingPunct="0"/>
            <a:r>
              <a:rPr lang="ja-JP" altLang="en-US" sz="1600" dirty="0">
                <a:solidFill>
                  <a:schemeClr val="accent1">
                    <a:lumMod val="75000"/>
                  </a:schemeClr>
                </a:solidFill>
              </a:rPr>
              <a:t>　</a:t>
            </a:r>
            <a:r>
              <a:rPr lang="ja-JP" altLang="en-US" sz="1600" b="1" dirty="0">
                <a:solidFill>
                  <a:schemeClr val="accent1">
                    <a:lumMod val="75000"/>
                  </a:schemeClr>
                </a:solidFill>
              </a:rPr>
              <a:t>・</a:t>
            </a:r>
            <a:r>
              <a:rPr lang="ja-JP" altLang="ja-JP" sz="1600" b="1" dirty="0">
                <a:solidFill>
                  <a:schemeClr val="accent1">
                    <a:lumMod val="75000"/>
                  </a:schemeClr>
                </a:solidFill>
              </a:rPr>
              <a:t>幼稚部教育要領において</a:t>
            </a:r>
            <a:r>
              <a:rPr lang="ja-JP" altLang="en-US" sz="1600" b="1" dirty="0">
                <a:solidFill>
                  <a:schemeClr val="accent1">
                    <a:lumMod val="75000"/>
                  </a:schemeClr>
                </a:solidFill>
              </a:rPr>
              <a:t>、</a:t>
            </a:r>
            <a:r>
              <a:rPr lang="ja-JP" altLang="ja-JP" sz="1600" b="1" dirty="0">
                <a:solidFill>
                  <a:schemeClr val="accent1">
                    <a:lumMod val="75000"/>
                  </a:schemeClr>
                </a:solidFill>
              </a:rPr>
              <a:t>幼稚部における教育において育みたい資質・</a:t>
            </a:r>
            <a:r>
              <a:rPr lang="ja-JP" altLang="en-US" sz="1600" b="1" dirty="0">
                <a:solidFill>
                  <a:schemeClr val="accent1">
                    <a:lumMod val="75000"/>
                  </a:schemeClr>
                </a:solidFill>
              </a:rPr>
              <a:t>能力</a:t>
            </a:r>
            <a:r>
              <a:rPr lang="ja-JP" altLang="ja-JP" sz="1600" b="1" dirty="0">
                <a:solidFill>
                  <a:schemeClr val="accent1">
                    <a:lumMod val="75000"/>
                  </a:schemeClr>
                </a:solidFill>
              </a:rPr>
              <a:t>を明確にした。</a:t>
            </a:r>
            <a:endParaRPr lang="en-US" altLang="ja-JP" sz="1600" b="1" dirty="0">
              <a:solidFill>
                <a:schemeClr val="accent1">
                  <a:lumMod val="75000"/>
                </a:schemeClr>
              </a:solidFill>
            </a:endParaRPr>
          </a:p>
          <a:p>
            <a:pPr fontAlgn="base" hangingPunct="0"/>
            <a:r>
              <a:rPr lang="ja-JP" altLang="en-US" sz="1600" b="1" dirty="0">
                <a:solidFill>
                  <a:schemeClr val="accent1">
                    <a:lumMod val="75000"/>
                  </a:schemeClr>
                </a:solidFill>
              </a:rPr>
              <a:t>　　</a:t>
            </a:r>
            <a:r>
              <a:rPr lang="ja-JP" altLang="ja-JP" sz="1600" dirty="0"/>
              <a:t>（「知識及び技能の基礎」</a:t>
            </a:r>
            <a:r>
              <a:rPr lang="ja-JP" altLang="en-US" sz="1600" dirty="0"/>
              <a:t>、</a:t>
            </a:r>
            <a:r>
              <a:rPr lang="ja-JP" altLang="ja-JP" sz="1600" dirty="0"/>
              <a:t>「思考力，判断力，表現力等の基礎」</a:t>
            </a:r>
            <a:r>
              <a:rPr lang="ja-JP" altLang="en-US" sz="1600" dirty="0"/>
              <a:t>、</a:t>
            </a:r>
            <a:r>
              <a:rPr lang="ja-JP" altLang="ja-JP" sz="1600" dirty="0"/>
              <a:t>「学びに向かう力，人</a:t>
            </a:r>
            <a:endParaRPr lang="en-US" altLang="ja-JP" sz="1600" dirty="0"/>
          </a:p>
          <a:p>
            <a:pPr fontAlgn="base" hangingPunct="0"/>
            <a:r>
              <a:rPr lang="ja-JP" altLang="en-US" sz="1600" dirty="0"/>
              <a:t>　　</a:t>
            </a:r>
            <a:r>
              <a:rPr lang="ja-JP" altLang="ja-JP" sz="1600" dirty="0"/>
              <a:t>間性等」）</a:t>
            </a:r>
            <a:endParaRPr lang="en-US" altLang="ja-JP" sz="1600" dirty="0"/>
          </a:p>
          <a:p>
            <a:pPr fontAlgn="base" hangingPunct="0"/>
            <a:endParaRPr lang="en-US" altLang="ja-JP" sz="1600" dirty="0"/>
          </a:p>
          <a:p>
            <a:pPr lvl="0" fontAlgn="base" hangingPunct="0"/>
            <a:r>
              <a:rPr lang="ja-JP" altLang="en-US" sz="1600" b="1" dirty="0">
                <a:solidFill>
                  <a:schemeClr val="accent1">
                    <a:lumMod val="75000"/>
                  </a:schemeClr>
                </a:solidFill>
              </a:rPr>
              <a:t>　・５</a:t>
            </a:r>
            <a:r>
              <a:rPr lang="ja-JP" altLang="ja-JP" sz="1600" b="1" dirty="0">
                <a:solidFill>
                  <a:schemeClr val="accent1">
                    <a:lumMod val="75000"/>
                  </a:schemeClr>
                </a:solidFill>
              </a:rPr>
              <a:t>歳児修了時までに育ってほしい具体的な姿を「幼児期の終わりまでに育ってほしい姿」</a:t>
            </a:r>
            <a:endParaRPr lang="en-US" altLang="ja-JP" sz="1600" b="1" dirty="0">
              <a:solidFill>
                <a:schemeClr val="accent1">
                  <a:lumMod val="75000"/>
                </a:schemeClr>
              </a:solidFill>
            </a:endParaRPr>
          </a:p>
          <a:p>
            <a:pPr lvl="0" fontAlgn="base" hangingPunct="0"/>
            <a:r>
              <a:rPr lang="ja-JP" altLang="en-US" sz="1600" b="1" dirty="0">
                <a:solidFill>
                  <a:schemeClr val="accent1">
                    <a:lumMod val="75000"/>
                  </a:schemeClr>
                </a:solidFill>
              </a:rPr>
              <a:t>　　</a:t>
            </a:r>
            <a:r>
              <a:rPr lang="ja-JP" altLang="ja-JP" sz="1600" b="1" dirty="0">
                <a:solidFill>
                  <a:schemeClr val="accent1">
                    <a:lumMod val="75000"/>
                  </a:schemeClr>
                </a:solidFill>
              </a:rPr>
              <a:t>として明確にした。</a:t>
            </a:r>
            <a:r>
              <a:rPr lang="ja-JP" altLang="ja-JP" sz="1600" dirty="0"/>
              <a:t>（「健康な心と体」「自立心」「協同性」「道徳性・規範意識の芽生</a:t>
            </a:r>
            <a:endParaRPr lang="en-US" altLang="ja-JP" sz="1600" dirty="0"/>
          </a:p>
          <a:p>
            <a:pPr lvl="0" fontAlgn="base" hangingPunct="0"/>
            <a:r>
              <a:rPr lang="ja-JP" altLang="en-US" sz="1600" dirty="0"/>
              <a:t>　　</a:t>
            </a:r>
            <a:r>
              <a:rPr lang="ja-JP" altLang="ja-JP" sz="1600" dirty="0"/>
              <a:t>え」「社会生活との関わり」「思考力の芽生え」「自然との関わり・生命尊重」「数量や図</a:t>
            </a:r>
            <a:endParaRPr lang="en-US" altLang="ja-JP" sz="1600" dirty="0"/>
          </a:p>
          <a:p>
            <a:pPr lvl="0" fontAlgn="base" hangingPunct="0"/>
            <a:r>
              <a:rPr lang="ja-JP" altLang="en-US" sz="1600" dirty="0"/>
              <a:t>　　</a:t>
            </a:r>
            <a:r>
              <a:rPr lang="ja-JP" altLang="ja-JP" sz="1600" dirty="0"/>
              <a:t>形</a:t>
            </a:r>
            <a:r>
              <a:rPr lang="ja-JP" altLang="en-US" sz="1600" dirty="0"/>
              <a:t>、</a:t>
            </a:r>
            <a:r>
              <a:rPr lang="ja-JP" altLang="ja-JP" sz="1600" dirty="0"/>
              <a:t>標識や文字などへの関心・感覚」「言葉による伝え合い」「豊かな感性と表現」）</a:t>
            </a:r>
          </a:p>
          <a:p>
            <a:pPr lvl="0" fontAlgn="base" hangingPunct="0"/>
            <a:endParaRPr lang="en-US" altLang="ja-JP" sz="1600" dirty="0"/>
          </a:p>
          <a:p>
            <a:pPr lvl="0" fontAlgn="base" hangingPunct="0"/>
            <a:r>
              <a:rPr lang="ja-JP" altLang="en-US" sz="1600" dirty="0"/>
              <a:t>　・</a:t>
            </a:r>
            <a:r>
              <a:rPr lang="ja-JP" altLang="ja-JP" sz="1600" dirty="0"/>
              <a:t>「幼児期の終わりまでに育ってほしい姿」は</a:t>
            </a:r>
            <a:r>
              <a:rPr lang="ja-JP" altLang="en-US" sz="1600" dirty="0"/>
              <a:t>、</a:t>
            </a:r>
            <a:r>
              <a:rPr lang="ja-JP" altLang="ja-JP" sz="1600" b="1" dirty="0">
                <a:solidFill>
                  <a:srgbClr val="FF0000"/>
                </a:solidFill>
              </a:rPr>
              <a:t>幼児の障害の状態や特性及び発達の程度等</a:t>
            </a:r>
            <a:endParaRPr lang="en-US" altLang="ja-JP" sz="1600" b="1" dirty="0">
              <a:solidFill>
                <a:srgbClr val="FF0000"/>
              </a:solidFill>
            </a:endParaRPr>
          </a:p>
          <a:p>
            <a:pPr lvl="0" fontAlgn="base" hangingPunct="0"/>
            <a:r>
              <a:rPr lang="ja-JP" altLang="en-US" sz="1600" b="1" dirty="0">
                <a:solidFill>
                  <a:srgbClr val="FF0000"/>
                </a:solidFill>
              </a:rPr>
              <a:t>　　</a:t>
            </a:r>
            <a:r>
              <a:rPr lang="ja-JP" altLang="ja-JP" sz="1600" b="1" dirty="0">
                <a:solidFill>
                  <a:srgbClr val="FF0000"/>
                </a:solidFill>
              </a:rPr>
              <a:t>に応じて，指導を行う際に考慮する</a:t>
            </a:r>
            <a:r>
              <a:rPr lang="ja-JP" altLang="ja-JP" sz="1600" dirty="0"/>
              <a:t>ものとした。</a:t>
            </a:r>
            <a:endParaRPr lang="en-US" altLang="ja-JP" sz="1600" dirty="0"/>
          </a:p>
          <a:p>
            <a:pPr lvl="0" fontAlgn="base" hangingPunct="0"/>
            <a:endParaRPr lang="en-US" altLang="ja-JP" sz="1600" dirty="0"/>
          </a:p>
          <a:p>
            <a:pPr lvl="0" fontAlgn="base" hangingPunct="0"/>
            <a:r>
              <a:rPr lang="ja-JP" altLang="en-US" sz="1600" dirty="0"/>
              <a:t>　上記のほか、</a:t>
            </a:r>
            <a:endParaRPr lang="en-US" altLang="ja-JP" sz="1600" dirty="0"/>
          </a:p>
          <a:p>
            <a:pPr lvl="0" fontAlgn="base" hangingPunct="0"/>
            <a:r>
              <a:rPr lang="ja-JP" altLang="en-US" sz="1600" dirty="0"/>
              <a:t>　　一人一人に応じた指導の充実、自立活動の内容の充実、個別の指導計画の作成手順等に</a:t>
            </a:r>
            <a:r>
              <a:rPr lang="ja-JP" altLang="en-US" sz="1600" dirty="0" err="1"/>
              <a:t>つ</a:t>
            </a:r>
            <a:endParaRPr lang="en-US" altLang="ja-JP" sz="1600" dirty="0"/>
          </a:p>
          <a:p>
            <a:pPr lvl="0" fontAlgn="base" hangingPunct="0"/>
            <a:r>
              <a:rPr lang="ja-JP" altLang="en-US" sz="1600" dirty="0"/>
              <a:t>　　いても教育要領に記載した。</a:t>
            </a:r>
            <a:endParaRPr lang="en-US" altLang="ja-JP" sz="1600" dirty="0"/>
          </a:p>
        </p:txBody>
      </p:sp>
    </p:spTree>
    <p:extLst>
      <p:ext uri="{BB962C8B-B14F-4D97-AF65-F5344CB8AC3E}">
        <p14:creationId xmlns:p14="http://schemas.microsoft.com/office/powerpoint/2010/main" val="25587518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395536" y="267645"/>
            <a:ext cx="8760508"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lang="ja-JP" altLang="en-US" sz="2000" b="1" dirty="0">
                <a:solidFill>
                  <a:schemeClr val="bg1"/>
                </a:solidFill>
              </a:rPr>
              <a:t>幼稚園運営上の留意事項</a:t>
            </a:r>
            <a:endParaRPr kumimoji="0" lang="ja-JP" altLang="en-US" sz="2216" kern="0" dirty="0">
              <a:solidFill>
                <a:schemeClr val="bg1"/>
              </a:solidFill>
              <a:latin typeface="ＤＨＰ平成ゴシックW5" panose="020B0500000000000000" pitchFamily="50" charset="-128"/>
              <a:ea typeface="ＤＨＰ平成ゴシックW5" panose="020B0500000000000000" pitchFamily="50" charset="-128"/>
            </a:endParaRPr>
          </a:p>
        </p:txBody>
      </p:sp>
      <p:sp>
        <p:nvSpPr>
          <p:cNvPr id="7" name="正方形/長方形 6"/>
          <p:cNvSpPr/>
          <p:nvPr/>
        </p:nvSpPr>
        <p:spPr>
          <a:xfrm>
            <a:off x="253775" y="756767"/>
            <a:ext cx="8801525" cy="59125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第１章</a:t>
            </a:r>
            <a:r>
              <a:rPr lang="ja-JP" altLang="en-US" sz="1600" dirty="0">
                <a:solidFill>
                  <a:schemeClr val="tx1"/>
                </a:solidFill>
              </a:rPr>
              <a:t>　総則</a:t>
            </a:r>
            <a:endParaRPr lang="en-US" altLang="ja-JP" sz="1600" dirty="0">
              <a:solidFill>
                <a:schemeClr val="tx1"/>
              </a:solidFill>
            </a:endParaRPr>
          </a:p>
          <a:p>
            <a:r>
              <a:rPr lang="ja-JP" altLang="en-US" sz="1600" dirty="0">
                <a:solidFill>
                  <a:schemeClr val="tx1"/>
                </a:solidFill>
              </a:rPr>
              <a:t>　第６　幼稚園運営上の留意事項</a:t>
            </a:r>
            <a:endParaRPr lang="en-US" altLang="ja-JP" sz="1600" dirty="0">
              <a:solidFill>
                <a:schemeClr val="tx1"/>
              </a:solidFill>
            </a:endParaRPr>
          </a:p>
          <a:p>
            <a:endParaRPr lang="en-US" altLang="ja-JP" sz="1600" dirty="0">
              <a:solidFill>
                <a:schemeClr val="tx1"/>
              </a:solidFill>
            </a:endParaRPr>
          </a:p>
          <a:p>
            <a:r>
              <a:rPr lang="ja-JP" altLang="en-US" sz="1600" u="sng" dirty="0">
                <a:solidFill>
                  <a:schemeClr val="tx1"/>
                </a:solidFill>
              </a:rPr>
              <a:t>１　各幼稚園においては，園長の方針の下に，園務分掌に基づき教職員が適切に役割を分担し　</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つつ，相互に連携しながら，教育課程や指導の改善を図るものとする。また，各幼稚園が行</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err="1">
                <a:solidFill>
                  <a:schemeClr val="tx1"/>
                </a:solidFill>
              </a:rPr>
              <a:t>う</a:t>
            </a:r>
            <a:r>
              <a:rPr lang="ja-JP" altLang="en-US" sz="1600" u="sng" dirty="0">
                <a:solidFill>
                  <a:schemeClr val="tx1"/>
                </a:solidFill>
              </a:rPr>
              <a:t>学校評価については，教育課程の編成，実施，改善が教育活動や幼稚園運営の中核となる</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ことを踏まえ，カリキュラム・マネジメントと関連付けながら実施するよう留意するものと</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する。</a:t>
            </a:r>
            <a:endParaRPr lang="en-US" altLang="ja-JP" sz="1600" u="sng" dirty="0">
              <a:solidFill>
                <a:schemeClr val="tx1"/>
              </a:solidFill>
            </a:endParaRPr>
          </a:p>
          <a:p>
            <a:endParaRPr lang="ja-JP" altLang="en-US" sz="1600" dirty="0">
              <a:solidFill>
                <a:schemeClr val="tx1"/>
              </a:solidFill>
            </a:endParaRPr>
          </a:p>
          <a:p>
            <a:r>
              <a:rPr lang="ja-JP" altLang="en-US" sz="1600" dirty="0">
                <a:solidFill>
                  <a:schemeClr val="tx1"/>
                </a:solidFill>
              </a:rPr>
              <a:t> ２　幼児の生活は，家庭を基盤として地域社会を通じて次第に広がりをもつものであることに　　</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留意し，家庭との連携を十分に図るなど，幼稚園における生活が家庭や地域社会と連続性を</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保ちつつ展開されるようにするものとする。その際，地域の自然，</a:t>
            </a:r>
            <a:r>
              <a:rPr lang="ja-JP" altLang="en-US" sz="1600" u="sng" dirty="0">
                <a:solidFill>
                  <a:schemeClr val="tx1"/>
                </a:solidFill>
              </a:rPr>
              <a:t>高齢者や異年齢の子供な</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err="1">
                <a:solidFill>
                  <a:schemeClr val="tx1"/>
                </a:solidFill>
              </a:rPr>
              <a:t>どを</a:t>
            </a:r>
            <a:r>
              <a:rPr lang="ja-JP" altLang="en-US" sz="1600" u="sng" dirty="0">
                <a:solidFill>
                  <a:schemeClr val="tx1"/>
                </a:solidFill>
              </a:rPr>
              <a:t>含む</a:t>
            </a:r>
            <a:r>
              <a:rPr lang="ja-JP" altLang="en-US" sz="1600" dirty="0">
                <a:solidFill>
                  <a:schemeClr val="tx1"/>
                </a:solidFill>
              </a:rPr>
              <a:t>人材，行事や公共施設などの地域の資源を積極的に活用し，幼児が豊かな生活体験</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を得られるように工夫するものとする。また，家庭との連携に当たっては，保護者との情報</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交換の機会を設けたり，保護者と幼児との活動の機会を設けたりなどすることを通じて，保</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護者の幼児期の教育に関する理解が深まるよう配慮するものとする。</a:t>
            </a:r>
          </a:p>
          <a:p>
            <a:r>
              <a:rPr lang="ja-JP" altLang="en-US" sz="1600" dirty="0">
                <a:solidFill>
                  <a:schemeClr val="tx1"/>
                </a:solidFill>
              </a:rPr>
              <a:t>  </a:t>
            </a:r>
            <a:endParaRPr lang="en-US" altLang="ja-JP" sz="1600" dirty="0">
              <a:solidFill>
                <a:schemeClr val="tx1"/>
              </a:solidFill>
            </a:endParaRPr>
          </a:p>
          <a:p>
            <a:r>
              <a:rPr lang="ja-JP" altLang="en-US" sz="1600" dirty="0">
                <a:solidFill>
                  <a:schemeClr val="tx1"/>
                </a:solidFill>
              </a:rPr>
              <a:t>３　地域や幼稚園の実態等により，</a:t>
            </a:r>
            <a:r>
              <a:rPr lang="ja-JP" altLang="en-US" sz="1600" u="sng" dirty="0">
                <a:solidFill>
                  <a:schemeClr val="tx1"/>
                </a:solidFill>
              </a:rPr>
              <a:t>幼稚園間に加え，保育所，幼保連携型認定こども園，小学</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校，中学校，高等学校及び特別支援学校などとの間の連携や交流を図るものとする。特に，</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幼稚園教育と小学校教育の円滑な接続のため，幼稚園の幼児と小学校の児童との交流の機会</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を積極的に設けるようにするものとする。また，障害のある幼児児童生徒との交流及び共同</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学習の機会を設け，共に尊重し合いながら協働して生活していく態度を育むよう努めるもの</a:t>
            </a:r>
            <a:r>
              <a:rPr lang="en-US" altLang="ja-JP" sz="1600" u="sng" dirty="0">
                <a:solidFill>
                  <a:schemeClr val="tx1"/>
                </a:solidFill>
              </a:rPr>
              <a:t/>
            </a:r>
            <a:br>
              <a:rPr lang="en-US" altLang="ja-JP" sz="1600" u="sng" dirty="0">
                <a:solidFill>
                  <a:schemeClr val="tx1"/>
                </a:solidFill>
              </a:rPr>
            </a:br>
            <a:r>
              <a:rPr lang="ja-JP" altLang="en-US" sz="1600" dirty="0">
                <a:solidFill>
                  <a:schemeClr val="tx1"/>
                </a:solidFill>
              </a:rPr>
              <a:t>　 </a:t>
            </a:r>
            <a:r>
              <a:rPr lang="ja-JP" altLang="en-US" sz="1600" u="sng" dirty="0">
                <a:solidFill>
                  <a:schemeClr val="tx1"/>
                </a:solidFill>
              </a:rPr>
              <a:t>とする</a:t>
            </a:r>
            <a:r>
              <a:rPr lang="ja-JP" altLang="en-US" sz="1600" dirty="0">
                <a:solidFill>
                  <a:schemeClr val="tx1"/>
                </a:solidFill>
              </a:rPr>
              <a:t>。</a:t>
            </a:r>
            <a:endParaRPr lang="en-US" altLang="ja-JP" sz="1600" dirty="0">
              <a:solidFill>
                <a:schemeClr val="tx1"/>
              </a:solidFill>
            </a:endParaRPr>
          </a:p>
        </p:txBody>
      </p:sp>
      <p:sp>
        <p:nvSpPr>
          <p:cNvPr id="6" name="テキスト ボックス 5"/>
          <p:cNvSpPr txBox="1"/>
          <p:nvPr/>
        </p:nvSpPr>
        <p:spPr>
          <a:xfrm>
            <a:off x="6732240" y="6418047"/>
            <a:ext cx="1891012"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a:xfrm>
            <a:off x="6980752" y="6379444"/>
            <a:ext cx="2088232" cy="341287"/>
          </a:xfrm>
        </p:spPr>
        <p:txBody>
          <a:bodyPr/>
          <a:lstStyle/>
          <a:p>
            <a:fld id="{3F991C33-C8BF-4895-8FD1-7F8BFDB9C824}" type="slidenum">
              <a:rPr kumimoji="1" lang="ja-JP" altLang="en-US" smtClean="0"/>
              <a:t>38</a:t>
            </a:fld>
            <a:endParaRPr kumimoji="1" lang="ja-JP" altLang="en-US" dirty="0"/>
          </a:p>
        </p:txBody>
      </p:sp>
      <p:sp>
        <p:nvSpPr>
          <p:cNvPr id="8" name="楕円 7"/>
          <p:cNvSpPr/>
          <p:nvPr/>
        </p:nvSpPr>
        <p:spPr>
          <a:xfrm>
            <a:off x="34952" y="88626"/>
            <a:ext cx="1584720" cy="62904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第６</a:t>
            </a:r>
          </a:p>
        </p:txBody>
      </p:sp>
    </p:spTree>
    <p:extLst>
      <p:ext uri="{BB962C8B-B14F-4D97-AF65-F5344CB8AC3E}">
        <p14:creationId xmlns:p14="http://schemas.microsoft.com/office/powerpoint/2010/main" val="906989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79610" y="213290"/>
            <a:ext cx="8369477"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lang="ja-JP" altLang="en-US" sz="2000" b="1" dirty="0">
                <a:solidFill>
                  <a:schemeClr val="bg1"/>
                </a:solidFill>
              </a:rPr>
              <a:t>教育課程に係る教育終了後等に行う教育活動など</a:t>
            </a:r>
            <a:endParaRPr kumimoji="0" lang="ja-JP" altLang="en-US" sz="2216" kern="0" dirty="0">
              <a:solidFill>
                <a:schemeClr val="bg1"/>
              </a:solidFill>
              <a:latin typeface="ＤＨＰ平成ゴシックW5" panose="020B0500000000000000" pitchFamily="50" charset="-128"/>
              <a:ea typeface="ＤＨＰ平成ゴシックW5" panose="020B0500000000000000" pitchFamily="50" charset="-128"/>
            </a:endParaRPr>
          </a:p>
        </p:txBody>
      </p:sp>
      <p:sp>
        <p:nvSpPr>
          <p:cNvPr id="7" name="正方形/長方形 6"/>
          <p:cNvSpPr/>
          <p:nvPr/>
        </p:nvSpPr>
        <p:spPr>
          <a:xfrm>
            <a:off x="253775" y="756767"/>
            <a:ext cx="8801525" cy="37523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第１章</a:t>
            </a:r>
            <a:r>
              <a:rPr lang="ja-JP" altLang="en-US" sz="1600" dirty="0">
                <a:solidFill>
                  <a:schemeClr val="tx1"/>
                </a:solidFill>
              </a:rPr>
              <a:t>　総則</a:t>
            </a:r>
            <a:endParaRPr lang="en-US" altLang="ja-JP" sz="1600" dirty="0">
              <a:solidFill>
                <a:schemeClr val="tx1"/>
              </a:solidFill>
            </a:endParaRPr>
          </a:p>
          <a:p>
            <a:r>
              <a:rPr lang="ja-JP" altLang="en-US" sz="1600" dirty="0">
                <a:solidFill>
                  <a:schemeClr val="tx1"/>
                </a:solidFill>
              </a:rPr>
              <a:t>　第７　教育課程に係る教育時間終了後等に行う教育活動など</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      幼稚園は，第３章に示す教育課程に係る教育時間の終了後等に行う教育活動について，</a:t>
            </a:r>
            <a:r>
              <a:rPr lang="ja-JP" altLang="en-US" sz="1600" u="sng" dirty="0">
                <a:solidFill>
                  <a:schemeClr val="tx1"/>
                </a:solidFill>
              </a:rPr>
              <a:t>学  </a:t>
            </a:r>
            <a:r>
              <a:rPr lang="en-US" altLang="ja-JP" sz="1600" u="sng" dirty="0">
                <a:solidFill>
                  <a:schemeClr val="tx1"/>
                </a:solidFill>
              </a:rPr>
              <a:t/>
            </a:r>
            <a:br>
              <a:rPr lang="en-US" altLang="ja-JP" sz="1600" u="sng" dirty="0">
                <a:solidFill>
                  <a:schemeClr val="tx1"/>
                </a:solidFill>
              </a:rPr>
            </a:br>
            <a:r>
              <a:rPr lang="en-US" altLang="ja-JP" sz="1600" dirty="0">
                <a:solidFill>
                  <a:schemeClr val="tx1"/>
                </a:solidFill>
              </a:rPr>
              <a:t>   </a:t>
            </a:r>
            <a:r>
              <a:rPr lang="ja-JP" altLang="en-US" sz="1600" u="sng" dirty="0">
                <a:solidFill>
                  <a:schemeClr val="tx1"/>
                </a:solidFill>
              </a:rPr>
              <a:t>校教育法に規定する目的及び目標</a:t>
            </a:r>
            <a:r>
              <a:rPr lang="ja-JP" altLang="en-US" sz="1600" dirty="0">
                <a:solidFill>
                  <a:schemeClr val="tx1"/>
                </a:solidFill>
              </a:rPr>
              <a:t>並びにこの章の第１に示す幼稚園教育の基本を踏まえ実</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施するものとする。また，幼稚園の目的の達成に資するため，幼児の生活全体が豊かなもの</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となるよう家庭や地域における幼児期の教育の支援に努めるものとする。</a:t>
            </a:r>
            <a:endParaRPr lang="en-US" altLang="ja-JP" sz="1600" dirty="0">
              <a:solidFill>
                <a:schemeClr val="tx1"/>
              </a:solidFill>
            </a:endParaRPr>
          </a:p>
        </p:txBody>
      </p:sp>
      <p:sp>
        <p:nvSpPr>
          <p:cNvPr id="6" name="テキスト ボックス 5"/>
          <p:cNvSpPr txBox="1"/>
          <p:nvPr/>
        </p:nvSpPr>
        <p:spPr>
          <a:xfrm>
            <a:off x="6732240" y="6418047"/>
            <a:ext cx="1891012"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a:xfrm>
            <a:off x="6980752" y="6379444"/>
            <a:ext cx="2088232" cy="341287"/>
          </a:xfrm>
        </p:spPr>
        <p:txBody>
          <a:bodyPr/>
          <a:lstStyle/>
          <a:p>
            <a:fld id="{3F991C33-C8BF-4895-8FD1-7F8BFDB9C824}" type="slidenum">
              <a:rPr kumimoji="1" lang="ja-JP" altLang="en-US" smtClean="0"/>
              <a:t>39</a:t>
            </a:fld>
            <a:endParaRPr kumimoji="1" lang="ja-JP" altLang="en-US" dirty="0"/>
          </a:p>
        </p:txBody>
      </p:sp>
      <p:sp>
        <p:nvSpPr>
          <p:cNvPr id="8" name="楕円 7"/>
          <p:cNvSpPr/>
          <p:nvPr/>
        </p:nvSpPr>
        <p:spPr>
          <a:xfrm>
            <a:off x="34952" y="88626"/>
            <a:ext cx="1584720" cy="629047"/>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第１章総則</a:t>
            </a:r>
            <a:endParaRPr lang="en-US" altLang="ja-JP" sz="1200" dirty="0">
              <a:solidFill>
                <a:schemeClr val="tx1"/>
              </a:solidFill>
            </a:endParaRPr>
          </a:p>
          <a:p>
            <a:pPr algn="ctr"/>
            <a:r>
              <a:rPr kumimoji="1" lang="ja-JP" altLang="en-US" sz="1200" dirty="0">
                <a:solidFill>
                  <a:schemeClr val="tx1"/>
                </a:solidFill>
              </a:rPr>
              <a:t>第７</a:t>
            </a:r>
          </a:p>
        </p:txBody>
      </p:sp>
    </p:spTree>
    <p:extLst>
      <p:ext uri="{BB962C8B-B14F-4D97-AF65-F5344CB8AC3E}">
        <p14:creationId xmlns:p14="http://schemas.microsoft.com/office/powerpoint/2010/main" val="3542707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5"/>
          <p:cNvSpPr>
            <a:spLocks noGrp="1"/>
          </p:cNvSpPr>
          <p:nvPr>
            <p:ph type="sldNum" sz="quarter" idx="12"/>
          </p:nvPr>
        </p:nvSpPr>
        <p:spPr>
          <a:xfrm>
            <a:off x="6457950" y="6209594"/>
            <a:ext cx="2057400" cy="365125"/>
          </a:xfrm>
        </p:spPr>
        <p:txBody>
          <a:bodyPr/>
          <a:lstStyle/>
          <a:p>
            <a:fld id="{13A42112-C66B-4824-8E40-E8F6A597D732}" type="slidenum">
              <a:rPr lang="en-US" altLang="ja-JP"/>
              <a:pPr/>
              <a:t>4</a:t>
            </a:fld>
            <a:endParaRPr lang="en-US" altLang="ja-JP" dirty="0"/>
          </a:p>
        </p:txBody>
      </p:sp>
      <p:sp>
        <p:nvSpPr>
          <p:cNvPr id="144388" name="Rectangle 4"/>
          <p:cNvSpPr>
            <a:spLocks noChangeArrowheads="1"/>
          </p:cNvSpPr>
          <p:nvPr/>
        </p:nvSpPr>
        <p:spPr bwMode="auto">
          <a:xfrm>
            <a:off x="251520" y="73305"/>
            <a:ext cx="8534400" cy="445790"/>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幼稚園教育要領の構成</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144391" name="Rectangle 7"/>
          <p:cNvSpPr>
            <a:spLocks noChangeArrowheads="1"/>
          </p:cNvSpPr>
          <p:nvPr/>
        </p:nvSpPr>
        <p:spPr bwMode="auto">
          <a:xfrm>
            <a:off x="102354" y="615206"/>
            <a:ext cx="3909145" cy="5959514"/>
          </a:xfrm>
          <a:prstGeom prst="rect">
            <a:avLst/>
          </a:prstGeom>
          <a:solidFill>
            <a:srgbClr val="CCFFFF">
              <a:alpha val="7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tLang="ja-JP" sz="1600" b="1" dirty="0"/>
          </a:p>
          <a:p>
            <a:endParaRPr lang="en-US" altLang="ja-JP" sz="1600" b="1" dirty="0"/>
          </a:p>
          <a:p>
            <a:endParaRPr lang="en-US" altLang="ja-JP" sz="1600" b="1" dirty="0"/>
          </a:p>
          <a:p>
            <a:endParaRPr lang="en-US" altLang="ja-JP" sz="1600" b="1" dirty="0"/>
          </a:p>
          <a:p>
            <a:r>
              <a:rPr lang="ja-JP" altLang="en-US" sz="1400" b="1" dirty="0"/>
              <a:t>第１章　総則</a:t>
            </a:r>
          </a:p>
          <a:p>
            <a:r>
              <a:rPr lang="ja-JP" altLang="en-US" sz="1400" dirty="0"/>
              <a:t>　第１　幼稚園教育の基本</a:t>
            </a:r>
          </a:p>
          <a:p>
            <a:r>
              <a:rPr lang="ja-JP" altLang="en-US" sz="1400" dirty="0"/>
              <a:t>　第２　教育課程の編成</a:t>
            </a:r>
          </a:p>
          <a:p>
            <a:r>
              <a:rPr lang="ja-JP" altLang="en-US" sz="1400" dirty="0"/>
              <a:t>　第３　教育課程に係る教育時間の終了後</a:t>
            </a:r>
            <a:endParaRPr lang="en-US" altLang="ja-JP" sz="1400" dirty="0"/>
          </a:p>
          <a:p>
            <a:r>
              <a:rPr lang="ja-JP" altLang="en-US" sz="1400" dirty="0"/>
              <a:t>　　　等に行う教育活動など</a:t>
            </a:r>
          </a:p>
          <a:p>
            <a:endParaRPr lang="en-US" altLang="ja-JP" sz="1400" u="sng" dirty="0"/>
          </a:p>
          <a:p>
            <a:endParaRPr lang="en-US" altLang="ja-JP" sz="1400" u="sng" dirty="0"/>
          </a:p>
          <a:p>
            <a:endParaRPr lang="ja-JP" altLang="en-US" sz="1400" u="sng" dirty="0"/>
          </a:p>
          <a:p>
            <a:r>
              <a:rPr lang="ja-JP" altLang="en-US" sz="1400" b="1" dirty="0"/>
              <a:t>第２章　ねらい及び内容</a:t>
            </a:r>
          </a:p>
          <a:p>
            <a:r>
              <a:rPr lang="ja-JP" altLang="en-US" sz="1400" dirty="0"/>
              <a:t>　健康</a:t>
            </a:r>
          </a:p>
          <a:p>
            <a:r>
              <a:rPr lang="ja-JP" altLang="en-US" sz="1400" dirty="0"/>
              <a:t>　人間関係</a:t>
            </a:r>
          </a:p>
          <a:p>
            <a:r>
              <a:rPr lang="ja-JP" altLang="en-US" sz="1400" dirty="0"/>
              <a:t>　環境</a:t>
            </a:r>
          </a:p>
          <a:p>
            <a:r>
              <a:rPr lang="ja-JP" altLang="en-US" sz="1400" dirty="0"/>
              <a:t>　言葉</a:t>
            </a:r>
          </a:p>
          <a:p>
            <a:r>
              <a:rPr lang="ja-JP" altLang="en-US" sz="1400" dirty="0"/>
              <a:t>　表現</a:t>
            </a:r>
          </a:p>
          <a:p>
            <a:endParaRPr lang="ja-JP" altLang="en-US" sz="1400" dirty="0"/>
          </a:p>
          <a:p>
            <a:r>
              <a:rPr lang="ja-JP" altLang="en-US" sz="1400" b="1" dirty="0"/>
              <a:t>第３章　指導計画及び教育課程に係る教育</a:t>
            </a:r>
            <a:r>
              <a:rPr lang="en-US" altLang="ja-JP" sz="1400" b="1" dirty="0"/>
              <a:t/>
            </a:r>
            <a:br>
              <a:rPr lang="en-US" altLang="ja-JP" sz="1400" b="1" dirty="0"/>
            </a:br>
            <a:r>
              <a:rPr lang="ja-JP" altLang="en-US" sz="1400" b="1" dirty="0"/>
              <a:t>　時間の終了後等に行う教育活動などの留</a:t>
            </a:r>
            <a:endParaRPr lang="en-US" altLang="ja-JP" sz="1400" b="1" dirty="0"/>
          </a:p>
          <a:p>
            <a:r>
              <a:rPr lang="ja-JP" altLang="en-US" sz="1400" b="1" dirty="0"/>
              <a:t>　意事項</a:t>
            </a:r>
          </a:p>
          <a:p>
            <a:r>
              <a:rPr lang="ja-JP" altLang="en-US" sz="1400" dirty="0"/>
              <a:t>　</a:t>
            </a:r>
            <a:r>
              <a:rPr lang="ja-JP" altLang="en-US" sz="1400" u="sng" dirty="0"/>
              <a:t>第１  指導計画の作成に当たっての留意事項</a:t>
            </a:r>
          </a:p>
          <a:p>
            <a:r>
              <a:rPr lang="ja-JP" altLang="en-US" sz="1400" i="1" dirty="0"/>
              <a:t>　　　</a:t>
            </a:r>
            <a:r>
              <a:rPr lang="ja-JP" altLang="en-US" sz="1400" u="sng" dirty="0"/>
              <a:t>１　一般的な留意事項</a:t>
            </a:r>
          </a:p>
          <a:p>
            <a:r>
              <a:rPr lang="ja-JP" altLang="en-US" sz="1400" i="1" dirty="0"/>
              <a:t>　　　</a:t>
            </a:r>
            <a:r>
              <a:rPr lang="ja-JP" altLang="en-US" sz="1400" u="sng" dirty="0"/>
              <a:t>２　特に留意する事項</a:t>
            </a:r>
          </a:p>
          <a:p>
            <a:r>
              <a:rPr lang="ja-JP" altLang="en-US" sz="1400" dirty="0"/>
              <a:t>　第２  教育課程に係る教育時間の終了後等</a:t>
            </a:r>
          </a:p>
          <a:p>
            <a:r>
              <a:rPr lang="ja-JP" altLang="en-US" sz="1400" dirty="0"/>
              <a:t>　　　に行う教育活動などの留意事項</a:t>
            </a:r>
          </a:p>
        </p:txBody>
      </p:sp>
      <p:sp>
        <p:nvSpPr>
          <p:cNvPr id="144393" name="Rectangle 9"/>
          <p:cNvSpPr>
            <a:spLocks noChangeArrowheads="1"/>
          </p:cNvSpPr>
          <p:nvPr/>
        </p:nvSpPr>
        <p:spPr bwMode="auto">
          <a:xfrm>
            <a:off x="120759" y="615206"/>
            <a:ext cx="1296988" cy="288925"/>
          </a:xfrm>
          <a:prstGeom prst="rect">
            <a:avLst/>
          </a:prstGeom>
          <a:solidFill>
            <a:schemeClr val="accent4">
              <a:lumMod val="40000"/>
              <a:lumOff val="60000"/>
            </a:schemeClr>
          </a:solidFill>
          <a:ln>
            <a:noFill/>
          </a:ln>
          <a:effectLst/>
        </p:spPr>
        <p:txBody>
          <a:bodyPr wrap="none" anchor="ctr"/>
          <a:lstStyle/>
          <a:p>
            <a:pPr algn="ctr"/>
            <a:r>
              <a:rPr lang="ja-JP" altLang="en-US" b="1" dirty="0"/>
              <a:t>改訂前</a:t>
            </a:r>
          </a:p>
        </p:txBody>
      </p:sp>
      <p:sp>
        <p:nvSpPr>
          <p:cNvPr id="11" name="Rectangle 6"/>
          <p:cNvSpPr>
            <a:spLocks noChangeArrowheads="1"/>
          </p:cNvSpPr>
          <p:nvPr/>
        </p:nvSpPr>
        <p:spPr bwMode="auto">
          <a:xfrm>
            <a:off x="4200516" y="626494"/>
            <a:ext cx="4835980" cy="5948225"/>
          </a:xfrm>
          <a:prstGeom prst="rect">
            <a:avLst/>
          </a:prstGeom>
          <a:solidFill>
            <a:srgbClr val="CCFFFF">
              <a:alpha val="70000"/>
            </a:srgbClr>
          </a:solidFill>
          <a:ln w="2540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tLang="ja-JP" sz="1600" b="1" dirty="0"/>
          </a:p>
          <a:p>
            <a:endParaRPr lang="en-US" altLang="ja-JP" sz="1400" b="1" u="sng" dirty="0">
              <a:solidFill>
                <a:srgbClr val="FF0000"/>
              </a:solidFill>
            </a:endParaRPr>
          </a:p>
          <a:p>
            <a:r>
              <a:rPr lang="ja-JP" altLang="en-US" sz="1400" b="1" u="sng" dirty="0">
                <a:solidFill>
                  <a:srgbClr val="FF0000"/>
                </a:solidFill>
              </a:rPr>
              <a:t>前文</a:t>
            </a:r>
            <a:endParaRPr lang="en-US" altLang="ja-JP" sz="1400" b="1" u="sng" dirty="0">
              <a:solidFill>
                <a:srgbClr val="FF0000"/>
              </a:solidFill>
            </a:endParaRPr>
          </a:p>
          <a:p>
            <a:endParaRPr lang="en-US" altLang="ja-JP" sz="1400" b="1" u="sng" dirty="0">
              <a:solidFill>
                <a:srgbClr val="FF0000"/>
              </a:solidFill>
            </a:endParaRPr>
          </a:p>
          <a:p>
            <a:r>
              <a:rPr lang="ja-JP" altLang="en-US" sz="1400" b="1" dirty="0"/>
              <a:t>第１章　総則</a:t>
            </a:r>
          </a:p>
          <a:p>
            <a:r>
              <a:rPr lang="ja-JP" altLang="en-US" sz="1400" dirty="0"/>
              <a:t>　第１　幼稚園教育の基本</a:t>
            </a:r>
          </a:p>
          <a:p>
            <a:r>
              <a:rPr lang="ja-JP" altLang="en-US" sz="1400" dirty="0"/>
              <a:t>　</a:t>
            </a:r>
            <a:r>
              <a:rPr lang="ja-JP" altLang="en-US" sz="1400" u="sng" dirty="0">
                <a:solidFill>
                  <a:srgbClr val="FF0000"/>
                </a:solidFill>
              </a:rPr>
              <a:t>第２　幼稚園教育において育みたい資質・能力</a:t>
            </a:r>
            <a:endParaRPr lang="en-US" altLang="ja-JP" sz="1400" u="sng" dirty="0">
              <a:solidFill>
                <a:srgbClr val="FF0000"/>
              </a:solidFill>
            </a:endParaRPr>
          </a:p>
          <a:p>
            <a:r>
              <a:rPr lang="en-US" altLang="ja-JP" sz="1400" dirty="0">
                <a:solidFill>
                  <a:srgbClr val="FF0000"/>
                </a:solidFill>
              </a:rPr>
              <a:t>      </a:t>
            </a:r>
            <a:r>
              <a:rPr lang="en-US" altLang="ja-JP" sz="1400" u="sng" dirty="0">
                <a:solidFill>
                  <a:srgbClr val="FF0000"/>
                </a:solidFill>
              </a:rPr>
              <a:t> </a:t>
            </a:r>
            <a:r>
              <a:rPr lang="ja-JP" altLang="en-US" sz="1400" u="sng" dirty="0">
                <a:solidFill>
                  <a:srgbClr val="FF0000"/>
                </a:solidFill>
              </a:rPr>
              <a:t>　及び「幼児期の終わりまでに育って欲しい姿」</a:t>
            </a:r>
            <a:endParaRPr lang="en-US" altLang="ja-JP" sz="1400" u="sng" dirty="0">
              <a:solidFill>
                <a:srgbClr val="FF0000"/>
              </a:solidFill>
            </a:endParaRPr>
          </a:p>
          <a:p>
            <a:r>
              <a:rPr lang="ja-JP" altLang="en-US" sz="1400" dirty="0"/>
              <a:t>　第３　教育課程の</a:t>
            </a:r>
            <a:r>
              <a:rPr lang="ja-JP" altLang="en-US" sz="1400" u="sng" dirty="0">
                <a:solidFill>
                  <a:srgbClr val="FF0000"/>
                </a:solidFill>
              </a:rPr>
              <a:t>役割と</a:t>
            </a:r>
            <a:r>
              <a:rPr lang="ja-JP" altLang="en-US" sz="1400" dirty="0"/>
              <a:t>編成等　</a:t>
            </a:r>
            <a:endParaRPr lang="en-US" altLang="ja-JP" sz="1400" dirty="0"/>
          </a:p>
          <a:p>
            <a:r>
              <a:rPr lang="ja-JP" altLang="en-US" sz="1400" dirty="0"/>
              <a:t>　</a:t>
            </a:r>
            <a:r>
              <a:rPr lang="ja-JP" altLang="en-US" sz="1400" u="sng" dirty="0">
                <a:solidFill>
                  <a:srgbClr val="FF0000"/>
                </a:solidFill>
              </a:rPr>
              <a:t>第４　指導計画の作成と幼児理解に基づいた評価</a:t>
            </a:r>
            <a:endParaRPr lang="en-US" altLang="ja-JP" sz="1400" u="sng" dirty="0">
              <a:solidFill>
                <a:srgbClr val="FF0000"/>
              </a:solidFill>
            </a:endParaRPr>
          </a:p>
          <a:p>
            <a:r>
              <a:rPr lang="ja-JP" altLang="en-US" sz="1400" dirty="0"/>
              <a:t>　</a:t>
            </a:r>
            <a:r>
              <a:rPr lang="ja-JP" altLang="en-US" sz="1400" u="sng" dirty="0">
                <a:solidFill>
                  <a:srgbClr val="FF0000"/>
                </a:solidFill>
              </a:rPr>
              <a:t>第５　特別な配慮を必要とする幼児への指導</a:t>
            </a:r>
            <a:endParaRPr lang="en-US" altLang="ja-JP" sz="1400" u="sng" dirty="0">
              <a:solidFill>
                <a:srgbClr val="FF0000"/>
              </a:solidFill>
            </a:endParaRPr>
          </a:p>
          <a:p>
            <a:r>
              <a:rPr lang="ja-JP" altLang="en-US" sz="1400" dirty="0"/>
              <a:t>　</a:t>
            </a:r>
            <a:r>
              <a:rPr lang="ja-JP" altLang="en-US" sz="1400" u="sng" dirty="0">
                <a:solidFill>
                  <a:srgbClr val="FF0000"/>
                </a:solidFill>
              </a:rPr>
              <a:t>第６　幼稚園運営上の留意事項</a:t>
            </a:r>
            <a:endParaRPr lang="en-US" altLang="ja-JP" sz="1400" u="sng" dirty="0">
              <a:solidFill>
                <a:srgbClr val="FF0000"/>
              </a:solidFill>
            </a:endParaRPr>
          </a:p>
          <a:p>
            <a:r>
              <a:rPr lang="ja-JP" altLang="en-US" sz="1400" dirty="0"/>
              <a:t>　第７　教育課程に係る教育時間の終了後等に行う</a:t>
            </a:r>
            <a:endParaRPr lang="en-US" altLang="ja-JP" sz="1400" dirty="0"/>
          </a:p>
          <a:p>
            <a:r>
              <a:rPr lang="ja-JP" altLang="en-US" sz="1400" dirty="0"/>
              <a:t>　　　教育活動など</a:t>
            </a:r>
          </a:p>
          <a:p>
            <a:endParaRPr lang="ja-JP" altLang="en-US" sz="1400" dirty="0"/>
          </a:p>
          <a:p>
            <a:r>
              <a:rPr lang="ja-JP" altLang="en-US" sz="1400" b="1" dirty="0"/>
              <a:t>第２章　ねらい及び内容</a:t>
            </a:r>
          </a:p>
          <a:p>
            <a:r>
              <a:rPr lang="ja-JP" altLang="en-US" sz="1400" dirty="0"/>
              <a:t>　健康</a:t>
            </a:r>
          </a:p>
          <a:p>
            <a:r>
              <a:rPr lang="ja-JP" altLang="en-US" sz="1400" dirty="0"/>
              <a:t>　人間関係</a:t>
            </a:r>
          </a:p>
          <a:p>
            <a:r>
              <a:rPr lang="ja-JP" altLang="en-US" sz="1400" dirty="0"/>
              <a:t>　環境</a:t>
            </a:r>
          </a:p>
          <a:p>
            <a:r>
              <a:rPr lang="ja-JP" altLang="en-US" sz="1400" dirty="0"/>
              <a:t>　言葉</a:t>
            </a:r>
          </a:p>
          <a:p>
            <a:r>
              <a:rPr lang="ja-JP" altLang="en-US" sz="1400" dirty="0"/>
              <a:t>　表現</a:t>
            </a:r>
            <a:endParaRPr lang="en-US" altLang="ja-JP" sz="1400" dirty="0"/>
          </a:p>
          <a:p>
            <a:endParaRPr lang="ja-JP" altLang="en-US" sz="1400" dirty="0"/>
          </a:p>
          <a:p>
            <a:r>
              <a:rPr lang="ja-JP" altLang="en-US" sz="1400" b="1" dirty="0"/>
              <a:t>第３章　教育課程に係る教育時間の終了後等に行う</a:t>
            </a:r>
            <a:endParaRPr lang="en-US" altLang="ja-JP" sz="1400" b="1" dirty="0"/>
          </a:p>
          <a:p>
            <a:r>
              <a:rPr lang="ja-JP" altLang="en-US" sz="1400" b="1" dirty="0"/>
              <a:t>　　　教育活動などの留意事項</a:t>
            </a:r>
          </a:p>
          <a:p>
            <a:endParaRPr lang="en-US" altLang="ja-JP" sz="1400" dirty="0"/>
          </a:p>
          <a:p>
            <a:endParaRPr lang="en-US" altLang="ja-JP" sz="1600" dirty="0"/>
          </a:p>
        </p:txBody>
      </p:sp>
      <p:sp>
        <p:nvSpPr>
          <p:cNvPr id="12" name="Rectangle 8"/>
          <p:cNvSpPr>
            <a:spLocks noChangeArrowheads="1"/>
          </p:cNvSpPr>
          <p:nvPr/>
        </p:nvSpPr>
        <p:spPr bwMode="auto">
          <a:xfrm>
            <a:off x="4192581" y="615206"/>
            <a:ext cx="1510297" cy="300214"/>
          </a:xfrm>
          <a:prstGeom prst="rect">
            <a:avLst/>
          </a:prstGeom>
          <a:solidFill>
            <a:schemeClr val="accent4">
              <a:lumMod val="40000"/>
              <a:lumOff val="60000"/>
            </a:schemeClr>
          </a:solidFill>
          <a:ln>
            <a:noFill/>
          </a:ln>
          <a:effectLst/>
        </p:spPr>
        <p:txBody>
          <a:bodyPr wrap="none" anchor="ctr"/>
          <a:lstStyle/>
          <a:p>
            <a:pPr algn="ctr"/>
            <a:r>
              <a:rPr lang="ja-JP" altLang="en-US" b="1" dirty="0"/>
              <a:t>改訂後</a:t>
            </a:r>
          </a:p>
        </p:txBody>
      </p:sp>
      <p:sp>
        <p:nvSpPr>
          <p:cNvPr id="2" name="吹き出し: 四角形 1"/>
          <p:cNvSpPr/>
          <p:nvPr/>
        </p:nvSpPr>
        <p:spPr>
          <a:xfrm>
            <a:off x="5508104" y="764704"/>
            <a:ext cx="3277816" cy="754115"/>
          </a:xfrm>
          <a:prstGeom prst="wedgeRectCallout">
            <a:avLst>
              <a:gd name="adj1" fmla="val -37587"/>
              <a:gd name="adj2" fmla="val 7107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US" altLang="ja-JP" sz="1600" kern="0" dirty="0">
                <a:solidFill>
                  <a:prstClr val="black"/>
                </a:solidFill>
                <a:uFill>
                  <a:solidFill>
                    <a:srgbClr val="4BACC6">
                      <a:lumMod val="40000"/>
                      <a:lumOff val="60000"/>
                    </a:srgbClr>
                  </a:solidFill>
                </a:uFill>
                <a:latin typeface="HG丸ｺﾞｼｯｸM-PRO" panose="020F0600000000000000" pitchFamily="50" charset="-128"/>
                <a:ea typeface="HG丸ｺﾞｼｯｸM-PRO" panose="020F0600000000000000" pitchFamily="50" charset="-128"/>
              </a:rPr>
              <a:t>※</a:t>
            </a:r>
            <a:r>
              <a:rPr kumimoji="0" lang="ja-JP" altLang="en-US" sz="1600" kern="0" dirty="0">
                <a:solidFill>
                  <a:prstClr val="black"/>
                </a:solidFill>
                <a:uFill>
                  <a:solidFill>
                    <a:srgbClr val="4BACC6">
                      <a:lumMod val="40000"/>
                      <a:lumOff val="60000"/>
                    </a:srgbClr>
                  </a:solidFill>
                </a:uFill>
                <a:latin typeface="HG丸ｺﾞｼｯｸM-PRO" panose="020F0600000000000000" pitchFamily="50" charset="-128"/>
                <a:ea typeface="HG丸ｺﾞｼｯｸM-PRO" panose="020F0600000000000000" pitchFamily="50" charset="-128"/>
              </a:rPr>
              <a:t>基本原則を示す「総則」を抜本的に改善し、必要な事項を分かりやすく整理。</a:t>
            </a:r>
            <a:endParaRPr lang="ja-JP" altLang="en-US"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03857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204864"/>
            <a:ext cx="8263830" cy="1325563"/>
          </a:xfrm>
        </p:spPr>
        <p:txBody>
          <a:bodyPr>
            <a:normAutofit/>
          </a:bodyPr>
          <a:lstStyle/>
          <a:p>
            <a:pPr algn="ctr"/>
            <a:r>
              <a:rPr lang="ja-JP" altLang="en-US" dirty="0"/>
              <a:t>第２章　</a:t>
            </a:r>
            <a:r>
              <a:rPr kumimoji="1" lang="ja-JP" altLang="en-US" dirty="0"/>
              <a:t>ねらい及び内容 の</a:t>
            </a:r>
            <a:r>
              <a:rPr lang="ja-JP" altLang="en-US" dirty="0"/>
              <a:t>改訂について</a:t>
            </a:r>
            <a:endParaRPr kumimoji="1" lang="ja-JP" altLang="en-US" dirty="0"/>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40</a:t>
            </a:fld>
            <a:endParaRPr kumimoji="1" lang="ja-JP" altLang="en-US"/>
          </a:p>
        </p:txBody>
      </p:sp>
    </p:spTree>
    <p:extLst>
      <p:ext uri="{BB962C8B-B14F-4D97-AF65-F5344CB8AC3E}">
        <p14:creationId xmlns:p14="http://schemas.microsoft.com/office/powerpoint/2010/main" val="23810657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41</a:t>
            </a:fld>
            <a:endParaRPr kumimoji="1" lang="ja-JP" altLang="en-US"/>
          </a:p>
        </p:txBody>
      </p:sp>
      <p:sp>
        <p:nvSpPr>
          <p:cNvPr id="5"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幼稚園教育要領改訂の概要　－「ねらい及び内容」の改訂の要点（</a:t>
            </a:r>
            <a:r>
              <a:rPr lang="en-US" altLang="ja-JP" sz="2000" b="1" dirty="0">
                <a:solidFill>
                  <a:schemeClr val="bg1"/>
                </a:solidFill>
                <a:latin typeface="メイリオ" panose="020B0604030504040204" pitchFamily="50" charset="-128"/>
                <a:ea typeface="メイリオ" panose="020B0604030504040204" pitchFamily="50" charset="-128"/>
              </a:rPr>
              <a:t>1</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四角形: 角を丸くする 5"/>
          <p:cNvSpPr/>
          <p:nvPr/>
        </p:nvSpPr>
        <p:spPr>
          <a:xfrm>
            <a:off x="107504" y="605866"/>
            <a:ext cx="8928992" cy="6115609"/>
          </a:xfrm>
          <a:prstGeom prst="roundRect">
            <a:avLst>
              <a:gd name="adj" fmla="val 4969"/>
            </a:avLst>
          </a:prstGeom>
          <a:solidFill>
            <a:schemeClr val="bg1"/>
          </a:solidFill>
          <a:ln w="53975"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HG丸ｺﾞｼｯｸM-PRO" panose="020F0600000000000000" pitchFamily="50" charset="-128"/>
                <a:ea typeface="HG丸ｺﾞｼｯｸM-PRO" panose="020F0600000000000000" pitchFamily="50" charset="-128"/>
              </a:rPr>
              <a:t>①　「ねらい」・「内容の取扱い」について</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○「ねらい」を</a:t>
            </a:r>
            <a:r>
              <a:rPr lang="ja-JP" altLang="en-US" u="sng" dirty="0">
                <a:solidFill>
                  <a:schemeClr val="tx1"/>
                </a:solidFill>
                <a:latin typeface="HG丸ｺﾞｼｯｸM-PRO" panose="020F0600000000000000" pitchFamily="50" charset="-128"/>
                <a:ea typeface="HG丸ｺﾞｼｯｸM-PRO" panose="020F0600000000000000" pitchFamily="50" charset="-128"/>
              </a:rPr>
              <a:t>幼稚園教育において育みたい資質・能力を幼児の生活する姿から</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捉えたもの</a:t>
            </a:r>
            <a:r>
              <a:rPr lang="ja-JP" altLang="en-US" dirty="0">
                <a:solidFill>
                  <a:schemeClr val="tx1"/>
                </a:solidFill>
                <a:latin typeface="HG丸ｺﾞｼｯｸM-PRO" panose="020F0600000000000000" pitchFamily="50" charset="-128"/>
                <a:ea typeface="HG丸ｺﾞｼｯｸM-PRO" panose="020F0600000000000000" pitchFamily="50" charset="-128"/>
              </a:rPr>
              <a:t>、「内容の取扱い」を</a:t>
            </a:r>
            <a:r>
              <a:rPr lang="ja-JP" altLang="en-US" u="sng" dirty="0">
                <a:solidFill>
                  <a:schemeClr val="tx1"/>
                </a:solidFill>
                <a:latin typeface="HG丸ｺﾞｼｯｸM-PRO" panose="020F0600000000000000" pitchFamily="50" charset="-128"/>
                <a:ea typeface="HG丸ｺﾞｼｯｸM-PRO" panose="020F0600000000000000" pitchFamily="50" charset="-128"/>
              </a:rPr>
              <a:t>幼児の発達を踏まえた指導に行うに当たって</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留意すべき事項</a:t>
            </a:r>
            <a:r>
              <a:rPr lang="ja-JP" altLang="en-US" dirty="0">
                <a:solidFill>
                  <a:schemeClr val="tx1"/>
                </a:solidFill>
                <a:latin typeface="HG丸ｺﾞｼｯｸM-PRO" panose="020F0600000000000000" pitchFamily="50" charset="-128"/>
                <a:ea typeface="HG丸ｺﾞｼｯｸM-PRO" panose="020F0600000000000000" pitchFamily="50" charset="-128"/>
              </a:rPr>
              <a:t>として明示。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○指導を行う際に「幼児期の終わりまでに育ってほしい姿」を考慮することを明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②</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各領域における改訂の要点</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領域「健康」</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見通しをもって行動すること</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を「ねらい」に明示。</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食べ物への興味や関心をもつこと</a:t>
            </a:r>
            <a:r>
              <a:rPr lang="ja-JP" altLang="en-US" dirty="0">
                <a:solidFill>
                  <a:schemeClr val="tx1"/>
                </a:solidFill>
                <a:latin typeface="HG丸ｺﾞｼｯｸM-PRO" panose="020F0600000000000000" pitchFamily="50" charset="-128"/>
                <a:ea typeface="HG丸ｺﾞｼｯｸM-PRO" panose="020F0600000000000000" pitchFamily="50" charset="-128"/>
              </a:rPr>
              <a:t>を「内容」に明示。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・「幼児期運動指針」</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24</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年３月文部科学省</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などを踏まえ、</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多様な動きを経験</a:t>
            </a:r>
            <a:endParaRPr kumimoji="1"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する中で、体の動きを調整するようにすることを「内容の取扱い」に明示。</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・幼稚園教育要領において、これまで第</a:t>
            </a:r>
            <a:r>
              <a:rPr lang="en-US" altLang="ja-JP" dirty="0">
                <a:solidFill>
                  <a:schemeClr val="tx1"/>
                </a:solidFill>
                <a:latin typeface="HG丸ｺﾞｼｯｸM-PRO" panose="020F0600000000000000" pitchFamily="50" charset="-128"/>
                <a:ea typeface="HG丸ｺﾞｼｯｸM-PRO" panose="020F0600000000000000" pitchFamily="50" charset="-128"/>
              </a:rPr>
              <a:t>3</a:t>
            </a:r>
            <a:r>
              <a:rPr lang="ja-JP" altLang="en-US" dirty="0">
                <a:solidFill>
                  <a:schemeClr val="tx1"/>
                </a:solidFill>
                <a:latin typeface="HG丸ｺﾞｼｯｸM-PRO" panose="020F0600000000000000" pitchFamily="50" charset="-128"/>
                <a:ea typeface="HG丸ｺﾞｼｯｸM-PRO" panose="020F0600000000000000" pitchFamily="50" charset="-128"/>
              </a:rPr>
              <a:t>章指導計画作成に当たっての留意事</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項に示されていた安全に関する記述を、</a:t>
            </a:r>
            <a:r>
              <a:rPr lang="ja-JP" altLang="en-US" u="sng" dirty="0">
                <a:solidFill>
                  <a:schemeClr val="tx1"/>
                </a:solidFill>
                <a:latin typeface="HG丸ｺﾞｼｯｸM-PRO" panose="020F0600000000000000" pitchFamily="50" charset="-128"/>
                <a:ea typeface="HG丸ｺﾞｼｯｸM-PRO" panose="020F0600000000000000" pitchFamily="50" charset="-128"/>
              </a:rPr>
              <a:t>安全に関する指導の重要性の観点等</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から「内容の取扱い」に明示。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○領域「人間関係」</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工夫したり、協力したりして一緒に活動する楽しさを味わうこと</a:t>
            </a:r>
            <a:r>
              <a:rPr lang="ja-JP" altLang="en-US" dirty="0">
                <a:solidFill>
                  <a:schemeClr val="tx1"/>
                </a:solidFill>
                <a:latin typeface="HG丸ｺﾞｼｯｸM-PRO" panose="020F0600000000000000" pitchFamily="50" charset="-128"/>
                <a:ea typeface="HG丸ｺﾞｼｯｸM-PRO" panose="020F0600000000000000" pitchFamily="50" charset="-128"/>
              </a:rPr>
              <a:t>を「</a:t>
            </a:r>
            <a:r>
              <a:rPr lang="ja-JP" altLang="en-US" dirty="0" err="1">
                <a:solidFill>
                  <a:schemeClr val="tx1"/>
                </a:solidFill>
                <a:latin typeface="HG丸ｺﾞｼｯｸM-PRO" panose="020F0600000000000000" pitchFamily="50" charset="-128"/>
                <a:ea typeface="HG丸ｺﾞｼｯｸM-PRO" panose="020F0600000000000000" pitchFamily="50" charset="-128"/>
              </a:rPr>
              <a:t>ねら</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い」に明示。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諦めずにやり遂げることの達成感や、前向きな見通しをもつことなど</a:t>
            </a:r>
            <a:r>
              <a:rPr lang="ja-JP" altLang="en-US" dirty="0">
                <a:solidFill>
                  <a:schemeClr val="tx1"/>
                </a:solidFill>
                <a:latin typeface="HG丸ｺﾞｼｯｸM-PRO" panose="020F0600000000000000" pitchFamily="50" charset="-128"/>
                <a:ea typeface="HG丸ｺﾞｼｯｸM-PRO" panose="020F0600000000000000" pitchFamily="50" charset="-128"/>
              </a:rPr>
              <a:t>を「内</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容の取扱い」に明示。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14170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42</a:t>
            </a:fld>
            <a:endParaRPr kumimoji="1" lang="ja-JP" altLang="en-US"/>
          </a:p>
        </p:txBody>
      </p:sp>
      <p:sp>
        <p:nvSpPr>
          <p:cNvPr id="5"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幼稚園教育要領改訂の概要　－「ねらい及び内容」の改訂の要点（</a:t>
            </a:r>
            <a:r>
              <a:rPr lang="en-US" altLang="ja-JP" sz="2000" b="1" dirty="0">
                <a:solidFill>
                  <a:schemeClr val="bg1"/>
                </a:solidFill>
                <a:latin typeface="メイリオ" panose="020B0604030504040204" pitchFamily="50" charset="-128"/>
                <a:ea typeface="メイリオ" panose="020B0604030504040204" pitchFamily="50" charset="-128"/>
              </a:rPr>
              <a:t>2</a:t>
            </a:r>
            <a:r>
              <a:rPr lang="ja-JP" altLang="en-US" sz="2000" b="1" dirty="0">
                <a:solidFill>
                  <a:schemeClr val="bg1"/>
                </a:solidFill>
                <a:latin typeface="メイリオ" panose="020B0604030504040204" pitchFamily="50" charset="-128"/>
                <a:ea typeface="メイリオ" panose="020B0604030504040204" pitchFamily="50" charset="-128"/>
              </a:rPr>
              <a:t>）</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四角形: 角を丸くする 5"/>
          <p:cNvSpPr/>
          <p:nvPr/>
        </p:nvSpPr>
        <p:spPr>
          <a:xfrm>
            <a:off x="107504" y="605867"/>
            <a:ext cx="8928992" cy="4695341"/>
          </a:xfrm>
          <a:prstGeom prst="roundRect">
            <a:avLst>
              <a:gd name="adj" fmla="val 4969"/>
            </a:avLst>
          </a:prstGeom>
          <a:solidFill>
            <a:schemeClr val="bg1"/>
          </a:solidFill>
          <a:ln w="53975"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HG丸ｺﾞｼｯｸM-PRO" panose="020F0600000000000000" pitchFamily="50" charset="-128"/>
                <a:ea typeface="HG丸ｺﾞｼｯｸM-PRO" panose="020F0600000000000000" pitchFamily="50" charset="-128"/>
              </a:rPr>
              <a:t>　○領域「環境」</a:t>
            </a:r>
            <a:endParaRPr lang="en-US" altLang="ja-JP">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・日常生活の中で、我が国や地域社会における</a:t>
            </a:r>
            <a:r>
              <a:rPr lang="ja-JP" altLang="en-US" u="sng" dirty="0">
                <a:solidFill>
                  <a:schemeClr val="tx1"/>
                </a:solidFill>
                <a:latin typeface="HG丸ｺﾞｼｯｸM-PRO" panose="020F0600000000000000" pitchFamily="50" charset="-128"/>
                <a:ea typeface="HG丸ｺﾞｼｯｸM-PRO" panose="020F0600000000000000" pitchFamily="50" charset="-128"/>
              </a:rPr>
              <a:t>様々な文化や伝統に親しむこと</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などを「内容」に明示。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・文化や伝統に親しむ際には、</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正月や節句など我が国の伝統的な行事、国歌、</a:t>
            </a:r>
            <a:endParaRPr kumimoji="1"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唱歌、わらべうたや伝統的な遊びに親しんだり、異なる文化に触れる活動に</a:t>
            </a:r>
            <a:endParaRPr kumimoji="1"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親しんだりすることを通じて、社会とのつながりの意識や国際理解の意識の</a:t>
            </a:r>
            <a:endParaRPr kumimoji="1"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芽生えなどを養われるようにすることなど</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を「内容の取扱い」に明示。</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○領域「言葉」</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u="sng" dirty="0">
                <a:solidFill>
                  <a:schemeClr val="tx1"/>
                </a:solidFill>
                <a:latin typeface="HG丸ｺﾞｼｯｸM-PRO" panose="020F0600000000000000" pitchFamily="50" charset="-128"/>
                <a:ea typeface="HG丸ｺﾞｼｯｸM-PRO" panose="020F0600000000000000" pitchFamily="50" charset="-128"/>
              </a:rPr>
              <a:t>言葉に対する感覚を豊かにすること</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を「ねらい」に明示。</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生活の中で、言葉の響きやリズム、新しい言葉や表現などに触れ、これらを</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u="sng" dirty="0">
                <a:solidFill>
                  <a:schemeClr val="tx1"/>
                </a:solidFill>
                <a:latin typeface="HG丸ｺﾞｼｯｸM-PRO" panose="020F0600000000000000" pitchFamily="50" charset="-128"/>
                <a:ea typeface="HG丸ｺﾞｼｯｸM-PRO" panose="020F0600000000000000" pitchFamily="50" charset="-128"/>
              </a:rPr>
              <a:t>使う楽しさを味わえるようにすること</a:t>
            </a:r>
            <a:r>
              <a:rPr lang="ja-JP" altLang="en-US" dirty="0">
                <a:solidFill>
                  <a:schemeClr val="tx1"/>
                </a:solidFill>
                <a:latin typeface="HG丸ｺﾞｼｯｸM-PRO" panose="020F0600000000000000" pitchFamily="50" charset="-128"/>
                <a:ea typeface="HG丸ｺﾞｼｯｸM-PRO" panose="020F0600000000000000" pitchFamily="50" charset="-128"/>
              </a:rPr>
              <a:t>を「内容の取扱い」に明示。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○領域「表現」</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・豊かな感性を養う際に、</a:t>
            </a:r>
            <a:r>
              <a:rPr lang="ja-JP" altLang="en-US" u="sng" dirty="0">
                <a:solidFill>
                  <a:schemeClr val="tx1"/>
                </a:solidFill>
                <a:latin typeface="HG丸ｺﾞｼｯｸM-PRO" panose="020F0600000000000000" pitchFamily="50" charset="-128"/>
                <a:ea typeface="HG丸ｺﾞｼｯｸM-PRO" panose="020F0600000000000000" pitchFamily="50" charset="-128"/>
              </a:rPr>
              <a:t>風の音や雨の音、身近にある草や花の形や色など自</a:t>
            </a:r>
            <a:endParaRPr lang="en-US" altLang="ja-JP"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然</a:t>
            </a:r>
            <a:r>
              <a:rPr lang="ja-JP" altLang="en-US" u="sng" dirty="0">
                <a:solidFill>
                  <a:schemeClr val="tx1"/>
                </a:solidFill>
                <a:latin typeface="HG丸ｺﾞｼｯｸM-PRO" panose="020F0600000000000000" pitchFamily="50" charset="-128"/>
                <a:ea typeface="HG丸ｺﾞｼｯｸM-PRO" panose="020F0600000000000000" pitchFamily="50" charset="-128"/>
              </a:rPr>
              <a:t>の中にある音、形、色などに気付くようにすること</a:t>
            </a:r>
            <a:r>
              <a:rPr lang="ja-JP" altLang="en-US" dirty="0">
                <a:solidFill>
                  <a:schemeClr val="tx1"/>
                </a:solidFill>
                <a:latin typeface="HG丸ｺﾞｼｯｸM-PRO" panose="020F0600000000000000" pitchFamily="50" charset="-128"/>
                <a:ea typeface="HG丸ｺﾞｼｯｸM-PRO" panose="020F0600000000000000" pitchFamily="50" charset="-128"/>
              </a:rPr>
              <a:t>を「内容の取扱い」に</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明示。</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571600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16922" y="304826"/>
            <a:ext cx="8544484"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ねらい及び内容について</a:t>
            </a:r>
          </a:p>
        </p:txBody>
      </p:sp>
      <p:sp>
        <p:nvSpPr>
          <p:cNvPr id="5" name="楕円 4"/>
          <p:cNvSpPr/>
          <p:nvPr/>
        </p:nvSpPr>
        <p:spPr>
          <a:xfrm>
            <a:off x="17847" y="134645"/>
            <a:ext cx="1527930"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第２章</a:t>
            </a:r>
            <a:endParaRPr lang="en-US" altLang="ja-JP" sz="1400" dirty="0">
              <a:solidFill>
                <a:schemeClr val="tx1"/>
              </a:solidFill>
            </a:endParaRPr>
          </a:p>
          <a:p>
            <a:pPr algn="ctr"/>
            <a:r>
              <a:rPr lang="ja-JP" altLang="en-US" sz="1400" dirty="0">
                <a:solidFill>
                  <a:schemeClr val="tx1"/>
                </a:solidFill>
              </a:rPr>
              <a:t>ねらい及び内容</a:t>
            </a:r>
            <a:endParaRPr kumimoji="1" lang="ja-JP" altLang="en-US" sz="1400" dirty="0">
              <a:solidFill>
                <a:schemeClr val="tx1"/>
              </a:solidFill>
            </a:endParaRP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43</a:t>
            </a:fld>
            <a:endParaRPr kumimoji="1" lang="ja-JP" altLang="en-US"/>
          </a:p>
        </p:txBody>
      </p:sp>
      <p:sp>
        <p:nvSpPr>
          <p:cNvPr id="12" name="正方形/長方形 11"/>
          <p:cNvSpPr/>
          <p:nvPr/>
        </p:nvSpPr>
        <p:spPr>
          <a:xfrm>
            <a:off x="395536" y="1028533"/>
            <a:ext cx="8424936" cy="5327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この章に示すねらいは，</a:t>
            </a:r>
            <a:r>
              <a:rPr lang="ja-JP" altLang="en-US" u="sng" dirty="0">
                <a:solidFill>
                  <a:schemeClr val="tx1"/>
                </a:solidFill>
              </a:rPr>
              <a:t>幼稚園教育において育みたい資質・能力を幼児の生活する姿から捉えたもの</a:t>
            </a:r>
            <a:r>
              <a:rPr lang="ja-JP" altLang="en-US" dirty="0">
                <a:solidFill>
                  <a:schemeClr val="tx1"/>
                </a:solidFill>
              </a:rPr>
              <a:t>であり，内容は，ねらいを達成するために指導する事項である。</a:t>
            </a:r>
            <a:r>
              <a:rPr lang="ja-JP" altLang="en-US" u="sng" dirty="0">
                <a:solidFill>
                  <a:schemeClr val="tx1"/>
                </a:solidFill>
              </a:rPr>
              <a:t>各領域は，</a:t>
            </a:r>
            <a:r>
              <a:rPr lang="ja-JP" altLang="en-US" dirty="0">
                <a:solidFill>
                  <a:schemeClr val="tx1"/>
                </a:solidFill>
              </a:rPr>
              <a:t>これらを幼児の発達の側面から，心身の健康に関する領域「健康」，人との関わりに関する領域「人間関係」，身近な環境との関わりに関する領域「環境」，言葉の獲得に関する領域「言葉」及び感性と表現に関する領域「表現」としてまとめ，示したものである。</a:t>
            </a:r>
            <a:r>
              <a:rPr lang="ja-JP" altLang="en-US" u="sng" dirty="0">
                <a:solidFill>
                  <a:schemeClr val="tx1"/>
                </a:solidFill>
              </a:rPr>
              <a:t>内容の取扱いは，幼児の発達を踏まえた指導を行うに当たって留意すべき事項である。</a:t>
            </a:r>
          </a:p>
          <a:p>
            <a:r>
              <a:rPr lang="ja-JP" altLang="en-US" dirty="0">
                <a:solidFill>
                  <a:schemeClr val="tx1"/>
                </a:solidFill>
              </a:rPr>
              <a:t>　各領域に示すねらいは，幼稚園における生活の全体を通じ，幼児が様々な体験を積み重ねる中で相互に関連をもちながら次第に達成に向かうものであること，内容は，幼児が環境に関わって展開する具体的な活動を通して総合的に指導されるものであることに留意しなければならない。</a:t>
            </a:r>
          </a:p>
          <a:p>
            <a:r>
              <a:rPr lang="ja-JP" altLang="en-US" dirty="0">
                <a:solidFill>
                  <a:schemeClr val="tx1"/>
                </a:solidFill>
              </a:rPr>
              <a:t>　</a:t>
            </a:r>
            <a:r>
              <a:rPr lang="ja-JP" altLang="en-US" u="sng" dirty="0">
                <a:solidFill>
                  <a:schemeClr val="tx1"/>
                </a:solidFill>
              </a:rPr>
              <a:t>また，「幼児期の終わりまでに育ってほしい姿」が，ねらい及び内容に基づく活動全体を通して資質・能力が育まれている幼児の幼稚園修了時の具体的な姿であることを踏まえ，指導を行う際に考慮するものとする。</a:t>
            </a:r>
          </a:p>
          <a:p>
            <a:r>
              <a:rPr lang="ja-JP" altLang="en-US" dirty="0">
                <a:solidFill>
                  <a:schemeClr val="tx1"/>
                </a:solidFill>
              </a:rPr>
              <a:t>　なお，特に必要な場合には，各領域に示すねらいの趣旨に基づいて適切な，具体的な内容を工夫し，それを加えても差し支えないが，その場合には，それが第１章の第１に示す幼稚園教育の基本を逸脱しないよう慎重に配慮する必要がある。</a:t>
            </a:r>
          </a:p>
          <a:p>
            <a:pPr algn="ctr"/>
            <a:endParaRPr kumimoji="1" lang="ja-JP" altLang="en-US" dirty="0">
              <a:solidFill>
                <a:schemeClr val="tx1"/>
              </a:solidFill>
            </a:endParaRPr>
          </a:p>
        </p:txBody>
      </p:sp>
      <p:sp>
        <p:nvSpPr>
          <p:cNvPr id="8" name="テキスト ボックス 7"/>
          <p:cNvSpPr txBox="1"/>
          <p:nvPr/>
        </p:nvSpPr>
        <p:spPr>
          <a:xfrm>
            <a:off x="6822913" y="5945530"/>
            <a:ext cx="1979712"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Tree>
    <p:extLst>
      <p:ext uri="{BB962C8B-B14F-4D97-AF65-F5344CB8AC3E}">
        <p14:creationId xmlns:p14="http://schemas.microsoft.com/office/powerpoint/2010/main" val="12983382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16922" y="199728"/>
            <a:ext cx="8544484"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領域「健康」において充実した内容 </a:t>
            </a:r>
          </a:p>
        </p:txBody>
      </p:sp>
      <p:sp>
        <p:nvSpPr>
          <p:cNvPr id="5" name="楕円 4"/>
          <p:cNvSpPr/>
          <p:nvPr/>
        </p:nvSpPr>
        <p:spPr>
          <a:xfrm>
            <a:off x="17847" y="29547"/>
            <a:ext cx="1527930"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第２章</a:t>
            </a:r>
            <a:endParaRPr lang="en-US" altLang="ja-JP" sz="1400" dirty="0">
              <a:solidFill>
                <a:schemeClr val="tx1"/>
              </a:solidFill>
            </a:endParaRPr>
          </a:p>
          <a:p>
            <a:pPr algn="ctr"/>
            <a:r>
              <a:rPr lang="ja-JP" altLang="en-US" sz="1400" dirty="0">
                <a:solidFill>
                  <a:schemeClr val="tx1"/>
                </a:solidFill>
              </a:rPr>
              <a:t>ねらい及び内容</a:t>
            </a:r>
            <a:endParaRPr kumimoji="1" lang="ja-JP" altLang="en-US" sz="1400" dirty="0">
              <a:solidFill>
                <a:schemeClr val="tx1"/>
              </a:solidFill>
            </a:endParaRPr>
          </a:p>
        </p:txBody>
      </p:sp>
      <p:sp>
        <p:nvSpPr>
          <p:cNvPr id="7" name="正方形/長方形 6"/>
          <p:cNvSpPr/>
          <p:nvPr/>
        </p:nvSpPr>
        <p:spPr>
          <a:xfrm>
            <a:off x="158589" y="713557"/>
            <a:ext cx="8877907" cy="43631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rPr>
              <a:t>領域　健康</a:t>
            </a:r>
            <a:endParaRPr lang="en-US" altLang="ja-JP" sz="1400" dirty="0">
              <a:solidFill>
                <a:schemeClr val="tx1"/>
              </a:solidFill>
            </a:endParaRPr>
          </a:p>
          <a:p>
            <a:r>
              <a:rPr lang="ja-JP" altLang="en-US" sz="1400" dirty="0">
                <a:solidFill>
                  <a:schemeClr val="tx1"/>
                </a:solidFill>
              </a:rPr>
              <a:t>ねらい</a:t>
            </a:r>
            <a:endParaRPr lang="en-US" altLang="ja-JP" sz="1400" dirty="0">
              <a:solidFill>
                <a:schemeClr val="tx1"/>
              </a:solidFill>
            </a:endParaRPr>
          </a:p>
          <a:p>
            <a:r>
              <a:rPr lang="ja-JP" altLang="en-US" sz="1400" dirty="0">
                <a:solidFill>
                  <a:schemeClr val="tx1"/>
                </a:solidFill>
              </a:rPr>
              <a:t> </a:t>
            </a:r>
            <a:r>
              <a:rPr lang="en-US" altLang="ja-JP" sz="1400" dirty="0">
                <a:solidFill>
                  <a:schemeClr val="tx1"/>
                </a:solidFill>
              </a:rPr>
              <a:t>(3) </a:t>
            </a:r>
            <a:r>
              <a:rPr lang="ja-JP" altLang="en-US" sz="1400" dirty="0">
                <a:solidFill>
                  <a:schemeClr val="tx1"/>
                </a:solidFill>
              </a:rPr>
              <a:t>健康，安全な生活に必要な習慣や態度を身に付け，</a:t>
            </a:r>
            <a:r>
              <a:rPr lang="ja-JP" altLang="en-US" sz="1400" u="sng" dirty="0">
                <a:solidFill>
                  <a:schemeClr val="tx1"/>
                </a:solidFill>
              </a:rPr>
              <a:t>見通しをもって行動する</a:t>
            </a:r>
            <a:r>
              <a:rPr lang="ja-JP" altLang="en-US" sz="1400" dirty="0">
                <a:solidFill>
                  <a:schemeClr val="tx1"/>
                </a:solidFill>
              </a:rPr>
              <a:t>。</a:t>
            </a:r>
            <a:endParaRPr lang="en-US" altLang="ja-JP" sz="1400" dirty="0">
              <a:solidFill>
                <a:schemeClr val="tx1"/>
              </a:solidFill>
            </a:endParaRPr>
          </a:p>
          <a:p>
            <a:r>
              <a:rPr lang="ja-JP" altLang="en-US" sz="1400" dirty="0">
                <a:solidFill>
                  <a:schemeClr val="tx1"/>
                </a:solidFill>
              </a:rPr>
              <a:t>内容</a:t>
            </a:r>
            <a:r>
              <a:rPr lang="en-US" altLang="ja-JP" sz="1400" dirty="0">
                <a:solidFill>
                  <a:schemeClr val="tx1"/>
                </a:solidFill>
              </a:rPr>
              <a:t> </a:t>
            </a:r>
          </a:p>
          <a:p>
            <a:r>
              <a:rPr lang="en-US" altLang="ja-JP" sz="1400" dirty="0">
                <a:solidFill>
                  <a:schemeClr val="tx1"/>
                </a:solidFill>
              </a:rPr>
              <a:t> (5) </a:t>
            </a:r>
            <a:r>
              <a:rPr lang="ja-JP" altLang="en-US" sz="1400" dirty="0">
                <a:solidFill>
                  <a:schemeClr val="tx1"/>
                </a:solidFill>
              </a:rPr>
              <a:t>先生や友達と食べることを楽しみ，</a:t>
            </a:r>
            <a:r>
              <a:rPr lang="ja-JP" altLang="en-US" sz="1400" u="sng" dirty="0">
                <a:solidFill>
                  <a:schemeClr val="tx1"/>
                </a:solidFill>
              </a:rPr>
              <a:t>食べ物への興味や関心をもつ</a:t>
            </a:r>
            <a:r>
              <a:rPr lang="ja-JP" altLang="en-US" sz="1400" dirty="0">
                <a:solidFill>
                  <a:schemeClr val="tx1"/>
                </a:solidFill>
              </a:rPr>
              <a:t>。</a:t>
            </a:r>
            <a:endParaRPr lang="en-US" altLang="ja-JP" sz="1400" dirty="0">
              <a:solidFill>
                <a:schemeClr val="tx1"/>
              </a:solidFill>
            </a:endParaRPr>
          </a:p>
          <a:p>
            <a:r>
              <a:rPr lang="ja-JP" altLang="en-US" sz="1400" dirty="0">
                <a:solidFill>
                  <a:schemeClr val="tx1"/>
                </a:solidFill>
              </a:rPr>
              <a:t>内容の取扱い</a:t>
            </a:r>
            <a:endParaRPr lang="en-US" altLang="ja-JP" sz="1400" dirty="0">
              <a:solidFill>
                <a:schemeClr val="tx1"/>
              </a:solidFill>
            </a:endParaRPr>
          </a:p>
          <a:p>
            <a:r>
              <a:rPr lang="ja-JP" altLang="en-US" sz="1400" dirty="0">
                <a:solidFill>
                  <a:schemeClr val="tx1"/>
                </a:solidFill>
              </a:rPr>
              <a:t> </a:t>
            </a:r>
            <a:r>
              <a:rPr lang="en-US" altLang="ja-JP" sz="1400" dirty="0">
                <a:solidFill>
                  <a:schemeClr val="tx1"/>
                </a:solidFill>
              </a:rPr>
              <a:t>(2) </a:t>
            </a:r>
            <a:r>
              <a:rPr lang="ja-JP" altLang="en-US" sz="1400" dirty="0">
                <a:solidFill>
                  <a:schemeClr val="tx1"/>
                </a:solidFill>
              </a:rPr>
              <a:t>様々な遊びの中で，幼児が興味や関心，能力に応じて全身を使って活動することにより，体を動かす楽</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しさを味わい，自分の体を大切にしようとする気持ちが育つようにすること。</a:t>
            </a:r>
            <a:r>
              <a:rPr lang="ja-JP" altLang="en-US" sz="1400" u="sng" dirty="0">
                <a:solidFill>
                  <a:schemeClr val="tx1"/>
                </a:solidFill>
              </a:rPr>
              <a:t>その際，多様な動きを経験</a:t>
            </a:r>
            <a:r>
              <a:rPr lang="en-US" altLang="ja-JP" sz="1400" u="sng" dirty="0">
                <a:solidFill>
                  <a:schemeClr val="tx1"/>
                </a:solidFill>
              </a:rPr>
              <a:t/>
            </a:r>
            <a:br>
              <a:rPr lang="en-US" altLang="ja-JP" sz="1400" u="sng" dirty="0">
                <a:solidFill>
                  <a:schemeClr val="tx1"/>
                </a:solidFill>
              </a:rPr>
            </a:br>
            <a:r>
              <a:rPr lang="en-US" altLang="ja-JP" sz="1400" dirty="0">
                <a:solidFill>
                  <a:schemeClr val="tx1"/>
                </a:solidFill>
              </a:rPr>
              <a:t>    </a:t>
            </a:r>
            <a:r>
              <a:rPr lang="ja-JP" altLang="en-US" sz="1400" u="sng" dirty="0">
                <a:solidFill>
                  <a:schemeClr val="tx1"/>
                </a:solidFill>
              </a:rPr>
              <a:t>する中で，体の動きを調整するようにすること。</a:t>
            </a:r>
            <a:endParaRPr lang="en-US" altLang="ja-JP" sz="1400" u="sng" dirty="0">
              <a:solidFill>
                <a:schemeClr val="tx1"/>
              </a:solidFill>
            </a:endParaRPr>
          </a:p>
          <a:p>
            <a:r>
              <a:rPr lang="en-US" altLang="ja-JP" sz="1400" dirty="0">
                <a:solidFill>
                  <a:schemeClr val="tx1"/>
                </a:solidFill>
              </a:rPr>
              <a:t> (4) </a:t>
            </a:r>
            <a:r>
              <a:rPr lang="ja-JP" altLang="en-US" sz="1400" dirty="0">
                <a:solidFill>
                  <a:schemeClr val="tx1"/>
                </a:solidFill>
              </a:rPr>
              <a:t>健康な心と体を育てるためには食育を通じた望ましい食習慣の形成が大切であることを踏まえ，幼児の</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食生活の実情に配慮し，和やかな雰囲気の中で教師や他の幼児と食べる喜びや楽しさを味わったり，様々</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な食べ物への興味や関心をもったりするなどし，</a:t>
            </a:r>
            <a:r>
              <a:rPr lang="ja-JP" altLang="en-US" sz="1400" u="sng" dirty="0">
                <a:solidFill>
                  <a:schemeClr val="tx1"/>
                </a:solidFill>
              </a:rPr>
              <a:t>食の大切さに気付き，</a:t>
            </a:r>
            <a:r>
              <a:rPr lang="ja-JP" altLang="en-US" sz="1400" dirty="0">
                <a:solidFill>
                  <a:schemeClr val="tx1"/>
                </a:solidFill>
              </a:rPr>
              <a:t>進んで食べようとする気持ちが育</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err="1">
                <a:solidFill>
                  <a:schemeClr val="tx1"/>
                </a:solidFill>
              </a:rPr>
              <a:t>つように</a:t>
            </a:r>
            <a:r>
              <a:rPr lang="ja-JP" altLang="en-US" sz="1400" dirty="0">
                <a:solidFill>
                  <a:schemeClr val="tx1"/>
                </a:solidFill>
              </a:rPr>
              <a:t>すること。</a:t>
            </a:r>
            <a:endParaRPr lang="en-US" altLang="ja-JP" sz="1400" dirty="0">
              <a:solidFill>
                <a:schemeClr val="tx1"/>
              </a:solidFill>
            </a:endParaRPr>
          </a:p>
          <a:p>
            <a:r>
              <a:rPr lang="en-US" altLang="ja-JP" sz="1400" dirty="0">
                <a:solidFill>
                  <a:schemeClr val="tx1"/>
                </a:solidFill>
              </a:rPr>
              <a:t> (5) </a:t>
            </a:r>
            <a:r>
              <a:rPr lang="ja-JP" altLang="en-US" sz="1400" dirty="0">
                <a:solidFill>
                  <a:schemeClr val="tx1"/>
                </a:solidFill>
              </a:rPr>
              <a:t>基本的な生活習慣の形成に当たっては，家庭での生活経験に配慮し，幼児の自立心を育て，幼児が他の</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幼児と関わりながら主体的な活動を展開する中で，生活に必要な習慣を身に付け</a:t>
            </a:r>
            <a:r>
              <a:rPr lang="ja-JP" altLang="en-US" sz="1400" u="sng" dirty="0">
                <a:solidFill>
                  <a:schemeClr val="tx1"/>
                </a:solidFill>
              </a:rPr>
              <a:t>，次第に見通しをもって</a:t>
            </a:r>
            <a:r>
              <a:rPr lang="en-US" altLang="ja-JP" sz="1400" u="sng" dirty="0">
                <a:solidFill>
                  <a:schemeClr val="tx1"/>
                </a:solidFill>
              </a:rPr>
              <a:t/>
            </a:r>
            <a:br>
              <a:rPr lang="en-US" altLang="ja-JP" sz="1400" u="sng" dirty="0">
                <a:solidFill>
                  <a:schemeClr val="tx1"/>
                </a:solidFill>
              </a:rPr>
            </a:br>
            <a:r>
              <a:rPr lang="en-US" altLang="ja-JP" sz="1400" dirty="0">
                <a:solidFill>
                  <a:schemeClr val="tx1"/>
                </a:solidFill>
              </a:rPr>
              <a:t>    </a:t>
            </a:r>
            <a:r>
              <a:rPr lang="ja-JP" altLang="en-US" sz="1400" u="sng" dirty="0">
                <a:solidFill>
                  <a:schemeClr val="tx1"/>
                </a:solidFill>
              </a:rPr>
              <a:t>行動できるようにすること。</a:t>
            </a:r>
            <a:endParaRPr lang="en-US" altLang="ja-JP" sz="1400" u="sng" dirty="0">
              <a:solidFill>
                <a:schemeClr val="tx1"/>
              </a:solidFill>
            </a:endParaRPr>
          </a:p>
          <a:p>
            <a:r>
              <a:rPr lang="en-US" altLang="ja-JP" sz="1400" dirty="0">
                <a:solidFill>
                  <a:schemeClr val="tx1"/>
                </a:solidFill>
              </a:rPr>
              <a:t> (6)  </a:t>
            </a:r>
            <a:r>
              <a:rPr lang="ja-JP" altLang="en-US" sz="1400" dirty="0">
                <a:solidFill>
                  <a:schemeClr val="tx1"/>
                </a:solidFill>
              </a:rPr>
              <a:t>安全に関する指導に当たっては，情緒の安定を図り，遊びを通して</a:t>
            </a:r>
            <a:r>
              <a:rPr lang="ja-JP" altLang="en-US" sz="1400" u="sng" dirty="0">
                <a:solidFill>
                  <a:schemeClr val="tx1"/>
                </a:solidFill>
              </a:rPr>
              <a:t>安全についての構えを身に付け</a:t>
            </a:r>
            <a:r>
              <a:rPr lang="ja-JP" altLang="en-US" sz="1400" dirty="0">
                <a:solidFill>
                  <a:schemeClr val="tx1"/>
                </a:solidFill>
              </a:rPr>
              <a:t>，危 </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険な場所や事物などが分かり，安全についての理解を深めるようにすること。また，交通安全の習慣を身</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に付けるようにするとともに，</a:t>
            </a:r>
            <a:r>
              <a:rPr lang="ja-JP" altLang="en-US" sz="1400" u="sng" dirty="0">
                <a:solidFill>
                  <a:schemeClr val="tx1"/>
                </a:solidFill>
              </a:rPr>
              <a:t>避難訓練などを通して，</a:t>
            </a:r>
            <a:r>
              <a:rPr lang="ja-JP" altLang="en-US" sz="1400" dirty="0">
                <a:solidFill>
                  <a:schemeClr val="tx1"/>
                </a:solidFill>
              </a:rPr>
              <a:t>災害などの緊急時に適切な行動がとれるように</a:t>
            </a:r>
            <a:r>
              <a:rPr lang="ja-JP" altLang="en-US" sz="1400" dirty="0" err="1">
                <a:solidFill>
                  <a:schemeClr val="tx1"/>
                </a:solidFill>
              </a:rPr>
              <a:t>す</a:t>
            </a:r>
            <a:r>
              <a:rPr lang="en-US" altLang="ja-JP" sz="1400" dirty="0">
                <a:solidFill>
                  <a:schemeClr val="tx1"/>
                </a:solidFill>
              </a:rPr>
              <a:t/>
            </a:r>
            <a:br>
              <a:rPr lang="en-US" altLang="ja-JP" sz="1400" dirty="0">
                <a:solidFill>
                  <a:schemeClr val="tx1"/>
                </a:solidFill>
              </a:rPr>
            </a:br>
            <a:r>
              <a:rPr lang="en-US" altLang="ja-JP" sz="1400" dirty="0">
                <a:solidFill>
                  <a:schemeClr val="tx1"/>
                </a:solidFill>
              </a:rPr>
              <a:t>    </a:t>
            </a:r>
            <a:r>
              <a:rPr lang="ja-JP" altLang="en-US" sz="1400" dirty="0">
                <a:solidFill>
                  <a:schemeClr val="tx1"/>
                </a:solidFill>
              </a:rPr>
              <a:t>ること。</a:t>
            </a:r>
          </a:p>
          <a:p>
            <a:endParaRPr kumimoji="1" lang="en-US" altLang="ja-JP" sz="1600" dirty="0">
              <a:solidFill>
                <a:schemeClr val="tx1"/>
              </a:solidFill>
            </a:endParaRPr>
          </a:p>
        </p:txBody>
      </p:sp>
      <p:sp>
        <p:nvSpPr>
          <p:cNvPr id="8" name="テキスト ボックス 7"/>
          <p:cNvSpPr txBox="1"/>
          <p:nvPr/>
        </p:nvSpPr>
        <p:spPr>
          <a:xfrm>
            <a:off x="7164288" y="4799743"/>
            <a:ext cx="1979712" cy="276999"/>
          </a:xfrm>
          <a:prstGeom prst="rect">
            <a:avLst/>
          </a:prstGeom>
          <a:noFill/>
        </p:spPr>
        <p:txBody>
          <a:bodyPr wrap="square" rtlCol="0">
            <a:spAutoFit/>
          </a:bodyPr>
          <a:lstStyle/>
          <a:p>
            <a:r>
              <a:rPr kumimoji="1" lang="en-US" altLang="ja-JP" sz="1200" u="sng" dirty="0"/>
              <a:t>※</a:t>
            </a:r>
            <a:r>
              <a:rPr lang="ja-JP" altLang="en-US" sz="1200" u="sng" dirty="0"/>
              <a:t>下線部：主な改訂箇所</a:t>
            </a:r>
            <a:endParaRPr kumimoji="1" lang="ja-JP" altLang="en-US" sz="1200" u="sng"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44</a:t>
            </a:fld>
            <a:endParaRPr kumimoji="1" lang="ja-JP" altLang="en-US"/>
          </a:p>
        </p:txBody>
      </p:sp>
      <p:sp>
        <p:nvSpPr>
          <p:cNvPr id="11" name="吹き出し: 上矢印 10"/>
          <p:cNvSpPr/>
          <p:nvPr/>
        </p:nvSpPr>
        <p:spPr>
          <a:xfrm>
            <a:off x="144267" y="5126205"/>
            <a:ext cx="8856984" cy="1614014"/>
          </a:xfrm>
          <a:prstGeom prst="upArrowCallout">
            <a:avLst>
              <a:gd name="adj1" fmla="val 53980"/>
              <a:gd name="adj2" fmla="val 55284"/>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○見通しをもって行動すること。（Ｐ</a:t>
            </a:r>
            <a:r>
              <a:rPr lang="en-US" altLang="ja-JP" sz="1600" b="1" dirty="0">
                <a:solidFill>
                  <a:schemeClr val="tx1"/>
                </a:solidFill>
                <a:latin typeface="メイリオ" panose="020B0604030504040204" pitchFamily="50" charset="-128"/>
                <a:ea typeface="メイリオ" panose="020B0604030504040204" pitchFamily="50" charset="-128"/>
              </a:rPr>
              <a:t>143</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○食べ物への興味や関心をもつこと、食の大切さに気付くこと。（</a:t>
            </a:r>
            <a:r>
              <a:rPr lang="en-US" altLang="ja-JP" sz="1600" b="1" dirty="0">
                <a:solidFill>
                  <a:schemeClr val="tx1"/>
                </a:solidFill>
                <a:latin typeface="メイリオ" panose="020B0604030504040204" pitchFamily="50" charset="-128"/>
                <a:ea typeface="メイリオ" panose="020B0604030504040204" pitchFamily="50" charset="-128"/>
              </a:rPr>
              <a:t>P149</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○多様な動きを経験する中で、体の動きを調整するようにすること。（</a:t>
            </a:r>
            <a:r>
              <a:rPr lang="en-US" altLang="ja-JP" sz="1600" b="1" dirty="0">
                <a:solidFill>
                  <a:schemeClr val="tx1"/>
                </a:solidFill>
                <a:latin typeface="メイリオ" panose="020B0604030504040204" pitchFamily="50" charset="-128"/>
                <a:ea typeface="メイリオ" panose="020B0604030504040204" pitchFamily="50" charset="-128"/>
              </a:rPr>
              <a:t>P158)</a:t>
            </a:r>
            <a:endParaRPr lang="ja-JP" altLang="en-US" sz="1600" b="1" dirty="0">
              <a:solidFill>
                <a:schemeClr val="tx1"/>
              </a:solidFill>
              <a:latin typeface="メイリオ" panose="020B0604030504040204" pitchFamily="50" charset="-128"/>
              <a:ea typeface="メイリオ" panose="020B0604030504040204" pitchFamily="50" charset="-128"/>
            </a:endParaRP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○遊びを通して安全についての構えを身に付けること。（</a:t>
            </a:r>
            <a:r>
              <a:rPr lang="en-US" altLang="ja-JP" sz="1600" b="1" dirty="0">
                <a:solidFill>
                  <a:schemeClr val="tx1"/>
                </a:solidFill>
                <a:latin typeface="メイリオ" panose="020B0604030504040204" pitchFamily="50" charset="-128"/>
                <a:ea typeface="メイリオ" panose="020B0604030504040204" pitchFamily="50" charset="-128"/>
              </a:rPr>
              <a:t>P165</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endParaRPr lang="ja-JP" altLang="en-US"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18140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16922" y="199728"/>
            <a:ext cx="8544484"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領域「人間関係」において充実した内容</a:t>
            </a:r>
          </a:p>
        </p:txBody>
      </p:sp>
      <p:sp>
        <p:nvSpPr>
          <p:cNvPr id="5" name="楕円 4"/>
          <p:cNvSpPr/>
          <p:nvPr/>
        </p:nvSpPr>
        <p:spPr>
          <a:xfrm>
            <a:off x="17847" y="29547"/>
            <a:ext cx="1527930"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第２章</a:t>
            </a:r>
            <a:endParaRPr lang="en-US" altLang="ja-JP" sz="1400" dirty="0">
              <a:solidFill>
                <a:schemeClr val="tx1"/>
              </a:solidFill>
            </a:endParaRPr>
          </a:p>
          <a:p>
            <a:pPr algn="ctr"/>
            <a:r>
              <a:rPr lang="ja-JP" altLang="en-US" sz="1400" dirty="0">
                <a:solidFill>
                  <a:schemeClr val="tx1"/>
                </a:solidFill>
              </a:rPr>
              <a:t>ねらい及び内容</a:t>
            </a:r>
            <a:endParaRPr kumimoji="1" lang="ja-JP" altLang="en-US" sz="1400" dirty="0">
              <a:solidFill>
                <a:schemeClr val="tx1"/>
              </a:solidFill>
            </a:endParaRPr>
          </a:p>
        </p:txBody>
      </p:sp>
      <p:sp>
        <p:nvSpPr>
          <p:cNvPr id="7" name="正方形/長方形 6"/>
          <p:cNvSpPr/>
          <p:nvPr/>
        </p:nvSpPr>
        <p:spPr>
          <a:xfrm>
            <a:off x="161256" y="749627"/>
            <a:ext cx="8856984" cy="3612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領域　人間関係</a:t>
            </a:r>
            <a:endParaRPr lang="en-US" altLang="ja-JP" sz="1600" dirty="0">
              <a:solidFill>
                <a:schemeClr val="tx1"/>
              </a:solidFill>
            </a:endParaRPr>
          </a:p>
          <a:p>
            <a:r>
              <a:rPr lang="ja-JP" altLang="en-US" sz="1600" dirty="0">
                <a:solidFill>
                  <a:schemeClr val="tx1"/>
                </a:solidFill>
              </a:rPr>
              <a:t>ねらい</a:t>
            </a:r>
            <a:endParaRPr lang="en-US" altLang="ja-JP" sz="1600" dirty="0">
              <a:solidFill>
                <a:schemeClr val="tx1"/>
              </a:solidFill>
            </a:endParaRPr>
          </a:p>
          <a:p>
            <a:r>
              <a:rPr lang="en-US" altLang="ja-JP" sz="1600" dirty="0">
                <a:solidFill>
                  <a:schemeClr val="tx1"/>
                </a:solidFill>
              </a:rPr>
              <a:t>(2) </a:t>
            </a:r>
            <a:r>
              <a:rPr lang="ja-JP" altLang="en-US" sz="1600" dirty="0">
                <a:solidFill>
                  <a:schemeClr val="tx1"/>
                </a:solidFill>
              </a:rPr>
              <a:t>身近な人と親しみ，関わりを深め，</a:t>
            </a:r>
            <a:r>
              <a:rPr lang="ja-JP" altLang="en-US" sz="1600" u="sng" dirty="0">
                <a:solidFill>
                  <a:schemeClr val="tx1"/>
                </a:solidFill>
              </a:rPr>
              <a:t>工夫したり，協力したりして一緒に活動する楽しさを</a:t>
            </a:r>
            <a:endParaRPr lang="en-US" altLang="ja-JP" sz="1600" u="sng" dirty="0">
              <a:solidFill>
                <a:schemeClr val="tx1"/>
              </a:solidFill>
            </a:endParaRPr>
          </a:p>
          <a:p>
            <a:r>
              <a:rPr lang="ja-JP" altLang="en-US" sz="1600" dirty="0">
                <a:solidFill>
                  <a:schemeClr val="tx1"/>
                </a:solidFill>
              </a:rPr>
              <a:t>  </a:t>
            </a:r>
            <a:r>
              <a:rPr lang="ja-JP" altLang="en-US" sz="1600" u="sng" dirty="0">
                <a:solidFill>
                  <a:schemeClr val="tx1"/>
                </a:solidFill>
              </a:rPr>
              <a:t>味わい，</a:t>
            </a:r>
            <a:r>
              <a:rPr lang="ja-JP" altLang="en-US" sz="1600" dirty="0">
                <a:solidFill>
                  <a:schemeClr val="tx1"/>
                </a:solidFill>
              </a:rPr>
              <a:t>愛情や信頼感をもつ。</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内容の取扱い</a:t>
            </a:r>
            <a:endParaRPr lang="en-US" altLang="ja-JP" sz="1600" dirty="0">
              <a:solidFill>
                <a:schemeClr val="tx1"/>
              </a:solidFill>
            </a:endParaRPr>
          </a:p>
          <a:p>
            <a:pPr marL="342900" indent="-342900">
              <a:buAutoNum type="arabicParenBoth"/>
            </a:pPr>
            <a:r>
              <a:rPr lang="ja-JP" altLang="en-US" sz="1600" dirty="0">
                <a:solidFill>
                  <a:schemeClr val="tx1"/>
                </a:solidFill>
              </a:rPr>
              <a:t>教師との信頼関係に支えられて自分自身の生活を確立していくことが人と関わる基盤と</a:t>
            </a:r>
            <a:r>
              <a:rPr lang="ja-JP" altLang="en-US" sz="1600" dirty="0" err="1">
                <a:solidFill>
                  <a:schemeClr val="tx1"/>
                </a:solidFill>
              </a:rPr>
              <a:t>な</a:t>
            </a:r>
            <a:r>
              <a:rPr lang="ja-JP" altLang="en-US" sz="1600" dirty="0">
                <a:solidFill>
                  <a:schemeClr val="tx1"/>
                </a:solidFill>
              </a:rPr>
              <a:t> </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ることを考慮し，幼児が自ら周囲に働き掛けることにより多様な感情を体験し，試行錯誤し</a:t>
            </a:r>
            <a:endParaRPr lang="en-US" altLang="ja-JP" sz="1600" dirty="0">
              <a:solidFill>
                <a:schemeClr val="tx1"/>
              </a:solidFill>
            </a:endParaRPr>
          </a:p>
          <a:p>
            <a:r>
              <a:rPr lang="en-US" altLang="ja-JP" sz="1600" dirty="0">
                <a:solidFill>
                  <a:schemeClr val="tx1"/>
                </a:solidFill>
              </a:rPr>
              <a:t>  </a:t>
            </a:r>
            <a:r>
              <a:rPr lang="ja-JP" altLang="en-US" sz="1600" dirty="0" err="1">
                <a:solidFill>
                  <a:schemeClr val="tx1"/>
                </a:solidFill>
              </a:rPr>
              <a:t>ながら</a:t>
            </a:r>
            <a:r>
              <a:rPr lang="ja-JP" altLang="en-US" sz="1600" u="sng" dirty="0">
                <a:solidFill>
                  <a:schemeClr val="tx1"/>
                </a:solidFill>
              </a:rPr>
              <a:t>諦めずにやり遂げることの達成感や，前向きな見通しをもって</a:t>
            </a:r>
            <a:r>
              <a:rPr lang="ja-JP" altLang="en-US" sz="1600" dirty="0">
                <a:solidFill>
                  <a:schemeClr val="tx1"/>
                </a:solidFill>
              </a:rPr>
              <a:t>自分の力で行うことの</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充実感を味わうことができるよう，幼児の行動を見守りながら適切な援助を行うようにする</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こと。</a:t>
            </a:r>
            <a:endParaRPr lang="en-US" altLang="ja-JP" sz="1600" dirty="0">
              <a:solidFill>
                <a:schemeClr val="tx1"/>
              </a:solidFill>
            </a:endParaRPr>
          </a:p>
          <a:p>
            <a:r>
              <a:rPr lang="en-US" altLang="ja-JP" sz="1600" dirty="0">
                <a:solidFill>
                  <a:schemeClr val="tx1"/>
                </a:solidFill>
              </a:rPr>
              <a:t>(2) </a:t>
            </a:r>
            <a:r>
              <a:rPr lang="ja-JP" altLang="en-US" sz="1600" dirty="0">
                <a:solidFill>
                  <a:schemeClr val="tx1"/>
                </a:solidFill>
              </a:rPr>
              <a:t>一人一人を生かした集団を形成しながら人と関わる力を育てていくようにすること。その</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際，集団の生活の中で，幼児が自己を発揮し，教師や他の幼児に認められる体験をし，</a:t>
            </a:r>
            <a:r>
              <a:rPr lang="ja-JP" altLang="en-US" sz="1600" u="sng" dirty="0">
                <a:solidFill>
                  <a:schemeClr val="tx1"/>
                </a:solidFill>
              </a:rPr>
              <a:t>自分</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のよさや特徴に気付き，</a:t>
            </a:r>
            <a:r>
              <a:rPr lang="ja-JP" altLang="en-US" sz="1600" dirty="0">
                <a:solidFill>
                  <a:schemeClr val="tx1"/>
                </a:solidFill>
              </a:rPr>
              <a:t>自信をもって行動できるようにすること。</a:t>
            </a:r>
          </a:p>
          <a:p>
            <a:endParaRPr kumimoji="1" lang="en-US" altLang="ja-JP" dirty="0">
              <a:solidFill>
                <a:schemeClr val="tx1"/>
              </a:solidFill>
            </a:endParaRPr>
          </a:p>
        </p:txBody>
      </p:sp>
      <p:sp>
        <p:nvSpPr>
          <p:cNvPr id="8" name="テキスト ボックス 7"/>
          <p:cNvSpPr txBox="1"/>
          <p:nvPr/>
        </p:nvSpPr>
        <p:spPr>
          <a:xfrm>
            <a:off x="6948264" y="3985428"/>
            <a:ext cx="1872208"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45</a:t>
            </a:fld>
            <a:endParaRPr kumimoji="1" lang="ja-JP" altLang="en-US"/>
          </a:p>
        </p:txBody>
      </p:sp>
      <p:sp>
        <p:nvSpPr>
          <p:cNvPr id="9" name="吹き出し: 上矢印 8"/>
          <p:cNvSpPr/>
          <p:nvPr/>
        </p:nvSpPr>
        <p:spPr>
          <a:xfrm>
            <a:off x="166390" y="4490218"/>
            <a:ext cx="8856984" cy="2231258"/>
          </a:xfrm>
          <a:prstGeom prst="upArrowCallout">
            <a:avLst>
              <a:gd name="adj1" fmla="val 53980"/>
              <a:gd name="adj2" fmla="val 55284"/>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○身近な人と親しみ、関わりを深め、工夫したり、協力したりして一緒に活動する楽しさを味わい、愛情や信頼感をもつこと。（</a:t>
            </a:r>
            <a:r>
              <a:rPr lang="en-US" altLang="ja-JP" sz="1600" b="1" dirty="0">
                <a:solidFill>
                  <a:schemeClr val="tx1"/>
                </a:solidFill>
                <a:latin typeface="メイリオ" panose="020B0604030504040204" pitchFamily="50" charset="-128"/>
                <a:ea typeface="メイリオ" panose="020B0604030504040204" pitchFamily="50" charset="-128"/>
              </a:rPr>
              <a:t>P167)</a:t>
            </a:r>
            <a:endParaRPr lang="ja-JP" altLang="en-US" sz="1600" b="1" dirty="0">
              <a:solidFill>
                <a:schemeClr val="tx1"/>
              </a:solidFill>
              <a:latin typeface="メイリオ" panose="020B0604030504040204" pitchFamily="50" charset="-128"/>
              <a:ea typeface="メイリオ" panose="020B0604030504040204" pitchFamily="50" charset="-128"/>
            </a:endParaRP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○諦めずにやり遂げることの達成感や、前向きな見通しをもって自分の力で行う事の充実感を味わうことができるようにすること。（</a:t>
            </a:r>
            <a:r>
              <a:rPr lang="en-US" altLang="ja-JP" sz="1600" b="1" dirty="0">
                <a:solidFill>
                  <a:schemeClr val="tx1"/>
                </a:solidFill>
                <a:latin typeface="メイリオ" panose="020B0604030504040204" pitchFamily="50" charset="-128"/>
                <a:ea typeface="メイリオ" panose="020B0604030504040204" pitchFamily="50" charset="-128"/>
              </a:rPr>
              <a:t>P184</a:t>
            </a:r>
            <a:r>
              <a:rPr lang="ja-JP" altLang="en-US" sz="1600" b="1" dirty="0">
                <a:solidFill>
                  <a:schemeClr val="tx1"/>
                </a:solidFill>
                <a:latin typeface="メイリオ" panose="020B0604030504040204" pitchFamily="50" charset="-128"/>
                <a:ea typeface="メイリオ" panose="020B0604030504040204" pitchFamily="50" charset="-128"/>
              </a:rPr>
              <a:t>・</a:t>
            </a:r>
            <a:r>
              <a:rPr lang="en-US" altLang="ja-JP" sz="1600" b="1" dirty="0">
                <a:solidFill>
                  <a:schemeClr val="tx1"/>
                </a:solidFill>
                <a:latin typeface="メイリオ" panose="020B0604030504040204" pitchFamily="50" charset="-128"/>
                <a:ea typeface="メイリオ" panose="020B0604030504040204" pitchFamily="50" charset="-128"/>
              </a:rPr>
              <a:t>185</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○自分のよさや特徴に気付くようにすること。（</a:t>
            </a:r>
            <a:r>
              <a:rPr lang="en-US" altLang="ja-JP" sz="1600" b="1" dirty="0">
                <a:solidFill>
                  <a:schemeClr val="tx1"/>
                </a:solidFill>
                <a:latin typeface="メイリオ" panose="020B0604030504040204" pitchFamily="50" charset="-128"/>
                <a:ea typeface="メイリオ" panose="020B0604030504040204" pitchFamily="50" charset="-128"/>
              </a:rPr>
              <a:t>P186</a:t>
            </a:r>
            <a:r>
              <a:rPr lang="ja-JP" altLang="en-US" sz="1600" b="1" dirty="0">
                <a:solidFill>
                  <a:schemeClr val="tx1"/>
                </a:solidFill>
                <a:latin typeface="メイリオ" panose="020B0604030504040204" pitchFamily="50" charset="-128"/>
                <a:ea typeface="メイリオ" panose="020B0604030504040204" pitchFamily="50" charset="-128"/>
              </a:rPr>
              <a:t>・</a:t>
            </a:r>
            <a:r>
              <a:rPr lang="en-US" altLang="ja-JP" sz="1600" b="1" dirty="0">
                <a:solidFill>
                  <a:schemeClr val="tx1"/>
                </a:solidFill>
                <a:latin typeface="メイリオ" panose="020B0604030504040204" pitchFamily="50" charset="-128"/>
                <a:ea typeface="メイリオ" panose="020B0604030504040204" pitchFamily="50" charset="-128"/>
              </a:rPr>
              <a:t>187</a:t>
            </a:r>
            <a:r>
              <a:rPr lang="ja-JP" altLang="en-US" sz="1600" b="1" dirty="0">
                <a:solidFill>
                  <a:schemeClr val="tx1"/>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4523067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16922" y="161628"/>
            <a:ext cx="8544484"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領域「環境」において充実した内容</a:t>
            </a:r>
          </a:p>
        </p:txBody>
      </p:sp>
      <p:sp>
        <p:nvSpPr>
          <p:cNvPr id="7" name="正方形/長方形 6"/>
          <p:cNvSpPr/>
          <p:nvPr/>
        </p:nvSpPr>
        <p:spPr>
          <a:xfrm>
            <a:off x="149350" y="635328"/>
            <a:ext cx="8856984" cy="37744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領域　環境　</a:t>
            </a:r>
            <a:endParaRPr lang="en-US" altLang="ja-JP" sz="1600" dirty="0">
              <a:solidFill>
                <a:schemeClr val="tx1"/>
              </a:solidFill>
            </a:endParaRPr>
          </a:p>
          <a:p>
            <a:r>
              <a:rPr lang="ja-JP" altLang="en-US" sz="1600" dirty="0">
                <a:solidFill>
                  <a:schemeClr val="tx1"/>
                </a:solidFill>
              </a:rPr>
              <a:t>２　内容</a:t>
            </a:r>
          </a:p>
          <a:p>
            <a:r>
              <a:rPr lang="en-US" altLang="ja-JP" sz="1600" u="sng" dirty="0">
                <a:solidFill>
                  <a:schemeClr val="tx1"/>
                </a:solidFill>
              </a:rPr>
              <a:t>(6) </a:t>
            </a:r>
            <a:r>
              <a:rPr lang="ja-JP" altLang="en-US" sz="1600" u="sng" dirty="0">
                <a:solidFill>
                  <a:schemeClr val="tx1"/>
                </a:solidFill>
              </a:rPr>
              <a:t>日常生活の中で，我が国や地域社会における様々な文化や伝統に親しむ。</a:t>
            </a:r>
            <a:endParaRPr lang="en-US" altLang="ja-JP" sz="1600" u="sng" dirty="0">
              <a:solidFill>
                <a:schemeClr val="tx1"/>
              </a:solidFill>
            </a:endParaRPr>
          </a:p>
          <a:p>
            <a:r>
              <a:rPr lang="en-US" altLang="ja-JP" sz="1600" dirty="0">
                <a:solidFill>
                  <a:schemeClr val="tx1"/>
                </a:solidFill>
              </a:rPr>
              <a:t>(8) </a:t>
            </a:r>
            <a:r>
              <a:rPr lang="ja-JP" altLang="en-US" sz="1600" dirty="0">
                <a:solidFill>
                  <a:schemeClr val="tx1"/>
                </a:solidFill>
              </a:rPr>
              <a:t>身近な物や遊具に興味をもって関わり，</a:t>
            </a:r>
            <a:r>
              <a:rPr lang="ja-JP" altLang="en-US" sz="1600" u="sng" dirty="0">
                <a:solidFill>
                  <a:schemeClr val="tx1"/>
                </a:solidFill>
              </a:rPr>
              <a:t>自分なりに比べたり，関連付けたりしながら</a:t>
            </a:r>
            <a:r>
              <a:rPr lang="ja-JP" altLang="en-US" sz="1600" dirty="0">
                <a:solidFill>
                  <a:schemeClr val="tx1"/>
                </a:solidFill>
              </a:rPr>
              <a:t>考え</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たり，試したりして工夫して遊ぶ。</a:t>
            </a:r>
          </a:p>
          <a:p>
            <a:endParaRPr lang="en-US" altLang="ja-JP" sz="1600" dirty="0">
              <a:solidFill>
                <a:schemeClr val="tx1"/>
              </a:solidFill>
            </a:endParaRPr>
          </a:p>
          <a:p>
            <a:r>
              <a:rPr lang="ja-JP" altLang="en-US" sz="1600" dirty="0">
                <a:solidFill>
                  <a:schemeClr val="tx1"/>
                </a:solidFill>
              </a:rPr>
              <a:t>３　内容の取扱い</a:t>
            </a:r>
            <a:endParaRPr lang="en-US" altLang="ja-JP" sz="1600" dirty="0">
              <a:solidFill>
                <a:schemeClr val="tx1"/>
              </a:solidFill>
            </a:endParaRPr>
          </a:p>
          <a:p>
            <a:pPr marL="342900" indent="-342900">
              <a:buAutoNum type="arabicParenBoth"/>
            </a:pPr>
            <a:r>
              <a:rPr lang="ja-JP" altLang="en-US" sz="1600" dirty="0">
                <a:solidFill>
                  <a:schemeClr val="tx1"/>
                </a:solidFill>
              </a:rPr>
              <a:t>幼児が，遊びの中で周囲の環境と関わり，次第に周囲の世界に好奇心を抱き，その意味や</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操作の仕方に関心をもち，物事の法則性に気付き，自分なりに考えることができるように</a:t>
            </a:r>
            <a:r>
              <a:rPr lang="ja-JP" altLang="en-US" sz="1600" dirty="0" err="1">
                <a:solidFill>
                  <a:schemeClr val="tx1"/>
                </a:solidFill>
              </a:rPr>
              <a:t>な</a:t>
            </a:r>
            <a:endParaRPr lang="en-US" altLang="ja-JP" sz="1600" dirty="0">
              <a:solidFill>
                <a:schemeClr val="tx1"/>
              </a:solidFill>
            </a:endParaRPr>
          </a:p>
          <a:p>
            <a:r>
              <a:rPr lang="en-US" altLang="ja-JP" sz="1600" dirty="0">
                <a:solidFill>
                  <a:schemeClr val="tx1"/>
                </a:solidFill>
              </a:rPr>
              <a:t>  </a:t>
            </a:r>
            <a:r>
              <a:rPr lang="ja-JP" altLang="en-US" sz="1600" dirty="0" err="1">
                <a:solidFill>
                  <a:schemeClr val="tx1"/>
                </a:solidFill>
              </a:rPr>
              <a:t>る過</a:t>
            </a:r>
            <a:r>
              <a:rPr lang="ja-JP" altLang="en-US" sz="1600" dirty="0">
                <a:solidFill>
                  <a:schemeClr val="tx1"/>
                </a:solidFill>
              </a:rPr>
              <a:t>程を大切にすること。また，他の幼児の考えなどに触れて新しい考えを生み出す喜びや</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楽しさを味わい，</a:t>
            </a:r>
            <a:r>
              <a:rPr lang="ja-JP" altLang="en-US" sz="1600" u="sng" dirty="0">
                <a:solidFill>
                  <a:schemeClr val="tx1"/>
                </a:solidFill>
              </a:rPr>
              <a:t>自分の考えをよりよいものにしようとする</a:t>
            </a:r>
            <a:r>
              <a:rPr lang="ja-JP" altLang="en-US" sz="1600" dirty="0">
                <a:solidFill>
                  <a:schemeClr val="tx1"/>
                </a:solidFill>
              </a:rPr>
              <a:t>気持ちが育つようにすること。</a:t>
            </a:r>
            <a:endParaRPr lang="en-US" altLang="ja-JP" sz="1600" dirty="0">
              <a:solidFill>
                <a:schemeClr val="tx1"/>
              </a:solidFill>
            </a:endParaRPr>
          </a:p>
          <a:p>
            <a:r>
              <a:rPr lang="en-US" altLang="ja-JP" sz="1600" u="sng" dirty="0">
                <a:solidFill>
                  <a:schemeClr val="tx1"/>
                </a:solidFill>
              </a:rPr>
              <a:t>(4)</a:t>
            </a:r>
            <a:r>
              <a:rPr lang="ja-JP" altLang="en-US" sz="1600" u="sng" dirty="0">
                <a:solidFill>
                  <a:schemeClr val="tx1"/>
                </a:solidFill>
              </a:rPr>
              <a:t> 文化や伝統に親しむ際には，正月や節句など我が国の伝統的な行事，国歌，唱歌，わらべ</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うたや我が国の伝統的な遊びに親しんだり，異なる文化に触れる活動に親しんだりすること </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を通じて，社会とのつながりの意識や国際理解の意識の芽生えなどが養われるようにする</a:t>
            </a:r>
            <a:r>
              <a:rPr lang="ja-JP" altLang="en-US" sz="1600" u="sng" dirty="0" err="1">
                <a:solidFill>
                  <a:schemeClr val="tx1"/>
                </a:solidFill>
              </a:rPr>
              <a:t>こ</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と。</a:t>
            </a:r>
          </a:p>
        </p:txBody>
      </p:sp>
      <p:sp>
        <p:nvSpPr>
          <p:cNvPr id="8" name="テキスト ボックス 7"/>
          <p:cNvSpPr txBox="1"/>
          <p:nvPr/>
        </p:nvSpPr>
        <p:spPr>
          <a:xfrm>
            <a:off x="7012941" y="4132828"/>
            <a:ext cx="1993393"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46</a:t>
            </a:fld>
            <a:endParaRPr kumimoji="1" lang="ja-JP" altLang="en-US"/>
          </a:p>
        </p:txBody>
      </p:sp>
      <p:sp>
        <p:nvSpPr>
          <p:cNvPr id="5" name="楕円 4"/>
          <p:cNvSpPr/>
          <p:nvPr/>
        </p:nvSpPr>
        <p:spPr>
          <a:xfrm>
            <a:off x="17847" y="-8553"/>
            <a:ext cx="1527930"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第２章</a:t>
            </a:r>
            <a:endParaRPr lang="en-US" altLang="ja-JP" sz="1400" dirty="0">
              <a:solidFill>
                <a:schemeClr val="tx1"/>
              </a:solidFill>
            </a:endParaRPr>
          </a:p>
          <a:p>
            <a:pPr algn="ctr"/>
            <a:r>
              <a:rPr lang="ja-JP" altLang="en-US" sz="1400" dirty="0">
                <a:solidFill>
                  <a:schemeClr val="tx1"/>
                </a:solidFill>
              </a:rPr>
              <a:t>ねらい及び内容</a:t>
            </a:r>
            <a:endParaRPr kumimoji="1" lang="ja-JP" altLang="en-US" sz="1400" dirty="0">
              <a:solidFill>
                <a:schemeClr val="tx1"/>
              </a:solidFill>
            </a:endParaRPr>
          </a:p>
        </p:txBody>
      </p:sp>
      <p:sp>
        <p:nvSpPr>
          <p:cNvPr id="9" name="吹き出し: 上矢印 8"/>
          <p:cNvSpPr/>
          <p:nvPr/>
        </p:nvSpPr>
        <p:spPr>
          <a:xfrm>
            <a:off x="149350" y="4409828"/>
            <a:ext cx="8856984" cy="2311648"/>
          </a:xfrm>
          <a:prstGeom prst="upArrowCallout">
            <a:avLst>
              <a:gd name="adj1" fmla="val 53032"/>
              <a:gd name="adj2" fmla="val 55284"/>
              <a:gd name="adj3" fmla="val 12088"/>
              <a:gd name="adj4" fmla="val 8469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rPr>
              <a:t>○日常生活の中で、我が国や地域社会における様々な文化や伝統に親しむこと。（</a:t>
            </a:r>
            <a:r>
              <a:rPr lang="en-US" altLang="ja-JP" sz="1600" b="1" dirty="0">
                <a:solidFill>
                  <a:schemeClr val="tx1"/>
                </a:solidFill>
                <a:latin typeface="メイリオ" panose="020B0604030504040204" pitchFamily="50" charset="-128"/>
                <a:ea typeface="メイリオ" panose="020B0604030504040204" pitchFamily="50" charset="-128"/>
              </a:rPr>
              <a:t>P203</a:t>
            </a:r>
            <a:r>
              <a:rPr lang="ja-JP" altLang="en-US" sz="1600" b="1" dirty="0">
                <a:solidFill>
                  <a:schemeClr val="tx1"/>
                </a:solidFill>
                <a:latin typeface="メイリオ" panose="020B0604030504040204" pitchFamily="50" charset="-128"/>
                <a:ea typeface="メイリオ" panose="020B0604030504040204" pitchFamily="50" charset="-128"/>
              </a:rPr>
              <a:t>）</a:t>
            </a:r>
          </a:p>
          <a:p>
            <a:r>
              <a:rPr lang="ja-JP" altLang="en-US" sz="1600" b="1" dirty="0">
                <a:solidFill>
                  <a:schemeClr val="tx1"/>
                </a:solidFill>
                <a:latin typeface="メイリオ" panose="020B0604030504040204" pitchFamily="50" charset="-128"/>
                <a:ea typeface="メイリオ" panose="020B0604030504040204" pitchFamily="50" charset="-128"/>
              </a:rPr>
              <a:t>○文化や伝統に親しむ際には、正月や節句など我が国の伝統的な行事、国歌、唱歌、わらべうたや我が国の伝統的な遊びに親しんだり、異なる文化に触れる活動に親しんだりすることを通じて、社会とのつながりの意識や国際理解の意識の芽生えなどが養われるようにすること。（</a:t>
            </a:r>
            <a:r>
              <a:rPr lang="en-US" altLang="ja-JP" sz="1600" b="1" dirty="0">
                <a:solidFill>
                  <a:schemeClr val="tx1"/>
                </a:solidFill>
                <a:latin typeface="メイリオ" panose="020B0604030504040204" pitchFamily="50" charset="-128"/>
                <a:ea typeface="メイリオ" panose="020B0604030504040204" pitchFamily="50" charset="-128"/>
              </a:rPr>
              <a:t>P214</a:t>
            </a:r>
            <a:r>
              <a:rPr lang="ja-JP" altLang="en-US" sz="1600" b="1" dirty="0">
                <a:solidFill>
                  <a:schemeClr val="tx1"/>
                </a:solidFill>
                <a:latin typeface="メイリオ" panose="020B0604030504040204" pitchFamily="50" charset="-128"/>
                <a:ea typeface="メイリオ" panose="020B0604030504040204" pitchFamily="50" charset="-128"/>
              </a:rPr>
              <a:t>）</a:t>
            </a:r>
          </a:p>
          <a:p>
            <a:r>
              <a:rPr lang="ja-JP" altLang="en-US" sz="1600" b="1" dirty="0">
                <a:solidFill>
                  <a:schemeClr val="tx1"/>
                </a:solidFill>
                <a:latin typeface="メイリオ" panose="020B0604030504040204" pitchFamily="50" charset="-128"/>
                <a:ea typeface="メイリオ" panose="020B0604030504040204" pitchFamily="50" charset="-128"/>
              </a:rPr>
              <a:t>○自分なりに比べたり、関連付けたりしながら考えたり、試したりして工夫して遊ぶこと。（</a:t>
            </a:r>
            <a:r>
              <a:rPr lang="en-US" altLang="ja-JP" sz="1600" b="1" dirty="0">
                <a:solidFill>
                  <a:schemeClr val="tx1"/>
                </a:solidFill>
                <a:latin typeface="メイリオ" panose="020B0604030504040204" pitchFamily="50" charset="-128"/>
                <a:ea typeface="メイリオ" panose="020B0604030504040204" pitchFamily="50" charset="-128"/>
              </a:rPr>
              <a:t>P205</a:t>
            </a:r>
            <a:r>
              <a:rPr lang="ja-JP" altLang="en-US" sz="1600" b="1" dirty="0">
                <a:solidFill>
                  <a:schemeClr val="tx1"/>
                </a:solidFill>
                <a:latin typeface="メイリオ" panose="020B0604030504040204" pitchFamily="50" charset="-128"/>
                <a:ea typeface="メイリオ" panose="020B0604030504040204" pitchFamily="50" charset="-128"/>
              </a:rPr>
              <a:t>）</a:t>
            </a:r>
            <a:endParaRPr lang="en-US" altLang="ja-JP" sz="1600" b="1" dirty="0">
              <a:solidFill>
                <a:schemeClr val="tx1"/>
              </a:solidFill>
              <a:latin typeface="メイリオ" panose="020B0604030504040204" pitchFamily="50" charset="-128"/>
              <a:ea typeface="メイリオ" panose="020B0604030504040204" pitchFamily="50" charset="-128"/>
            </a:endParaRPr>
          </a:p>
          <a:p>
            <a:r>
              <a:rPr lang="ja-JP" altLang="en-US" sz="1600" b="1" dirty="0">
                <a:solidFill>
                  <a:schemeClr val="tx1"/>
                </a:solidFill>
                <a:latin typeface="メイリオ" panose="020B0604030504040204" pitchFamily="50" charset="-128"/>
                <a:ea typeface="メイリオ" panose="020B0604030504040204" pitchFamily="50" charset="-128"/>
              </a:rPr>
              <a:t>○自分の考えをよりよいものにしようとする気持ちが育つようにすること。（</a:t>
            </a:r>
            <a:r>
              <a:rPr lang="en-US" altLang="ja-JP" sz="1600" b="1" dirty="0">
                <a:solidFill>
                  <a:schemeClr val="tx1"/>
                </a:solidFill>
                <a:latin typeface="メイリオ" panose="020B0604030504040204" pitchFamily="50" charset="-128"/>
                <a:ea typeface="メイリオ" panose="020B0604030504040204" pitchFamily="50" charset="-128"/>
              </a:rPr>
              <a:t>P210</a:t>
            </a:r>
            <a:r>
              <a:rPr lang="ja-JP" altLang="en-US" sz="1600" b="1" dirty="0">
                <a:solidFill>
                  <a:schemeClr val="tx1"/>
                </a:solidFill>
                <a:latin typeface="メイリオ" panose="020B0604030504040204" pitchFamily="50" charset="-128"/>
                <a:ea typeface="メイリオ" panose="020B0604030504040204" pitchFamily="50" charset="-128"/>
              </a:rPr>
              <a:t>・</a:t>
            </a:r>
            <a:r>
              <a:rPr lang="en-US" altLang="ja-JP" sz="1600" b="1" dirty="0">
                <a:solidFill>
                  <a:schemeClr val="tx1"/>
                </a:solidFill>
                <a:latin typeface="メイリオ" panose="020B0604030504040204" pitchFamily="50" charset="-128"/>
                <a:ea typeface="メイリオ" panose="020B0604030504040204" pitchFamily="50" charset="-128"/>
              </a:rPr>
              <a:t>211</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endParaRPr lang="ja-JP" altLang="en-US"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287544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16922" y="199728"/>
            <a:ext cx="8544484"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領域「言葉」において充実した内容</a:t>
            </a:r>
          </a:p>
        </p:txBody>
      </p:sp>
      <p:sp>
        <p:nvSpPr>
          <p:cNvPr id="5" name="楕円 4"/>
          <p:cNvSpPr/>
          <p:nvPr/>
        </p:nvSpPr>
        <p:spPr>
          <a:xfrm>
            <a:off x="17847" y="29547"/>
            <a:ext cx="1527930"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第２章</a:t>
            </a:r>
            <a:endParaRPr lang="en-US" altLang="ja-JP" sz="1400" dirty="0">
              <a:solidFill>
                <a:schemeClr val="tx1"/>
              </a:solidFill>
            </a:endParaRPr>
          </a:p>
          <a:p>
            <a:pPr algn="ctr"/>
            <a:r>
              <a:rPr lang="ja-JP" altLang="en-US" sz="1400" dirty="0">
                <a:solidFill>
                  <a:schemeClr val="tx1"/>
                </a:solidFill>
              </a:rPr>
              <a:t>ねらい及び内容</a:t>
            </a:r>
            <a:endParaRPr kumimoji="1" lang="ja-JP" altLang="en-US" sz="1400" dirty="0">
              <a:solidFill>
                <a:schemeClr val="tx1"/>
              </a:solidFill>
            </a:endParaRPr>
          </a:p>
        </p:txBody>
      </p:sp>
      <p:sp>
        <p:nvSpPr>
          <p:cNvPr id="7" name="正方形/長方形 6"/>
          <p:cNvSpPr/>
          <p:nvPr/>
        </p:nvSpPr>
        <p:spPr>
          <a:xfrm>
            <a:off x="209674" y="829172"/>
            <a:ext cx="8682806" cy="27438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第２章　ねらい及び内容　領域　言葉</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ねらい</a:t>
            </a:r>
            <a:endParaRPr lang="en-US" altLang="ja-JP" sz="1600" dirty="0">
              <a:solidFill>
                <a:schemeClr val="tx1"/>
              </a:solidFill>
            </a:endParaRPr>
          </a:p>
          <a:p>
            <a:r>
              <a:rPr lang="en-US" altLang="ja-JP" sz="1600" dirty="0">
                <a:solidFill>
                  <a:schemeClr val="tx1"/>
                </a:solidFill>
              </a:rPr>
              <a:t>(3) </a:t>
            </a:r>
            <a:r>
              <a:rPr lang="ja-JP" altLang="en-US" sz="1600" dirty="0">
                <a:solidFill>
                  <a:schemeClr val="tx1"/>
                </a:solidFill>
              </a:rPr>
              <a:t>日常生活に必要な言葉が分かるようになるとともに，絵本や物語などに親しみ，</a:t>
            </a:r>
            <a:r>
              <a:rPr lang="ja-JP" altLang="en-US" sz="1600" u="sng" dirty="0">
                <a:solidFill>
                  <a:schemeClr val="tx1"/>
                </a:solidFill>
              </a:rPr>
              <a:t>言葉に対</a:t>
            </a:r>
            <a:endParaRPr lang="en-US" altLang="ja-JP" sz="1600" u="sng" dirty="0">
              <a:solidFill>
                <a:schemeClr val="tx1"/>
              </a:solidFill>
            </a:endParaRPr>
          </a:p>
          <a:p>
            <a:r>
              <a:rPr lang="ja-JP" altLang="en-US" sz="1600" dirty="0">
                <a:solidFill>
                  <a:schemeClr val="tx1"/>
                </a:solidFill>
              </a:rPr>
              <a:t>  </a:t>
            </a:r>
            <a:r>
              <a:rPr lang="ja-JP" altLang="en-US" sz="1600" u="sng" dirty="0">
                <a:solidFill>
                  <a:schemeClr val="tx1"/>
                </a:solidFill>
              </a:rPr>
              <a:t>する感覚を豊かにし，</a:t>
            </a:r>
            <a:r>
              <a:rPr lang="ja-JP" altLang="en-US" sz="1600" dirty="0">
                <a:solidFill>
                  <a:schemeClr val="tx1"/>
                </a:solidFill>
              </a:rPr>
              <a:t>先生や友達と心を通わせる。</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内容の取扱い</a:t>
            </a:r>
            <a:endParaRPr lang="en-US" altLang="ja-JP" sz="1600" dirty="0">
              <a:solidFill>
                <a:schemeClr val="tx1"/>
              </a:solidFill>
            </a:endParaRPr>
          </a:p>
          <a:p>
            <a:r>
              <a:rPr lang="en-US" altLang="ja-JP" sz="1600" u="sng" dirty="0">
                <a:solidFill>
                  <a:schemeClr val="tx1"/>
                </a:solidFill>
              </a:rPr>
              <a:t>(4) </a:t>
            </a:r>
            <a:r>
              <a:rPr lang="ja-JP" altLang="en-US" sz="1600" u="sng" dirty="0">
                <a:solidFill>
                  <a:schemeClr val="tx1"/>
                </a:solidFill>
              </a:rPr>
              <a:t>幼児が生活の中で，言葉の響きやリズム，新しい言葉や表現などに触れ，これらを使う </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楽しさを味わえるようにすること。その際，絵本や物語に親しんだり，言葉遊びなどをした </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りすることを通して，言葉が豊かになるようにすること。</a:t>
            </a:r>
            <a:endParaRPr lang="en-US" altLang="ja-JP" sz="1600" u="sng" dirty="0">
              <a:solidFill>
                <a:schemeClr val="tx1"/>
              </a:solidFill>
            </a:endParaRPr>
          </a:p>
          <a:p>
            <a:endParaRPr lang="en-US" altLang="ja-JP" dirty="0">
              <a:solidFill>
                <a:schemeClr val="tx1"/>
              </a:solidFill>
            </a:endParaRPr>
          </a:p>
          <a:p>
            <a:r>
              <a:rPr lang="ja-JP" altLang="en-US" dirty="0">
                <a:solidFill>
                  <a:schemeClr val="tx1"/>
                </a:solidFill>
              </a:rPr>
              <a:t>　</a:t>
            </a:r>
          </a:p>
          <a:p>
            <a:endParaRPr lang="ja-JP" altLang="en-US" dirty="0">
              <a:solidFill>
                <a:schemeClr val="tx1"/>
              </a:solidFill>
            </a:endParaRPr>
          </a:p>
        </p:txBody>
      </p:sp>
      <p:sp>
        <p:nvSpPr>
          <p:cNvPr id="8" name="テキスト ボックス 7"/>
          <p:cNvSpPr txBox="1"/>
          <p:nvPr/>
        </p:nvSpPr>
        <p:spPr>
          <a:xfrm>
            <a:off x="6876256" y="3068960"/>
            <a:ext cx="1926567"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47</a:t>
            </a:fld>
            <a:endParaRPr kumimoji="1" lang="ja-JP" altLang="en-US"/>
          </a:p>
        </p:txBody>
      </p:sp>
      <p:sp>
        <p:nvSpPr>
          <p:cNvPr id="10" name="吹き出し: 上矢印 9"/>
          <p:cNvSpPr/>
          <p:nvPr/>
        </p:nvSpPr>
        <p:spPr>
          <a:xfrm>
            <a:off x="122585" y="3645024"/>
            <a:ext cx="8856984" cy="1944216"/>
          </a:xfrm>
          <a:prstGeom prst="upArrowCallout">
            <a:avLst>
              <a:gd name="adj1" fmla="val 53980"/>
              <a:gd name="adj2" fmla="val 55284"/>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○言葉に対する感覚を豊かにすること。（</a:t>
            </a:r>
            <a:r>
              <a:rPr lang="en-US" altLang="ja-JP" sz="1600" b="1" dirty="0">
                <a:solidFill>
                  <a:schemeClr val="tx1"/>
                </a:solidFill>
                <a:latin typeface="メイリオ" panose="020B0604030504040204" pitchFamily="50" charset="-128"/>
                <a:ea typeface="メイリオ" panose="020B0604030504040204" pitchFamily="50" charset="-128"/>
              </a:rPr>
              <a:t>P216</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幼児が生活の中で、言葉の響きやリズム、新しい言葉や表現などに触れ、これらを使う楽しさを味わえるようにすること。その際、絵本や物語に親しんだり、言葉遊びなどをしたりすることを通して、言葉が豊かになるようにすること。（</a:t>
            </a:r>
            <a:r>
              <a:rPr lang="en-US" altLang="ja-JP" sz="1600" b="1" dirty="0">
                <a:solidFill>
                  <a:schemeClr val="tx1"/>
                </a:solidFill>
                <a:latin typeface="メイリオ" panose="020B0604030504040204" pitchFamily="50" charset="-128"/>
                <a:ea typeface="メイリオ" panose="020B0604030504040204" pitchFamily="50" charset="-128"/>
              </a:rPr>
              <a:t>P234</a:t>
            </a:r>
            <a:r>
              <a:rPr lang="ja-JP" altLang="en-US" sz="1600" b="1" dirty="0">
                <a:solidFill>
                  <a:schemeClr val="tx1"/>
                </a:solidFill>
                <a:latin typeface="メイリオ" panose="020B0604030504040204" pitchFamily="50" charset="-128"/>
                <a:ea typeface="メイリオ" panose="020B0604030504040204" pitchFamily="50" charset="-128"/>
              </a:rPr>
              <a:t>・</a:t>
            </a:r>
            <a:r>
              <a:rPr lang="en-US" altLang="ja-JP" sz="1600" b="1" dirty="0">
                <a:solidFill>
                  <a:schemeClr val="tx1"/>
                </a:solidFill>
                <a:latin typeface="メイリオ" panose="020B0604030504040204" pitchFamily="50" charset="-128"/>
                <a:ea typeface="メイリオ" panose="020B0604030504040204" pitchFamily="50" charset="-128"/>
              </a:rPr>
              <a:t>235</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endParaRPr lang="ja-JP" altLang="en-US"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231963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88"/>
          <p:cNvSpPr/>
          <p:nvPr/>
        </p:nvSpPr>
        <p:spPr>
          <a:xfrm>
            <a:off x="616922" y="199728"/>
            <a:ext cx="8544484" cy="379718"/>
          </a:xfrm>
          <a:prstGeom prst="rect">
            <a:avLst/>
          </a:prstGeom>
          <a:solidFill>
            <a:srgbClr val="00B050"/>
          </a:solidFill>
          <a:ln w="25400" cap="flat" cmpd="sng" algn="ctr">
            <a:noFill/>
            <a:prstDash val="solid"/>
          </a:ln>
          <a:effectLst/>
          <a:extLst/>
        </p:spPr>
        <p:txBody>
          <a:bodyPr vert="horz" wrap="square" lIns="80334" tIns="40167" rIns="80334" bIns="40167" numCol="1" anchor="ctr" anchorCtr="0" compatLnSpc="1">
            <a:prstTxWarp prst="textNoShape">
              <a:avLst/>
            </a:prstTxWarp>
          </a:bodyPr>
          <a:lstStyle/>
          <a:p>
            <a:pPr algn="ctr" defTabSz="803312" fontAlgn="base">
              <a:spcBef>
                <a:spcPct val="0"/>
              </a:spcBef>
              <a:spcAft>
                <a:spcPct val="0"/>
              </a:spcAft>
            </a:pPr>
            <a:r>
              <a:rPr kumimoji="0" lang="ja-JP" altLang="en-US" sz="2216" kern="0" dirty="0">
                <a:solidFill>
                  <a:prstClr val="white"/>
                </a:solidFill>
                <a:latin typeface="ＤＨＰ平成ゴシックW5" panose="020B0500000000000000" pitchFamily="50" charset="-128"/>
                <a:ea typeface="ＤＨＰ平成ゴシックW5" panose="020B0500000000000000" pitchFamily="50" charset="-128"/>
              </a:rPr>
              <a:t>領域「表現」において充実した内容</a:t>
            </a:r>
          </a:p>
        </p:txBody>
      </p:sp>
      <p:sp>
        <p:nvSpPr>
          <p:cNvPr id="5" name="楕円 4"/>
          <p:cNvSpPr/>
          <p:nvPr/>
        </p:nvSpPr>
        <p:spPr>
          <a:xfrm>
            <a:off x="17847" y="29547"/>
            <a:ext cx="1527930"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第２章</a:t>
            </a:r>
            <a:endParaRPr lang="en-US" altLang="ja-JP" sz="1400" dirty="0">
              <a:solidFill>
                <a:schemeClr val="tx1"/>
              </a:solidFill>
            </a:endParaRPr>
          </a:p>
          <a:p>
            <a:pPr algn="ctr"/>
            <a:r>
              <a:rPr lang="ja-JP" altLang="en-US" sz="1400" dirty="0">
                <a:solidFill>
                  <a:schemeClr val="tx1"/>
                </a:solidFill>
              </a:rPr>
              <a:t>ねらい及び内容</a:t>
            </a:r>
            <a:endParaRPr kumimoji="1" lang="ja-JP" altLang="en-US" sz="1400" dirty="0">
              <a:solidFill>
                <a:schemeClr val="tx1"/>
              </a:solidFill>
            </a:endParaRPr>
          </a:p>
        </p:txBody>
      </p:sp>
      <p:sp>
        <p:nvSpPr>
          <p:cNvPr id="7" name="正方形/長方形 6"/>
          <p:cNvSpPr/>
          <p:nvPr/>
        </p:nvSpPr>
        <p:spPr>
          <a:xfrm>
            <a:off x="209674" y="829172"/>
            <a:ext cx="8682806" cy="32479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第２章　ねらい及び内容　領域　表現</a:t>
            </a:r>
            <a:endParaRPr lang="en-US" altLang="ja-JP" sz="1600" dirty="0">
              <a:solidFill>
                <a:schemeClr val="tx1"/>
              </a:solidFill>
            </a:endParaRPr>
          </a:p>
          <a:p>
            <a:r>
              <a:rPr lang="ja-JP" altLang="en-US" sz="1600" dirty="0">
                <a:solidFill>
                  <a:schemeClr val="tx1"/>
                </a:solidFill>
              </a:rPr>
              <a:t> </a:t>
            </a:r>
            <a:endParaRPr lang="en-US" altLang="ja-JP" sz="1600" dirty="0">
              <a:solidFill>
                <a:schemeClr val="tx1"/>
              </a:solidFill>
            </a:endParaRPr>
          </a:p>
          <a:p>
            <a:r>
              <a:rPr lang="ja-JP" altLang="en-US" sz="1600" dirty="0">
                <a:solidFill>
                  <a:schemeClr val="tx1"/>
                </a:solidFill>
              </a:rPr>
              <a:t>内容の取扱い</a:t>
            </a:r>
            <a:endParaRPr lang="en-US" altLang="ja-JP" sz="1600" dirty="0">
              <a:solidFill>
                <a:schemeClr val="tx1"/>
              </a:solidFill>
            </a:endParaRPr>
          </a:p>
          <a:p>
            <a:pPr marL="342900" indent="-342900">
              <a:buAutoNum type="arabicParenBoth"/>
            </a:pPr>
            <a:r>
              <a:rPr lang="ja-JP" altLang="en-US" sz="1600" dirty="0">
                <a:solidFill>
                  <a:schemeClr val="tx1"/>
                </a:solidFill>
              </a:rPr>
              <a:t>豊かな感性は，身近な環境と十分に関わる中で美しいもの，優れたもの，心を動かす出</a:t>
            </a:r>
            <a:endParaRPr lang="en-US" altLang="ja-JP" sz="1600" dirty="0">
              <a:solidFill>
                <a:schemeClr val="tx1"/>
              </a:solidFill>
            </a:endParaRPr>
          </a:p>
          <a:p>
            <a:r>
              <a:rPr lang="ja-JP" altLang="en-US" sz="1600" dirty="0">
                <a:solidFill>
                  <a:schemeClr val="tx1"/>
                </a:solidFill>
              </a:rPr>
              <a:t>  来事などに出会い，そこから得た感動を他の幼児や教師と共有し，様々に表現することなど</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を通して養われるようにすること。</a:t>
            </a:r>
            <a:r>
              <a:rPr lang="ja-JP" altLang="en-US" sz="1600" u="sng" dirty="0">
                <a:solidFill>
                  <a:schemeClr val="tx1"/>
                </a:solidFill>
              </a:rPr>
              <a:t>その際，風の音や雨の音，身近にある草や花の形や色な</a:t>
            </a:r>
            <a:endParaRPr lang="en-US" altLang="ja-JP" sz="1600" u="sng" dirty="0">
              <a:solidFill>
                <a:schemeClr val="tx1"/>
              </a:solidFill>
            </a:endParaRPr>
          </a:p>
          <a:p>
            <a:r>
              <a:rPr lang="en-US" altLang="ja-JP" sz="1600" dirty="0">
                <a:solidFill>
                  <a:schemeClr val="tx1"/>
                </a:solidFill>
              </a:rPr>
              <a:t>  </a:t>
            </a:r>
            <a:r>
              <a:rPr lang="ja-JP" altLang="en-US" sz="1600" u="sng" dirty="0">
                <a:solidFill>
                  <a:schemeClr val="tx1"/>
                </a:solidFill>
              </a:rPr>
              <a:t>ど自然の中にある音，形，色などに気付くようにすること。</a:t>
            </a:r>
            <a:r>
              <a:rPr lang="ja-JP" altLang="en-US" sz="1600" dirty="0">
                <a:solidFill>
                  <a:schemeClr val="tx1"/>
                </a:solidFill>
              </a:rPr>
              <a:t>　</a:t>
            </a:r>
            <a:endParaRPr lang="en-US" altLang="ja-JP" sz="1600" dirty="0">
              <a:solidFill>
                <a:schemeClr val="tx1"/>
              </a:solidFill>
            </a:endParaRPr>
          </a:p>
          <a:p>
            <a:endParaRPr lang="ja-JP" altLang="en-US" sz="1600" dirty="0">
              <a:solidFill>
                <a:schemeClr val="tx1"/>
              </a:solidFill>
            </a:endParaRPr>
          </a:p>
          <a:p>
            <a:r>
              <a:rPr lang="en-US" altLang="ja-JP" sz="1600" dirty="0">
                <a:solidFill>
                  <a:schemeClr val="tx1"/>
                </a:solidFill>
              </a:rPr>
              <a:t>(2</a:t>
            </a:r>
            <a:r>
              <a:rPr lang="ja-JP" altLang="en-US" sz="1600" dirty="0">
                <a:solidFill>
                  <a:schemeClr val="tx1"/>
                </a:solidFill>
              </a:rPr>
              <a:t>）生活経験や発達に応じ，自ら様々な表現を楽しみ，表現する意欲を十分に発揮させる</a:t>
            </a:r>
            <a:r>
              <a:rPr lang="ja-JP" altLang="en-US" sz="1600" dirty="0" err="1">
                <a:solidFill>
                  <a:schemeClr val="tx1"/>
                </a:solidFill>
              </a:rPr>
              <a:t>こ</a:t>
            </a:r>
            <a:endParaRPr lang="en-US" altLang="ja-JP" sz="1600" dirty="0">
              <a:solidFill>
                <a:schemeClr val="tx1"/>
              </a:solidFill>
            </a:endParaRPr>
          </a:p>
          <a:p>
            <a:r>
              <a:rPr lang="ja-JP" altLang="en-US" sz="1600" dirty="0">
                <a:solidFill>
                  <a:schemeClr val="tx1"/>
                </a:solidFill>
              </a:rPr>
              <a:t>　とができるように，遊具や用具などを整えたり，</a:t>
            </a:r>
            <a:r>
              <a:rPr lang="ja-JP" altLang="en-US" sz="1600" u="sng" dirty="0">
                <a:solidFill>
                  <a:schemeClr val="tx1"/>
                </a:solidFill>
              </a:rPr>
              <a:t>様々な素材や表現の仕方に親しんだり，</a:t>
            </a:r>
            <a:endParaRPr lang="en-US" altLang="ja-JP" sz="1600" u="sng" dirty="0">
              <a:solidFill>
                <a:schemeClr val="tx1"/>
              </a:solidFill>
            </a:endParaRPr>
          </a:p>
          <a:p>
            <a:r>
              <a:rPr lang="ja-JP" altLang="en-US" sz="1600" dirty="0">
                <a:solidFill>
                  <a:schemeClr val="tx1"/>
                </a:solidFill>
              </a:rPr>
              <a:t>　他の幼児の表現に触れられるよう配慮したりし，表現する過程を大切にして自己表現を楽</a:t>
            </a:r>
            <a:endParaRPr lang="en-US" altLang="ja-JP" sz="1600" dirty="0">
              <a:solidFill>
                <a:schemeClr val="tx1"/>
              </a:solidFill>
            </a:endParaRPr>
          </a:p>
          <a:p>
            <a:r>
              <a:rPr lang="ja-JP" altLang="en-US" sz="1600" dirty="0">
                <a:solidFill>
                  <a:schemeClr val="tx1"/>
                </a:solidFill>
              </a:rPr>
              <a:t>　しめるように工夫すること。</a:t>
            </a:r>
          </a:p>
        </p:txBody>
      </p:sp>
      <p:sp>
        <p:nvSpPr>
          <p:cNvPr id="8" name="テキスト ボックス 7"/>
          <p:cNvSpPr txBox="1"/>
          <p:nvPr/>
        </p:nvSpPr>
        <p:spPr>
          <a:xfrm>
            <a:off x="6732240" y="3573016"/>
            <a:ext cx="2088232"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48</a:t>
            </a:fld>
            <a:endParaRPr kumimoji="1" lang="ja-JP" altLang="en-US"/>
          </a:p>
        </p:txBody>
      </p:sp>
      <p:sp>
        <p:nvSpPr>
          <p:cNvPr id="9" name="吹き出し: 上矢印 8"/>
          <p:cNvSpPr/>
          <p:nvPr/>
        </p:nvSpPr>
        <p:spPr>
          <a:xfrm>
            <a:off x="122585" y="4179002"/>
            <a:ext cx="8856984" cy="1626262"/>
          </a:xfrm>
          <a:prstGeom prst="upArrowCallout">
            <a:avLst>
              <a:gd name="adj1" fmla="val 53980"/>
              <a:gd name="adj2" fmla="val 55284"/>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○豊かな感性を養う際に、風の音や雨の音、身近にある草や花の形や色など自然の中にある音、形、色などに気付くようにすること。（</a:t>
            </a:r>
            <a:r>
              <a:rPr lang="en-US" altLang="ja-JP" sz="1600" b="1" dirty="0">
                <a:solidFill>
                  <a:schemeClr val="tx1"/>
                </a:solidFill>
                <a:latin typeface="メイリオ" panose="020B0604030504040204" pitchFamily="50" charset="-128"/>
                <a:ea typeface="メイリオ" panose="020B0604030504040204" pitchFamily="50" charset="-128"/>
              </a:rPr>
              <a:t>P250</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r>
              <a:rPr lang="ja-JP" altLang="en-US" sz="1600" b="1" dirty="0">
                <a:solidFill>
                  <a:schemeClr val="tx1"/>
                </a:solidFill>
                <a:latin typeface="メイリオ" panose="020B0604030504040204" pitchFamily="50" charset="-128"/>
                <a:ea typeface="メイリオ" panose="020B0604030504040204" pitchFamily="50" charset="-128"/>
              </a:rPr>
              <a:t>○様々な素材や表現の仕方に親しむこと。（</a:t>
            </a:r>
            <a:r>
              <a:rPr lang="en-US" altLang="ja-JP" sz="1600" b="1" dirty="0">
                <a:solidFill>
                  <a:schemeClr val="tx1"/>
                </a:solidFill>
                <a:latin typeface="メイリオ" panose="020B0604030504040204" pitchFamily="50" charset="-128"/>
                <a:ea typeface="メイリオ" panose="020B0604030504040204" pitchFamily="50" charset="-128"/>
              </a:rPr>
              <a:t>P253</a:t>
            </a:r>
            <a:r>
              <a:rPr lang="ja-JP" altLang="en-US" sz="1600" b="1" dirty="0">
                <a:solidFill>
                  <a:schemeClr val="tx1"/>
                </a:solidFill>
                <a:latin typeface="メイリオ" panose="020B0604030504040204" pitchFamily="50" charset="-128"/>
                <a:ea typeface="メイリオ" panose="020B0604030504040204" pitchFamily="50" charset="-128"/>
              </a:rPr>
              <a:t>）</a:t>
            </a:r>
          </a:p>
          <a:p>
            <a:pPr>
              <a:lnSpc>
                <a:spcPct val="130000"/>
              </a:lnSpc>
            </a:pPr>
            <a:endParaRPr lang="ja-JP" altLang="en-US"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066769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348880"/>
            <a:ext cx="8239562" cy="1325563"/>
          </a:xfrm>
        </p:spPr>
        <p:txBody>
          <a:bodyPr>
            <a:normAutofit fontScale="90000"/>
          </a:bodyPr>
          <a:lstStyle/>
          <a:p>
            <a:r>
              <a:rPr kumimoji="1" lang="ja-JP" altLang="en-US" dirty="0"/>
              <a:t>第３章　教育課程に係る教育時間の終了後等に行う教育活動などの留意事項の改訂について</a:t>
            </a:r>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49</a:t>
            </a:fld>
            <a:endParaRPr kumimoji="1" lang="ja-JP" altLang="en-US"/>
          </a:p>
        </p:txBody>
      </p:sp>
    </p:spTree>
    <p:extLst>
      <p:ext uri="{BB962C8B-B14F-4D97-AF65-F5344CB8AC3E}">
        <p14:creationId xmlns:p14="http://schemas.microsoft.com/office/powerpoint/2010/main" val="3805367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5</a:t>
            </a:fld>
            <a:endParaRPr kumimoji="1" lang="ja-JP" altLang="en-US"/>
          </a:p>
        </p:txBody>
      </p:sp>
      <p:sp>
        <p:nvSpPr>
          <p:cNvPr id="5" name="Rectangle 4"/>
          <p:cNvSpPr>
            <a:spLocks noChangeArrowheads="1"/>
          </p:cNvSpPr>
          <p:nvPr/>
        </p:nvSpPr>
        <p:spPr bwMode="auto">
          <a:xfrm>
            <a:off x="251520" y="73305"/>
            <a:ext cx="8534400" cy="445790"/>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幼稚園教育要領改訂の概要　－前文の趣旨及び要点</a:t>
            </a:r>
            <a:endPar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91584" y="836712"/>
            <a:ext cx="8740228" cy="5519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   今回の改訂においては、</a:t>
            </a:r>
            <a:r>
              <a:rPr lang="ja-JP" altLang="en-US" u="sng" dirty="0">
                <a:solidFill>
                  <a:schemeClr val="tx1"/>
                </a:solidFill>
              </a:rPr>
              <a:t>「改訂の基本方針」（</a:t>
            </a:r>
            <a:r>
              <a:rPr lang="en-US" altLang="ja-JP" u="sng" dirty="0">
                <a:solidFill>
                  <a:schemeClr val="tx1"/>
                </a:solidFill>
              </a:rPr>
              <a:t>1</a:t>
            </a:r>
            <a:r>
              <a:rPr lang="ja-JP" altLang="en-US" u="sng" dirty="0">
                <a:solidFill>
                  <a:schemeClr val="tx1"/>
                </a:solidFill>
              </a:rPr>
              <a:t>）（</a:t>
            </a:r>
            <a:r>
              <a:rPr lang="en-US" altLang="ja-JP" u="sng" dirty="0">
                <a:solidFill>
                  <a:schemeClr val="tx1"/>
                </a:solidFill>
              </a:rPr>
              <a:t>2</a:t>
            </a:r>
            <a:r>
              <a:rPr lang="ja-JP" altLang="en-US" u="sng" dirty="0">
                <a:solidFill>
                  <a:schemeClr val="tx1"/>
                </a:solidFill>
              </a:rPr>
              <a:t>）の理念を明確にし、社会で共有されるよう</a:t>
            </a:r>
            <a:r>
              <a:rPr lang="ja-JP" altLang="en-US" dirty="0">
                <a:solidFill>
                  <a:schemeClr val="tx1"/>
                </a:solidFill>
              </a:rPr>
              <a:t>新たに前文を設け、次の事項を示した。</a:t>
            </a:r>
            <a:endParaRPr lang="en-US" altLang="ja-JP" sz="1700" dirty="0">
              <a:solidFill>
                <a:schemeClr val="tx1"/>
              </a:solidFill>
            </a:endParaRPr>
          </a:p>
          <a:p>
            <a:endParaRPr lang="en-US" altLang="ja-JP" sz="1700" dirty="0">
              <a:solidFill>
                <a:schemeClr val="tx1"/>
              </a:solidFill>
            </a:endParaRPr>
          </a:p>
          <a:p>
            <a:endParaRPr lang="en-US" altLang="ja-JP" sz="1700" dirty="0">
              <a:solidFill>
                <a:schemeClr val="tx1"/>
              </a:solidFill>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①　</a:t>
            </a:r>
            <a:r>
              <a:rPr lang="ja-JP" altLang="en-US" sz="2400" u="sng" dirty="0">
                <a:solidFill>
                  <a:schemeClr val="tx1"/>
                </a:solidFill>
                <a:latin typeface="ＭＳ Ｐゴシック" panose="020B0600070205080204" pitchFamily="50" charset="-128"/>
                <a:ea typeface="ＭＳ Ｐゴシック" panose="020B0600070205080204" pitchFamily="50" charset="-128"/>
              </a:rPr>
              <a:t>教育基本法に規定する教育の目的や目標の明記とこれからの</a:t>
            </a:r>
            <a:endParaRPr lang="en-US" altLang="ja-JP" sz="2400" u="sng" dirty="0">
              <a:solidFill>
                <a:schemeClr val="tx1"/>
              </a:solidFill>
              <a:latin typeface="ＭＳ Ｐゴシック" panose="020B0600070205080204" pitchFamily="50" charset="-128"/>
              <a:ea typeface="ＭＳ Ｐゴシック" panose="020B0600070205080204" pitchFamily="50" charset="-128"/>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　</a:t>
            </a:r>
            <a:r>
              <a:rPr lang="ja-JP" altLang="en-US" sz="2400" u="sng" dirty="0">
                <a:solidFill>
                  <a:schemeClr val="tx1"/>
                </a:solidFill>
                <a:latin typeface="ＭＳ Ｐゴシック" panose="020B0600070205080204" pitchFamily="50" charset="-128"/>
                <a:ea typeface="ＭＳ Ｐゴシック" panose="020B0600070205080204" pitchFamily="50" charset="-128"/>
              </a:rPr>
              <a:t>学校に求められること</a:t>
            </a:r>
            <a:endParaRPr lang="en-US" altLang="ja-JP" sz="2400" u="sng" dirty="0">
              <a:solidFill>
                <a:schemeClr val="tx1"/>
              </a:solidFill>
              <a:latin typeface="ＭＳ Ｐゴシック" panose="020B0600070205080204" pitchFamily="50" charset="-128"/>
              <a:ea typeface="ＭＳ Ｐゴシック" panose="020B0600070205080204" pitchFamily="50" charset="-128"/>
            </a:endParaRPr>
          </a:p>
          <a:p>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②　</a:t>
            </a:r>
            <a:r>
              <a:rPr lang="ja-JP" altLang="en-US" sz="2400" u="sng" dirty="0">
                <a:solidFill>
                  <a:schemeClr val="tx1"/>
                </a:solidFill>
                <a:latin typeface="ＭＳ Ｐゴシック" panose="020B0600070205080204" pitchFamily="50" charset="-128"/>
                <a:ea typeface="ＭＳ Ｐゴシック" panose="020B0600070205080204" pitchFamily="50" charset="-128"/>
              </a:rPr>
              <a:t>「社会に開かれた教育課程」の実現を目指すこと</a:t>
            </a:r>
            <a:endParaRPr kumimoji="1" lang="en-US" altLang="ja-JP" sz="2400" u="sng" dirty="0">
              <a:solidFill>
                <a:schemeClr val="tx1"/>
              </a:solidFill>
              <a:latin typeface="ＭＳ Ｐゴシック" panose="020B0600070205080204" pitchFamily="50" charset="-128"/>
              <a:ea typeface="ＭＳ Ｐゴシック" panose="020B0600070205080204" pitchFamily="50" charset="-128"/>
            </a:endParaRPr>
          </a:p>
          <a:p>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③　</a:t>
            </a:r>
            <a:r>
              <a:rPr lang="ja-JP" altLang="en-US" sz="2400" u="sng" dirty="0">
                <a:solidFill>
                  <a:schemeClr val="tx1"/>
                </a:solidFill>
                <a:latin typeface="ＭＳ Ｐゴシック" panose="020B0600070205080204" pitchFamily="50" charset="-128"/>
                <a:ea typeface="ＭＳ Ｐゴシック" panose="020B0600070205080204" pitchFamily="50" charset="-128"/>
              </a:rPr>
              <a:t>幼稚園教育要領を踏まえた創意工夫に基づく教育活動の充実</a:t>
            </a:r>
            <a:endParaRPr lang="en-US" altLang="ja-JP" sz="2400" u="sng"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000" dirty="0">
                <a:solidFill>
                  <a:schemeClr val="tx1"/>
                </a:solidFill>
                <a:latin typeface="+mn-ea"/>
              </a:rPr>
              <a:t>　</a:t>
            </a:r>
            <a:endParaRPr kumimoji="1" lang="en-US" altLang="ja-JP" sz="2000" u="sng" dirty="0">
              <a:solidFill>
                <a:schemeClr val="tx1"/>
              </a:solidFill>
              <a:latin typeface="+mn-ea"/>
            </a:endParaRPr>
          </a:p>
        </p:txBody>
      </p:sp>
    </p:spTree>
    <p:extLst>
      <p:ext uri="{BB962C8B-B14F-4D97-AF65-F5344CB8AC3E}">
        <p14:creationId xmlns:p14="http://schemas.microsoft.com/office/powerpoint/2010/main" val="2318798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50</a:t>
            </a:fld>
            <a:endParaRPr kumimoji="1" lang="ja-JP" altLang="en-US"/>
          </a:p>
        </p:txBody>
      </p:sp>
      <p:sp>
        <p:nvSpPr>
          <p:cNvPr id="5" name="Rectangle 4"/>
          <p:cNvSpPr>
            <a:spLocks noChangeArrowheads="1"/>
          </p:cNvSpPr>
          <p:nvPr/>
        </p:nvSpPr>
        <p:spPr bwMode="auto">
          <a:xfrm>
            <a:off x="251520" y="73304"/>
            <a:ext cx="8534400" cy="763407"/>
          </a:xfrm>
          <a:prstGeom prst="rect">
            <a:avLst/>
          </a:prstGeom>
          <a:solidFill>
            <a:schemeClr val="accent5">
              <a:lumMod val="75000"/>
            </a:schemeClr>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algn="l"/>
            <a:r>
              <a:rPr lang="ja-JP" altLang="en-US" sz="2000" b="1" dirty="0">
                <a:solidFill>
                  <a:schemeClr val="bg1"/>
                </a:solidFill>
                <a:latin typeface="メイリオ" panose="020B0604030504040204" pitchFamily="50" charset="-128"/>
                <a:ea typeface="メイリオ" panose="020B0604030504040204" pitchFamily="50" charset="-128"/>
              </a:rPr>
              <a:t>　幼稚園教育要領改訂の概要　</a:t>
            </a:r>
            <a:endParaRPr lang="en-US" altLang="ja-JP" sz="2000" b="1" dirty="0">
              <a:solidFill>
                <a:schemeClr val="bg1"/>
              </a:solidFill>
              <a:latin typeface="メイリオ" panose="020B0604030504040204" pitchFamily="50" charset="-128"/>
              <a:ea typeface="メイリオ" panose="020B0604030504040204" pitchFamily="50" charset="-128"/>
            </a:endParaRPr>
          </a:p>
          <a:p>
            <a:pPr algn="l"/>
            <a:r>
              <a:rPr lang="ja-JP" altLang="en-US" sz="2000" b="1" dirty="0">
                <a:solidFill>
                  <a:schemeClr val="bg1"/>
                </a:solidFill>
                <a:latin typeface="メイリオ" panose="020B0604030504040204" pitchFamily="50" charset="-128"/>
                <a:ea typeface="メイリオ" panose="020B0604030504040204" pitchFamily="50" charset="-128"/>
              </a:rPr>
              <a:t>　－</a:t>
            </a:r>
            <a:r>
              <a:rPr lang="ja-JP" altLang="en-US" sz="1600" b="1" dirty="0">
                <a:solidFill>
                  <a:schemeClr val="bg1"/>
                </a:solidFill>
                <a:latin typeface="メイリオ" panose="020B0604030504040204" pitchFamily="50" charset="-128"/>
                <a:ea typeface="メイリオ" panose="020B0604030504040204" pitchFamily="50" charset="-128"/>
              </a:rPr>
              <a:t>「教育課程に係る教育時間の終了後等に行う教育活動などの留意事項」の改訂の要点</a:t>
            </a:r>
            <a:endParaRPr lang="ja-JP" altLang="en-US" sz="16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6" name="四角形: 角を丸くする 5"/>
          <p:cNvSpPr/>
          <p:nvPr/>
        </p:nvSpPr>
        <p:spPr>
          <a:xfrm>
            <a:off x="54224" y="1196752"/>
            <a:ext cx="8928992" cy="2797771"/>
          </a:xfrm>
          <a:prstGeom prst="roundRect">
            <a:avLst>
              <a:gd name="adj" fmla="val 4969"/>
            </a:avLst>
          </a:prstGeom>
          <a:solidFill>
            <a:schemeClr val="bg1"/>
          </a:solidFill>
          <a:ln w="53975"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HG丸ｺﾞｼｯｸM-PRO" panose="020F0600000000000000" pitchFamily="50" charset="-128"/>
                <a:ea typeface="HG丸ｺﾞｼｯｸM-PRO" panose="020F0600000000000000" pitchFamily="50" charset="-128"/>
              </a:rPr>
              <a:t>①　教育課程に係る教育時間の終了後等に行う教育活動などの留意事項</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○「教育課程に係る教育時間の終了後等に行う教育活動」の計画を作成する際に、</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地域の人々と連携するなど、地域の様々な資源を活用しつつ、多様な体験がで</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きるようにすることを明示。</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②　子育ての支援</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　○幼稚園が地域における幼児期の教育のセンターとしての役割を果たす際に、心</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理や保健の専門家、地域の子育て経験者等</a:t>
            </a:r>
            <a:r>
              <a:rPr lang="ja-JP" altLang="en-US" dirty="0">
                <a:solidFill>
                  <a:schemeClr val="tx1"/>
                </a:solidFill>
                <a:latin typeface="HG丸ｺﾞｼｯｸM-PRO" panose="020F0600000000000000" pitchFamily="50" charset="-128"/>
                <a:ea typeface="HG丸ｺﾞｼｯｸM-PRO" panose="020F0600000000000000" pitchFamily="50" charset="-128"/>
              </a:rPr>
              <a:t>と連携・協働しながら取り組むこと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を明示。</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091924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1104604" y="152636"/>
            <a:ext cx="7571777" cy="648072"/>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1800" b="1" dirty="0">
                <a:solidFill>
                  <a:schemeClr val="bg1"/>
                </a:solidFill>
                <a:latin typeface="メイリオ" panose="020B0604030504040204" pitchFamily="50" charset="-128"/>
                <a:ea typeface="メイリオ" panose="020B0604030504040204" pitchFamily="50" charset="-128"/>
              </a:rPr>
              <a:t>教育課程に係る教育時間の終了後等に行う</a:t>
            </a:r>
            <a:endParaRPr lang="en-US" altLang="ja-JP" sz="1800" b="1" dirty="0">
              <a:solidFill>
                <a:schemeClr val="bg1"/>
              </a:solidFill>
              <a:latin typeface="メイリオ" panose="020B0604030504040204" pitchFamily="50" charset="-128"/>
              <a:ea typeface="メイリオ" panose="020B0604030504040204" pitchFamily="50" charset="-128"/>
            </a:endParaRPr>
          </a:p>
          <a:p>
            <a:r>
              <a:rPr lang="ja-JP" altLang="en-US" sz="1800" b="1" dirty="0">
                <a:solidFill>
                  <a:schemeClr val="bg1"/>
                </a:solidFill>
                <a:latin typeface="メイリオ" panose="020B0604030504040204" pitchFamily="50" charset="-128"/>
                <a:ea typeface="メイリオ" panose="020B0604030504040204" pitchFamily="50" charset="-128"/>
              </a:rPr>
              <a:t>教育活動などの留意事項</a:t>
            </a:r>
            <a:endParaRPr lang="en-US" altLang="ja-JP" sz="1800" b="1" dirty="0">
              <a:solidFill>
                <a:schemeClr val="bg1"/>
              </a:solidFill>
              <a:latin typeface="メイリオ" panose="020B0604030504040204" pitchFamily="50" charset="-128"/>
              <a:ea typeface="メイリオ" panose="020B0604030504040204" pitchFamily="50" charset="-128"/>
            </a:endParaRPr>
          </a:p>
        </p:txBody>
      </p:sp>
      <p:sp>
        <p:nvSpPr>
          <p:cNvPr id="7" name="楕円 6"/>
          <p:cNvSpPr/>
          <p:nvPr/>
        </p:nvSpPr>
        <p:spPr>
          <a:xfrm>
            <a:off x="107504" y="80628"/>
            <a:ext cx="2031986"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第３章</a:t>
            </a:r>
            <a:endParaRPr lang="en-US" altLang="ja-JP" sz="1400" dirty="0">
              <a:solidFill>
                <a:schemeClr val="tx1"/>
              </a:solidFill>
            </a:endParaRPr>
          </a:p>
          <a:p>
            <a:pPr algn="ctr"/>
            <a:r>
              <a:rPr lang="ja-JP" altLang="en-US" sz="1400" dirty="0">
                <a:solidFill>
                  <a:schemeClr val="tx1"/>
                </a:solidFill>
              </a:rPr>
              <a:t>教育課程外の教育活動など</a:t>
            </a:r>
            <a:endParaRPr kumimoji="1" lang="ja-JP" altLang="en-US" sz="1400" dirty="0">
              <a:solidFill>
                <a:schemeClr val="tx1"/>
              </a:solidFill>
            </a:endParaRPr>
          </a:p>
        </p:txBody>
      </p:sp>
      <p:sp>
        <p:nvSpPr>
          <p:cNvPr id="8" name="正方形/長方形 7"/>
          <p:cNvSpPr/>
          <p:nvPr/>
        </p:nvSpPr>
        <p:spPr>
          <a:xfrm>
            <a:off x="218867" y="836713"/>
            <a:ext cx="8682806" cy="24933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第３章　教育課程に係る教育時間の終了後等に行う教育活動などの留意事項</a:t>
            </a:r>
            <a:endParaRPr lang="en-US" altLang="ja-JP" sz="1600" dirty="0">
              <a:solidFill>
                <a:schemeClr val="tx1"/>
              </a:solidFill>
            </a:endParaRPr>
          </a:p>
          <a:p>
            <a:endParaRPr lang="en-US" altLang="ja-JP" sz="1600" dirty="0">
              <a:solidFill>
                <a:schemeClr val="tx1"/>
              </a:solidFill>
              <a:latin typeface="+mn-ea"/>
            </a:endParaRPr>
          </a:p>
          <a:p>
            <a:r>
              <a:rPr lang="ja-JP" altLang="en-US" sz="1600" dirty="0">
                <a:solidFill>
                  <a:schemeClr val="tx1"/>
                </a:solidFill>
                <a:latin typeface="+mn-ea"/>
              </a:rPr>
              <a:t>１</a:t>
            </a:r>
            <a:r>
              <a:rPr lang="ja-JP" altLang="en-US" sz="1600" dirty="0">
                <a:solidFill>
                  <a:schemeClr val="tx1"/>
                </a:solidFill>
                <a:latin typeface="ＭＳ 明朝" panose="02020609040205080304" pitchFamily="17" charset="-128"/>
                <a:ea typeface="ＭＳ 明朝" panose="02020609040205080304" pitchFamily="17" charset="-128"/>
              </a:rPr>
              <a:t>　</a:t>
            </a:r>
            <a:r>
              <a:rPr lang="ja-JP" altLang="en-US" sz="1600" dirty="0">
                <a:solidFill>
                  <a:schemeClr val="tx1"/>
                </a:solidFill>
                <a:latin typeface="+mn-ea"/>
              </a:rPr>
              <a:t>地域の実態や保護者の要請により，教育課程に係る教育時間の終了後等に希望する者を</a:t>
            </a:r>
            <a:endParaRPr lang="en-US" altLang="ja-JP" sz="1600" dirty="0">
              <a:solidFill>
                <a:schemeClr val="tx1"/>
              </a:solidFill>
              <a:latin typeface="+mn-ea"/>
            </a:endParaRPr>
          </a:p>
          <a:p>
            <a:r>
              <a:rPr lang="ja-JP" altLang="en-US" sz="1600" dirty="0">
                <a:solidFill>
                  <a:schemeClr val="tx1"/>
                </a:solidFill>
                <a:latin typeface="+mn-ea"/>
              </a:rPr>
              <a:t>　対象に行う教育活動については，幼児の心身の負担に配慮するものとする。また，次の点</a:t>
            </a:r>
            <a:endParaRPr lang="en-US" altLang="ja-JP" sz="1600" dirty="0">
              <a:solidFill>
                <a:schemeClr val="tx1"/>
              </a:solidFill>
              <a:latin typeface="+mn-ea"/>
            </a:endParaRPr>
          </a:p>
          <a:p>
            <a:r>
              <a:rPr lang="ja-JP" altLang="en-US" sz="1600" dirty="0">
                <a:solidFill>
                  <a:schemeClr val="tx1"/>
                </a:solidFill>
                <a:latin typeface="+mn-ea"/>
              </a:rPr>
              <a:t>　にも留意するものとする。</a:t>
            </a:r>
            <a:endParaRPr lang="en-US" altLang="ja-JP" sz="1600" dirty="0">
              <a:solidFill>
                <a:schemeClr val="tx1"/>
              </a:solidFill>
              <a:latin typeface="+mn-ea"/>
            </a:endParaRPr>
          </a:p>
          <a:p>
            <a:endParaRPr lang="en-US" altLang="ja-JP" sz="1600" dirty="0">
              <a:solidFill>
                <a:schemeClr val="tx1"/>
              </a:solidFill>
              <a:latin typeface="+mn-ea"/>
            </a:endParaRPr>
          </a:p>
          <a:p>
            <a:r>
              <a:rPr lang="ja-JP" altLang="en-US" sz="1600" dirty="0">
                <a:solidFill>
                  <a:schemeClr val="tx1"/>
                </a:solidFill>
                <a:latin typeface="+mn-ea"/>
              </a:rPr>
              <a:t>　</a:t>
            </a:r>
            <a:r>
              <a:rPr lang="en-US" altLang="ja-JP" sz="1600" dirty="0">
                <a:solidFill>
                  <a:schemeClr val="tx1"/>
                </a:solidFill>
                <a:latin typeface="+mn-ea"/>
              </a:rPr>
              <a:t>(2) </a:t>
            </a:r>
            <a:r>
              <a:rPr lang="ja-JP" altLang="en-US" sz="1600" dirty="0">
                <a:solidFill>
                  <a:schemeClr val="tx1"/>
                </a:solidFill>
                <a:latin typeface="+mn-ea"/>
              </a:rPr>
              <a:t>家庭や地域での幼児の生活も考慮し，教育課程に係る教育時間の終了後等に行う教育活</a:t>
            </a:r>
            <a:endParaRPr lang="en-US" altLang="ja-JP" sz="1600" dirty="0">
              <a:solidFill>
                <a:schemeClr val="tx1"/>
              </a:solidFill>
              <a:latin typeface="+mn-ea"/>
            </a:endParaRPr>
          </a:p>
          <a:p>
            <a:r>
              <a:rPr lang="ja-JP" altLang="en-US" sz="1600" dirty="0">
                <a:solidFill>
                  <a:schemeClr val="tx1"/>
                </a:solidFill>
                <a:latin typeface="+mn-ea"/>
              </a:rPr>
              <a:t>　　動の計画を作成するようにすること。その際，</a:t>
            </a:r>
            <a:r>
              <a:rPr lang="ja-JP" altLang="en-US" sz="1600" u="sng" dirty="0">
                <a:solidFill>
                  <a:schemeClr val="tx1"/>
                </a:solidFill>
                <a:latin typeface="+mn-ea"/>
              </a:rPr>
              <a:t>地域の人々と連携するなど，</a:t>
            </a:r>
            <a:r>
              <a:rPr lang="ja-JP" altLang="en-US" sz="1600" dirty="0">
                <a:solidFill>
                  <a:schemeClr val="tx1"/>
                </a:solidFill>
                <a:latin typeface="+mn-ea"/>
              </a:rPr>
              <a:t>地域の様々</a:t>
            </a:r>
            <a:endParaRPr lang="en-US" altLang="ja-JP" sz="1600" dirty="0">
              <a:solidFill>
                <a:schemeClr val="tx1"/>
              </a:solidFill>
              <a:latin typeface="+mn-ea"/>
            </a:endParaRPr>
          </a:p>
          <a:p>
            <a:r>
              <a:rPr lang="ja-JP" altLang="en-US" sz="1600" dirty="0">
                <a:solidFill>
                  <a:schemeClr val="tx1"/>
                </a:solidFill>
                <a:latin typeface="+mn-ea"/>
              </a:rPr>
              <a:t>　　な資源を活用しつつ，多様な体験ができるようにすること。</a:t>
            </a:r>
            <a:endParaRPr lang="en-US" altLang="ja-JP" sz="1600" dirty="0">
              <a:solidFill>
                <a:schemeClr val="tx1"/>
              </a:solidFill>
              <a:latin typeface="+mn-ea"/>
            </a:endParaRPr>
          </a:p>
          <a:p>
            <a:endParaRPr lang="en-US" altLang="ja-JP" dirty="0">
              <a:solidFill>
                <a:schemeClr val="tx1"/>
              </a:solidFill>
              <a:latin typeface="+mn-ea"/>
            </a:endParaRPr>
          </a:p>
          <a:p>
            <a:r>
              <a:rPr lang="ja-JP" altLang="en-US" dirty="0">
                <a:solidFill>
                  <a:schemeClr val="tx1"/>
                </a:solidFill>
              </a:rPr>
              <a:t>　　</a:t>
            </a:r>
          </a:p>
          <a:p>
            <a:endParaRPr lang="ja-JP" altLang="en-US" dirty="0">
              <a:solidFill>
                <a:schemeClr val="tx1"/>
              </a:solidFill>
            </a:endParaRPr>
          </a:p>
        </p:txBody>
      </p:sp>
      <p:sp>
        <p:nvSpPr>
          <p:cNvPr id="11" name="テキスト ボックス 10"/>
          <p:cNvSpPr txBox="1"/>
          <p:nvPr/>
        </p:nvSpPr>
        <p:spPr>
          <a:xfrm>
            <a:off x="7020635" y="3053101"/>
            <a:ext cx="1953409"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51</a:t>
            </a:fld>
            <a:endParaRPr kumimoji="1" lang="ja-JP" altLang="en-US"/>
          </a:p>
        </p:txBody>
      </p:sp>
      <p:sp>
        <p:nvSpPr>
          <p:cNvPr id="9" name="吹き出し: 上矢印 8"/>
          <p:cNvSpPr/>
          <p:nvPr/>
        </p:nvSpPr>
        <p:spPr>
          <a:xfrm>
            <a:off x="131778" y="3356992"/>
            <a:ext cx="8856984" cy="3168352"/>
          </a:xfrm>
          <a:prstGeom prst="upArrowCallout">
            <a:avLst>
              <a:gd name="adj1" fmla="val 53980"/>
              <a:gd name="adj2" fmla="val 55284"/>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600" dirty="0">
                <a:solidFill>
                  <a:schemeClr val="tx1"/>
                </a:solidFill>
              </a:rPr>
              <a:t>・</a:t>
            </a:r>
            <a:r>
              <a:rPr lang="ja-JP" altLang="en-US" sz="1600" dirty="0">
                <a:solidFill>
                  <a:schemeClr val="tx1"/>
                </a:solidFill>
              </a:rPr>
              <a:t>社会と教育課程のつながりを大切にする</a:t>
            </a:r>
            <a:r>
              <a:rPr lang="ja-JP" altLang="en-US" sz="1600" u="sng" dirty="0">
                <a:solidFill>
                  <a:schemeClr val="tx1"/>
                </a:solidFill>
              </a:rPr>
              <a:t>「社会に開かれた教育課程」としての役割は、預かり保育や子育ての支援を通じて、施設や機能を開放してきた幼稚園では、これまでも担われてきた</a:t>
            </a:r>
            <a:r>
              <a:rPr lang="ja-JP" altLang="en-US" sz="1600" dirty="0">
                <a:solidFill>
                  <a:schemeClr val="tx1"/>
                </a:solidFill>
              </a:rPr>
              <a:t>ものである。近年の社会環境の急速な変化に対応し、今後も、幼稚園における教育課程が「社会に開かれた教育課程」としての役割を更に果たしていくことが必要。</a:t>
            </a:r>
            <a:endParaRPr lang="en-US" altLang="ja-JP" sz="1600" dirty="0">
              <a:solidFill>
                <a:schemeClr val="tx1"/>
              </a:solidFill>
            </a:endParaRPr>
          </a:p>
          <a:p>
            <a:endParaRPr lang="ja-JP" altLang="en-US" sz="1600" dirty="0">
              <a:solidFill>
                <a:schemeClr val="tx1"/>
              </a:solidFill>
            </a:endParaRPr>
          </a:p>
          <a:p>
            <a:r>
              <a:rPr lang="ja-JP" altLang="en-US" sz="1600" dirty="0">
                <a:solidFill>
                  <a:schemeClr val="tx1"/>
                </a:solidFill>
              </a:rPr>
              <a:t>・幼稚園生活全体を通じて幼児の発達を把握し、幼稚園生活を更に充実する観点から、預かり保育について、教育課程に係る教育時間を含めた全体の中で計画、実施する必要があることや</a:t>
            </a:r>
            <a:r>
              <a:rPr lang="ja-JP" altLang="en-US" sz="1600" u="sng" dirty="0">
                <a:solidFill>
                  <a:schemeClr val="tx1"/>
                </a:solidFill>
              </a:rPr>
              <a:t>地域の人々との連携などチームとして取り組む</a:t>
            </a:r>
            <a:r>
              <a:rPr lang="ja-JP" altLang="en-US" sz="1600" dirty="0">
                <a:solidFill>
                  <a:schemeClr val="tx1"/>
                </a:solidFill>
              </a:rPr>
              <a:t>こと。</a:t>
            </a:r>
          </a:p>
        </p:txBody>
      </p:sp>
      <p:sp>
        <p:nvSpPr>
          <p:cNvPr id="10" name="正方形/長方形 9"/>
          <p:cNvSpPr/>
          <p:nvPr/>
        </p:nvSpPr>
        <p:spPr>
          <a:xfrm>
            <a:off x="155443" y="3573016"/>
            <a:ext cx="949162"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270</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452674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1104604" y="152636"/>
            <a:ext cx="7571777" cy="648072"/>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1800" b="1" dirty="0">
                <a:solidFill>
                  <a:schemeClr val="bg1"/>
                </a:solidFill>
                <a:latin typeface="メイリオ" panose="020B0604030504040204" pitchFamily="50" charset="-128"/>
                <a:ea typeface="メイリオ" panose="020B0604030504040204" pitchFamily="50" charset="-128"/>
              </a:rPr>
              <a:t>教育課程に係る教育時間の終了後等に行う</a:t>
            </a:r>
            <a:endParaRPr lang="en-US" altLang="ja-JP" sz="1800" b="1" dirty="0">
              <a:solidFill>
                <a:schemeClr val="bg1"/>
              </a:solidFill>
              <a:latin typeface="メイリオ" panose="020B0604030504040204" pitchFamily="50" charset="-128"/>
              <a:ea typeface="メイリオ" panose="020B0604030504040204" pitchFamily="50" charset="-128"/>
            </a:endParaRPr>
          </a:p>
          <a:p>
            <a:r>
              <a:rPr lang="ja-JP" altLang="en-US" sz="1800" b="1" dirty="0">
                <a:solidFill>
                  <a:schemeClr val="bg1"/>
                </a:solidFill>
                <a:latin typeface="メイリオ" panose="020B0604030504040204" pitchFamily="50" charset="-128"/>
                <a:ea typeface="メイリオ" panose="020B0604030504040204" pitchFamily="50" charset="-128"/>
              </a:rPr>
              <a:t>教育活動などの留意事項</a:t>
            </a:r>
            <a:endParaRPr lang="en-US" altLang="ja-JP" sz="1800" b="1" dirty="0">
              <a:solidFill>
                <a:schemeClr val="bg1"/>
              </a:solidFill>
              <a:latin typeface="メイリオ" panose="020B0604030504040204" pitchFamily="50" charset="-128"/>
              <a:ea typeface="メイリオ" panose="020B0604030504040204" pitchFamily="50" charset="-128"/>
            </a:endParaRPr>
          </a:p>
        </p:txBody>
      </p:sp>
      <p:sp>
        <p:nvSpPr>
          <p:cNvPr id="7" name="楕円 6"/>
          <p:cNvSpPr/>
          <p:nvPr/>
        </p:nvSpPr>
        <p:spPr>
          <a:xfrm>
            <a:off x="107504" y="80628"/>
            <a:ext cx="2031986" cy="720080"/>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第３章</a:t>
            </a:r>
            <a:endParaRPr lang="en-US" altLang="ja-JP" sz="1400" dirty="0">
              <a:solidFill>
                <a:schemeClr val="tx1"/>
              </a:solidFill>
            </a:endParaRPr>
          </a:p>
          <a:p>
            <a:pPr algn="ctr"/>
            <a:r>
              <a:rPr lang="ja-JP" altLang="en-US" sz="1400" dirty="0">
                <a:solidFill>
                  <a:schemeClr val="tx1"/>
                </a:solidFill>
              </a:rPr>
              <a:t>教育課程外の教育活動など</a:t>
            </a:r>
            <a:endParaRPr kumimoji="1" lang="ja-JP" altLang="en-US" sz="1400" dirty="0">
              <a:solidFill>
                <a:schemeClr val="tx1"/>
              </a:solidFill>
            </a:endParaRPr>
          </a:p>
        </p:txBody>
      </p:sp>
      <p:sp>
        <p:nvSpPr>
          <p:cNvPr id="8" name="正方形/長方形 7"/>
          <p:cNvSpPr/>
          <p:nvPr/>
        </p:nvSpPr>
        <p:spPr>
          <a:xfrm>
            <a:off x="218867" y="1124744"/>
            <a:ext cx="8682806" cy="25202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rPr>
              <a:t>第３章　教育課程に係る教育時間の終了後等に行う教育活動などの留意事項</a:t>
            </a:r>
            <a:endParaRPr lang="en-US" altLang="ja-JP" sz="1600" dirty="0">
              <a:solidFill>
                <a:schemeClr val="tx1"/>
              </a:solidFill>
            </a:endParaRPr>
          </a:p>
          <a:p>
            <a:endParaRPr lang="en-US" altLang="ja-JP" sz="1600" dirty="0">
              <a:solidFill>
                <a:schemeClr val="tx1"/>
              </a:solidFill>
              <a:latin typeface="+mn-ea"/>
            </a:endParaRPr>
          </a:p>
          <a:p>
            <a:r>
              <a:rPr lang="ja-JP" altLang="en-US" sz="1600" dirty="0">
                <a:solidFill>
                  <a:schemeClr val="tx1"/>
                </a:solidFill>
                <a:latin typeface="+mn-ea"/>
              </a:rPr>
              <a:t>２　幼稚園の運営に当たっては，子育ての支援のために保護者や地域の人々に機能や施設を　　</a:t>
            </a:r>
            <a:endParaRPr lang="en-US" altLang="ja-JP" sz="1600" dirty="0">
              <a:solidFill>
                <a:schemeClr val="tx1"/>
              </a:solidFill>
              <a:latin typeface="+mn-ea"/>
            </a:endParaRPr>
          </a:p>
          <a:p>
            <a:r>
              <a:rPr lang="ja-JP" altLang="en-US" sz="1600" dirty="0">
                <a:solidFill>
                  <a:schemeClr val="tx1"/>
                </a:solidFill>
                <a:latin typeface="+mn-ea"/>
              </a:rPr>
              <a:t>　開放して，園内体制の整備や関係機関との連携及び協力に配慮しつつ，幼児期の教育に関</a:t>
            </a:r>
            <a:endParaRPr lang="en-US" altLang="ja-JP" sz="1600" dirty="0">
              <a:solidFill>
                <a:schemeClr val="tx1"/>
              </a:solidFill>
              <a:latin typeface="+mn-ea"/>
            </a:endParaRPr>
          </a:p>
          <a:p>
            <a:r>
              <a:rPr lang="ja-JP" altLang="en-US" sz="1600" dirty="0">
                <a:solidFill>
                  <a:schemeClr val="tx1"/>
                </a:solidFill>
                <a:latin typeface="+mn-ea"/>
              </a:rPr>
              <a:t>　する相談に応じたり，情報を提供したり，幼児と保護者との登園を受け入れたり，保護者</a:t>
            </a:r>
            <a:endParaRPr lang="en-US" altLang="ja-JP" sz="1600" dirty="0">
              <a:solidFill>
                <a:schemeClr val="tx1"/>
              </a:solidFill>
              <a:latin typeface="+mn-ea"/>
            </a:endParaRPr>
          </a:p>
          <a:p>
            <a:r>
              <a:rPr lang="ja-JP" altLang="en-US" sz="1600" dirty="0">
                <a:solidFill>
                  <a:schemeClr val="tx1"/>
                </a:solidFill>
                <a:latin typeface="+mn-ea"/>
              </a:rPr>
              <a:t>　同士の交流の機会を提供したりするなど，幼稚園と家庭が一体となって幼児と関わる取組</a:t>
            </a:r>
            <a:endParaRPr lang="en-US" altLang="ja-JP" sz="1600" dirty="0">
              <a:solidFill>
                <a:schemeClr val="tx1"/>
              </a:solidFill>
              <a:latin typeface="+mn-ea"/>
            </a:endParaRPr>
          </a:p>
          <a:p>
            <a:r>
              <a:rPr lang="ja-JP" altLang="en-US" sz="1600" dirty="0">
                <a:solidFill>
                  <a:schemeClr val="tx1"/>
                </a:solidFill>
                <a:latin typeface="+mn-ea"/>
              </a:rPr>
              <a:t>　を進め，地域における幼児期の教育のセンターとしての役割を果たすよう努めるものと</a:t>
            </a:r>
            <a:r>
              <a:rPr lang="ja-JP" altLang="en-US" sz="1600" dirty="0" err="1">
                <a:solidFill>
                  <a:schemeClr val="tx1"/>
                </a:solidFill>
                <a:latin typeface="+mn-ea"/>
              </a:rPr>
              <a:t>す</a:t>
            </a:r>
            <a:endParaRPr lang="en-US" altLang="ja-JP" sz="1600"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る。その際，心理や保健の専門家</a:t>
            </a:r>
            <a:r>
              <a:rPr lang="ja-JP" altLang="en-US" sz="1600" dirty="0">
                <a:solidFill>
                  <a:schemeClr val="tx1"/>
                </a:solidFill>
                <a:latin typeface="+mn-ea"/>
              </a:rPr>
              <a:t>，</a:t>
            </a:r>
            <a:r>
              <a:rPr lang="ja-JP" altLang="en-US" sz="1600" u="sng" dirty="0">
                <a:solidFill>
                  <a:schemeClr val="tx1"/>
                </a:solidFill>
                <a:latin typeface="+mn-ea"/>
              </a:rPr>
              <a:t>地域の子育て経験者等と連携・協働しながら取り組む</a:t>
            </a:r>
            <a:endParaRPr lang="en-US" altLang="ja-JP" sz="1600" u="sng" dirty="0">
              <a:solidFill>
                <a:schemeClr val="tx1"/>
              </a:solidFill>
              <a:latin typeface="+mn-ea"/>
            </a:endParaRPr>
          </a:p>
          <a:p>
            <a:r>
              <a:rPr lang="ja-JP" altLang="en-US" sz="1600" dirty="0">
                <a:solidFill>
                  <a:schemeClr val="tx1"/>
                </a:solidFill>
                <a:latin typeface="+mn-ea"/>
              </a:rPr>
              <a:t>　</a:t>
            </a:r>
            <a:r>
              <a:rPr lang="ja-JP" altLang="en-US" sz="1600" u="sng" dirty="0">
                <a:solidFill>
                  <a:schemeClr val="tx1"/>
                </a:solidFill>
                <a:latin typeface="+mn-ea"/>
              </a:rPr>
              <a:t>よう配慮するものとする。</a:t>
            </a:r>
          </a:p>
          <a:p>
            <a:r>
              <a:rPr lang="ja-JP" altLang="en-US" dirty="0">
                <a:solidFill>
                  <a:schemeClr val="tx1"/>
                </a:solidFill>
              </a:rPr>
              <a:t>　　</a:t>
            </a:r>
          </a:p>
          <a:p>
            <a:endParaRPr lang="ja-JP" altLang="en-US" dirty="0">
              <a:solidFill>
                <a:schemeClr val="tx1"/>
              </a:solidFill>
            </a:endParaRPr>
          </a:p>
        </p:txBody>
      </p:sp>
      <p:sp>
        <p:nvSpPr>
          <p:cNvPr id="11" name="テキスト ボックス 10"/>
          <p:cNvSpPr txBox="1"/>
          <p:nvPr/>
        </p:nvSpPr>
        <p:spPr>
          <a:xfrm>
            <a:off x="6561941" y="3355889"/>
            <a:ext cx="1953409" cy="276999"/>
          </a:xfrm>
          <a:prstGeom prst="rect">
            <a:avLst/>
          </a:prstGeom>
          <a:noFill/>
        </p:spPr>
        <p:txBody>
          <a:bodyPr wrap="square" rtlCol="0">
            <a:spAutoFit/>
          </a:bodyPr>
          <a:lstStyle/>
          <a:p>
            <a:r>
              <a:rPr kumimoji="1" lang="en-US" altLang="ja-JP" sz="1200" u="sng" dirty="0"/>
              <a:t>※</a:t>
            </a:r>
            <a:r>
              <a:rPr lang="ja-JP" altLang="en-US" sz="1200" u="sng" dirty="0"/>
              <a:t>下線部</a:t>
            </a:r>
            <a:r>
              <a:rPr lang="ja-JP" altLang="en-US" sz="1200" dirty="0"/>
              <a:t>：主な改訂箇所</a:t>
            </a:r>
            <a:endParaRPr kumimoji="1" lang="ja-JP" altLang="en-US" sz="1200" dirty="0"/>
          </a:p>
        </p:txBody>
      </p:sp>
      <p:sp>
        <p:nvSpPr>
          <p:cNvPr id="4" name="スライド番号プレースホルダー 3"/>
          <p:cNvSpPr>
            <a:spLocks noGrp="1"/>
          </p:cNvSpPr>
          <p:nvPr>
            <p:ph type="sldNum" sz="quarter" idx="12"/>
          </p:nvPr>
        </p:nvSpPr>
        <p:spPr/>
        <p:txBody>
          <a:bodyPr/>
          <a:lstStyle/>
          <a:p>
            <a:fld id="{3F991C33-C8BF-4895-8FD1-7F8BFDB9C824}" type="slidenum">
              <a:rPr kumimoji="1" lang="ja-JP" altLang="en-US" smtClean="0"/>
              <a:t>52</a:t>
            </a:fld>
            <a:endParaRPr kumimoji="1" lang="ja-JP" altLang="en-US" dirty="0"/>
          </a:p>
        </p:txBody>
      </p:sp>
      <p:sp>
        <p:nvSpPr>
          <p:cNvPr id="9" name="吹き出し: 上矢印 8"/>
          <p:cNvSpPr/>
          <p:nvPr/>
        </p:nvSpPr>
        <p:spPr>
          <a:xfrm>
            <a:off x="155443" y="3933056"/>
            <a:ext cx="8856984" cy="1512168"/>
          </a:xfrm>
          <a:prstGeom prst="upArrowCallout">
            <a:avLst>
              <a:gd name="adj1" fmla="val 109208"/>
              <a:gd name="adj2" fmla="val 92366"/>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600" dirty="0">
                <a:solidFill>
                  <a:schemeClr val="tx1"/>
                </a:solidFill>
              </a:rPr>
              <a:t>・</a:t>
            </a:r>
            <a:r>
              <a:rPr lang="ja-JP" altLang="en-US" sz="1600" dirty="0">
                <a:solidFill>
                  <a:schemeClr val="tx1"/>
                </a:solidFill>
              </a:rPr>
              <a:t>幼稚園が地域における幼児期の教育のセンターとしての役割を一層果たしていく観点から、</a:t>
            </a:r>
            <a:r>
              <a:rPr lang="ja-JP" altLang="en-US" sz="1600" u="sng" dirty="0">
                <a:solidFill>
                  <a:schemeClr val="tx1"/>
                </a:solidFill>
              </a:rPr>
              <a:t>子育ての支援について、心理士、小児保健の専門家、幼児教育アドバイザーなどの活用や地域の保護者と連携・協働しながら取り組む</a:t>
            </a:r>
            <a:r>
              <a:rPr lang="ja-JP" altLang="en-US" sz="1600" dirty="0">
                <a:solidFill>
                  <a:schemeClr val="tx1"/>
                </a:solidFill>
              </a:rPr>
              <a:t>ようにすること。</a:t>
            </a:r>
            <a:endParaRPr lang="en-US" altLang="ja-JP" sz="1600" dirty="0">
              <a:solidFill>
                <a:schemeClr val="tx1"/>
              </a:solidFill>
            </a:endParaRPr>
          </a:p>
        </p:txBody>
      </p:sp>
      <p:sp>
        <p:nvSpPr>
          <p:cNvPr id="10" name="正方形/長方形 9"/>
          <p:cNvSpPr/>
          <p:nvPr/>
        </p:nvSpPr>
        <p:spPr>
          <a:xfrm>
            <a:off x="174334" y="3789039"/>
            <a:ext cx="1661361" cy="3600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a:t>
            </a:r>
            <a:r>
              <a:rPr kumimoji="1" lang="en-US" altLang="ja-JP" dirty="0">
                <a:ln w="0"/>
                <a:solidFill>
                  <a:schemeClr val="tx1"/>
                </a:solidFill>
                <a:effectLst>
                  <a:outerShdw blurRad="38100" dist="19050" dir="2700000" algn="tl" rotWithShape="0">
                    <a:schemeClr val="dk1">
                      <a:alpha val="40000"/>
                    </a:schemeClr>
                  </a:outerShdw>
                </a:effectLst>
              </a:rPr>
              <a:t>274</a:t>
            </a:r>
            <a:r>
              <a:rPr kumimoji="1" lang="ja-JP" altLang="en-US" dirty="0">
                <a:ln w="0"/>
                <a:solidFill>
                  <a:schemeClr val="tx1"/>
                </a:solidFill>
                <a:effectLst>
                  <a:outerShdw blurRad="38100" dist="19050" dir="2700000" algn="tl" rotWithShape="0">
                    <a:schemeClr val="dk1">
                      <a:alpha val="40000"/>
                    </a:schemeClr>
                  </a:outerShdw>
                </a:effectLst>
              </a:rPr>
              <a:t>～</a:t>
            </a:r>
            <a:r>
              <a:rPr kumimoji="1" lang="en-US" altLang="ja-JP" dirty="0">
                <a:ln w="0"/>
                <a:solidFill>
                  <a:schemeClr val="tx1"/>
                </a:solidFill>
                <a:effectLst>
                  <a:outerShdw blurRad="38100" dist="19050" dir="2700000" algn="tl" rotWithShape="0">
                    <a:schemeClr val="dk1">
                      <a:alpha val="40000"/>
                    </a:schemeClr>
                  </a:outerShdw>
                </a:effectLst>
              </a:rPr>
              <a:t>276</a:t>
            </a:r>
            <a:endParaRPr kumimoji="1" lang="ja-JP" alt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900654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204864"/>
            <a:ext cx="8263830" cy="1325563"/>
          </a:xfrm>
        </p:spPr>
        <p:txBody>
          <a:bodyPr>
            <a:normAutofit/>
          </a:bodyPr>
          <a:lstStyle/>
          <a:p>
            <a:pPr algn="ctr"/>
            <a:r>
              <a:rPr lang="ja-JP" altLang="en-US" dirty="0"/>
              <a:t>参考資料</a:t>
            </a:r>
            <a:endParaRPr kumimoji="1" lang="ja-JP" altLang="en-US" dirty="0"/>
          </a:p>
        </p:txBody>
      </p:sp>
      <p:sp>
        <p:nvSpPr>
          <p:cNvPr id="6" name="スライド番号プレースホルダー 5"/>
          <p:cNvSpPr>
            <a:spLocks noGrp="1"/>
          </p:cNvSpPr>
          <p:nvPr>
            <p:ph type="sldNum" sz="quarter" idx="12"/>
          </p:nvPr>
        </p:nvSpPr>
        <p:spPr/>
        <p:txBody>
          <a:bodyPr/>
          <a:lstStyle/>
          <a:p>
            <a:fld id="{3F991C33-C8BF-4895-8FD1-7F8BFDB9C824}" type="slidenum">
              <a:rPr kumimoji="1" lang="ja-JP" altLang="en-US" smtClean="0"/>
              <a:t>53</a:t>
            </a:fld>
            <a:endParaRPr kumimoji="1" lang="ja-JP" altLang="en-US"/>
          </a:p>
        </p:txBody>
      </p:sp>
    </p:spTree>
    <p:extLst>
      <p:ext uri="{BB962C8B-B14F-4D97-AF65-F5344CB8AC3E}">
        <p14:creationId xmlns:p14="http://schemas.microsoft.com/office/powerpoint/2010/main" val="19719584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flipV="1">
            <a:off x="515449" y="4027511"/>
            <a:ext cx="8113109" cy="66501"/>
          </a:xfrm>
          <a:prstGeom prst="straightConnector1">
            <a:avLst/>
          </a:prstGeom>
          <a:ln w="19050">
            <a:prstDash val="lgDashDot"/>
          </a:ln>
        </p:spPr>
        <p:style>
          <a:lnRef idx="1">
            <a:schemeClr val="accent1"/>
          </a:lnRef>
          <a:fillRef idx="0">
            <a:schemeClr val="accent1"/>
          </a:fillRef>
          <a:effectRef idx="0">
            <a:schemeClr val="accent1"/>
          </a:effectRef>
          <a:fontRef idx="minor">
            <a:schemeClr val="tx1"/>
          </a:fontRef>
        </p:style>
      </p:cxnSp>
      <p:graphicFrame>
        <p:nvGraphicFramePr>
          <p:cNvPr id="2" name="図表 1"/>
          <p:cNvGraphicFramePr/>
          <p:nvPr>
            <p:extLst/>
          </p:nvPr>
        </p:nvGraphicFramePr>
        <p:xfrm>
          <a:off x="515447" y="620688"/>
          <a:ext cx="8445615"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正方形/長方形 2"/>
          <p:cNvSpPr/>
          <p:nvPr/>
        </p:nvSpPr>
        <p:spPr>
          <a:xfrm>
            <a:off x="0" y="-27384"/>
            <a:ext cx="9144000" cy="440217"/>
          </a:xfrm>
          <a:prstGeom prst="rect">
            <a:avLst/>
          </a:prstGeom>
          <a:solidFill>
            <a:srgbClr val="0000FF"/>
          </a:solidFill>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ja-JP" altLang="en-US" sz="2216" dirty="0">
                <a:solidFill>
                  <a:schemeClr val="bg1"/>
                </a:solidFill>
                <a:latin typeface="Meiryo UI" panose="020B0604030504040204" pitchFamily="50" charset="-128"/>
                <a:ea typeface="Meiryo UI" panose="020B0604030504040204" pitchFamily="50" charset="-128"/>
              </a:rPr>
              <a:t>教育基本法－学校教育法－幼稚園教育要領（→教育課程の編成）</a:t>
            </a:r>
            <a:r>
              <a:rPr lang="ja-JP" altLang="en-US" sz="1663" dirty="0">
                <a:solidFill>
                  <a:prstClr val="black"/>
                </a:solidFill>
                <a:latin typeface="ＭＳ Ｐゴシック"/>
              </a:rPr>
              <a:t>　　</a:t>
            </a:r>
            <a:endParaRPr lang="en-US" altLang="ja-JP" sz="1293" dirty="0">
              <a:solidFill>
                <a:prstClr val="black"/>
              </a:solidFill>
              <a:latin typeface="ＭＳ Ｐゴシック"/>
            </a:endParaRPr>
          </a:p>
        </p:txBody>
      </p:sp>
      <p:sp>
        <p:nvSpPr>
          <p:cNvPr id="4" name="スライド番号プレースホルダー 3"/>
          <p:cNvSpPr>
            <a:spLocks noGrp="1"/>
          </p:cNvSpPr>
          <p:nvPr>
            <p:ph type="sldNum" sz="quarter" idx="12"/>
          </p:nvPr>
        </p:nvSpPr>
        <p:spPr/>
        <p:txBody>
          <a:bodyPr/>
          <a:lstStyle/>
          <a:p>
            <a:fld id="{88E3645A-4FD5-4F6E-B67E-4742CC99CA43}" type="slidenum">
              <a:rPr lang="ja-JP" altLang="en-US" smtClean="0">
                <a:solidFill>
                  <a:prstClr val="black">
                    <a:tint val="75000"/>
                  </a:prstClr>
                </a:solidFill>
              </a:rPr>
              <a:pPr/>
              <a:t>54</a:t>
            </a:fld>
            <a:endParaRPr lang="ja-JP" altLang="en-US">
              <a:solidFill>
                <a:prstClr val="black">
                  <a:tint val="75000"/>
                </a:prstClr>
              </a:solidFill>
            </a:endParaRPr>
          </a:p>
        </p:txBody>
      </p:sp>
    </p:spTree>
    <p:extLst>
      <p:ext uri="{BB962C8B-B14F-4D97-AF65-F5344CB8AC3E}">
        <p14:creationId xmlns:p14="http://schemas.microsoft.com/office/powerpoint/2010/main" val="30949384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DC4C2B30-A86B-4804-AAA4-3DEF0705D5F2}" type="slidenum">
              <a:rPr lang="en-US" altLang="ja-JP" smtClean="0">
                <a:solidFill>
                  <a:prstClr val="black">
                    <a:tint val="75000"/>
                  </a:prstClr>
                </a:solidFill>
              </a:rPr>
              <a:pPr>
                <a:defRPr/>
              </a:pPr>
              <a:t>55</a:t>
            </a:fld>
            <a:endParaRPr lang="en-US" altLang="ja-JP">
              <a:solidFill>
                <a:prstClr val="black">
                  <a:tint val="75000"/>
                </a:prstClr>
              </a:solidFill>
            </a:endParaRPr>
          </a:p>
        </p:txBody>
      </p:sp>
      <p:graphicFrame>
        <p:nvGraphicFramePr>
          <p:cNvPr id="4" name="図表 3"/>
          <p:cNvGraphicFramePr/>
          <p:nvPr>
            <p:extLst/>
          </p:nvPr>
        </p:nvGraphicFramePr>
        <p:xfrm>
          <a:off x="415694" y="1124744"/>
          <a:ext cx="8548794" cy="4883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0" y="-23501"/>
            <a:ext cx="9144000" cy="506717"/>
          </a:xfrm>
          <a:prstGeom prst="rect">
            <a:avLst/>
          </a:prstGeom>
          <a:solidFill>
            <a:srgbClr val="0000FF"/>
          </a:solidFill>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ja-JP" altLang="en-US" sz="2216" dirty="0">
                <a:solidFill>
                  <a:schemeClr val="bg1"/>
                </a:solidFill>
                <a:latin typeface="Meiryo UI" panose="020B0604030504040204" pitchFamily="50" charset="-128"/>
                <a:ea typeface="Meiryo UI" panose="020B0604030504040204" pitchFamily="50" charset="-128"/>
              </a:rPr>
              <a:t>教育要領・学習指導要領の種類</a:t>
            </a:r>
            <a:r>
              <a:rPr lang="ja-JP" altLang="en-US" sz="1663" dirty="0">
                <a:solidFill>
                  <a:prstClr val="black"/>
                </a:solidFill>
                <a:latin typeface="ＭＳ Ｐゴシック"/>
              </a:rPr>
              <a:t>　　</a:t>
            </a:r>
            <a:endParaRPr lang="en-US" altLang="ja-JP" sz="1293" dirty="0">
              <a:solidFill>
                <a:prstClr val="black"/>
              </a:solidFill>
              <a:latin typeface="ＭＳ Ｐゴシック"/>
            </a:endParaRPr>
          </a:p>
        </p:txBody>
      </p:sp>
      <p:cxnSp>
        <p:nvCxnSpPr>
          <p:cNvPr id="6" name="直線コネクタ 5"/>
          <p:cNvCxnSpPr/>
          <p:nvPr/>
        </p:nvCxnSpPr>
        <p:spPr>
          <a:xfrm>
            <a:off x="3275856" y="1556792"/>
            <a:ext cx="830641" cy="1018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1749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p:txBody>
          <a:bodyPr/>
          <a:lstStyle/>
          <a:p>
            <a:fld id="{28CA745B-51C7-4C53-A148-3402E77839B8}" type="slidenum">
              <a:rPr lang="en-US" altLang="ja-JP"/>
              <a:pPr/>
              <a:t>56</a:t>
            </a:fld>
            <a:endParaRPr lang="en-US" altLang="ja-JP"/>
          </a:p>
        </p:txBody>
      </p:sp>
      <p:sp>
        <p:nvSpPr>
          <p:cNvPr id="47109" name="Text Box 5"/>
          <p:cNvSpPr txBox="1">
            <a:spLocks noChangeArrowheads="1"/>
          </p:cNvSpPr>
          <p:nvPr/>
        </p:nvSpPr>
        <p:spPr bwMode="auto">
          <a:xfrm>
            <a:off x="135064" y="1124745"/>
            <a:ext cx="8900989" cy="4228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ja-JP" altLang="en-US" sz="3200" b="1" dirty="0"/>
              <a:t>　（幼児期の教育）</a:t>
            </a:r>
          </a:p>
          <a:p>
            <a:pPr>
              <a:lnSpc>
                <a:spcPct val="120000"/>
              </a:lnSpc>
            </a:pPr>
            <a:r>
              <a:rPr lang="ja-JP" altLang="en-US" sz="3200" b="1" dirty="0"/>
              <a:t>第１１条　</a:t>
            </a:r>
            <a:r>
              <a:rPr lang="ja-JP" altLang="en-US" sz="3200" b="1" dirty="0">
                <a:solidFill>
                  <a:srgbClr val="FF0000"/>
                </a:solidFill>
              </a:rPr>
              <a:t>幼児期の教育は、生涯にわたる人</a:t>
            </a:r>
          </a:p>
          <a:p>
            <a:pPr>
              <a:lnSpc>
                <a:spcPct val="120000"/>
              </a:lnSpc>
            </a:pPr>
            <a:r>
              <a:rPr lang="ja-JP" altLang="en-US" sz="3200" b="1" dirty="0">
                <a:solidFill>
                  <a:srgbClr val="FF0000"/>
                </a:solidFill>
              </a:rPr>
              <a:t>　格形成の基礎を培う重要なもの</a:t>
            </a:r>
            <a:r>
              <a:rPr lang="ja-JP" altLang="en-US" sz="3200" b="1" dirty="0"/>
              <a:t>であること</a:t>
            </a:r>
          </a:p>
          <a:p>
            <a:pPr>
              <a:lnSpc>
                <a:spcPct val="120000"/>
              </a:lnSpc>
            </a:pPr>
            <a:r>
              <a:rPr lang="ja-JP" altLang="en-US" sz="3200" b="1" dirty="0"/>
              <a:t>　にかんがみ、国及び地方公共団体は、幼児</a:t>
            </a:r>
          </a:p>
          <a:p>
            <a:pPr>
              <a:lnSpc>
                <a:spcPct val="120000"/>
              </a:lnSpc>
            </a:pPr>
            <a:r>
              <a:rPr lang="ja-JP" altLang="en-US" sz="3200" b="1" dirty="0"/>
              <a:t>　の健やかな成長に資する良好な環境の整備</a:t>
            </a:r>
          </a:p>
          <a:p>
            <a:pPr>
              <a:lnSpc>
                <a:spcPct val="120000"/>
              </a:lnSpc>
            </a:pPr>
            <a:r>
              <a:rPr lang="ja-JP" altLang="en-US" sz="3200" b="1" dirty="0"/>
              <a:t>　その他適当な方法によって、その振興に努</a:t>
            </a:r>
          </a:p>
          <a:p>
            <a:pPr>
              <a:lnSpc>
                <a:spcPct val="120000"/>
              </a:lnSpc>
            </a:pPr>
            <a:r>
              <a:rPr lang="ja-JP" altLang="en-US" sz="3200" b="1" dirty="0"/>
              <a:t>　</a:t>
            </a:r>
            <a:r>
              <a:rPr lang="ja-JP" altLang="en-US" sz="3200" b="1" dirty="0" err="1"/>
              <a:t>め</a:t>
            </a:r>
            <a:r>
              <a:rPr lang="ja-JP" altLang="en-US" sz="3200" b="1" dirty="0"/>
              <a:t>なければならない。</a:t>
            </a:r>
          </a:p>
        </p:txBody>
      </p:sp>
      <p:sp>
        <p:nvSpPr>
          <p:cNvPr id="5" name="Text Box 5"/>
          <p:cNvSpPr txBox="1">
            <a:spLocks noChangeArrowheads="1"/>
          </p:cNvSpPr>
          <p:nvPr/>
        </p:nvSpPr>
        <p:spPr bwMode="auto">
          <a:xfrm>
            <a:off x="135064" y="5805265"/>
            <a:ext cx="8829427" cy="707886"/>
          </a:xfrm>
          <a:prstGeom prst="rect">
            <a:avLst/>
          </a:prstGeom>
          <a:solidFill>
            <a:srgbClr val="00B0F0">
              <a:alpha val="5882"/>
            </a:srgbClr>
          </a:solidFill>
          <a:ln w="9525">
            <a:solidFill>
              <a:srgbClr val="000000"/>
            </a:solidFill>
            <a:miter lim="800000"/>
            <a:headEnd/>
            <a:tailEnd/>
          </a:ln>
          <a:extLst/>
        </p:spPr>
        <p:txBody>
          <a:bodyPr wrap="square">
            <a:spAutoFit/>
          </a:bodyP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eaLnBrk="1" hangingPunct="1"/>
            <a:r>
              <a:rPr kumimoji="0" lang="ja-JP" altLang="en-US" sz="2400" dirty="0">
                <a:solidFill>
                  <a:srgbClr val="000000"/>
                </a:solidFill>
                <a:latin typeface="HG丸ｺﾞｼｯｸM-PRO" pitchFamily="50" charset="-128"/>
              </a:rPr>
              <a:t>　</a:t>
            </a:r>
            <a:r>
              <a:rPr kumimoji="0" lang="ja-JP" altLang="en-US" sz="1600" dirty="0">
                <a:solidFill>
                  <a:srgbClr val="000000"/>
                </a:solidFill>
                <a:latin typeface="HG丸ｺﾞｼｯｸM-PRO" panose="020F0600000000000000" pitchFamily="50" charset="-128"/>
              </a:rPr>
              <a:t>幼稚園は、</a:t>
            </a:r>
            <a:r>
              <a:rPr kumimoji="0" lang="ja-JP" altLang="en-US" sz="1600" b="1" u="sng" dirty="0">
                <a:solidFill>
                  <a:srgbClr val="FF6600"/>
                </a:solidFill>
                <a:latin typeface="HG丸ｺﾞｼｯｸM-PRO" panose="020F0600000000000000" pitchFamily="50" charset="-128"/>
              </a:rPr>
              <a:t>義務教育及びその後の教育の基礎を培うものとして、</a:t>
            </a:r>
            <a:r>
              <a:rPr kumimoji="0" lang="ja-JP" altLang="en-US" sz="1600" u="sng" dirty="0">
                <a:solidFill>
                  <a:srgbClr val="000000"/>
                </a:solidFill>
                <a:latin typeface="HG丸ｺﾞｼｯｸM-PRO" panose="020F0600000000000000" pitchFamily="50" charset="-128"/>
              </a:rPr>
              <a:t>幼児を保育し、幼児の健やかな成長のために適当な環境を与えて、その心身の発達を助長することを目的</a:t>
            </a:r>
            <a:r>
              <a:rPr kumimoji="0" lang="ja-JP" altLang="en-US" sz="1600" dirty="0">
                <a:solidFill>
                  <a:srgbClr val="000000"/>
                </a:solidFill>
                <a:latin typeface="HG丸ｺﾞｼｯｸM-PRO" panose="020F0600000000000000" pitchFamily="50" charset="-128"/>
              </a:rPr>
              <a:t>とする。</a:t>
            </a:r>
          </a:p>
        </p:txBody>
      </p:sp>
      <p:sp>
        <p:nvSpPr>
          <p:cNvPr id="6" name="角丸四角形 5"/>
          <p:cNvSpPr/>
          <p:nvPr/>
        </p:nvSpPr>
        <p:spPr bwMode="auto">
          <a:xfrm>
            <a:off x="96846" y="5663531"/>
            <a:ext cx="3107003" cy="285751"/>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anchor="ctr"/>
          <a:lstStyle/>
          <a:p>
            <a:pPr>
              <a:defRPr/>
            </a:pPr>
            <a:r>
              <a:rPr lang="ja-JP" altLang="en-US" dirty="0">
                <a:solidFill>
                  <a:srgbClr val="FFFFFF"/>
                </a:solidFill>
                <a:latin typeface="ＭＳ Ｐゴシック"/>
              </a:rPr>
              <a:t>参考：　学校教育法第</a:t>
            </a:r>
            <a:r>
              <a:rPr lang="en-US" altLang="ja-JP" dirty="0">
                <a:solidFill>
                  <a:srgbClr val="FFFFFF"/>
                </a:solidFill>
                <a:latin typeface="ＭＳ Ｐゴシック"/>
              </a:rPr>
              <a:t>22</a:t>
            </a:r>
            <a:r>
              <a:rPr lang="ja-JP" altLang="en-US" dirty="0">
                <a:solidFill>
                  <a:srgbClr val="FFFFFF"/>
                </a:solidFill>
                <a:latin typeface="ＭＳ Ｐゴシック"/>
              </a:rPr>
              <a:t>条</a:t>
            </a:r>
          </a:p>
        </p:txBody>
      </p:sp>
      <p:sp>
        <p:nvSpPr>
          <p:cNvPr id="7" name="角丸四角形 10"/>
          <p:cNvSpPr/>
          <p:nvPr/>
        </p:nvSpPr>
        <p:spPr bwMode="auto">
          <a:xfrm>
            <a:off x="120651" y="838995"/>
            <a:ext cx="8915400" cy="285751"/>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anchor="ctr"/>
          <a:lstStyle/>
          <a:p>
            <a:pPr>
              <a:defRPr/>
            </a:pPr>
            <a:r>
              <a:rPr lang="ja-JP" altLang="en-US" dirty="0">
                <a:solidFill>
                  <a:srgbClr val="FFFFFF"/>
                </a:solidFill>
                <a:latin typeface="ＭＳ Ｐゴシック"/>
              </a:rPr>
              <a:t>「幼児期の教育」の位置付け　－幼児期の教育の重要性、国及び地方公共団体の責務</a:t>
            </a:r>
          </a:p>
        </p:txBody>
      </p:sp>
      <p:sp>
        <p:nvSpPr>
          <p:cNvPr id="8" name="Rectangle 6"/>
          <p:cNvSpPr>
            <a:spLocks noChangeArrowheads="1"/>
          </p:cNvSpPr>
          <p:nvPr/>
        </p:nvSpPr>
        <p:spPr bwMode="auto">
          <a:xfrm>
            <a:off x="0" y="101574"/>
            <a:ext cx="9144000" cy="427485"/>
          </a:xfrm>
          <a:prstGeom prst="rect">
            <a:avLst/>
          </a:prstGeom>
          <a:solidFill>
            <a:srgbClr val="0000FF"/>
          </a:solidFill>
          <a:ln>
            <a:noFill/>
          </a:ln>
          <a:effectLs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fontAlgn="base" hangingPunct="1">
              <a:spcBef>
                <a:spcPct val="0"/>
              </a:spcBef>
              <a:spcAft>
                <a:spcPct val="0"/>
              </a:spcAft>
              <a:buFontTx/>
              <a:buNone/>
            </a:pPr>
            <a:r>
              <a:rPr lang="ja-JP" altLang="en-US" sz="2200" dirty="0">
                <a:solidFill>
                  <a:srgbClr val="FFFFFF"/>
                </a:solidFill>
                <a:latin typeface="HG丸ｺﾞｼｯｸM-PRO" panose="020F0600000000000000" pitchFamily="50" charset="-128"/>
                <a:ea typeface="HG丸ｺﾞｼｯｸM-PRO" panose="020F0600000000000000" pitchFamily="50" charset="-128"/>
              </a:rPr>
              <a:t>教育基本法　　～「幼児期の教育」関係部分抜粋～</a:t>
            </a:r>
          </a:p>
        </p:txBody>
      </p:sp>
    </p:spTree>
    <p:extLst>
      <p:ext uri="{BB962C8B-B14F-4D97-AF65-F5344CB8AC3E}">
        <p14:creationId xmlns:p14="http://schemas.microsoft.com/office/powerpoint/2010/main" val="37258623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p:txBody>
          <a:bodyPr/>
          <a:lstStyle/>
          <a:p>
            <a:fld id="{9CEEF6D4-77B8-48F4-A478-50BF7952D3D9}" type="slidenum">
              <a:rPr lang="en-US" altLang="ja-JP"/>
              <a:pPr/>
              <a:t>57</a:t>
            </a:fld>
            <a:endParaRPr lang="en-US" altLang="ja-JP"/>
          </a:p>
        </p:txBody>
      </p:sp>
      <p:sp>
        <p:nvSpPr>
          <p:cNvPr id="6" name="Text Box 9"/>
          <p:cNvSpPr txBox="1">
            <a:spLocks noChangeArrowheads="1"/>
          </p:cNvSpPr>
          <p:nvPr/>
        </p:nvSpPr>
        <p:spPr bwMode="auto">
          <a:xfrm>
            <a:off x="179512" y="836712"/>
            <a:ext cx="8766397" cy="1569660"/>
          </a:xfrm>
          <a:prstGeom prst="rect">
            <a:avLst/>
          </a:prstGeom>
          <a:solidFill>
            <a:schemeClr val="bg1"/>
          </a:solidFill>
          <a:ln w="9525" cmpd="sng" algn="ctr">
            <a:solidFill>
              <a:schemeClr val="tx1"/>
            </a:solidFill>
            <a:miter lim="800000"/>
            <a:headEnd/>
            <a:tailEnd/>
          </a:ln>
          <a:scene3d>
            <a:camera prst="orthographicFront"/>
            <a:lightRig rig="threePt" dir="t"/>
          </a:scene3d>
          <a:sp3d>
            <a:bevelT prst="relaxedInset"/>
          </a:sp3d>
        </p:spPr>
        <p:txBody>
          <a:bodyPr wrap="square">
            <a:spAutoFit/>
          </a:bodyPr>
          <a:lstStyle/>
          <a:p>
            <a:pPr>
              <a:defRPr/>
            </a:pPr>
            <a:r>
              <a:rPr kumimoji="0" lang="en-US" altLang="ja-JP" sz="2400" dirty="0">
                <a:solidFill>
                  <a:srgbClr val="000000"/>
                </a:solidFill>
                <a:latin typeface="ＭＳ Ｐゴシック"/>
              </a:rPr>
              <a:t>(</a:t>
            </a:r>
            <a:r>
              <a:rPr kumimoji="0" lang="ja-JP" altLang="en-US" sz="2400" dirty="0">
                <a:solidFill>
                  <a:srgbClr val="000000"/>
                </a:solidFill>
                <a:latin typeface="ＭＳ Ｐゴシック"/>
              </a:rPr>
              <a:t>学校の範囲</a:t>
            </a:r>
            <a:r>
              <a:rPr kumimoji="0" lang="en-US" altLang="ja-JP" sz="2400" dirty="0">
                <a:solidFill>
                  <a:srgbClr val="000000"/>
                </a:solidFill>
                <a:latin typeface="ＭＳ Ｐゴシック"/>
              </a:rPr>
              <a:t>)</a:t>
            </a:r>
          </a:p>
          <a:p>
            <a:pPr>
              <a:defRPr/>
            </a:pPr>
            <a:r>
              <a:rPr kumimoji="0" lang="ja-JP" altLang="en-US" sz="2400" dirty="0">
                <a:solidFill>
                  <a:srgbClr val="000000"/>
                </a:solidFill>
                <a:latin typeface="ＭＳ Ｐゴシック"/>
              </a:rPr>
              <a:t>第１条　この法律で、学校とは、</a:t>
            </a:r>
            <a:r>
              <a:rPr kumimoji="0" lang="ja-JP" altLang="en-US" sz="2400" b="1" u="sng" dirty="0">
                <a:solidFill>
                  <a:srgbClr val="FF0000"/>
                </a:solidFill>
                <a:latin typeface="ＭＳ Ｐゴシック"/>
              </a:rPr>
              <a:t>幼稚園</a:t>
            </a:r>
            <a:r>
              <a:rPr kumimoji="0" lang="ja-JP" altLang="en-US" sz="2400" dirty="0">
                <a:solidFill>
                  <a:srgbClr val="000000"/>
                </a:solidFill>
                <a:latin typeface="ＭＳ Ｐゴシック"/>
              </a:rPr>
              <a:t>、小学校、中学校、高等学校、中等教育学校、特別支援学校、大学及び高等専門学校とする。</a:t>
            </a:r>
          </a:p>
        </p:txBody>
      </p:sp>
      <p:sp>
        <p:nvSpPr>
          <p:cNvPr id="7" name="Text Box 6"/>
          <p:cNvSpPr txBox="1">
            <a:spLocks noChangeArrowheads="1"/>
          </p:cNvSpPr>
          <p:nvPr/>
        </p:nvSpPr>
        <p:spPr bwMode="auto">
          <a:xfrm>
            <a:off x="179512" y="2540857"/>
            <a:ext cx="8726088" cy="4056495"/>
          </a:xfrm>
          <a:prstGeom prst="rect">
            <a:avLst/>
          </a:prstGeom>
          <a:noFill/>
          <a:ln>
            <a:noFill/>
          </a:ln>
          <a:extLst/>
        </p:spPr>
        <p:txBody>
          <a:bodyPr wrap="square">
            <a:spAutoFit/>
          </a:bodyPr>
          <a:lstStyle>
            <a:lvl1pPr eaLnBrk="0" hangingPunct="0">
              <a:defRPr kumimoji="1">
                <a:solidFill>
                  <a:schemeClr val="tx1"/>
                </a:solidFill>
                <a:latin typeface="Arial" pitchFamily="34" charset="0"/>
                <a:ea typeface="HG丸ｺﾞｼｯｸM-PRO" pitchFamily="50" charset="-128"/>
              </a:defRPr>
            </a:lvl1pPr>
            <a:lvl2pPr marL="742950" indent="-285750" eaLnBrk="0" hangingPunct="0">
              <a:defRPr kumimoji="1">
                <a:solidFill>
                  <a:schemeClr val="tx1"/>
                </a:solidFill>
                <a:latin typeface="Arial" pitchFamily="34" charset="0"/>
                <a:ea typeface="HG丸ｺﾞｼｯｸM-PRO" pitchFamily="50" charset="-128"/>
              </a:defRPr>
            </a:lvl2pPr>
            <a:lvl3pPr marL="1143000" indent="-228600" eaLnBrk="0" hangingPunct="0">
              <a:defRPr kumimoji="1">
                <a:solidFill>
                  <a:schemeClr val="tx1"/>
                </a:solidFill>
                <a:latin typeface="Arial" pitchFamily="34" charset="0"/>
                <a:ea typeface="HG丸ｺﾞｼｯｸM-PRO" pitchFamily="50" charset="-128"/>
              </a:defRPr>
            </a:lvl3pPr>
            <a:lvl4pPr marL="1600200" indent="-228600" eaLnBrk="0" hangingPunct="0">
              <a:defRPr kumimoji="1">
                <a:solidFill>
                  <a:schemeClr val="tx1"/>
                </a:solidFill>
                <a:latin typeface="Arial" pitchFamily="34" charset="0"/>
                <a:ea typeface="HG丸ｺﾞｼｯｸM-PRO" pitchFamily="50" charset="-128"/>
              </a:defRPr>
            </a:lvl4pPr>
            <a:lvl5pPr marL="2057400" indent="-228600" eaLnBrk="0" hangingPunct="0">
              <a:defRPr kumimoji="1">
                <a:solidFill>
                  <a:schemeClr val="tx1"/>
                </a:solidFill>
                <a:latin typeface="Arial" pitchFamily="34"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HG丸ｺﾞｼｯｸM-PRO" pitchFamily="50" charset="-128"/>
              </a:defRPr>
            </a:lvl9pPr>
          </a:lstStyle>
          <a:p>
            <a:pPr eaLnBrk="1" hangingPunct="1">
              <a:lnSpc>
                <a:spcPct val="70000"/>
              </a:lnSpc>
            </a:pPr>
            <a:r>
              <a:rPr kumimoji="0" lang="en-US" altLang="ja-JP" sz="1600" b="1" dirty="0">
                <a:solidFill>
                  <a:srgbClr val="000000"/>
                </a:solidFill>
                <a:latin typeface="ＭＳ Ｐゴシック"/>
                <a:ea typeface="ＭＳ Ｐゴシック"/>
              </a:rPr>
              <a:t>【</a:t>
            </a:r>
            <a:r>
              <a:rPr kumimoji="0" lang="ja-JP" altLang="en-US" sz="1600" b="1" dirty="0">
                <a:solidFill>
                  <a:srgbClr val="000000"/>
                </a:solidFill>
                <a:latin typeface="ＭＳ Ｐゴシック"/>
                <a:ea typeface="ＭＳ Ｐゴシック"/>
              </a:rPr>
              <a:t>参考－学校種の目的及び目標の見直し等</a:t>
            </a:r>
            <a:r>
              <a:rPr kumimoji="0" lang="en-US" altLang="ja-JP" sz="1600" b="1" dirty="0">
                <a:solidFill>
                  <a:srgbClr val="000000"/>
                </a:solidFill>
                <a:latin typeface="ＭＳ Ｐゴシック"/>
                <a:ea typeface="ＭＳ Ｐゴシック"/>
              </a:rPr>
              <a:t>】</a:t>
            </a:r>
            <a:endParaRPr kumimoji="0" lang="ja-JP" altLang="en-US" sz="1600" b="1" dirty="0">
              <a:solidFill>
                <a:srgbClr val="000000"/>
              </a:solidFill>
              <a:latin typeface="ＭＳ Ｐゴシック"/>
              <a:ea typeface="ＭＳ Ｐゴシック"/>
            </a:endParaRPr>
          </a:p>
          <a:p>
            <a:pPr eaLnBrk="1" hangingPunct="1"/>
            <a:endParaRPr kumimoji="0" lang="en-US" altLang="ja-JP" sz="1600" b="1" dirty="0">
              <a:solidFill>
                <a:srgbClr val="FF0000"/>
              </a:solidFill>
              <a:latin typeface="ＭＳ Ｐゴシック"/>
              <a:ea typeface="ＭＳ Ｐゴシック"/>
            </a:endParaRPr>
          </a:p>
          <a:p>
            <a:pPr eaLnBrk="1" hangingPunct="1"/>
            <a:r>
              <a:rPr kumimoji="0" lang="en-US" altLang="ja-JP" sz="1600" b="1" dirty="0">
                <a:solidFill>
                  <a:srgbClr val="FF0000"/>
                </a:solidFill>
                <a:latin typeface="ＭＳ Ｐゴシック"/>
                <a:ea typeface="ＭＳ Ｐゴシック"/>
              </a:rPr>
              <a:t>【</a:t>
            </a:r>
            <a:r>
              <a:rPr kumimoji="0" lang="ja-JP" altLang="en-US" sz="1600" b="1" dirty="0">
                <a:solidFill>
                  <a:srgbClr val="FF0000"/>
                </a:solidFill>
                <a:latin typeface="ＭＳ Ｐゴシック"/>
                <a:ea typeface="ＭＳ Ｐゴシック"/>
              </a:rPr>
              <a:t>幼稚園に関する事項</a:t>
            </a:r>
            <a:r>
              <a:rPr kumimoji="0" lang="en-US" altLang="ja-JP" sz="1600" b="1" dirty="0">
                <a:solidFill>
                  <a:srgbClr val="FF0000"/>
                </a:solidFill>
                <a:latin typeface="ＭＳ Ｐゴシック"/>
                <a:ea typeface="ＭＳ Ｐゴシック"/>
              </a:rPr>
              <a:t>】</a:t>
            </a:r>
            <a:endParaRPr kumimoji="0" lang="ja-JP" altLang="en-US" sz="1600" b="1" dirty="0">
              <a:solidFill>
                <a:srgbClr val="FF0000"/>
              </a:solidFill>
              <a:latin typeface="ＭＳ Ｐゴシック"/>
              <a:ea typeface="ＭＳ Ｐゴシック"/>
            </a:endParaRPr>
          </a:p>
          <a:p>
            <a:pPr eaLnBrk="1" hangingPunct="1"/>
            <a:r>
              <a:rPr kumimoji="0" lang="ja-JP" altLang="en-US" sz="1600" dirty="0">
                <a:solidFill>
                  <a:srgbClr val="000000"/>
                </a:solidFill>
                <a:latin typeface="ＭＳ Ｐゴシック"/>
                <a:ea typeface="ＭＳ Ｐゴシック"/>
              </a:rPr>
              <a:t>　教育基本法に教育の目標及び幼児期の教育に関する規定が置かれたこと等を踏まえ、以下のとおり学校教育法の幼稚園の目的及び目標に関する規定等を改めた。</a:t>
            </a:r>
          </a:p>
          <a:p>
            <a:pPr eaLnBrk="1" hangingPunct="1"/>
            <a:endParaRPr kumimoji="0" lang="ja-JP" altLang="en-US" sz="1600" dirty="0">
              <a:solidFill>
                <a:srgbClr val="000000"/>
              </a:solidFill>
              <a:latin typeface="ＭＳ Ｐゴシック"/>
              <a:ea typeface="ＭＳ Ｐゴシック"/>
            </a:endParaRPr>
          </a:p>
          <a:p>
            <a:pPr eaLnBrk="1" hangingPunct="1"/>
            <a:r>
              <a:rPr kumimoji="0" lang="en-US" altLang="ja-JP" sz="1600" b="1" dirty="0">
                <a:solidFill>
                  <a:srgbClr val="FF0000"/>
                </a:solidFill>
                <a:latin typeface="ＭＳ Ｐゴシック"/>
                <a:ea typeface="ＭＳ Ｐゴシック"/>
              </a:rPr>
              <a:t>【</a:t>
            </a:r>
            <a:r>
              <a:rPr kumimoji="0" lang="ja-JP" altLang="en-US" sz="1600" b="1" dirty="0">
                <a:solidFill>
                  <a:srgbClr val="FF0000"/>
                </a:solidFill>
                <a:latin typeface="ＭＳ Ｐゴシック"/>
                <a:ea typeface="ＭＳ Ｐゴシック"/>
              </a:rPr>
              <a:t>目的</a:t>
            </a:r>
            <a:r>
              <a:rPr kumimoji="0" lang="en-US" altLang="ja-JP" sz="1600" b="1" dirty="0">
                <a:solidFill>
                  <a:srgbClr val="FF0000"/>
                </a:solidFill>
                <a:latin typeface="ＭＳ Ｐゴシック"/>
                <a:ea typeface="ＭＳ Ｐゴシック"/>
              </a:rPr>
              <a:t>】</a:t>
            </a:r>
          </a:p>
          <a:p>
            <a:pPr eaLnBrk="1" hangingPunct="1"/>
            <a:r>
              <a:rPr kumimoji="0" lang="en-US" altLang="ja-JP" sz="1600" dirty="0">
                <a:solidFill>
                  <a:srgbClr val="000000"/>
                </a:solidFill>
                <a:latin typeface="ＭＳ Ｐゴシック"/>
                <a:ea typeface="ＭＳ Ｐゴシック"/>
              </a:rPr>
              <a:t>①</a:t>
            </a:r>
            <a:r>
              <a:rPr kumimoji="0" lang="ja-JP" altLang="en-US" sz="1600" dirty="0">
                <a:solidFill>
                  <a:srgbClr val="000000"/>
                </a:solidFill>
                <a:latin typeface="ＭＳ Ｐゴシック"/>
                <a:ea typeface="ＭＳ Ｐゴシック"/>
              </a:rPr>
              <a:t>　義務教育以後の教育の基礎が培われ、生涯にわたる人格形成の基礎が培われるよう、</a:t>
            </a:r>
            <a:r>
              <a:rPr kumimoji="0" lang="ja-JP" altLang="en-US" sz="1600" u="sng" dirty="0">
                <a:solidFill>
                  <a:srgbClr val="000000"/>
                </a:solidFill>
                <a:latin typeface="ＭＳ Ｐゴシック"/>
                <a:ea typeface="ＭＳ Ｐゴシック"/>
              </a:rPr>
              <a:t>幼児期の特性に配慮しつつ、幼児を保育し、適当な環境を与えて、その心身の発達を助長する</a:t>
            </a:r>
            <a:r>
              <a:rPr kumimoji="0" lang="ja-JP" altLang="en-US" sz="1600" dirty="0">
                <a:solidFill>
                  <a:srgbClr val="000000"/>
                </a:solidFill>
                <a:latin typeface="ＭＳ Ｐゴシック"/>
                <a:ea typeface="ＭＳ Ｐゴシック"/>
              </a:rPr>
              <a:t>といった趣旨を規定した。</a:t>
            </a:r>
          </a:p>
          <a:p>
            <a:pPr eaLnBrk="1" hangingPunct="1"/>
            <a:r>
              <a:rPr kumimoji="0" lang="ja-JP" altLang="en-US" sz="1600" dirty="0">
                <a:solidFill>
                  <a:srgbClr val="000000"/>
                </a:solidFill>
                <a:latin typeface="ＭＳ Ｐゴシック"/>
                <a:ea typeface="ＭＳ Ｐゴシック"/>
              </a:rPr>
              <a:t>②　小学校以降の教育との</a:t>
            </a:r>
            <a:r>
              <a:rPr kumimoji="0" lang="ja-JP" altLang="en-US" sz="1600" u="sng" dirty="0">
                <a:solidFill>
                  <a:srgbClr val="0070C0"/>
                </a:solidFill>
                <a:latin typeface="ＭＳ Ｐゴシック"/>
                <a:ea typeface="ＭＳ Ｐゴシック"/>
              </a:rPr>
              <a:t>発達や学びの連続性が明確となるよう、学校種の規定順について幼稚園を最初に</a:t>
            </a:r>
            <a:r>
              <a:rPr kumimoji="0" lang="ja-JP" altLang="en-US" sz="1600" dirty="0">
                <a:solidFill>
                  <a:srgbClr val="000000"/>
                </a:solidFill>
                <a:latin typeface="ＭＳ Ｐゴシック"/>
                <a:ea typeface="ＭＳ Ｐゴシック"/>
              </a:rPr>
              <a:t>規定すること。</a:t>
            </a:r>
            <a:endParaRPr kumimoji="0" lang="en-US" altLang="ja-JP" sz="1600" dirty="0">
              <a:solidFill>
                <a:srgbClr val="000000"/>
              </a:solidFill>
              <a:latin typeface="ＭＳ Ｐゴシック"/>
              <a:ea typeface="ＭＳ Ｐゴシック"/>
            </a:endParaRPr>
          </a:p>
          <a:p>
            <a:pPr eaLnBrk="1" hangingPunct="1"/>
            <a:r>
              <a:rPr kumimoji="0" lang="ja-JP" altLang="en-US" sz="1600" dirty="0">
                <a:solidFill>
                  <a:srgbClr val="000000"/>
                </a:solidFill>
                <a:latin typeface="Calibri" pitchFamily="34" charset="0"/>
              </a:rPr>
              <a:t>　</a:t>
            </a:r>
            <a:endParaRPr kumimoji="0" lang="ja-JP" altLang="en-US" sz="1600" u="sng" dirty="0">
              <a:solidFill>
                <a:srgbClr val="000000"/>
              </a:solidFill>
              <a:latin typeface="Calibri" pitchFamily="34" charset="0"/>
            </a:endParaRPr>
          </a:p>
          <a:p>
            <a:pPr eaLnBrk="1" hangingPunct="1"/>
            <a:r>
              <a:rPr kumimoji="0" lang="ja-JP" altLang="en-US" sz="1600" dirty="0">
                <a:solidFill>
                  <a:srgbClr val="000000"/>
                </a:solidFill>
                <a:latin typeface="Calibri" pitchFamily="34" charset="0"/>
              </a:rPr>
              <a:t>　旧）　　小学校、中学校、高等学校、中等教育学校・・・、特別支援学校</a:t>
            </a:r>
            <a:r>
              <a:rPr kumimoji="0" lang="ja-JP" altLang="en-US" sz="1600" b="1" dirty="0">
                <a:solidFill>
                  <a:srgbClr val="00B050"/>
                </a:solidFill>
                <a:latin typeface="Calibri" pitchFamily="34" charset="0"/>
              </a:rPr>
              <a:t>及び</a:t>
            </a:r>
            <a:r>
              <a:rPr kumimoji="0" lang="ja-JP" altLang="en-US" sz="1600" b="1" u="sng" dirty="0">
                <a:solidFill>
                  <a:srgbClr val="00B050"/>
                </a:solidFill>
                <a:latin typeface="Calibri" pitchFamily="34" charset="0"/>
              </a:rPr>
              <a:t>幼稚園</a:t>
            </a:r>
          </a:p>
          <a:p>
            <a:pPr eaLnBrk="1" hangingPunct="1"/>
            <a:r>
              <a:rPr kumimoji="0" lang="ja-JP" altLang="en-US" sz="1600" u="sng" dirty="0">
                <a:solidFill>
                  <a:srgbClr val="000000"/>
                </a:solidFill>
                <a:latin typeface="Calibri" pitchFamily="34" charset="0"/>
              </a:rPr>
              <a:t>　　　　　　　　　　　　　　　　　　　　　　</a:t>
            </a:r>
          </a:p>
          <a:p>
            <a:pPr eaLnBrk="1" hangingPunct="1">
              <a:lnSpc>
                <a:spcPct val="70000"/>
              </a:lnSpc>
            </a:pPr>
            <a:endParaRPr kumimoji="0" lang="ja-JP" altLang="en-US" sz="1600" dirty="0">
              <a:solidFill>
                <a:srgbClr val="000000"/>
              </a:solidFill>
              <a:latin typeface="Calibri" pitchFamily="34" charset="0"/>
            </a:endParaRPr>
          </a:p>
          <a:p>
            <a:pPr eaLnBrk="1" hangingPunct="1">
              <a:lnSpc>
                <a:spcPct val="70000"/>
              </a:lnSpc>
            </a:pPr>
            <a:r>
              <a:rPr kumimoji="0" lang="ja-JP" altLang="en-US" sz="1600" dirty="0">
                <a:solidFill>
                  <a:srgbClr val="000000"/>
                </a:solidFill>
                <a:latin typeface="Calibri" pitchFamily="34" charset="0"/>
              </a:rPr>
              <a:t>　新）　</a:t>
            </a:r>
            <a:r>
              <a:rPr kumimoji="0" lang="ja-JP" altLang="en-US" sz="1600" b="1" u="sng" dirty="0">
                <a:solidFill>
                  <a:srgbClr val="FF0000"/>
                </a:solidFill>
                <a:latin typeface="Calibri" pitchFamily="34" charset="0"/>
              </a:rPr>
              <a:t>幼稚園</a:t>
            </a:r>
            <a:r>
              <a:rPr kumimoji="0" lang="ja-JP" altLang="en-US" sz="1600" dirty="0">
                <a:solidFill>
                  <a:srgbClr val="000000"/>
                </a:solidFill>
                <a:latin typeface="Calibri" pitchFamily="34" charset="0"/>
              </a:rPr>
              <a:t>、小学校、中学校、高等学校、中等教育学校、特別支援学校・・・・　</a:t>
            </a:r>
          </a:p>
        </p:txBody>
      </p:sp>
      <p:sp>
        <p:nvSpPr>
          <p:cNvPr id="5" name="角丸四角形 15"/>
          <p:cNvSpPr/>
          <p:nvPr/>
        </p:nvSpPr>
        <p:spPr bwMode="auto">
          <a:xfrm>
            <a:off x="179512" y="620688"/>
            <a:ext cx="6963047" cy="285751"/>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anchor="ctr"/>
          <a:lstStyle/>
          <a:p>
            <a:pPr>
              <a:defRPr/>
            </a:pPr>
            <a:r>
              <a:rPr lang="ja-JP" altLang="en-US" dirty="0">
                <a:solidFill>
                  <a:srgbClr val="FFFFFF"/>
                </a:solidFill>
                <a:latin typeface="ＭＳ Ｐゴシック"/>
              </a:rPr>
              <a:t>　学校種の規定順　　</a:t>
            </a:r>
            <a:r>
              <a:rPr lang="en-US" altLang="ja-JP" dirty="0">
                <a:solidFill>
                  <a:srgbClr val="FFFFFF"/>
                </a:solidFill>
                <a:latin typeface="ＭＳ Ｐゴシック"/>
              </a:rPr>
              <a:t>-</a:t>
            </a:r>
            <a:r>
              <a:rPr lang="ja-JP" altLang="en-US" dirty="0">
                <a:solidFill>
                  <a:srgbClr val="FFFFFF"/>
                </a:solidFill>
                <a:latin typeface="ＭＳ Ｐゴシック"/>
              </a:rPr>
              <a:t>「学校教育の始まり」として</a:t>
            </a:r>
          </a:p>
        </p:txBody>
      </p:sp>
      <p:sp>
        <p:nvSpPr>
          <p:cNvPr id="8" name="タイトル 8"/>
          <p:cNvSpPr txBox="1">
            <a:spLocks/>
          </p:cNvSpPr>
          <p:nvPr/>
        </p:nvSpPr>
        <p:spPr bwMode="auto">
          <a:xfrm>
            <a:off x="0" y="-27384"/>
            <a:ext cx="9144000" cy="446789"/>
          </a:xfrm>
          <a:prstGeom prst="rect">
            <a:avLst/>
          </a:prstGeom>
          <a:solidFill>
            <a:srgbClr val="0000FF"/>
          </a:solidFill>
          <a:ln w="12700">
            <a:solidFill>
              <a:schemeClr val="tx1"/>
            </a:solidFill>
          </a:ln>
        </p:spPr>
        <p:txBody>
          <a:bodyPr lIns="63328" tIns="31664" rIns="63328" bIns="31664" anchor="ctr" anchorCtr="0">
            <a:noAutofit/>
          </a:bodyPr>
          <a:lstStyle>
            <a:defPPr>
              <a:defRPr lang="ja-JP"/>
            </a:defPPr>
            <a:lvl1pPr algn="ctr" eaLnBrk="1" hangingPunct="1">
              <a:defRPr sz="2000" b="1">
                <a:solidFill>
                  <a:srgbClr val="000000"/>
                </a:solidFill>
                <a:latin typeface="Arial" charset="0"/>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defTabSz="633299">
              <a:defRPr/>
            </a:pPr>
            <a:r>
              <a:rPr kumimoji="0" lang="ja-JP" altLang="en-US" sz="2216" b="0" kern="0" dirty="0">
                <a:solidFill>
                  <a:schemeClr val="bg1"/>
                </a:solidFill>
                <a:latin typeface="Meiryo UI" panose="020B0604030504040204" pitchFamily="50" charset="-128"/>
                <a:ea typeface="Meiryo UI" panose="020B0604030504040204" pitchFamily="50" charset="-128"/>
              </a:rPr>
              <a:t>学校教育法　　～学校種</a:t>
            </a:r>
            <a:r>
              <a:rPr kumimoji="0" lang="en-US" altLang="ja-JP" sz="2216" b="0" kern="0" dirty="0">
                <a:solidFill>
                  <a:schemeClr val="bg1"/>
                </a:solidFill>
                <a:latin typeface="Meiryo UI" panose="020B0604030504040204" pitchFamily="50" charset="-128"/>
                <a:ea typeface="Meiryo UI" panose="020B0604030504040204" pitchFamily="50" charset="-128"/>
              </a:rPr>
              <a:t>(</a:t>
            </a:r>
            <a:r>
              <a:rPr kumimoji="0" lang="ja-JP" altLang="en-US" sz="2216" b="0" kern="0" dirty="0">
                <a:solidFill>
                  <a:schemeClr val="bg1"/>
                </a:solidFill>
                <a:latin typeface="Meiryo UI" panose="020B0604030504040204" pitchFamily="50" charset="-128"/>
                <a:ea typeface="Meiryo UI" panose="020B0604030504040204" pitchFamily="50" charset="-128"/>
              </a:rPr>
              <a:t>規定順</a:t>
            </a:r>
            <a:r>
              <a:rPr kumimoji="0" lang="en-US" altLang="ja-JP" sz="2216" b="0" kern="0" dirty="0">
                <a:solidFill>
                  <a:schemeClr val="bg1"/>
                </a:solidFill>
                <a:latin typeface="Meiryo UI" panose="020B0604030504040204" pitchFamily="50" charset="-128"/>
                <a:ea typeface="Meiryo UI" panose="020B0604030504040204" pitchFamily="50" charset="-128"/>
              </a:rPr>
              <a:t>)</a:t>
            </a:r>
            <a:r>
              <a:rPr kumimoji="0" lang="ja-JP" altLang="en-US" sz="2216" b="0" kern="0" dirty="0">
                <a:solidFill>
                  <a:schemeClr val="bg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2046208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p:txBody>
          <a:bodyPr/>
          <a:lstStyle/>
          <a:p>
            <a:fld id="{9CEEF6D4-77B8-48F4-A478-50BF7952D3D9}" type="slidenum">
              <a:rPr lang="en-US" altLang="ja-JP"/>
              <a:pPr/>
              <a:t>58</a:t>
            </a:fld>
            <a:endParaRPr lang="en-US" altLang="ja-JP"/>
          </a:p>
        </p:txBody>
      </p:sp>
      <p:sp>
        <p:nvSpPr>
          <p:cNvPr id="108553" name="Text Box 9"/>
          <p:cNvSpPr txBox="1">
            <a:spLocks noChangeArrowheads="1"/>
          </p:cNvSpPr>
          <p:nvPr/>
        </p:nvSpPr>
        <p:spPr bwMode="auto">
          <a:xfrm>
            <a:off x="-569" y="836712"/>
            <a:ext cx="9109075" cy="6010876"/>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0" lang="ja-JP" altLang="en-US" dirty="0">
                <a:latin typeface="HG丸ｺﾞｼｯｸM-PRO" panose="020F0600000000000000" pitchFamily="50" charset="-128"/>
              </a:rPr>
              <a:t>第２２条　</a:t>
            </a:r>
            <a:r>
              <a:rPr kumimoji="0" lang="ja-JP" altLang="en-US" dirty="0">
                <a:solidFill>
                  <a:srgbClr val="0070C0"/>
                </a:solidFill>
                <a:latin typeface="HG丸ｺﾞｼｯｸM-PRO" panose="020F0600000000000000" pitchFamily="50" charset="-128"/>
              </a:rPr>
              <a:t>幼稚園は、</a:t>
            </a:r>
            <a:r>
              <a:rPr kumimoji="0" lang="ja-JP" altLang="en-US" b="1" u="sng" dirty="0">
                <a:solidFill>
                  <a:srgbClr val="FF0000"/>
                </a:solidFill>
                <a:latin typeface="HG丸ｺﾞｼｯｸM-PRO" panose="020F0600000000000000" pitchFamily="50" charset="-128"/>
              </a:rPr>
              <a:t>義務教育及びその後の教育の基礎を培うものとして、</a:t>
            </a:r>
            <a:r>
              <a:rPr kumimoji="0" lang="ja-JP" altLang="en-US" u="sng" dirty="0">
                <a:latin typeface="HG丸ｺﾞｼｯｸM-PRO" panose="020F0600000000000000" pitchFamily="50" charset="-128"/>
              </a:rPr>
              <a:t>幼児を保</a:t>
            </a:r>
          </a:p>
          <a:p>
            <a:r>
              <a:rPr kumimoji="0" lang="ja-JP" altLang="en-US" dirty="0">
                <a:latin typeface="HG丸ｺﾞｼｯｸM-PRO" panose="020F0600000000000000" pitchFamily="50" charset="-128"/>
              </a:rPr>
              <a:t>　</a:t>
            </a:r>
            <a:r>
              <a:rPr kumimoji="0" lang="ja-JP" altLang="en-US" u="sng" dirty="0" err="1">
                <a:latin typeface="HG丸ｺﾞｼｯｸM-PRO" panose="020F0600000000000000" pitchFamily="50" charset="-128"/>
              </a:rPr>
              <a:t>育し</a:t>
            </a:r>
            <a:r>
              <a:rPr kumimoji="0" lang="ja-JP" altLang="en-US" u="sng" dirty="0">
                <a:latin typeface="HG丸ｺﾞｼｯｸM-PRO" panose="020F0600000000000000" pitchFamily="50" charset="-128"/>
              </a:rPr>
              <a:t>、</a:t>
            </a:r>
            <a:r>
              <a:rPr kumimoji="0" lang="ja-JP" altLang="en-US" b="1" u="sng" dirty="0">
                <a:solidFill>
                  <a:srgbClr val="FF0000"/>
                </a:solidFill>
                <a:latin typeface="HG丸ｺﾞｼｯｸM-PRO" panose="020F0600000000000000" pitchFamily="50" charset="-128"/>
              </a:rPr>
              <a:t>幼児の健やかな成長のために</a:t>
            </a:r>
            <a:r>
              <a:rPr kumimoji="0" lang="ja-JP" altLang="en-US" u="sng" dirty="0">
                <a:latin typeface="HG丸ｺﾞｼｯｸM-PRO" panose="020F0600000000000000" pitchFamily="50" charset="-128"/>
              </a:rPr>
              <a:t>適当な環境を与えて、その心身の発達を助長する</a:t>
            </a:r>
          </a:p>
          <a:p>
            <a:r>
              <a:rPr kumimoji="0" lang="ja-JP" altLang="en-US" dirty="0">
                <a:latin typeface="HG丸ｺﾞｼｯｸM-PRO" panose="020F0600000000000000" pitchFamily="50" charset="-128"/>
              </a:rPr>
              <a:t>　</a:t>
            </a:r>
            <a:r>
              <a:rPr kumimoji="0" lang="ja-JP" altLang="en-US" u="sng" dirty="0">
                <a:latin typeface="HG丸ｺﾞｼｯｸM-PRO" panose="020F0600000000000000" pitchFamily="50" charset="-128"/>
              </a:rPr>
              <a:t>こと</a:t>
            </a:r>
            <a:r>
              <a:rPr kumimoji="0" lang="ja-JP" altLang="en-US" dirty="0">
                <a:latin typeface="HG丸ｺﾞｼｯｸM-PRO" panose="020F0600000000000000" pitchFamily="50" charset="-128"/>
              </a:rPr>
              <a:t>を目的とする。</a:t>
            </a:r>
          </a:p>
          <a:p>
            <a:endParaRPr kumimoji="0" lang="ja-JP" altLang="en-US" dirty="0">
              <a:solidFill>
                <a:srgbClr val="0070C0"/>
              </a:solidFill>
              <a:latin typeface="HG丸ｺﾞｼｯｸM-PRO" panose="020F0600000000000000" pitchFamily="50" charset="-128"/>
            </a:endParaRPr>
          </a:p>
          <a:p>
            <a:r>
              <a:rPr kumimoji="0" lang="ja-JP" altLang="en-US" dirty="0">
                <a:latin typeface="HG丸ｺﾞｼｯｸM-PRO" panose="020F0600000000000000" pitchFamily="50" charset="-128"/>
              </a:rPr>
              <a:t>第２３条　</a:t>
            </a:r>
            <a:r>
              <a:rPr kumimoji="0" lang="ja-JP" altLang="en-US" dirty="0">
                <a:solidFill>
                  <a:srgbClr val="0070C0"/>
                </a:solidFill>
                <a:latin typeface="HG丸ｺﾞｼｯｸM-PRO" panose="020F0600000000000000" pitchFamily="50" charset="-128"/>
              </a:rPr>
              <a:t>幼稚園における教育は、</a:t>
            </a:r>
            <a:r>
              <a:rPr kumimoji="0" lang="ja-JP" altLang="en-US" u="sng" dirty="0">
                <a:latin typeface="HG丸ｺﾞｼｯｸM-PRO" panose="020F0600000000000000" pitchFamily="50" charset="-128"/>
              </a:rPr>
              <a:t>前条の目的を実現するため、次に掲げる目標達成す</a:t>
            </a:r>
          </a:p>
          <a:p>
            <a:r>
              <a:rPr kumimoji="0" lang="ja-JP" altLang="en-US" dirty="0">
                <a:latin typeface="HG丸ｺﾞｼｯｸM-PRO" panose="020F0600000000000000" pitchFamily="50" charset="-128"/>
              </a:rPr>
              <a:t>　</a:t>
            </a:r>
            <a:r>
              <a:rPr kumimoji="0" lang="ja-JP" altLang="en-US" u="sng" dirty="0" err="1">
                <a:latin typeface="HG丸ｺﾞｼｯｸM-PRO" panose="020F0600000000000000" pitchFamily="50" charset="-128"/>
              </a:rPr>
              <a:t>るよう</a:t>
            </a:r>
            <a:r>
              <a:rPr kumimoji="0" lang="ja-JP" altLang="en-US" u="sng" dirty="0">
                <a:latin typeface="HG丸ｺﾞｼｯｸM-PRO" panose="020F0600000000000000" pitchFamily="50" charset="-128"/>
              </a:rPr>
              <a:t>行われるもの</a:t>
            </a:r>
            <a:r>
              <a:rPr kumimoji="0" lang="ja-JP" altLang="en-US" dirty="0">
                <a:latin typeface="HG丸ｺﾞｼｯｸM-PRO" panose="020F0600000000000000" pitchFamily="50" charset="-128"/>
              </a:rPr>
              <a:t>とする。</a:t>
            </a:r>
          </a:p>
          <a:p>
            <a:endParaRPr kumimoji="0" lang="ja-JP" altLang="en-US" dirty="0">
              <a:latin typeface="HG丸ｺﾞｼｯｸM-PRO" panose="020F0600000000000000" pitchFamily="50" charset="-128"/>
            </a:endParaRPr>
          </a:p>
          <a:p>
            <a:r>
              <a:rPr kumimoji="0" lang="ja-JP" altLang="en-US" dirty="0">
                <a:latin typeface="HG丸ｺﾞｼｯｸM-PRO" panose="020F0600000000000000" pitchFamily="50" charset="-128"/>
              </a:rPr>
              <a:t>　　１　健康、安全で幸福な生活のために必要な</a:t>
            </a:r>
            <a:r>
              <a:rPr kumimoji="0" lang="ja-JP" altLang="en-US" b="1" u="sng" dirty="0">
                <a:solidFill>
                  <a:srgbClr val="FF0000"/>
                </a:solidFill>
                <a:latin typeface="HG丸ｺﾞｼｯｸM-PRO" panose="020F0600000000000000" pitchFamily="50" charset="-128"/>
              </a:rPr>
              <a:t>基本的な</a:t>
            </a:r>
            <a:r>
              <a:rPr kumimoji="0" lang="ja-JP" altLang="en-US" dirty="0">
                <a:latin typeface="HG丸ｺﾞｼｯｸM-PRO" panose="020F0600000000000000" pitchFamily="50" charset="-128"/>
              </a:rPr>
              <a:t>習慣を養い、身体諸機能 の</a:t>
            </a:r>
          </a:p>
          <a:p>
            <a:r>
              <a:rPr kumimoji="0" lang="ja-JP" altLang="en-US" dirty="0">
                <a:latin typeface="HG丸ｺﾞｼｯｸM-PRO" panose="020F0600000000000000" pitchFamily="50" charset="-128"/>
              </a:rPr>
              <a:t>　　　調和的発達を図ること。</a:t>
            </a:r>
          </a:p>
          <a:p>
            <a:endParaRPr kumimoji="0" lang="ja-JP" altLang="en-US" sz="1200" dirty="0">
              <a:latin typeface="HG丸ｺﾞｼｯｸM-PRO" panose="020F0600000000000000" pitchFamily="50" charset="-128"/>
            </a:endParaRPr>
          </a:p>
          <a:p>
            <a:r>
              <a:rPr kumimoji="0" lang="ja-JP" altLang="en-US" dirty="0">
                <a:latin typeface="HG丸ｺﾞｼｯｸM-PRO" panose="020F0600000000000000" pitchFamily="50" charset="-128"/>
              </a:rPr>
              <a:t>　　２　</a:t>
            </a:r>
            <a:r>
              <a:rPr kumimoji="0" lang="ja-JP" altLang="en-US" b="1" u="sng" dirty="0">
                <a:solidFill>
                  <a:srgbClr val="FF0000"/>
                </a:solidFill>
                <a:latin typeface="HG丸ｺﾞｼｯｸM-PRO" panose="020F0600000000000000" pitchFamily="50" charset="-128"/>
              </a:rPr>
              <a:t>集団生活を通じて</a:t>
            </a:r>
            <a:r>
              <a:rPr kumimoji="0" lang="ja-JP" altLang="en-US" dirty="0">
                <a:latin typeface="HG丸ｺﾞｼｯｸM-PRO" panose="020F0600000000000000" pitchFamily="50" charset="-128"/>
              </a:rPr>
              <a:t>、喜んでこれに参加する態度を養うとともに</a:t>
            </a:r>
            <a:r>
              <a:rPr kumimoji="0" lang="ja-JP" altLang="en-US" b="1" u="sng" dirty="0">
                <a:solidFill>
                  <a:srgbClr val="FF0000"/>
                </a:solidFill>
                <a:latin typeface="HG丸ｺﾞｼｯｸM-PRO" panose="020F0600000000000000" pitchFamily="50" charset="-128"/>
              </a:rPr>
              <a:t>家族や身近な</a:t>
            </a:r>
          </a:p>
          <a:p>
            <a:r>
              <a:rPr kumimoji="0" lang="ja-JP" altLang="en-US" b="1" dirty="0">
                <a:solidFill>
                  <a:srgbClr val="FF0000"/>
                </a:solidFill>
                <a:latin typeface="HG丸ｺﾞｼｯｸM-PRO" panose="020F0600000000000000" pitchFamily="50" charset="-128"/>
              </a:rPr>
              <a:t>　　　</a:t>
            </a:r>
            <a:r>
              <a:rPr kumimoji="0" lang="ja-JP" altLang="en-US" b="1" u="sng" dirty="0">
                <a:solidFill>
                  <a:srgbClr val="FF0000"/>
                </a:solidFill>
                <a:latin typeface="HG丸ｺﾞｼｯｸM-PRO" panose="020F0600000000000000" pitchFamily="50" charset="-128"/>
              </a:rPr>
              <a:t>人への信頼感を深め</a:t>
            </a:r>
            <a:r>
              <a:rPr kumimoji="0" lang="ja-JP" altLang="en-US" dirty="0">
                <a:latin typeface="HG丸ｺﾞｼｯｸM-PRO" panose="020F0600000000000000" pitchFamily="50" charset="-128"/>
              </a:rPr>
              <a:t>、自主、自律及び協同の精神並びに</a:t>
            </a:r>
            <a:r>
              <a:rPr kumimoji="0" lang="ja-JP" altLang="en-US" b="1" u="sng" dirty="0">
                <a:solidFill>
                  <a:srgbClr val="FF0000"/>
                </a:solidFill>
                <a:latin typeface="HG丸ｺﾞｼｯｸM-PRO" panose="020F0600000000000000" pitchFamily="50" charset="-128"/>
              </a:rPr>
              <a:t>規範意識の芽生えを養</a:t>
            </a:r>
          </a:p>
          <a:p>
            <a:r>
              <a:rPr kumimoji="0" lang="ja-JP" altLang="en-US" b="1" dirty="0">
                <a:solidFill>
                  <a:srgbClr val="FF0000"/>
                </a:solidFill>
                <a:latin typeface="HG丸ｺﾞｼｯｸM-PRO" panose="020F0600000000000000" pitchFamily="50" charset="-128"/>
              </a:rPr>
              <a:t>　　　</a:t>
            </a:r>
            <a:r>
              <a:rPr kumimoji="0" lang="ja-JP" altLang="en-US" b="1" u="sng" dirty="0">
                <a:solidFill>
                  <a:srgbClr val="FF0000"/>
                </a:solidFill>
                <a:latin typeface="HG丸ｺﾞｼｯｸM-PRO" panose="020F0600000000000000" pitchFamily="50" charset="-128"/>
              </a:rPr>
              <a:t>うこと</a:t>
            </a:r>
            <a:r>
              <a:rPr kumimoji="0" lang="ja-JP" altLang="en-US" dirty="0">
                <a:latin typeface="HG丸ｺﾞｼｯｸM-PRO" panose="020F0600000000000000" pitchFamily="50" charset="-128"/>
              </a:rPr>
              <a:t>。</a:t>
            </a:r>
          </a:p>
          <a:p>
            <a:endParaRPr kumimoji="0" lang="ja-JP" altLang="en-US" sz="1200" dirty="0">
              <a:latin typeface="HG丸ｺﾞｼｯｸM-PRO" panose="020F0600000000000000" pitchFamily="50" charset="-128"/>
            </a:endParaRPr>
          </a:p>
          <a:p>
            <a:r>
              <a:rPr kumimoji="0" lang="ja-JP" altLang="en-US" dirty="0">
                <a:latin typeface="HG丸ｺﾞｼｯｸM-PRO" panose="020F0600000000000000" pitchFamily="50" charset="-128"/>
              </a:rPr>
              <a:t>　　３　身近な社会生活、</a:t>
            </a:r>
            <a:r>
              <a:rPr kumimoji="0" lang="ja-JP" altLang="en-US" b="1" u="sng" dirty="0">
                <a:solidFill>
                  <a:srgbClr val="FF0000"/>
                </a:solidFill>
                <a:latin typeface="HG丸ｺﾞｼｯｸM-PRO" panose="020F0600000000000000" pitchFamily="50" charset="-128"/>
              </a:rPr>
              <a:t>生命及び自然に対する興味を養い</a:t>
            </a:r>
            <a:r>
              <a:rPr kumimoji="0" lang="ja-JP" altLang="en-US" dirty="0">
                <a:latin typeface="HG丸ｺﾞｼｯｸM-PRO" panose="020F0600000000000000" pitchFamily="50" charset="-128"/>
              </a:rPr>
              <a:t>、それらに対する正しい</a:t>
            </a:r>
          </a:p>
          <a:p>
            <a:r>
              <a:rPr kumimoji="0" lang="ja-JP" altLang="en-US" dirty="0">
                <a:latin typeface="HG丸ｺﾞｼｯｸM-PRO" panose="020F0600000000000000" pitchFamily="50" charset="-128"/>
              </a:rPr>
              <a:t>　　　理解と態度及び</a:t>
            </a:r>
            <a:r>
              <a:rPr kumimoji="0" lang="ja-JP" altLang="en-US" b="1" u="sng" dirty="0">
                <a:solidFill>
                  <a:srgbClr val="FF0000"/>
                </a:solidFill>
                <a:latin typeface="HG丸ｺﾞｼｯｸM-PRO" panose="020F0600000000000000" pitchFamily="50" charset="-128"/>
              </a:rPr>
              <a:t>思考力の芽生えを養うこと</a:t>
            </a:r>
            <a:r>
              <a:rPr kumimoji="0" lang="ja-JP" altLang="en-US" dirty="0">
                <a:latin typeface="HG丸ｺﾞｼｯｸM-PRO" panose="020F0600000000000000" pitchFamily="50" charset="-128"/>
              </a:rPr>
              <a:t>。</a:t>
            </a:r>
          </a:p>
          <a:p>
            <a:endParaRPr kumimoji="0" lang="ja-JP" altLang="en-US" sz="1200" dirty="0">
              <a:latin typeface="HG丸ｺﾞｼｯｸM-PRO" panose="020F0600000000000000" pitchFamily="50" charset="-128"/>
            </a:endParaRPr>
          </a:p>
          <a:p>
            <a:r>
              <a:rPr kumimoji="0" lang="ja-JP" altLang="en-US" dirty="0">
                <a:latin typeface="HG丸ｺﾞｼｯｸM-PRO" panose="020F0600000000000000" pitchFamily="50" charset="-128"/>
              </a:rPr>
              <a:t>　　４　日常の会話や、絵本、童話等に親しむことを通じて、言葉の使い方を正しく導</a:t>
            </a:r>
          </a:p>
          <a:p>
            <a:r>
              <a:rPr kumimoji="0" lang="ja-JP" altLang="en-US" dirty="0">
                <a:latin typeface="HG丸ｺﾞｼｯｸM-PRO" panose="020F0600000000000000" pitchFamily="50" charset="-128"/>
              </a:rPr>
              <a:t>　　　</a:t>
            </a:r>
            <a:r>
              <a:rPr kumimoji="0" lang="ja-JP" altLang="en-US" dirty="0" err="1">
                <a:latin typeface="HG丸ｺﾞｼｯｸM-PRO" panose="020F0600000000000000" pitchFamily="50" charset="-128"/>
              </a:rPr>
              <a:t>くと</a:t>
            </a:r>
            <a:r>
              <a:rPr kumimoji="0" lang="ja-JP" altLang="en-US" dirty="0">
                <a:latin typeface="HG丸ｺﾞｼｯｸM-PRO" panose="020F0600000000000000" pitchFamily="50" charset="-128"/>
              </a:rPr>
              <a:t>ともに、</a:t>
            </a:r>
            <a:r>
              <a:rPr kumimoji="0" lang="ja-JP" altLang="en-US" b="1" u="sng" dirty="0">
                <a:solidFill>
                  <a:srgbClr val="FF0000"/>
                </a:solidFill>
                <a:latin typeface="HG丸ｺﾞｼｯｸM-PRO" panose="020F0600000000000000" pitchFamily="50" charset="-128"/>
              </a:rPr>
              <a:t>相手の話を理解しようとする態度を養うこと</a:t>
            </a:r>
            <a:r>
              <a:rPr kumimoji="0" lang="ja-JP" altLang="en-US" dirty="0">
                <a:latin typeface="HG丸ｺﾞｼｯｸM-PRO" panose="020F0600000000000000" pitchFamily="50" charset="-128"/>
              </a:rPr>
              <a:t>。</a:t>
            </a:r>
          </a:p>
          <a:p>
            <a:endParaRPr kumimoji="0" lang="ja-JP" altLang="en-US" sz="1200" dirty="0">
              <a:latin typeface="HG丸ｺﾞｼｯｸM-PRO" panose="020F0600000000000000" pitchFamily="50" charset="-128"/>
            </a:endParaRPr>
          </a:p>
          <a:p>
            <a:r>
              <a:rPr kumimoji="0" lang="ja-JP" altLang="en-US" dirty="0">
                <a:latin typeface="HG丸ｺﾞｼｯｸM-PRO" panose="020F0600000000000000" pitchFamily="50" charset="-128"/>
              </a:rPr>
              <a:t>　　５　音楽、</a:t>
            </a:r>
            <a:r>
              <a:rPr kumimoji="0" lang="ja-JP" altLang="en-US" b="1" u="sng" dirty="0">
                <a:solidFill>
                  <a:srgbClr val="FF0000"/>
                </a:solidFill>
                <a:latin typeface="HG丸ｺﾞｼｯｸM-PRO" panose="020F0600000000000000" pitchFamily="50" charset="-128"/>
              </a:rPr>
              <a:t>身体による表現、造形</a:t>
            </a:r>
            <a:r>
              <a:rPr kumimoji="0" lang="ja-JP" altLang="en-US" dirty="0">
                <a:latin typeface="HG丸ｺﾞｼｯｸM-PRO" panose="020F0600000000000000" pitchFamily="50" charset="-128"/>
              </a:rPr>
              <a:t>等に親しむことを通じて、</a:t>
            </a:r>
            <a:r>
              <a:rPr kumimoji="0" lang="ja-JP" altLang="en-US" b="1" u="sng" dirty="0">
                <a:solidFill>
                  <a:srgbClr val="FF0000"/>
                </a:solidFill>
                <a:latin typeface="HG丸ｺﾞｼｯｸM-PRO" panose="020F0600000000000000" pitchFamily="50" charset="-128"/>
              </a:rPr>
              <a:t>豊かな感性と表現力</a:t>
            </a:r>
          </a:p>
          <a:p>
            <a:r>
              <a:rPr kumimoji="0" lang="ja-JP" altLang="en-US" b="1" dirty="0">
                <a:solidFill>
                  <a:srgbClr val="FF0000"/>
                </a:solidFill>
                <a:latin typeface="HG丸ｺﾞｼｯｸM-PRO" panose="020F0600000000000000" pitchFamily="50" charset="-128"/>
              </a:rPr>
              <a:t>　　　</a:t>
            </a:r>
            <a:r>
              <a:rPr kumimoji="0" lang="ja-JP" altLang="en-US" b="1" u="sng" dirty="0">
                <a:solidFill>
                  <a:srgbClr val="FF0000"/>
                </a:solidFill>
                <a:latin typeface="HG丸ｺﾞｼｯｸM-PRO" panose="020F0600000000000000" pitchFamily="50" charset="-128"/>
              </a:rPr>
              <a:t>の芽生えを養うこと</a:t>
            </a:r>
            <a:r>
              <a:rPr kumimoji="0" lang="ja-JP" altLang="en-US" dirty="0">
                <a:latin typeface="HG丸ｺﾞｼｯｸM-PRO" panose="020F0600000000000000" pitchFamily="50" charset="-128"/>
              </a:rPr>
              <a:t>。</a:t>
            </a:r>
          </a:p>
          <a:p>
            <a:pPr>
              <a:lnSpc>
                <a:spcPct val="70000"/>
              </a:lnSpc>
            </a:pPr>
            <a:endParaRPr kumimoji="0" lang="en-US" altLang="ja-JP" dirty="0">
              <a:latin typeface="HG丸ｺﾞｼｯｸM-PRO" panose="020F0600000000000000" pitchFamily="50" charset="-128"/>
            </a:endParaRPr>
          </a:p>
        </p:txBody>
      </p:sp>
      <p:sp>
        <p:nvSpPr>
          <p:cNvPr id="5" name="タイトル 8"/>
          <p:cNvSpPr txBox="1">
            <a:spLocks/>
          </p:cNvSpPr>
          <p:nvPr/>
        </p:nvSpPr>
        <p:spPr bwMode="auto">
          <a:xfrm>
            <a:off x="0" y="-27384"/>
            <a:ext cx="9144000" cy="446789"/>
          </a:xfrm>
          <a:prstGeom prst="rect">
            <a:avLst/>
          </a:prstGeom>
          <a:solidFill>
            <a:srgbClr val="0000FF"/>
          </a:solidFill>
          <a:ln w="12700">
            <a:solidFill>
              <a:schemeClr val="tx1"/>
            </a:solidFill>
          </a:ln>
        </p:spPr>
        <p:txBody>
          <a:bodyPr lIns="63328" tIns="31664" rIns="63328" bIns="31664" anchor="ctr" anchorCtr="0">
            <a:noAutofit/>
          </a:bodyPr>
          <a:lstStyle>
            <a:defPPr>
              <a:defRPr lang="ja-JP"/>
            </a:defPPr>
            <a:lvl1pPr algn="ctr" eaLnBrk="1" hangingPunct="1">
              <a:defRPr sz="2000" b="1">
                <a:solidFill>
                  <a:srgbClr val="000000"/>
                </a:solidFill>
                <a:latin typeface="Arial" charset="0"/>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defTabSz="633299">
              <a:defRPr/>
            </a:pPr>
            <a:r>
              <a:rPr kumimoji="0" lang="ja-JP" altLang="en-US" sz="2216" b="0" kern="0" dirty="0">
                <a:solidFill>
                  <a:schemeClr val="bg1"/>
                </a:solidFill>
                <a:latin typeface="Meiryo UI" panose="020B0604030504040204" pitchFamily="50" charset="-128"/>
                <a:ea typeface="Meiryo UI" panose="020B0604030504040204" pitchFamily="50" charset="-128"/>
              </a:rPr>
              <a:t>学校教育法　　　～幼稚園の目的・目標～</a:t>
            </a:r>
          </a:p>
        </p:txBody>
      </p:sp>
      <p:sp>
        <p:nvSpPr>
          <p:cNvPr id="6" name="角丸四角形 6"/>
          <p:cNvSpPr/>
          <p:nvPr/>
        </p:nvSpPr>
        <p:spPr bwMode="auto">
          <a:xfrm>
            <a:off x="3198" y="567725"/>
            <a:ext cx="8478365" cy="285750"/>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anchor="ctr"/>
          <a:lstStyle/>
          <a:p>
            <a:pPr>
              <a:defRPr/>
            </a:pPr>
            <a:r>
              <a:rPr lang="ja-JP" altLang="en-US" dirty="0">
                <a:solidFill>
                  <a:srgbClr val="FFFFFF"/>
                </a:solidFill>
                <a:latin typeface="ＭＳ Ｐゴシック"/>
              </a:rPr>
              <a:t>　幼稚園の目的・目標　　－「義務教育及びその後の教育の基礎を培うもの」</a:t>
            </a:r>
          </a:p>
        </p:txBody>
      </p:sp>
    </p:spTree>
    <p:extLst>
      <p:ext uri="{BB962C8B-B14F-4D97-AF65-F5344CB8AC3E}">
        <p14:creationId xmlns:p14="http://schemas.microsoft.com/office/powerpoint/2010/main" val="5367520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p:txBody>
          <a:bodyPr/>
          <a:lstStyle/>
          <a:p>
            <a:fld id="{4058D0C3-7CA3-4157-80FA-BD71DC1D159B}" type="slidenum">
              <a:rPr lang="en-US" altLang="ja-JP"/>
              <a:pPr/>
              <a:t>59</a:t>
            </a:fld>
            <a:endParaRPr lang="en-US" altLang="ja-JP"/>
          </a:p>
        </p:txBody>
      </p:sp>
      <p:sp>
        <p:nvSpPr>
          <p:cNvPr id="189442" name="Text Box 2"/>
          <p:cNvSpPr txBox="1">
            <a:spLocks noChangeArrowheads="1"/>
          </p:cNvSpPr>
          <p:nvPr/>
        </p:nvSpPr>
        <p:spPr bwMode="auto">
          <a:xfrm>
            <a:off x="179391" y="1062040"/>
            <a:ext cx="8785225" cy="5293757"/>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pPr>
            <a:r>
              <a:rPr kumimoji="0" lang="ja-JP" altLang="en-US" sz="2800" dirty="0">
                <a:latin typeface="HG丸ｺﾞｼｯｸM-PRO" panose="020F0600000000000000" pitchFamily="50" charset="-128"/>
              </a:rPr>
              <a:t>第２４条　</a:t>
            </a:r>
            <a:r>
              <a:rPr kumimoji="0" lang="ja-JP" altLang="en-US" sz="2800" dirty="0">
                <a:solidFill>
                  <a:srgbClr val="0070C0"/>
                </a:solidFill>
              </a:rPr>
              <a:t>幼稚園においては、</a:t>
            </a:r>
            <a:r>
              <a:rPr kumimoji="0" lang="ja-JP" altLang="en-US" sz="2800" u="sng" dirty="0"/>
              <a:t>第２２条に規定する目</a:t>
            </a:r>
          </a:p>
          <a:p>
            <a:pPr>
              <a:lnSpc>
                <a:spcPct val="130000"/>
              </a:lnSpc>
            </a:pPr>
            <a:r>
              <a:rPr kumimoji="0" lang="ja-JP" altLang="en-US" sz="2800" dirty="0"/>
              <a:t>　</a:t>
            </a:r>
            <a:r>
              <a:rPr kumimoji="0" lang="ja-JP" altLang="en-US" sz="2800" u="sng" dirty="0"/>
              <a:t>的を実現するための教育を行うほか</a:t>
            </a:r>
            <a:r>
              <a:rPr kumimoji="0" lang="ja-JP" altLang="en-US" sz="2800" dirty="0"/>
              <a:t>、</a:t>
            </a:r>
            <a:r>
              <a:rPr kumimoji="0" lang="ja-JP" altLang="en-US" sz="2800" b="1" u="sng" dirty="0">
                <a:solidFill>
                  <a:srgbClr val="FF0000"/>
                </a:solidFill>
              </a:rPr>
              <a:t>幼児期の教育</a:t>
            </a:r>
          </a:p>
          <a:p>
            <a:pPr>
              <a:lnSpc>
                <a:spcPct val="130000"/>
              </a:lnSpc>
            </a:pPr>
            <a:r>
              <a:rPr kumimoji="0" lang="ja-JP" altLang="en-US" sz="2800" b="1" dirty="0">
                <a:solidFill>
                  <a:srgbClr val="FF0000"/>
                </a:solidFill>
              </a:rPr>
              <a:t>　</a:t>
            </a:r>
            <a:r>
              <a:rPr kumimoji="0" lang="ja-JP" altLang="en-US" sz="2800" b="1" u="sng" dirty="0">
                <a:solidFill>
                  <a:srgbClr val="FF0000"/>
                </a:solidFill>
              </a:rPr>
              <a:t>に関する各般の問題につき、保護者及び地域住民</a:t>
            </a:r>
            <a:r>
              <a:rPr kumimoji="0" lang="ja-JP" altLang="en-US" sz="2800" b="1" u="sng" dirty="0" err="1">
                <a:solidFill>
                  <a:srgbClr val="FF0000"/>
                </a:solidFill>
              </a:rPr>
              <a:t>そ</a:t>
            </a:r>
            <a:endParaRPr kumimoji="0" lang="ja-JP" altLang="en-US" sz="2800" b="1" u="sng" dirty="0">
              <a:solidFill>
                <a:srgbClr val="FF0000"/>
              </a:solidFill>
            </a:endParaRPr>
          </a:p>
          <a:p>
            <a:pPr>
              <a:lnSpc>
                <a:spcPct val="130000"/>
              </a:lnSpc>
            </a:pPr>
            <a:r>
              <a:rPr kumimoji="0" lang="ja-JP" altLang="en-US" sz="2800" b="1" dirty="0">
                <a:solidFill>
                  <a:srgbClr val="FF0000"/>
                </a:solidFill>
              </a:rPr>
              <a:t>　</a:t>
            </a:r>
            <a:r>
              <a:rPr kumimoji="0" lang="ja-JP" altLang="en-US" sz="2800" b="1" u="sng" dirty="0">
                <a:solidFill>
                  <a:srgbClr val="FF0000"/>
                </a:solidFill>
              </a:rPr>
              <a:t>の他の関係者からの相談に応じ、必要な情報の提供</a:t>
            </a:r>
          </a:p>
          <a:p>
            <a:pPr>
              <a:lnSpc>
                <a:spcPct val="130000"/>
              </a:lnSpc>
            </a:pPr>
            <a:r>
              <a:rPr kumimoji="0" lang="ja-JP" altLang="en-US" sz="2800" b="1" dirty="0">
                <a:solidFill>
                  <a:srgbClr val="FF0000"/>
                </a:solidFill>
              </a:rPr>
              <a:t>　</a:t>
            </a:r>
            <a:r>
              <a:rPr kumimoji="0" lang="ja-JP" altLang="en-US" sz="2800" b="1" u="sng" dirty="0">
                <a:solidFill>
                  <a:srgbClr val="FF0000"/>
                </a:solidFill>
              </a:rPr>
              <a:t>及び助言を行うなど、家庭及び地域における幼児期</a:t>
            </a:r>
          </a:p>
          <a:p>
            <a:pPr>
              <a:lnSpc>
                <a:spcPct val="130000"/>
              </a:lnSpc>
            </a:pPr>
            <a:r>
              <a:rPr kumimoji="0" lang="ja-JP" altLang="en-US" sz="2800" b="1" dirty="0">
                <a:solidFill>
                  <a:srgbClr val="FF0000"/>
                </a:solidFill>
              </a:rPr>
              <a:t>　</a:t>
            </a:r>
            <a:r>
              <a:rPr kumimoji="0" lang="ja-JP" altLang="en-US" sz="2800" b="1" u="sng" dirty="0">
                <a:solidFill>
                  <a:srgbClr val="FF0000"/>
                </a:solidFill>
              </a:rPr>
              <a:t>の教育の支援に努めるものとする。</a:t>
            </a:r>
            <a:r>
              <a:rPr kumimoji="0" lang="ja-JP" altLang="en-US" sz="2800" dirty="0"/>
              <a:t> </a:t>
            </a:r>
            <a:endParaRPr kumimoji="0" lang="ja-JP" altLang="en-US" sz="2800" b="1" dirty="0"/>
          </a:p>
          <a:p>
            <a:pPr>
              <a:lnSpc>
                <a:spcPct val="130000"/>
              </a:lnSpc>
            </a:pPr>
            <a:endParaRPr kumimoji="0" lang="ja-JP" altLang="en-US" sz="800" dirty="0"/>
          </a:p>
          <a:p>
            <a:pPr>
              <a:lnSpc>
                <a:spcPct val="130000"/>
              </a:lnSpc>
            </a:pPr>
            <a:r>
              <a:rPr kumimoji="0" lang="ja-JP" altLang="en-US" sz="2800" dirty="0"/>
              <a:t>第２５条　幼稚園の教育課程</a:t>
            </a:r>
            <a:r>
              <a:rPr kumimoji="0" lang="ja-JP" altLang="en-US" sz="2800" b="1" u="sng" dirty="0">
                <a:solidFill>
                  <a:srgbClr val="FF0000"/>
                </a:solidFill>
              </a:rPr>
              <a:t>その他の保育内容</a:t>
            </a:r>
            <a:r>
              <a:rPr kumimoji="0" lang="ja-JP" altLang="en-US" sz="2800" dirty="0"/>
              <a:t>に関す</a:t>
            </a:r>
          </a:p>
          <a:p>
            <a:pPr>
              <a:lnSpc>
                <a:spcPct val="130000"/>
              </a:lnSpc>
            </a:pPr>
            <a:r>
              <a:rPr kumimoji="0" lang="ja-JP" altLang="en-US" sz="2800" dirty="0"/>
              <a:t>　</a:t>
            </a:r>
            <a:r>
              <a:rPr kumimoji="0" lang="ja-JP" altLang="en-US" sz="2800" dirty="0" err="1"/>
              <a:t>る</a:t>
            </a:r>
            <a:r>
              <a:rPr kumimoji="0" lang="ja-JP" altLang="en-US" sz="2800" dirty="0"/>
              <a:t>事項は、</a:t>
            </a:r>
            <a:r>
              <a:rPr kumimoji="0" lang="ja-JP" altLang="en-US" sz="2800" b="1" u="sng" dirty="0">
                <a:solidFill>
                  <a:srgbClr val="FF0000"/>
                </a:solidFill>
              </a:rPr>
              <a:t>第２２条及び第２３条の規定に従い、文</a:t>
            </a:r>
          </a:p>
          <a:p>
            <a:pPr>
              <a:lnSpc>
                <a:spcPct val="130000"/>
              </a:lnSpc>
            </a:pPr>
            <a:r>
              <a:rPr kumimoji="0" lang="ja-JP" altLang="en-US" sz="2800" b="1" dirty="0">
                <a:solidFill>
                  <a:srgbClr val="FF0000"/>
                </a:solidFill>
              </a:rPr>
              <a:t>　</a:t>
            </a:r>
            <a:r>
              <a:rPr kumimoji="0" lang="ja-JP" altLang="en-US" sz="2800" b="1" u="sng" dirty="0">
                <a:solidFill>
                  <a:srgbClr val="FF0000"/>
                </a:solidFill>
              </a:rPr>
              <a:t>部科学大臣が定める</a:t>
            </a:r>
            <a:r>
              <a:rPr kumimoji="0" lang="ja-JP" altLang="en-US" sz="2800" dirty="0">
                <a:solidFill>
                  <a:srgbClr val="FF0000"/>
                </a:solidFill>
              </a:rPr>
              <a:t>。</a:t>
            </a:r>
            <a:r>
              <a:rPr kumimoji="0" lang="ja-JP" altLang="en-US" sz="2800" dirty="0"/>
              <a:t> </a:t>
            </a:r>
            <a:endParaRPr kumimoji="0" lang="ja-JP" altLang="en-US" sz="2800" dirty="0">
              <a:latin typeface="HG丸ｺﾞｼｯｸM-PRO" panose="020F0600000000000000" pitchFamily="50" charset="-128"/>
            </a:endParaRPr>
          </a:p>
        </p:txBody>
      </p:sp>
      <p:sp>
        <p:nvSpPr>
          <p:cNvPr id="5" name="角丸四角形 7"/>
          <p:cNvSpPr/>
          <p:nvPr/>
        </p:nvSpPr>
        <p:spPr bwMode="auto">
          <a:xfrm>
            <a:off x="151564" y="838994"/>
            <a:ext cx="8596900" cy="285750"/>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anchor="ctr"/>
          <a:lstStyle/>
          <a:p>
            <a:pPr>
              <a:defRPr/>
            </a:pPr>
            <a:r>
              <a:rPr lang="ja-JP" altLang="en-US" dirty="0">
                <a:solidFill>
                  <a:srgbClr val="FFFFFF"/>
                </a:solidFill>
                <a:latin typeface="ＭＳ Ｐゴシック"/>
              </a:rPr>
              <a:t>　家庭及び地域における幼児期の教育の支援　</a:t>
            </a:r>
            <a:r>
              <a:rPr lang="en-US" altLang="ja-JP" dirty="0">
                <a:solidFill>
                  <a:srgbClr val="FFFFFF"/>
                </a:solidFill>
                <a:latin typeface="ＭＳ Ｐゴシック"/>
              </a:rPr>
              <a:t>(</a:t>
            </a:r>
            <a:r>
              <a:rPr lang="ja-JP" altLang="en-US" dirty="0">
                <a:solidFill>
                  <a:srgbClr val="FFFFFF"/>
                </a:solidFill>
                <a:latin typeface="ＭＳ Ｐゴシック"/>
              </a:rPr>
              <a:t>子育ての支援</a:t>
            </a:r>
            <a:r>
              <a:rPr lang="en-US" altLang="ja-JP" dirty="0">
                <a:solidFill>
                  <a:srgbClr val="FFFFFF"/>
                </a:solidFill>
                <a:latin typeface="ＭＳ Ｐゴシック"/>
              </a:rPr>
              <a:t>)</a:t>
            </a:r>
            <a:r>
              <a:rPr lang="ja-JP" altLang="en-US" dirty="0">
                <a:solidFill>
                  <a:srgbClr val="FFFFFF"/>
                </a:solidFill>
                <a:latin typeface="ＭＳ Ｐゴシック"/>
              </a:rPr>
              <a:t>　及び預かり保育</a:t>
            </a:r>
          </a:p>
        </p:txBody>
      </p:sp>
      <p:sp>
        <p:nvSpPr>
          <p:cNvPr id="7" name="タイトル 8"/>
          <p:cNvSpPr txBox="1">
            <a:spLocks/>
          </p:cNvSpPr>
          <p:nvPr/>
        </p:nvSpPr>
        <p:spPr bwMode="auto">
          <a:xfrm>
            <a:off x="0" y="-27384"/>
            <a:ext cx="9144000" cy="446789"/>
          </a:xfrm>
          <a:prstGeom prst="rect">
            <a:avLst/>
          </a:prstGeom>
          <a:solidFill>
            <a:srgbClr val="0000FF"/>
          </a:solidFill>
          <a:ln w="12700">
            <a:solidFill>
              <a:schemeClr val="tx1"/>
            </a:solidFill>
          </a:ln>
        </p:spPr>
        <p:txBody>
          <a:bodyPr lIns="63328" tIns="31664" rIns="63328" bIns="31664" anchor="ctr" anchorCtr="0">
            <a:noAutofit/>
          </a:bodyPr>
          <a:lstStyle>
            <a:defPPr>
              <a:defRPr lang="ja-JP"/>
            </a:defPPr>
            <a:lvl1pPr algn="ctr" eaLnBrk="1" hangingPunct="1">
              <a:defRPr sz="2000" b="1">
                <a:solidFill>
                  <a:srgbClr val="000000"/>
                </a:solidFill>
                <a:latin typeface="Arial" charset="0"/>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defTabSz="633299">
              <a:defRPr/>
            </a:pPr>
            <a:r>
              <a:rPr kumimoji="0" lang="ja-JP" altLang="en-US" sz="2216" b="0" kern="0" dirty="0">
                <a:solidFill>
                  <a:schemeClr val="bg1"/>
                </a:solidFill>
                <a:latin typeface="Meiryo UI" panose="020B0604030504040204" pitchFamily="50" charset="-128"/>
                <a:ea typeface="Meiryo UI" panose="020B0604030504040204" pitchFamily="50" charset="-128"/>
              </a:rPr>
              <a:t>学校教育法　　　～子育ての支援・預かり保育～</a:t>
            </a:r>
          </a:p>
        </p:txBody>
      </p:sp>
    </p:spTree>
    <p:extLst>
      <p:ext uri="{BB962C8B-B14F-4D97-AF65-F5344CB8AC3E}">
        <p14:creationId xmlns:p14="http://schemas.microsoft.com/office/powerpoint/2010/main" val="34221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1584" y="718396"/>
            <a:ext cx="8740228" cy="455605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a:t>
            </a:r>
            <a:r>
              <a:rPr lang="ja-JP" altLang="en-US" sz="1600" dirty="0">
                <a:solidFill>
                  <a:schemeClr val="tx1"/>
                </a:solidFill>
              </a:rPr>
              <a:t>教育は，教育基本法第１条に定めるとおり，人格の完成を目指し，平和で民主的な国家及び社会の形成者として必要な資質を備えた心身ともに健康な国民の育成を期すという目的のもと，同法第２条に掲げる次の目標を達成するよう行われなければならない。</a:t>
            </a:r>
          </a:p>
          <a:p>
            <a:r>
              <a:rPr lang="ja-JP" altLang="en-US" sz="1600" dirty="0">
                <a:solidFill>
                  <a:schemeClr val="tx1"/>
                </a:solidFill>
              </a:rPr>
              <a:t>   １　幅広い知識と教養を身に付け，真理を求める態度を養い，豊かな情操と道徳　</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心を培うとともに，健やかな身体を養うこと。</a:t>
            </a:r>
          </a:p>
          <a:p>
            <a:r>
              <a:rPr lang="ja-JP" altLang="en-US" sz="1600" dirty="0">
                <a:solidFill>
                  <a:schemeClr val="tx1"/>
                </a:solidFill>
              </a:rPr>
              <a:t>   ２　個人の価値を尊重して，その能力を伸ばし，創造性を培い，自主及び自律の </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精神を養うとともに，職業及び生活との関連を重視し，勤労を重んずる態度</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を養うこと。</a:t>
            </a:r>
          </a:p>
          <a:p>
            <a:r>
              <a:rPr lang="ja-JP" altLang="en-US" sz="1600" dirty="0">
                <a:solidFill>
                  <a:schemeClr val="tx1"/>
                </a:solidFill>
              </a:rPr>
              <a:t>   ３　正義と責任，男女の平等，自他の敬愛と協力を重んずるとともに，公共の精</a:t>
            </a:r>
            <a:r>
              <a:rPr lang="en-US" altLang="ja-JP" sz="1600" dirty="0">
                <a:solidFill>
                  <a:schemeClr val="tx1"/>
                </a:solidFill>
              </a:rPr>
              <a:t/>
            </a:r>
            <a:br>
              <a:rPr lang="en-US" altLang="ja-JP" sz="1600" dirty="0">
                <a:solidFill>
                  <a:schemeClr val="tx1"/>
                </a:solidFill>
              </a:rPr>
            </a:br>
            <a:r>
              <a:rPr lang="en-US" altLang="ja-JP" sz="1600" dirty="0">
                <a:solidFill>
                  <a:schemeClr val="tx1"/>
                </a:solidFill>
              </a:rPr>
              <a:t>       </a:t>
            </a:r>
            <a:r>
              <a:rPr lang="ja-JP" altLang="en-US" sz="1600" dirty="0">
                <a:solidFill>
                  <a:schemeClr val="tx1"/>
                </a:solidFill>
              </a:rPr>
              <a:t>神に基づき，主体的に社会の形成に参画し，その発展に寄与する態度を養うこと。</a:t>
            </a:r>
          </a:p>
          <a:p>
            <a:r>
              <a:rPr lang="ja-JP" altLang="en-US" sz="1600" dirty="0">
                <a:solidFill>
                  <a:schemeClr val="tx1"/>
                </a:solidFill>
              </a:rPr>
              <a:t>   ４　生命を尊び，自然を大切にし，環境の保全に寄与する態度を養うこと。</a:t>
            </a:r>
          </a:p>
          <a:p>
            <a:r>
              <a:rPr lang="ja-JP" altLang="en-US" sz="1600" dirty="0">
                <a:solidFill>
                  <a:schemeClr val="tx1"/>
                </a:solidFill>
              </a:rPr>
              <a:t>   ５　伝統と文化を尊重し，それらをはぐくんできた我が国と郷土を愛するとともに，他国を</a:t>
            </a:r>
            <a:r>
              <a:rPr lang="en-US" altLang="ja-JP" sz="1600" dirty="0">
                <a:solidFill>
                  <a:schemeClr val="tx1"/>
                </a:solidFill>
              </a:rPr>
              <a:t/>
            </a:r>
            <a:br>
              <a:rPr lang="en-US" altLang="ja-JP" sz="1600" dirty="0">
                <a:solidFill>
                  <a:schemeClr val="tx1"/>
                </a:solidFill>
              </a:rPr>
            </a:br>
            <a:r>
              <a:rPr lang="ja-JP" altLang="en-US" sz="1600" dirty="0">
                <a:solidFill>
                  <a:schemeClr val="tx1"/>
                </a:solidFill>
              </a:rPr>
              <a:t>　　尊重し，国際社会の平和と発展に寄与する態度を養うこと。</a:t>
            </a:r>
          </a:p>
          <a:p>
            <a:r>
              <a:rPr lang="ja-JP" altLang="en-US" sz="1600" dirty="0">
                <a:solidFill>
                  <a:schemeClr val="tx1"/>
                </a:solidFill>
              </a:rPr>
              <a:t>　また，幼児期の教育については，同法第</a:t>
            </a:r>
            <a:r>
              <a:rPr lang="en-US" altLang="ja-JP" sz="1600" dirty="0">
                <a:solidFill>
                  <a:schemeClr val="tx1"/>
                </a:solidFill>
              </a:rPr>
              <a:t>11</a:t>
            </a:r>
            <a:r>
              <a:rPr lang="ja-JP" altLang="en-US" sz="1600" dirty="0">
                <a:solidFill>
                  <a:schemeClr val="tx1"/>
                </a:solidFill>
              </a:rPr>
              <a:t>条に掲げるとおり，生涯にわたる人格形成の基礎を培う重要なものであることにかんがみ，国及び地方公共団体は，幼児の健やかな成長に資する良好な環境の整備その他適当な方法によって，その振興に努めなければならないこととされている。　</a:t>
            </a:r>
            <a:endParaRPr kumimoji="1" lang="ja-JP" altLang="en-US" sz="1600" dirty="0">
              <a:solidFill>
                <a:schemeClr val="tx1"/>
              </a:solidFill>
            </a:endParaRP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6</a:t>
            </a:fld>
            <a:endParaRPr kumimoji="1" lang="ja-JP" altLang="en-US" dirty="0"/>
          </a:p>
        </p:txBody>
      </p:sp>
      <p:sp>
        <p:nvSpPr>
          <p:cNvPr id="14" name="Rectangle 4"/>
          <p:cNvSpPr>
            <a:spLocks noChangeArrowheads="1"/>
          </p:cNvSpPr>
          <p:nvPr/>
        </p:nvSpPr>
        <p:spPr bwMode="auto">
          <a:xfrm>
            <a:off x="862136" y="115379"/>
            <a:ext cx="8246368" cy="576262"/>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幼稚園教育要領の目指すものとは　</a:t>
            </a:r>
            <a:r>
              <a:rPr lang="ja-JP" altLang="en-US" sz="1800" b="1" dirty="0">
                <a:solidFill>
                  <a:schemeClr val="bg1"/>
                </a:solidFill>
                <a:latin typeface="メイリオ" panose="020B0604030504040204" pitchFamily="50" charset="-128"/>
                <a:ea typeface="メイリオ" panose="020B0604030504040204" pitchFamily="50" charset="-128"/>
              </a:rPr>
              <a:t>－教育基本法との関連性</a:t>
            </a:r>
            <a:endParaRPr lang="ja-JP" altLang="en-US" sz="18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15" name="楕円 14"/>
          <p:cNvSpPr/>
          <p:nvPr/>
        </p:nvSpPr>
        <p:spPr>
          <a:xfrm>
            <a:off x="34953" y="88625"/>
            <a:ext cx="1132822" cy="629771"/>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前文</a:t>
            </a:r>
          </a:p>
        </p:txBody>
      </p:sp>
      <p:sp>
        <p:nvSpPr>
          <p:cNvPr id="2" name="吹き出し: 上矢印 1"/>
          <p:cNvSpPr/>
          <p:nvPr/>
        </p:nvSpPr>
        <p:spPr>
          <a:xfrm>
            <a:off x="191584" y="5385288"/>
            <a:ext cx="8740228" cy="1152130"/>
          </a:xfrm>
          <a:prstGeom prst="upArrowCallout">
            <a:avLst>
              <a:gd name="adj1" fmla="val 109208"/>
              <a:gd name="adj2" fmla="val 92366"/>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　</a:t>
            </a:r>
            <a:r>
              <a:rPr kumimoji="1" lang="ja-JP" altLang="en-US" dirty="0">
                <a:solidFill>
                  <a:schemeClr val="tx1"/>
                </a:solidFill>
              </a:rPr>
              <a:t>幼稚園教育要領は、教育基本法定める教育の目的や目標の</a:t>
            </a:r>
            <a:r>
              <a:rPr lang="ja-JP" altLang="en-US" dirty="0">
                <a:solidFill>
                  <a:schemeClr val="tx1"/>
                </a:solidFill>
              </a:rPr>
              <a:t>達成のため、学校教育法に基づき国が定める教育課程の基準であり、教育基本法における教育の目的及び目標、同法で定める幼児期の教育との関連性を明記した。</a:t>
            </a:r>
            <a:endParaRPr lang="en-US" altLang="ja-JP" dirty="0">
              <a:solidFill>
                <a:schemeClr val="tx1"/>
              </a:solidFill>
            </a:endParaRPr>
          </a:p>
        </p:txBody>
      </p:sp>
      <p:sp>
        <p:nvSpPr>
          <p:cNvPr id="7" name="正方形/長方形 6"/>
          <p:cNvSpPr/>
          <p:nvPr/>
        </p:nvSpPr>
        <p:spPr>
          <a:xfrm>
            <a:off x="175352" y="5338074"/>
            <a:ext cx="85202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Ｐ４</a:t>
            </a:r>
          </a:p>
        </p:txBody>
      </p:sp>
    </p:spTree>
    <p:extLst>
      <p:ext uri="{BB962C8B-B14F-4D97-AF65-F5344CB8AC3E}">
        <p14:creationId xmlns:p14="http://schemas.microsoft.com/office/powerpoint/2010/main" val="27060559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20" name="テキスト ボックス 1"/>
          <p:cNvSpPr txBox="1">
            <a:spLocks noChangeArrowheads="1"/>
          </p:cNvSpPr>
          <p:nvPr/>
        </p:nvSpPr>
        <p:spPr bwMode="auto">
          <a:xfrm>
            <a:off x="109418" y="702463"/>
            <a:ext cx="8906609" cy="106401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66494" bIns="66494" anchor="b"/>
          <a:lstStyle/>
          <a:p>
            <a:pPr algn="just"/>
            <a:r>
              <a:rPr lang="ja-JP" altLang="en-US" sz="1662" dirty="0"/>
              <a:t>・幼稚園教育要領は、</a:t>
            </a:r>
            <a:r>
              <a:rPr lang="ja-JP" altLang="en-US" sz="1662" u="sng" dirty="0"/>
              <a:t>全国的に一定の教育水準を確保</a:t>
            </a:r>
            <a:r>
              <a:rPr lang="ja-JP" altLang="en-US" sz="1662" dirty="0"/>
              <a:t>するとともに、</a:t>
            </a:r>
            <a:r>
              <a:rPr lang="ja-JP" altLang="en-US" sz="1662" u="sng" dirty="0"/>
              <a:t>実質的な教育の機会均等を保障</a:t>
            </a:r>
            <a:r>
              <a:rPr lang="ja-JP" altLang="en-US" sz="1662" dirty="0"/>
              <a:t>するため、国が学校教育法に基づき定めている</a:t>
            </a:r>
            <a:r>
              <a:rPr lang="ja-JP" altLang="en-US" sz="1662" u="sng" dirty="0"/>
              <a:t>大綱的基準</a:t>
            </a:r>
            <a:r>
              <a:rPr lang="ja-JP" altLang="en-US" sz="1662" dirty="0"/>
              <a:t>。</a:t>
            </a:r>
            <a:endParaRPr lang="en-US" altLang="ja-JP" sz="1662" dirty="0"/>
          </a:p>
          <a:p>
            <a:pPr algn="just"/>
            <a:r>
              <a:rPr lang="ja-JP" altLang="en-US" sz="1662" dirty="0"/>
              <a:t>・これまで概ね１０年に一度改訂が行われてきた。</a:t>
            </a:r>
            <a:endParaRPr lang="en-US" altLang="ja-JP" sz="1662" dirty="0"/>
          </a:p>
        </p:txBody>
      </p:sp>
      <p:sp>
        <p:nvSpPr>
          <p:cNvPr id="342021" name="Oval 35"/>
          <p:cNvSpPr>
            <a:spLocks noChangeArrowheads="1"/>
          </p:cNvSpPr>
          <p:nvPr/>
        </p:nvSpPr>
        <p:spPr bwMode="auto">
          <a:xfrm>
            <a:off x="313407" y="4296261"/>
            <a:ext cx="1306265" cy="529258"/>
          </a:xfrm>
          <a:prstGeom prst="ellipse">
            <a:avLst/>
          </a:prstGeom>
          <a:solidFill>
            <a:srgbClr val="CC99FF">
              <a:alpha val="39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293" dirty="0">
                <a:latin typeface="Arial" pitchFamily="34" charset="0"/>
              </a:rPr>
              <a:t>昭和</a:t>
            </a:r>
            <a:r>
              <a:rPr lang="en-US" altLang="ja-JP" sz="1293" dirty="0">
                <a:latin typeface="Arial" pitchFamily="34" charset="0"/>
              </a:rPr>
              <a:t>23</a:t>
            </a:r>
            <a:r>
              <a:rPr lang="ja-JP" altLang="en-US" sz="1293" dirty="0">
                <a:latin typeface="Arial" pitchFamily="34" charset="0"/>
              </a:rPr>
              <a:t>年刊行</a:t>
            </a:r>
          </a:p>
        </p:txBody>
      </p:sp>
      <p:sp>
        <p:nvSpPr>
          <p:cNvPr id="6" name="Text Box 36"/>
          <p:cNvSpPr txBox="1">
            <a:spLocks noChangeArrowheads="1"/>
          </p:cNvSpPr>
          <p:nvPr/>
        </p:nvSpPr>
        <p:spPr bwMode="auto">
          <a:xfrm>
            <a:off x="109419" y="5017071"/>
            <a:ext cx="1877653" cy="1260996"/>
          </a:xfrm>
          <a:prstGeom prst="rect">
            <a:avLst/>
          </a:prstGeom>
          <a:gradFill flip="none" rotWithShape="1">
            <a:gsLst>
              <a:gs pos="0">
                <a:srgbClr val="53FFF7">
                  <a:tint val="66000"/>
                  <a:satMod val="160000"/>
                </a:srgbClr>
              </a:gs>
              <a:gs pos="50000">
                <a:srgbClr val="53FFF7">
                  <a:tint val="44500"/>
                  <a:satMod val="160000"/>
                </a:srgbClr>
              </a:gs>
              <a:gs pos="100000">
                <a:srgbClr val="53FFF7">
                  <a:tint val="23500"/>
                  <a:satMod val="160000"/>
                </a:srgbClr>
              </a:gs>
            </a:gsLst>
            <a:lin ang="16200000" scaled="1"/>
            <a:tileRect/>
          </a:gradFill>
          <a:ln>
            <a:noFill/>
          </a:ln>
          <a:effectLst/>
          <a:extLst/>
        </p:spPr>
        <p:txBody>
          <a:bodyPr wrap="square" tIns="33247" bIns="33247">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62" b="1" dirty="0"/>
              <a:t>○　保育要領</a:t>
            </a:r>
            <a:endParaRPr lang="en-US" altLang="ja-JP" sz="1662" b="1" dirty="0"/>
          </a:p>
          <a:p>
            <a:pPr algn="ctr" eaLnBrk="1" hangingPunct="1">
              <a:spcBef>
                <a:spcPct val="0"/>
              </a:spcBef>
              <a:buFontTx/>
              <a:buNone/>
              <a:defRPr/>
            </a:pPr>
            <a:r>
              <a:rPr lang="ja-JP" altLang="en-US" sz="1662" b="1" dirty="0"/>
              <a:t>（文部省刊行）</a:t>
            </a:r>
          </a:p>
          <a:p>
            <a:pPr eaLnBrk="1" hangingPunct="1">
              <a:spcBef>
                <a:spcPct val="0"/>
              </a:spcBef>
              <a:buFontTx/>
              <a:buNone/>
              <a:defRPr/>
            </a:pPr>
            <a:r>
              <a:rPr lang="ja-JP" altLang="en-US" sz="1478" dirty="0"/>
              <a:t>・  最初の幼稚園・保育所・家庭における幼児教育の手引</a:t>
            </a:r>
            <a:endParaRPr lang="en-US" altLang="ja-JP" sz="1478" dirty="0"/>
          </a:p>
        </p:txBody>
      </p:sp>
      <p:sp>
        <p:nvSpPr>
          <p:cNvPr id="342023" name="Oval 45"/>
          <p:cNvSpPr>
            <a:spLocks noChangeArrowheads="1"/>
          </p:cNvSpPr>
          <p:nvPr/>
        </p:nvSpPr>
        <p:spPr bwMode="auto">
          <a:xfrm>
            <a:off x="3922013" y="4265391"/>
            <a:ext cx="1296144" cy="542453"/>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293" dirty="0">
                <a:latin typeface="Arial" pitchFamily="34" charset="0"/>
              </a:rPr>
              <a:t>平成</a:t>
            </a:r>
            <a:r>
              <a:rPr lang="en-US" altLang="ja-JP" sz="1293" dirty="0">
                <a:latin typeface="Arial" pitchFamily="34" charset="0"/>
              </a:rPr>
              <a:t>20</a:t>
            </a:r>
            <a:r>
              <a:rPr lang="ja-JP" altLang="en-US" sz="1293" dirty="0">
                <a:latin typeface="Arial" pitchFamily="34" charset="0"/>
              </a:rPr>
              <a:t>年改訂</a:t>
            </a:r>
          </a:p>
        </p:txBody>
      </p:sp>
      <p:sp>
        <p:nvSpPr>
          <p:cNvPr id="8" name="Text Box 48"/>
          <p:cNvSpPr txBox="1">
            <a:spLocks noChangeArrowheads="1"/>
          </p:cNvSpPr>
          <p:nvPr/>
        </p:nvSpPr>
        <p:spPr bwMode="auto">
          <a:xfrm>
            <a:off x="3554610" y="4972925"/>
            <a:ext cx="2016224" cy="1260996"/>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noFill/>
          </a:ln>
          <a:effectLst/>
          <a:extLst/>
        </p:spPr>
        <p:txBody>
          <a:bodyPr wrap="square" tIns="33247" bIns="33247">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62" b="1" dirty="0"/>
              <a:t>○　幼稚園教育要領</a:t>
            </a:r>
            <a:endParaRPr lang="en-US" altLang="ja-JP" sz="1662" b="1" dirty="0"/>
          </a:p>
          <a:p>
            <a:pPr algn="ctr" eaLnBrk="1" hangingPunct="1">
              <a:spcBef>
                <a:spcPct val="0"/>
              </a:spcBef>
              <a:buFontTx/>
              <a:buNone/>
              <a:defRPr/>
            </a:pPr>
            <a:r>
              <a:rPr lang="ja-JP" altLang="en-US" sz="1662" b="1" dirty="0"/>
              <a:t>（文部科学省告示）</a:t>
            </a:r>
            <a:r>
              <a:rPr lang="ja-JP" altLang="en-US" sz="1293" dirty="0"/>
              <a:t>　</a:t>
            </a:r>
            <a:endParaRPr lang="en-US" altLang="ja-JP" sz="1293" dirty="0"/>
          </a:p>
          <a:p>
            <a:pPr eaLnBrk="1" hangingPunct="1">
              <a:spcBef>
                <a:spcPct val="0"/>
              </a:spcBef>
              <a:buFontTx/>
              <a:buNone/>
              <a:defRPr/>
            </a:pPr>
            <a:r>
              <a:rPr lang="ja-JP" altLang="en-US" sz="1478" dirty="0"/>
              <a:t>幼小接続や預かり保育等の子育ての支援を充実</a:t>
            </a:r>
            <a:endParaRPr lang="en-US" altLang="ja-JP" sz="1478" dirty="0"/>
          </a:p>
        </p:txBody>
      </p:sp>
      <p:sp>
        <p:nvSpPr>
          <p:cNvPr id="4" name="正方形/長方形 3"/>
          <p:cNvSpPr/>
          <p:nvPr/>
        </p:nvSpPr>
        <p:spPr>
          <a:xfrm>
            <a:off x="113624" y="2165483"/>
            <a:ext cx="8906609" cy="1691862"/>
          </a:xfrm>
          <a:prstGeom prst="rect">
            <a:avLst/>
          </a:prstGeom>
          <a:noFill/>
          <a:ln w="19050">
            <a:solidFill>
              <a:schemeClr val="tx1"/>
            </a:solidFill>
          </a:ln>
        </p:spPr>
        <p:txBody>
          <a:bodyPr anchor="ctr" anchorCtr="1"/>
          <a:lstStyle/>
          <a:p>
            <a:pPr>
              <a:defRPr/>
            </a:pPr>
            <a:r>
              <a:rPr lang="ja-JP" altLang="en-US" sz="1478" b="1" dirty="0">
                <a:latin typeface="ＭＳ ゴシック" panose="020B0609070205080204" pitchFamily="49" charset="-128"/>
                <a:ea typeface="ＭＳ ゴシック" panose="020B0609070205080204" pitchFamily="49" charset="-128"/>
              </a:rPr>
              <a:t>○学校教育法</a:t>
            </a:r>
            <a:endParaRPr lang="en-US" altLang="ja-JP" sz="1478" b="1" dirty="0">
              <a:latin typeface="ＭＳ ゴシック" panose="020B0609070205080204" pitchFamily="49" charset="-128"/>
              <a:ea typeface="ＭＳ ゴシック" panose="020B0609070205080204" pitchFamily="49" charset="-128"/>
            </a:endParaRPr>
          </a:p>
          <a:p>
            <a:pPr>
              <a:defRPr/>
            </a:pPr>
            <a:r>
              <a:rPr lang="ja-JP" altLang="en-US" sz="1478" dirty="0">
                <a:latin typeface="ＭＳ 明朝" panose="02020609040205080304" pitchFamily="17" charset="-128"/>
                <a:ea typeface="ＭＳ 明朝" panose="02020609040205080304" pitchFamily="17" charset="-128"/>
              </a:rPr>
              <a:t>第</a:t>
            </a:r>
            <a:r>
              <a:rPr lang="en-US" altLang="ja-JP" sz="1478" dirty="0">
                <a:latin typeface="ＭＳ 明朝" panose="02020609040205080304" pitchFamily="17" charset="-128"/>
                <a:ea typeface="ＭＳ 明朝" panose="02020609040205080304" pitchFamily="17" charset="-128"/>
              </a:rPr>
              <a:t>25</a:t>
            </a:r>
            <a:r>
              <a:rPr lang="ja-JP" altLang="en-US" sz="1478" dirty="0">
                <a:latin typeface="ＭＳ 明朝" panose="02020609040205080304" pitchFamily="17" charset="-128"/>
                <a:ea typeface="ＭＳ 明朝" panose="02020609040205080304" pitchFamily="17" charset="-128"/>
              </a:rPr>
              <a:t>条　</a:t>
            </a:r>
            <a:r>
              <a:rPr lang="ja-JP" altLang="en-US" sz="1478" b="1" u="sng" dirty="0">
                <a:solidFill>
                  <a:schemeClr val="accent6">
                    <a:lumMod val="75000"/>
                  </a:schemeClr>
                </a:solidFill>
                <a:latin typeface="ＭＳ 明朝" panose="02020609040205080304" pitchFamily="17" charset="-128"/>
                <a:ea typeface="ＭＳ 明朝" panose="02020609040205080304" pitchFamily="17" charset="-128"/>
              </a:rPr>
              <a:t>幼稚園の教育課程その他の保育内容に関する事項は</a:t>
            </a:r>
            <a:r>
              <a:rPr lang="ja-JP" altLang="en-US" sz="1478" dirty="0">
                <a:latin typeface="ＭＳ 明朝" panose="02020609040205080304" pitchFamily="17" charset="-128"/>
                <a:ea typeface="ＭＳ 明朝" panose="02020609040205080304" pitchFamily="17" charset="-128"/>
              </a:rPr>
              <a:t>、第</a:t>
            </a:r>
            <a:r>
              <a:rPr lang="en-US" altLang="ja-JP" sz="1478" dirty="0">
                <a:latin typeface="ＭＳ 明朝" panose="02020609040205080304" pitchFamily="17" charset="-128"/>
                <a:ea typeface="ＭＳ 明朝" panose="02020609040205080304" pitchFamily="17" charset="-128"/>
              </a:rPr>
              <a:t>22</a:t>
            </a:r>
            <a:r>
              <a:rPr lang="ja-JP" altLang="en-US" sz="1478" dirty="0">
                <a:latin typeface="ＭＳ 明朝" panose="02020609040205080304" pitchFamily="17" charset="-128"/>
                <a:ea typeface="ＭＳ 明朝" panose="02020609040205080304" pitchFamily="17" charset="-128"/>
              </a:rPr>
              <a:t>条及び第</a:t>
            </a:r>
            <a:r>
              <a:rPr lang="en-US" altLang="ja-JP" sz="1478" dirty="0">
                <a:latin typeface="ＭＳ 明朝" panose="02020609040205080304" pitchFamily="17" charset="-128"/>
                <a:ea typeface="ＭＳ 明朝" panose="02020609040205080304" pitchFamily="17" charset="-128"/>
              </a:rPr>
              <a:t>23</a:t>
            </a:r>
            <a:r>
              <a:rPr lang="ja-JP" altLang="en-US" sz="1478" dirty="0">
                <a:latin typeface="ＭＳ 明朝" panose="02020609040205080304" pitchFamily="17" charset="-128"/>
                <a:ea typeface="ＭＳ 明朝" panose="02020609040205080304" pitchFamily="17" charset="-128"/>
              </a:rPr>
              <a:t>条の規定に従い、</a:t>
            </a:r>
            <a:r>
              <a:rPr lang="ja-JP" altLang="en-US" sz="1478" b="1" u="sng" dirty="0">
                <a:solidFill>
                  <a:schemeClr val="accent6">
                    <a:lumMod val="75000"/>
                  </a:schemeClr>
                </a:solidFill>
                <a:latin typeface="ＭＳ 明朝" panose="02020609040205080304" pitchFamily="17" charset="-128"/>
                <a:ea typeface="ＭＳ 明朝" panose="02020609040205080304" pitchFamily="17" charset="-128"/>
              </a:rPr>
              <a:t>文部科学大臣が定める</a:t>
            </a:r>
            <a:r>
              <a:rPr lang="ja-JP" altLang="en-US" sz="1478" dirty="0">
                <a:latin typeface="ＭＳ 明朝" panose="02020609040205080304" pitchFamily="17" charset="-128"/>
                <a:ea typeface="ＭＳ 明朝" panose="02020609040205080304" pitchFamily="17" charset="-128"/>
              </a:rPr>
              <a:t>。</a:t>
            </a:r>
            <a:endParaRPr lang="en-US" altLang="ja-JP" sz="1478" dirty="0">
              <a:latin typeface="ＭＳ 明朝" panose="02020609040205080304" pitchFamily="17" charset="-128"/>
              <a:ea typeface="ＭＳ 明朝" panose="02020609040205080304" pitchFamily="17" charset="-128"/>
            </a:endParaRPr>
          </a:p>
          <a:p>
            <a:pPr>
              <a:lnSpc>
                <a:spcPts val="462"/>
              </a:lnSpc>
              <a:defRPr/>
            </a:pPr>
            <a:endParaRPr lang="en-US" altLang="ja-JP" sz="1478" b="1" dirty="0"/>
          </a:p>
          <a:p>
            <a:pPr>
              <a:defRPr/>
            </a:pPr>
            <a:r>
              <a:rPr lang="ja-JP" altLang="en-US" sz="1478" b="1" dirty="0">
                <a:latin typeface="ＭＳ ゴシック" panose="020B0609070205080204" pitchFamily="49" charset="-128"/>
                <a:ea typeface="ＭＳ ゴシック" panose="020B0609070205080204" pitchFamily="49" charset="-128"/>
              </a:rPr>
              <a:t>○学校教育法施行規則</a:t>
            </a:r>
            <a:endParaRPr lang="en-US" altLang="ja-JP" sz="1478" b="1" dirty="0">
              <a:latin typeface="ＭＳ ゴシック" panose="020B0609070205080204" pitchFamily="49" charset="-128"/>
              <a:ea typeface="ＭＳ ゴシック" panose="020B0609070205080204" pitchFamily="49" charset="-128"/>
            </a:endParaRPr>
          </a:p>
          <a:p>
            <a:pPr>
              <a:defRPr/>
            </a:pPr>
            <a:r>
              <a:rPr lang="ja-JP" altLang="en-US" sz="1478" dirty="0">
                <a:latin typeface="ＭＳ 明朝" panose="02020609040205080304" pitchFamily="17" charset="-128"/>
                <a:ea typeface="ＭＳ 明朝" panose="02020609040205080304" pitchFamily="17" charset="-128"/>
              </a:rPr>
              <a:t>第</a:t>
            </a:r>
            <a:r>
              <a:rPr lang="en-US" altLang="ja-JP" sz="1478" dirty="0">
                <a:latin typeface="ＭＳ 明朝" panose="02020609040205080304" pitchFamily="17" charset="-128"/>
                <a:ea typeface="ＭＳ 明朝" panose="02020609040205080304" pitchFamily="17" charset="-128"/>
              </a:rPr>
              <a:t>38</a:t>
            </a:r>
            <a:r>
              <a:rPr lang="ja-JP" altLang="en-US" sz="1478" dirty="0">
                <a:latin typeface="ＭＳ 明朝" panose="02020609040205080304" pitchFamily="17" charset="-128"/>
                <a:ea typeface="ＭＳ 明朝" panose="02020609040205080304" pitchFamily="17" charset="-128"/>
              </a:rPr>
              <a:t>条　</a:t>
            </a:r>
            <a:r>
              <a:rPr lang="ja-JP" altLang="en-US" sz="1478" b="1" u="sng" dirty="0">
                <a:solidFill>
                  <a:schemeClr val="accent6">
                    <a:lumMod val="75000"/>
                  </a:schemeClr>
                </a:solidFill>
                <a:latin typeface="ＭＳ 明朝" panose="02020609040205080304" pitchFamily="17" charset="-128"/>
                <a:ea typeface="ＭＳ 明朝" panose="02020609040205080304" pitchFamily="17" charset="-128"/>
              </a:rPr>
              <a:t>幼稚園の教育課程その他の保育内容については</a:t>
            </a:r>
            <a:r>
              <a:rPr lang="ja-JP" altLang="en-US" sz="1478" b="1" u="sng" dirty="0">
                <a:latin typeface="ＭＳ 明朝" panose="02020609040205080304" pitchFamily="17" charset="-128"/>
                <a:ea typeface="ＭＳ 明朝" panose="02020609040205080304" pitchFamily="17" charset="-128"/>
              </a:rPr>
              <a:t>、</a:t>
            </a:r>
            <a:r>
              <a:rPr lang="ja-JP" altLang="en-US" sz="1478" dirty="0">
                <a:latin typeface="ＭＳ 明朝" panose="02020609040205080304" pitchFamily="17" charset="-128"/>
                <a:ea typeface="ＭＳ 明朝" panose="02020609040205080304" pitchFamily="17" charset="-128"/>
              </a:rPr>
              <a:t>この章に定めるもののほか、教育課程その他の保育内容の基準として</a:t>
            </a:r>
            <a:r>
              <a:rPr lang="ja-JP" altLang="en-US" sz="1478" b="1" u="sng" dirty="0">
                <a:solidFill>
                  <a:schemeClr val="accent6">
                    <a:lumMod val="75000"/>
                  </a:schemeClr>
                </a:solidFill>
                <a:latin typeface="ＭＳ 明朝" panose="02020609040205080304" pitchFamily="17" charset="-128"/>
                <a:ea typeface="ＭＳ 明朝" panose="02020609040205080304" pitchFamily="17" charset="-128"/>
              </a:rPr>
              <a:t>文部科学大臣が別に公示する幼稚園教育要領による</a:t>
            </a:r>
            <a:r>
              <a:rPr lang="ja-JP" altLang="en-US" sz="1478" b="1" u="sng" dirty="0">
                <a:latin typeface="ＭＳ 明朝" panose="02020609040205080304" pitchFamily="17" charset="-128"/>
                <a:ea typeface="ＭＳ 明朝" panose="02020609040205080304" pitchFamily="17" charset="-128"/>
              </a:rPr>
              <a:t>ものとする</a:t>
            </a:r>
            <a:r>
              <a:rPr lang="ja-JP" altLang="en-US" sz="1478" dirty="0">
                <a:latin typeface="ＭＳ 明朝" panose="02020609040205080304" pitchFamily="17" charset="-128"/>
                <a:ea typeface="ＭＳ 明朝" panose="02020609040205080304" pitchFamily="17" charset="-128"/>
              </a:rPr>
              <a:t>。</a:t>
            </a:r>
            <a:r>
              <a:rPr lang="ja-JP" altLang="en-US" sz="1108" dirty="0">
                <a:latin typeface="ＭＳ 明朝" panose="02020609040205080304" pitchFamily="17" charset="-128"/>
                <a:ea typeface="ＭＳ 明朝" panose="02020609040205080304" pitchFamily="17" charset="-128"/>
              </a:rPr>
              <a:t>  </a:t>
            </a:r>
          </a:p>
        </p:txBody>
      </p:sp>
      <p:sp>
        <p:nvSpPr>
          <p:cNvPr id="12" name="下矢印 11"/>
          <p:cNvSpPr/>
          <p:nvPr/>
        </p:nvSpPr>
        <p:spPr bwMode="auto">
          <a:xfrm rot="16200000">
            <a:off x="2177818" y="3648226"/>
            <a:ext cx="1034674" cy="1718915"/>
          </a:xfrm>
          <a:prstGeom prst="downArrow">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a:lstStyle/>
          <a:p>
            <a:pPr algn="ctr">
              <a:defRPr/>
            </a:pPr>
            <a:endParaRPr lang="ja-JP" altLang="en-US" sz="1662" dirty="0">
              <a:latin typeface="Arial" charset="0"/>
            </a:endParaRPr>
          </a:p>
        </p:txBody>
      </p:sp>
      <p:sp>
        <p:nvSpPr>
          <p:cNvPr id="13" name="テキスト ボックス 12"/>
          <p:cNvSpPr txBox="1"/>
          <p:nvPr/>
        </p:nvSpPr>
        <p:spPr>
          <a:xfrm>
            <a:off x="1987072" y="4276371"/>
            <a:ext cx="1440159" cy="490262"/>
          </a:xfrm>
          <a:prstGeom prst="rect">
            <a:avLst/>
          </a:prstGeom>
          <a:noFill/>
        </p:spPr>
        <p:txBody>
          <a:bodyPr wrap="square">
            <a:spAutoFit/>
          </a:bodyPr>
          <a:lstStyle/>
          <a:p>
            <a:pPr>
              <a:defRPr/>
            </a:pPr>
            <a:r>
              <a:rPr lang="ja-JP" altLang="en-US" sz="1293" dirty="0"/>
              <a:t>概ね</a:t>
            </a:r>
            <a:r>
              <a:rPr lang="en-US" altLang="ja-JP" sz="1293" dirty="0"/>
              <a:t>10</a:t>
            </a:r>
            <a:r>
              <a:rPr lang="ja-JP" altLang="en-US" sz="1293" dirty="0"/>
              <a:t>年</a:t>
            </a:r>
            <a:endParaRPr lang="en-US" altLang="ja-JP" sz="1293" dirty="0"/>
          </a:p>
          <a:p>
            <a:pPr>
              <a:defRPr/>
            </a:pPr>
            <a:r>
              <a:rPr lang="ja-JP" altLang="en-US" sz="1293" dirty="0"/>
              <a:t>ごとに改訂</a:t>
            </a:r>
          </a:p>
        </p:txBody>
      </p:sp>
      <p:sp>
        <p:nvSpPr>
          <p:cNvPr id="342032" name="テキスト ボックス 15"/>
          <p:cNvSpPr txBox="1">
            <a:spLocks noChangeArrowheads="1"/>
          </p:cNvSpPr>
          <p:nvPr/>
        </p:nvSpPr>
        <p:spPr bwMode="auto">
          <a:xfrm>
            <a:off x="130457" y="597158"/>
            <a:ext cx="611065" cy="348109"/>
          </a:xfrm>
          <a:prstGeom prst="rect">
            <a:avLst/>
          </a:prstGeom>
          <a:solidFill>
            <a:srgbClr val="FFFF00"/>
          </a:solidFill>
          <a:ln w="9525">
            <a:solidFill>
              <a:schemeClr val="tx1"/>
            </a:solidFill>
            <a:miter lim="800000"/>
            <a:headEnd/>
            <a:tailEnd/>
          </a:ln>
        </p:spPr>
        <p:txBody>
          <a:bodyPr wrap="none">
            <a:spAutoFit/>
          </a:bodyPr>
          <a:lstStyle/>
          <a:p>
            <a:r>
              <a:rPr lang="ja-JP" altLang="en-US" sz="1662" dirty="0"/>
              <a:t>概要</a:t>
            </a:r>
            <a:endParaRPr lang="en-US" altLang="ja-JP" sz="1662" dirty="0"/>
          </a:p>
        </p:txBody>
      </p:sp>
      <p:sp>
        <p:nvSpPr>
          <p:cNvPr id="342033" name="テキスト ボックス 16"/>
          <p:cNvSpPr txBox="1">
            <a:spLocks noChangeArrowheads="1"/>
          </p:cNvSpPr>
          <p:nvPr/>
        </p:nvSpPr>
        <p:spPr bwMode="auto">
          <a:xfrm>
            <a:off x="103390" y="1965981"/>
            <a:ext cx="1037463" cy="348109"/>
          </a:xfrm>
          <a:prstGeom prst="rect">
            <a:avLst/>
          </a:prstGeom>
          <a:solidFill>
            <a:srgbClr val="FFFF00"/>
          </a:solidFill>
          <a:ln w="9525">
            <a:solidFill>
              <a:schemeClr val="tx1"/>
            </a:solidFill>
            <a:miter lim="800000"/>
            <a:headEnd/>
            <a:tailEnd/>
          </a:ln>
        </p:spPr>
        <p:txBody>
          <a:bodyPr wrap="none">
            <a:spAutoFit/>
          </a:bodyPr>
          <a:lstStyle/>
          <a:p>
            <a:r>
              <a:rPr lang="ja-JP" altLang="en-US" sz="1662" dirty="0"/>
              <a:t>根拠規定</a:t>
            </a:r>
            <a:endParaRPr lang="en-US" altLang="ja-JP" sz="1662" dirty="0"/>
          </a:p>
        </p:txBody>
      </p:sp>
      <p:sp>
        <p:nvSpPr>
          <p:cNvPr id="17" name="スライド番号プレースホルダー 2"/>
          <p:cNvSpPr txBox="1">
            <a:spLocks/>
          </p:cNvSpPr>
          <p:nvPr/>
        </p:nvSpPr>
        <p:spPr bwMode="auto">
          <a:xfrm>
            <a:off x="8316955" y="6287961"/>
            <a:ext cx="827087" cy="307879"/>
          </a:xfrm>
          <a:prstGeom prst="rect">
            <a:avLst/>
          </a:prstGeom>
          <a:noFill/>
          <a:ln w="9525">
            <a:noFill/>
            <a:miter lim="800000"/>
            <a:headEnd/>
            <a:tailEnd/>
          </a:ln>
          <a:effectLst/>
        </p:spPr>
        <p:txBody>
          <a:bodyPr vert="horz" wrap="square" lIns="84447" tIns="42223" rIns="84447" bIns="42223" numCol="1" anchor="t" anchorCtr="0" compatLnSpc="1">
            <a:prstTxWarp prst="textNoShape">
              <a:avLst/>
            </a:prstTxWarp>
          </a:bodyPr>
          <a:lstStyle>
            <a:defPPr>
              <a:defRPr lang="ja-JP"/>
            </a:defPPr>
            <a:lvl1pPr marL="0" algn="r" defTabSz="914400" rtl="0" eaLnBrk="1" latinLnBrk="0" hangingPunct="1">
              <a:defRPr kumimoji="1" sz="1800" kern="1200">
                <a:solidFill>
                  <a:srgbClr val="000000"/>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299C9000-A790-4C14-9D9C-2C4DA74DA67E}" type="slidenum">
              <a:rPr lang="en-US" altLang="ja-JP" sz="1662">
                <a:latin typeface="Arial"/>
              </a:rPr>
              <a:pPr>
                <a:defRPr/>
              </a:pPr>
              <a:t>60</a:t>
            </a:fld>
            <a:endParaRPr lang="en-US" altLang="ja-JP" sz="1662">
              <a:latin typeface="Arial"/>
            </a:endParaRPr>
          </a:p>
        </p:txBody>
      </p:sp>
      <p:sp>
        <p:nvSpPr>
          <p:cNvPr id="20" name="下矢印 10"/>
          <p:cNvSpPr/>
          <p:nvPr/>
        </p:nvSpPr>
        <p:spPr bwMode="auto">
          <a:xfrm rot="16200000">
            <a:off x="6053737" y="3758605"/>
            <a:ext cx="627651" cy="1593455"/>
          </a:xfrm>
          <a:prstGeom prst="downArrow">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a:lstStyle/>
          <a:p>
            <a:pPr algn="ctr">
              <a:defRPr/>
            </a:pPr>
            <a:endParaRPr lang="ja-JP" altLang="en-US" sz="1662">
              <a:latin typeface="Arial" charset="0"/>
            </a:endParaRPr>
          </a:p>
        </p:txBody>
      </p:sp>
      <p:sp>
        <p:nvSpPr>
          <p:cNvPr id="21" name="Oval 45"/>
          <p:cNvSpPr>
            <a:spLocks noChangeArrowheads="1"/>
          </p:cNvSpPr>
          <p:nvPr/>
        </p:nvSpPr>
        <p:spPr bwMode="auto">
          <a:xfrm>
            <a:off x="7329296" y="4267590"/>
            <a:ext cx="1368152" cy="538054"/>
          </a:xfrm>
          <a:prstGeom prst="ellipse">
            <a:avLst/>
          </a:prstGeom>
          <a:solidFill>
            <a:srgbClr val="66FF66"/>
          </a:solidFill>
          <a:ln w="9525">
            <a:solidFill>
              <a:schemeClr val="tx1"/>
            </a:solidFill>
            <a:round/>
            <a:headEnd/>
            <a:tailEnd/>
          </a:ln>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293" dirty="0">
                <a:latin typeface="Arial" pitchFamily="34" charset="0"/>
              </a:rPr>
              <a:t>平成</a:t>
            </a:r>
            <a:r>
              <a:rPr lang="en-US" altLang="ja-JP" sz="1293" dirty="0">
                <a:latin typeface="Arial" pitchFamily="34" charset="0"/>
              </a:rPr>
              <a:t>29</a:t>
            </a:r>
            <a:r>
              <a:rPr lang="ja-JP" altLang="en-US" sz="1293" dirty="0">
                <a:latin typeface="Arial" pitchFamily="34" charset="0"/>
              </a:rPr>
              <a:t>年</a:t>
            </a:r>
            <a:endParaRPr lang="en-US" altLang="ja-JP" sz="1293" dirty="0">
              <a:latin typeface="Arial" pitchFamily="34" charset="0"/>
            </a:endParaRPr>
          </a:p>
          <a:p>
            <a:pPr algn="ctr" eaLnBrk="1" hangingPunct="1">
              <a:spcBef>
                <a:spcPct val="0"/>
              </a:spcBef>
              <a:buFontTx/>
              <a:buNone/>
            </a:pPr>
            <a:r>
              <a:rPr lang="ja-JP" altLang="en-US" sz="1293" dirty="0">
                <a:latin typeface="Arial" pitchFamily="34" charset="0"/>
              </a:rPr>
              <a:t>改訂</a:t>
            </a:r>
          </a:p>
        </p:txBody>
      </p:sp>
      <p:sp>
        <p:nvSpPr>
          <p:cNvPr id="23" name="タイトル 8"/>
          <p:cNvSpPr txBox="1">
            <a:spLocks/>
          </p:cNvSpPr>
          <p:nvPr/>
        </p:nvSpPr>
        <p:spPr bwMode="auto">
          <a:xfrm>
            <a:off x="0" y="-27384"/>
            <a:ext cx="9144000" cy="446789"/>
          </a:xfrm>
          <a:prstGeom prst="rect">
            <a:avLst/>
          </a:prstGeom>
          <a:solidFill>
            <a:srgbClr val="0000FF"/>
          </a:solidFill>
          <a:ln w="12700">
            <a:solidFill>
              <a:schemeClr val="tx1"/>
            </a:solidFill>
          </a:ln>
        </p:spPr>
        <p:txBody>
          <a:bodyPr lIns="63328" tIns="31664" rIns="63328" bIns="31664" anchor="ctr" anchorCtr="0">
            <a:noAutofit/>
          </a:bodyPr>
          <a:lstStyle>
            <a:defPPr>
              <a:defRPr lang="ja-JP"/>
            </a:defPPr>
            <a:lvl1pPr algn="ctr" eaLnBrk="1" hangingPunct="1">
              <a:defRPr sz="2000" b="1">
                <a:solidFill>
                  <a:srgbClr val="000000"/>
                </a:solidFill>
                <a:latin typeface="Arial" charset="0"/>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defTabSz="633299">
              <a:defRPr/>
            </a:pPr>
            <a:r>
              <a:rPr kumimoji="0" lang="ja-JP" altLang="en-US" sz="2216" b="0" kern="0" dirty="0">
                <a:solidFill>
                  <a:schemeClr val="bg1"/>
                </a:solidFill>
                <a:latin typeface="Meiryo UI" panose="020B0604030504040204" pitchFamily="50" charset="-128"/>
                <a:ea typeface="Meiryo UI" panose="020B0604030504040204" pitchFamily="50" charset="-128"/>
              </a:rPr>
              <a:t>幼稚園教育要領の概要と根拠規定等</a:t>
            </a:r>
          </a:p>
        </p:txBody>
      </p:sp>
      <p:sp>
        <p:nvSpPr>
          <p:cNvPr id="24" name="正方形/長方形 8"/>
          <p:cNvSpPr>
            <a:spLocks noChangeArrowheads="1"/>
          </p:cNvSpPr>
          <p:nvPr/>
        </p:nvSpPr>
        <p:spPr bwMode="auto">
          <a:xfrm>
            <a:off x="6516216" y="4972925"/>
            <a:ext cx="2436671" cy="1116000"/>
          </a:xfrm>
          <a:prstGeom prst="rect">
            <a:avLst/>
          </a:prstGeom>
          <a:gradFill rotWithShape="0">
            <a:gsLst>
              <a:gs pos="0">
                <a:srgbClr val="53FFF7"/>
              </a:gs>
              <a:gs pos="50000">
                <a:srgbClr val="B5E2FF"/>
              </a:gs>
              <a:gs pos="100000">
                <a:srgbClr val="DBF0FF"/>
              </a:gs>
            </a:gsLst>
            <a:lin ang="162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3247" rIns="33247">
            <a:spAutoFit/>
          </a:bodyPr>
          <a:lstStyle/>
          <a:p>
            <a:r>
              <a:rPr lang="ja-JP" altLang="en-US" b="1" dirty="0">
                <a:solidFill>
                  <a:srgbClr val="000000"/>
                </a:solidFill>
                <a:latin typeface="ＭＳ Ｐゴシック" panose="020B0600070205080204" pitchFamily="50" charset="-128"/>
                <a:ea typeface="ＭＳ Ｐゴシック" panose="020B0600070205080204" pitchFamily="50" charset="-128"/>
              </a:rPr>
              <a:t>○</a:t>
            </a:r>
            <a:r>
              <a:rPr lang="ja-JP" altLang="en-US" b="1" u="sng" dirty="0">
                <a:solidFill>
                  <a:srgbClr val="000000"/>
                </a:solidFill>
                <a:latin typeface="ＭＳ Ｐゴシック" panose="020B0600070205080204" pitchFamily="50" charset="-128"/>
                <a:ea typeface="ＭＳ Ｐゴシック" panose="020B0600070205080204" pitchFamily="50" charset="-128"/>
              </a:rPr>
              <a:t>幼稚園教育要領（平成</a:t>
            </a:r>
            <a:r>
              <a:rPr lang="en-US" altLang="ja-JP" b="1" u="sng" dirty="0">
                <a:solidFill>
                  <a:srgbClr val="000000"/>
                </a:solidFill>
                <a:latin typeface="ＭＳ Ｐゴシック" panose="020B0600070205080204" pitchFamily="50" charset="-128"/>
                <a:ea typeface="ＭＳ Ｐゴシック" panose="020B0600070205080204" pitchFamily="50" charset="-128"/>
              </a:rPr>
              <a:t>29</a:t>
            </a:r>
            <a:r>
              <a:rPr lang="ja-JP" altLang="en-US" b="1" u="sng" dirty="0">
                <a:solidFill>
                  <a:srgbClr val="000000"/>
                </a:solidFill>
                <a:latin typeface="ＭＳ Ｐゴシック" panose="020B0600070205080204" pitchFamily="50" charset="-128"/>
                <a:ea typeface="ＭＳ Ｐゴシック" panose="020B0600070205080204" pitchFamily="50" charset="-128"/>
              </a:rPr>
              <a:t>年</a:t>
            </a:r>
            <a:r>
              <a:rPr lang="en-US" altLang="ja-JP" b="1" u="sng" dirty="0">
                <a:solidFill>
                  <a:srgbClr val="000000"/>
                </a:solidFill>
                <a:latin typeface="ＭＳ Ｐゴシック" panose="020B0600070205080204" pitchFamily="50" charset="-128"/>
                <a:ea typeface="ＭＳ Ｐゴシック" panose="020B0600070205080204" pitchFamily="50" charset="-128"/>
              </a:rPr>
              <a:t>3</a:t>
            </a:r>
            <a:r>
              <a:rPr lang="ja-JP" altLang="en-US" b="1" u="sng" dirty="0">
                <a:solidFill>
                  <a:srgbClr val="000000"/>
                </a:solidFill>
                <a:latin typeface="ＭＳ Ｐゴシック" panose="020B0600070205080204" pitchFamily="50" charset="-128"/>
                <a:ea typeface="ＭＳ Ｐゴシック" panose="020B0600070205080204" pitchFamily="50" charset="-128"/>
              </a:rPr>
              <a:t>月</a:t>
            </a:r>
            <a:r>
              <a:rPr lang="en-US" altLang="ja-JP" b="1" u="sng" dirty="0">
                <a:solidFill>
                  <a:srgbClr val="000000"/>
                </a:solidFill>
                <a:latin typeface="ＭＳ Ｐゴシック" panose="020B0600070205080204" pitchFamily="50" charset="-128"/>
                <a:ea typeface="ＭＳ Ｐゴシック" panose="020B0600070205080204" pitchFamily="50" charset="-128"/>
              </a:rPr>
              <a:t>31</a:t>
            </a:r>
            <a:r>
              <a:rPr lang="ja-JP" altLang="en-US" b="1" u="sng" dirty="0">
                <a:solidFill>
                  <a:srgbClr val="000000"/>
                </a:solidFill>
                <a:latin typeface="ＭＳ Ｐゴシック" panose="020B0600070205080204" pitchFamily="50" charset="-128"/>
                <a:ea typeface="ＭＳ Ｐゴシック" panose="020B0600070205080204" pitchFamily="50" charset="-128"/>
              </a:rPr>
              <a:t>日　文部科学省告示第</a:t>
            </a:r>
            <a:r>
              <a:rPr lang="en-US" altLang="ja-JP" b="1" u="sng" dirty="0">
                <a:solidFill>
                  <a:srgbClr val="000000"/>
                </a:solidFill>
                <a:latin typeface="ＭＳ Ｐゴシック" panose="020B0600070205080204" pitchFamily="50" charset="-128"/>
                <a:ea typeface="ＭＳ Ｐゴシック" panose="020B0600070205080204" pitchFamily="50" charset="-128"/>
              </a:rPr>
              <a:t>62</a:t>
            </a:r>
            <a:r>
              <a:rPr lang="ja-JP" altLang="en-US" b="1" u="sng" dirty="0">
                <a:solidFill>
                  <a:srgbClr val="000000"/>
                </a:solidFill>
                <a:latin typeface="ＭＳ Ｐゴシック" panose="020B0600070205080204" pitchFamily="50" charset="-128"/>
                <a:ea typeface="ＭＳ Ｐゴシック" panose="020B0600070205080204" pitchFamily="50" charset="-128"/>
              </a:rPr>
              <a:t>号）</a:t>
            </a:r>
            <a:endParaRPr lang="en-US" altLang="ja-JP" b="1" u="sng" dirty="0">
              <a:solidFill>
                <a:srgbClr val="000000"/>
              </a:solidFill>
              <a:latin typeface="ＭＳ Ｐゴシック" panose="020B0600070205080204" pitchFamily="50" charset="-128"/>
              <a:ea typeface="ＭＳ Ｐゴシック" panose="020B0600070205080204" pitchFamily="50" charset="-128"/>
            </a:endParaRPr>
          </a:p>
          <a:p>
            <a:endParaRPr lang="en-US" altLang="ja-JP" sz="1016" dirty="0">
              <a:solidFill>
                <a:srgbClr val="000000"/>
              </a:solidFill>
            </a:endParaRPr>
          </a:p>
        </p:txBody>
      </p:sp>
    </p:spTree>
    <p:extLst>
      <p:ext uri="{BB962C8B-B14F-4D97-AF65-F5344CB8AC3E}">
        <p14:creationId xmlns:p14="http://schemas.microsoft.com/office/powerpoint/2010/main" val="817514053"/>
      </p:ext>
    </p:extLst>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29" name="Text Box 48"/>
          <p:cNvSpPr txBox="1">
            <a:spLocks noChangeArrowheads="1"/>
          </p:cNvSpPr>
          <p:nvPr/>
        </p:nvSpPr>
        <p:spPr bwMode="auto">
          <a:xfrm>
            <a:off x="1217708" y="5157804"/>
            <a:ext cx="7832480" cy="760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幼稚園教育要領（</a:t>
            </a:r>
            <a:r>
              <a:rPr kumimoji="1" lang="ja-JP" altLang="en-US" sz="1293" b="1" i="0" u="none" strike="noStrike" kern="0" cap="none" spc="0" normalizeH="0" baseline="0" noProof="0" dirty="0">
                <a:ln>
                  <a:noFill/>
                </a:ln>
                <a:solidFill>
                  <a:srgbClr val="FF0000"/>
                </a:solidFill>
                <a:effectLst/>
                <a:uLnTx/>
                <a:uFillTx/>
                <a:latin typeface="Arial" pitchFamily="34" charset="0"/>
                <a:ea typeface="ＭＳ Ｐゴシック" pitchFamily="50" charset="-128"/>
              </a:rPr>
              <a:t>文部科学省告示</a:t>
            </a: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a:t>
            </a: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・幼小の円滑な接続を図るため、規範意識や思考力の芽生えなどに関する指導を充実</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と家庭の連続性を確保するため、幼児の家庭での生活経験に配慮した指導や保護者の幼児期の教育の理解を深めるための活動を重視・預かり保育の具体的な留意事項を示すとともに、子育ての支援の具体的な活動を例示</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p:txBody>
      </p:sp>
      <p:sp>
        <p:nvSpPr>
          <p:cNvPr id="200728" name="Text Box 16"/>
          <p:cNvSpPr txBox="1">
            <a:spLocks noChangeArrowheads="1"/>
          </p:cNvSpPr>
          <p:nvPr/>
        </p:nvSpPr>
        <p:spPr bwMode="auto">
          <a:xfrm>
            <a:off x="1207439" y="2132957"/>
            <a:ext cx="7356231" cy="91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幼稚園教育要領（</a:t>
            </a:r>
            <a:r>
              <a:rPr kumimoji="1" lang="ja-JP" altLang="en-US" sz="1293" b="1" i="0" u="none" strike="noStrike" kern="0" cap="none" spc="0" normalizeH="0" baseline="0" noProof="0" dirty="0">
                <a:ln>
                  <a:noFill/>
                </a:ln>
                <a:solidFill>
                  <a:srgbClr val="FF0000"/>
                </a:solidFill>
                <a:effectLst/>
                <a:uLnTx/>
                <a:uFillTx/>
                <a:latin typeface="Arial" pitchFamily="34" charset="0"/>
                <a:ea typeface="ＭＳ Ｐゴシック" pitchFamily="50" charset="-128"/>
              </a:rPr>
              <a:t>文部省告示</a:t>
            </a: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a:t>
            </a: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・幼稚園教育の課程の基準として確立（初の告示化）</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・教育内容を精選し、原則として幼稚園修了までに幼児に指導することを「望ましいねらい」として明示</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・６領域にとらわれない総合的な経験や活動により「ねらい」が達成されるものであることを明示</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・「指導及び指導計画作成上の留意事項」を示し、幼稚園教育の独自性を一層明確化</a:t>
            </a:r>
          </a:p>
        </p:txBody>
      </p:sp>
      <p:sp>
        <p:nvSpPr>
          <p:cNvPr id="200706" name="Text Box 44"/>
          <p:cNvSpPr txBox="1">
            <a:spLocks noChangeArrowheads="1"/>
          </p:cNvSpPr>
          <p:nvPr/>
        </p:nvSpPr>
        <p:spPr bwMode="auto">
          <a:xfrm>
            <a:off x="7281534" y="306229"/>
            <a:ext cx="1824403" cy="312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266" tIns="42133" rIns="84266" bIns="42133">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ja-JP" sz="1478" b="0" i="0" u="none" strike="noStrike" kern="0" cap="none" spc="0" normalizeH="0" baseline="0" noProof="0">
              <a:ln>
                <a:noFill/>
              </a:ln>
              <a:solidFill>
                <a:srgbClr val="000000"/>
              </a:solidFill>
              <a:effectLst/>
              <a:uLnTx/>
              <a:uFillTx/>
              <a:latin typeface="Arial" pitchFamily="34" charset="0"/>
              <a:ea typeface="ＭＳ Ｐゴシック" pitchFamily="50" charset="-128"/>
            </a:endParaRPr>
          </a:p>
        </p:txBody>
      </p:sp>
      <p:sp>
        <p:nvSpPr>
          <p:cNvPr id="31" name="正方形/長方形 88"/>
          <p:cNvSpPr/>
          <p:nvPr/>
        </p:nvSpPr>
        <p:spPr>
          <a:xfrm>
            <a:off x="8802" y="4908"/>
            <a:ext cx="9170378" cy="332803"/>
          </a:xfrm>
          <a:prstGeom prst="rect">
            <a:avLst/>
          </a:prstGeom>
          <a:solidFill>
            <a:srgbClr val="002060"/>
          </a:solidFill>
          <a:ln w="25400" cap="flat" cmpd="sng" algn="ctr">
            <a:noFill/>
            <a:prstDash val="solid"/>
          </a:ln>
          <a:effectLst/>
        </p:spPr>
        <p:txBody>
          <a:bodyPr lIns="84266" tIns="42133" rIns="84266" bIns="42133"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47" b="0" i="0" u="none" strike="noStrike" kern="0" cap="none" spc="0" normalizeH="0" baseline="0" noProof="0" dirty="0">
                <a:ln>
                  <a:noFill/>
                </a:ln>
                <a:solidFill>
                  <a:prstClr val="white"/>
                </a:solidFill>
                <a:effectLst/>
                <a:uLnTx/>
                <a:uFillTx/>
                <a:latin typeface="ＤＦ特太ゴシック体" panose="020B0509000000000000" pitchFamily="49" charset="-128"/>
                <a:ea typeface="ＤＦ特太ゴシック体" panose="020B0509000000000000" pitchFamily="49" charset="-128"/>
              </a:rPr>
              <a:t>（参考）幼稚園教育要領等の変遷</a:t>
            </a:r>
          </a:p>
        </p:txBody>
      </p:sp>
      <p:sp>
        <p:nvSpPr>
          <p:cNvPr id="200709" name="Text Box 12"/>
          <p:cNvSpPr txBox="1">
            <a:spLocks noChangeArrowheads="1"/>
          </p:cNvSpPr>
          <p:nvPr/>
        </p:nvSpPr>
        <p:spPr bwMode="auto">
          <a:xfrm>
            <a:off x="1190571" y="1263051"/>
            <a:ext cx="7816362" cy="760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幼稚園教育要領（文部省編集）</a:t>
            </a: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・幼稚園の教育課程の基準としての性格を踏まえた改善</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・学校教育法に掲げる目的・目標にしたがい、教育内容を「望ましい経験」（６領域（健康、社会、自然、言語、音楽リズム、絵画制作）として示す</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・小学校との一貫性を配慮</a:t>
            </a:r>
          </a:p>
        </p:txBody>
      </p:sp>
      <p:sp>
        <p:nvSpPr>
          <p:cNvPr id="200712" name="Text Box 18"/>
          <p:cNvSpPr txBox="1">
            <a:spLocks noChangeArrowheads="1"/>
          </p:cNvSpPr>
          <p:nvPr/>
        </p:nvSpPr>
        <p:spPr bwMode="auto">
          <a:xfrm>
            <a:off x="1183489" y="3115975"/>
            <a:ext cx="7751885" cy="91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幼稚園教育要領（</a:t>
            </a:r>
            <a:r>
              <a:rPr kumimoji="1" lang="ja-JP" altLang="en-US" sz="1293" b="1" i="0" u="none" strike="noStrike" kern="0" cap="none" spc="0" normalizeH="0" baseline="0" noProof="0" dirty="0">
                <a:ln>
                  <a:noFill/>
                </a:ln>
                <a:solidFill>
                  <a:srgbClr val="FF0000"/>
                </a:solidFill>
                <a:effectLst/>
                <a:uLnTx/>
                <a:uFillTx/>
                <a:latin typeface="Arial" pitchFamily="34" charset="0"/>
                <a:ea typeface="ＭＳ Ｐゴシック" pitchFamily="50" charset="-128"/>
              </a:rPr>
              <a:t>文部省告示</a:t>
            </a: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a:t>
            </a: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・「幼稚園教育は、幼児期の特性を踏まえ環境を通して行うものである」ことを「幼稚園教育の基本」として明示</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・幼稚園生活の全体を通してねらいが総合的に達成されるよう、具体的な教育目標を示す「ねらい」とそれを達成するための教師が指導する「内容」を区別し、その関係を明確化</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・６領域を５領域（健康、人間関係、環境、言葉、表現）に再編成し整理</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p:txBody>
      </p:sp>
      <p:sp>
        <p:nvSpPr>
          <p:cNvPr id="200713" name="AutoShape 19"/>
          <p:cNvSpPr>
            <a:spLocks noChangeArrowheads="1"/>
          </p:cNvSpPr>
          <p:nvPr/>
        </p:nvSpPr>
        <p:spPr bwMode="auto">
          <a:xfrm rot="10800000">
            <a:off x="439578" y="2093147"/>
            <a:ext cx="531935" cy="154427"/>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
        <p:nvSpPr>
          <p:cNvPr id="200714" name="AutoShape 20"/>
          <p:cNvSpPr>
            <a:spLocks noChangeArrowheads="1"/>
          </p:cNvSpPr>
          <p:nvPr/>
        </p:nvSpPr>
        <p:spPr bwMode="auto">
          <a:xfrm rot="10800000">
            <a:off x="419454" y="3030124"/>
            <a:ext cx="572183" cy="154427"/>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
        <p:nvSpPr>
          <p:cNvPr id="200715" name="AutoShape 21"/>
          <p:cNvSpPr>
            <a:spLocks noChangeArrowheads="1"/>
          </p:cNvSpPr>
          <p:nvPr/>
        </p:nvSpPr>
        <p:spPr bwMode="auto">
          <a:xfrm rot="10800000">
            <a:off x="442621" y="3977257"/>
            <a:ext cx="530469" cy="158674"/>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
        <p:nvSpPr>
          <p:cNvPr id="200716" name="Text Box 23"/>
          <p:cNvSpPr txBox="1">
            <a:spLocks noChangeArrowheads="1"/>
          </p:cNvSpPr>
          <p:nvPr/>
        </p:nvSpPr>
        <p:spPr bwMode="auto">
          <a:xfrm>
            <a:off x="1182512" y="4037591"/>
            <a:ext cx="7832480" cy="107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幼稚園教育要領（</a:t>
            </a:r>
            <a:r>
              <a:rPr kumimoji="1" lang="ja-JP" altLang="en-US" sz="1293" b="1" i="0" u="none" strike="noStrike" kern="0" cap="none" spc="0" normalizeH="0" baseline="0" noProof="0" dirty="0">
                <a:ln>
                  <a:noFill/>
                </a:ln>
                <a:solidFill>
                  <a:srgbClr val="FF0000"/>
                </a:solidFill>
                <a:effectLst/>
                <a:uLnTx/>
                <a:uFillTx/>
                <a:latin typeface="Arial" pitchFamily="34" charset="0"/>
                <a:ea typeface="ＭＳ Ｐゴシック" pitchFamily="50" charset="-128"/>
              </a:rPr>
              <a:t>文部省告示</a:t>
            </a: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a:t>
            </a: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・教師が計画的に環境を構成すべきことや活動の場面に応じて様々な役割を果たすべきことを明確化</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・教育課程を編成する際には、自我が芽生え、他者の存在を意識し、自己を抑制しようとする気持ちが生まれる幼児期の発達の特性を踏まえることを明示</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・各領域の「留意事項」について、その内容の重要性を踏まえ、その名称を「内容の取扱い」に変更</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・「指導計画作成上の留意事項」に、小学校との連携、子育て支援活動、預かり保育について明示</a:t>
            </a:r>
          </a:p>
        </p:txBody>
      </p:sp>
      <p:sp>
        <p:nvSpPr>
          <p:cNvPr id="200718" name="Text Box 36"/>
          <p:cNvSpPr txBox="1">
            <a:spLocks noChangeArrowheads="1"/>
          </p:cNvSpPr>
          <p:nvPr/>
        </p:nvSpPr>
        <p:spPr bwMode="auto">
          <a:xfrm>
            <a:off x="1190585" y="404664"/>
            <a:ext cx="7200900" cy="760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保育要領（文部省刊行）</a:t>
            </a: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・国として作成した最初の幼稚園・保育所・家庭における幼児教育の手引（手引書的性格の試案）</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・幼児期の発達の特質、生活指導、生活環境等について解説</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・保育内容を「楽しい幼児の経験」として</a:t>
            </a:r>
            <a:r>
              <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12</a:t>
            </a: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項目に分けて示す</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p:txBody>
      </p:sp>
      <p:sp>
        <p:nvSpPr>
          <p:cNvPr id="200719" name="AutoShape 37"/>
          <p:cNvSpPr>
            <a:spLocks noChangeArrowheads="1"/>
          </p:cNvSpPr>
          <p:nvPr/>
        </p:nvSpPr>
        <p:spPr bwMode="auto">
          <a:xfrm rot="10800000">
            <a:off x="419822" y="1138891"/>
            <a:ext cx="533388" cy="166664"/>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
        <p:nvSpPr>
          <p:cNvPr id="200720" name="Text Box 39"/>
          <p:cNvSpPr txBox="1">
            <a:spLocks noChangeArrowheads="1"/>
          </p:cNvSpPr>
          <p:nvPr/>
        </p:nvSpPr>
        <p:spPr bwMode="auto">
          <a:xfrm>
            <a:off x="4418557" y="1357151"/>
            <a:ext cx="2491154" cy="23455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（実施）　昭和３１年４月１日実施</a:t>
            </a:r>
          </a:p>
        </p:txBody>
      </p:sp>
      <p:sp>
        <p:nvSpPr>
          <p:cNvPr id="200721" name="Text Box 40"/>
          <p:cNvSpPr txBox="1">
            <a:spLocks noChangeArrowheads="1"/>
          </p:cNvSpPr>
          <p:nvPr/>
        </p:nvSpPr>
        <p:spPr bwMode="auto">
          <a:xfrm>
            <a:off x="4418557" y="2184554"/>
            <a:ext cx="2561492" cy="23455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924" b="0" i="0" u="none" strike="noStrike" kern="0" cap="none" spc="0" normalizeH="0" baseline="0" noProof="0">
                <a:ln>
                  <a:noFill/>
                </a:ln>
                <a:solidFill>
                  <a:schemeClr val="tx1"/>
                </a:solidFill>
                <a:effectLst/>
                <a:uLnTx/>
                <a:uFillTx/>
                <a:latin typeface="Arial" pitchFamily="34" charset="0"/>
                <a:ea typeface="ＭＳ Ｐゴシック" pitchFamily="50" charset="-128"/>
              </a:rPr>
              <a:t>（実施）　昭和３９年４月１日実施</a:t>
            </a:r>
          </a:p>
        </p:txBody>
      </p:sp>
      <p:sp>
        <p:nvSpPr>
          <p:cNvPr id="200722" name="Text Box 41"/>
          <p:cNvSpPr txBox="1">
            <a:spLocks noChangeArrowheads="1"/>
          </p:cNvSpPr>
          <p:nvPr/>
        </p:nvSpPr>
        <p:spPr bwMode="auto">
          <a:xfrm>
            <a:off x="6139925" y="3042892"/>
            <a:ext cx="2423746" cy="23455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（実施）　平成２年４月</a:t>
            </a:r>
            <a:r>
              <a:rPr kumimoji="1" lang="en-US" altLang="ja-JP"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1</a:t>
            </a: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日実施</a:t>
            </a:r>
          </a:p>
        </p:txBody>
      </p:sp>
      <p:sp>
        <p:nvSpPr>
          <p:cNvPr id="200725" name="AutoShape 46"/>
          <p:cNvSpPr>
            <a:spLocks noChangeArrowheads="1"/>
          </p:cNvSpPr>
          <p:nvPr/>
        </p:nvSpPr>
        <p:spPr bwMode="auto">
          <a:xfrm rot="10800000">
            <a:off x="421270" y="4940000"/>
            <a:ext cx="573650" cy="147611"/>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
        <p:nvSpPr>
          <p:cNvPr id="200726" name="Text Box 41"/>
          <p:cNvSpPr txBox="1">
            <a:spLocks noChangeArrowheads="1"/>
          </p:cNvSpPr>
          <p:nvPr/>
        </p:nvSpPr>
        <p:spPr bwMode="auto">
          <a:xfrm>
            <a:off x="6139924" y="4002983"/>
            <a:ext cx="2423746" cy="23455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924" b="0" i="0" u="none" strike="noStrike" kern="0" cap="none" spc="0" normalizeH="0" baseline="0" noProof="0">
                <a:ln>
                  <a:noFill/>
                </a:ln>
                <a:solidFill>
                  <a:schemeClr val="tx1"/>
                </a:solidFill>
                <a:effectLst/>
                <a:uLnTx/>
                <a:uFillTx/>
                <a:latin typeface="Arial" pitchFamily="34" charset="0"/>
                <a:ea typeface="ＭＳ Ｐゴシック" pitchFamily="50" charset="-128"/>
              </a:rPr>
              <a:t>（実施）　平成１２年４月</a:t>
            </a:r>
            <a:r>
              <a:rPr kumimoji="1" lang="en-US" altLang="ja-JP" sz="924" b="0" i="0" u="none" strike="noStrike" kern="0" cap="none" spc="0" normalizeH="0" baseline="0" noProof="0">
                <a:ln>
                  <a:noFill/>
                </a:ln>
                <a:solidFill>
                  <a:schemeClr val="tx1"/>
                </a:solidFill>
                <a:effectLst/>
                <a:uLnTx/>
                <a:uFillTx/>
                <a:latin typeface="Arial" pitchFamily="34" charset="0"/>
                <a:ea typeface="ＭＳ Ｐゴシック" pitchFamily="50" charset="-128"/>
              </a:rPr>
              <a:t>1</a:t>
            </a:r>
            <a:r>
              <a:rPr kumimoji="1" lang="ja-JP" altLang="en-US" sz="924" b="0" i="0" u="none" strike="noStrike" kern="0" cap="none" spc="0" normalizeH="0" baseline="0" noProof="0">
                <a:ln>
                  <a:noFill/>
                </a:ln>
                <a:solidFill>
                  <a:schemeClr val="tx1"/>
                </a:solidFill>
                <a:effectLst/>
                <a:uLnTx/>
                <a:uFillTx/>
                <a:latin typeface="Arial" pitchFamily="34" charset="0"/>
                <a:ea typeface="ＭＳ Ｐゴシック" pitchFamily="50" charset="-128"/>
              </a:rPr>
              <a:t>日実施</a:t>
            </a:r>
          </a:p>
        </p:txBody>
      </p:sp>
      <p:sp>
        <p:nvSpPr>
          <p:cNvPr id="200727" name="Text Box 41"/>
          <p:cNvSpPr txBox="1">
            <a:spLocks noChangeArrowheads="1"/>
          </p:cNvSpPr>
          <p:nvPr/>
        </p:nvSpPr>
        <p:spPr bwMode="auto">
          <a:xfrm>
            <a:off x="6139924" y="5250144"/>
            <a:ext cx="2423746" cy="23455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（実施）　平成２１年４月</a:t>
            </a:r>
            <a:r>
              <a:rPr kumimoji="1" lang="en-US" altLang="ja-JP"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1</a:t>
            </a: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日実施</a:t>
            </a:r>
          </a:p>
        </p:txBody>
      </p:sp>
      <p:sp>
        <p:nvSpPr>
          <p:cNvPr id="27" name="スライド番号プレースホルダー 2"/>
          <p:cNvSpPr txBox="1">
            <a:spLocks/>
          </p:cNvSpPr>
          <p:nvPr/>
        </p:nvSpPr>
        <p:spPr bwMode="auto">
          <a:xfrm>
            <a:off x="8316913" y="6452122"/>
            <a:ext cx="827087" cy="307879"/>
          </a:xfrm>
          <a:prstGeom prst="rect">
            <a:avLst/>
          </a:prstGeom>
          <a:noFill/>
          <a:ln w="9525">
            <a:noFill/>
            <a:miter lim="800000"/>
            <a:headEnd/>
            <a:tailEnd/>
          </a:ln>
          <a:effectLst/>
        </p:spPr>
        <p:txBody>
          <a:bodyPr vert="horz" wrap="square" lIns="84447" tIns="42223" rIns="84447" bIns="42223" numCol="1" anchor="t" anchorCtr="0" compatLnSpc="1">
            <a:prstTxWarp prst="textNoShape">
              <a:avLst/>
            </a:prstTxWarp>
          </a:bodyPr>
          <a:lstStyle>
            <a:defPPr>
              <a:defRPr lang="ja-JP"/>
            </a:defPPr>
            <a:lvl1pPr marL="0" algn="r" defTabSz="914400" rtl="0" eaLnBrk="1" latinLnBrk="0" hangingPunct="1">
              <a:defRPr kumimoji="1" sz="1800" kern="1200">
                <a:solidFill>
                  <a:srgbClr val="000000"/>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9C9000-A790-4C14-9D9C-2C4DA74DA67E}" type="slidenum">
              <a:rPr kumimoji="1" lang="en-US" altLang="ja-JP" sz="14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1" lang="en-US" altLang="ja-JP" sz="1400" b="0" i="0" u="none" strike="noStrike" kern="1200" cap="none" spc="0" normalizeH="0" baseline="0" noProof="0">
              <a:ln>
                <a:noFill/>
              </a:ln>
              <a:solidFill>
                <a:srgbClr val="000000"/>
              </a:solidFill>
              <a:effectLst/>
              <a:uLnTx/>
              <a:uFillTx/>
              <a:latin typeface="Arial"/>
              <a:ea typeface="+mn-ea"/>
              <a:cs typeface="+mn-cs"/>
            </a:endParaRPr>
          </a:p>
        </p:txBody>
      </p:sp>
      <p:sp>
        <p:nvSpPr>
          <p:cNvPr id="200708" name="Oval 11"/>
          <p:cNvSpPr>
            <a:spLocks noChangeArrowheads="1"/>
          </p:cNvSpPr>
          <p:nvPr/>
        </p:nvSpPr>
        <p:spPr bwMode="auto">
          <a:xfrm>
            <a:off x="203652" y="1316163"/>
            <a:ext cx="1008186" cy="747706"/>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昭和</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31</a:t>
            </a: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年</a:t>
            </a:r>
            <a:endPar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刊行</a:t>
            </a:r>
          </a:p>
        </p:txBody>
      </p:sp>
      <p:sp>
        <p:nvSpPr>
          <p:cNvPr id="200710" name="Oval 15"/>
          <p:cNvSpPr>
            <a:spLocks noChangeArrowheads="1"/>
          </p:cNvSpPr>
          <p:nvPr/>
        </p:nvSpPr>
        <p:spPr bwMode="auto">
          <a:xfrm>
            <a:off x="203652" y="2249533"/>
            <a:ext cx="1003789" cy="747706"/>
          </a:xfrm>
          <a:prstGeom prst="ellipse">
            <a:avLst/>
          </a:prstGeom>
          <a:solidFill>
            <a:schemeClr val="accent6">
              <a:lumMod val="40000"/>
              <a:lumOff val="60000"/>
            </a:schemeClr>
          </a:solidFill>
          <a:ln w="9525">
            <a:solidFill>
              <a:schemeClr val="tx1"/>
            </a:solidFill>
            <a:round/>
            <a:headEnd/>
            <a:tailEnd/>
          </a:ln>
          <a:effectLs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昭和</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39</a:t>
            </a: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年</a:t>
            </a:r>
            <a:endPar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改訂</a:t>
            </a:r>
          </a:p>
        </p:txBody>
      </p:sp>
      <p:sp>
        <p:nvSpPr>
          <p:cNvPr id="200711" name="Oval 17"/>
          <p:cNvSpPr>
            <a:spLocks noChangeArrowheads="1"/>
          </p:cNvSpPr>
          <p:nvPr/>
        </p:nvSpPr>
        <p:spPr bwMode="auto">
          <a:xfrm>
            <a:off x="174326" y="3195141"/>
            <a:ext cx="1008186" cy="747706"/>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rPr>
              <a:t>平成</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rPr>
              <a:t>元年</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rPr>
              <a:t>改訂</a:t>
            </a:r>
          </a:p>
        </p:txBody>
      </p:sp>
      <p:sp>
        <p:nvSpPr>
          <p:cNvPr id="200717" name="Oval 35"/>
          <p:cNvSpPr>
            <a:spLocks noChangeArrowheads="1"/>
          </p:cNvSpPr>
          <p:nvPr/>
        </p:nvSpPr>
        <p:spPr bwMode="auto">
          <a:xfrm>
            <a:off x="175703" y="372121"/>
            <a:ext cx="1008186" cy="747706"/>
          </a:xfrm>
          <a:prstGeom prst="ellipse">
            <a:avLst/>
          </a:prstGeom>
          <a:solidFill>
            <a:srgbClr val="CC99FF">
              <a:alpha val="39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昭和</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23</a:t>
            </a: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年</a:t>
            </a:r>
            <a:endPar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刊行</a:t>
            </a:r>
          </a:p>
        </p:txBody>
      </p:sp>
      <p:sp>
        <p:nvSpPr>
          <p:cNvPr id="200723" name="Oval 44"/>
          <p:cNvSpPr>
            <a:spLocks noChangeArrowheads="1"/>
          </p:cNvSpPr>
          <p:nvPr/>
        </p:nvSpPr>
        <p:spPr bwMode="auto">
          <a:xfrm>
            <a:off x="172854" y="4152158"/>
            <a:ext cx="1049216" cy="747706"/>
          </a:xfrm>
          <a:prstGeom prst="ellipse">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rPr>
              <a:t>平成</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93" b="0" i="0" u="none" strike="noStrike" kern="0" cap="none" spc="0" normalizeH="0" baseline="0" noProof="0">
                <a:ln>
                  <a:noFill/>
                </a:ln>
                <a:solidFill>
                  <a:schemeClr val="tx1"/>
                </a:solidFill>
                <a:effectLst/>
                <a:uLnTx/>
                <a:uFillTx/>
                <a:latin typeface="Arial" pitchFamily="34" charset="0"/>
                <a:ea typeface="ＭＳ Ｐゴシック" pitchFamily="50" charset="-128"/>
              </a:rPr>
              <a:t>10</a:t>
            </a:r>
            <a:r>
              <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rPr>
              <a:t>年</a:t>
            </a:r>
            <a:endParaRPr kumimoji="1" lang="en-US" altLang="ja-JP"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rPr>
              <a:t>改訂</a:t>
            </a:r>
          </a:p>
        </p:txBody>
      </p:sp>
      <p:sp>
        <p:nvSpPr>
          <p:cNvPr id="200724" name="Oval 45"/>
          <p:cNvSpPr>
            <a:spLocks noChangeArrowheads="1"/>
          </p:cNvSpPr>
          <p:nvPr/>
        </p:nvSpPr>
        <p:spPr bwMode="auto">
          <a:xfrm>
            <a:off x="211888" y="5151387"/>
            <a:ext cx="1027235" cy="692649"/>
          </a:xfrm>
          <a:prstGeom prst="ellipse">
            <a:avLst/>
          </a:prstGeom>
          <a:solidFill>
            <a:srgbClr val="FFCCCC"/>
          </a:solidFill>
          <a:ln w="9525">
            <a:solidFill>
              <a:schemeClr val="tx1"/>
            </a:solidFill>
            <a:round/>
            <a:headEnd/>
            <a:tailEnd/>
          </a:ln>
          <a:effectLs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平成</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20</a:t>
            </a: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年</a:t>
            </a:r>
            <a:endPar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改訂</a:t>
            </a:r>
          </a:p>
        </p:txBody>
      </p:sp>
      <p:sp>
        <p:nvSpPr>
          <p:cNvPr id="28" name="AutoShape 46"/>
          <p:cNvSpPr>
            <a:spLocks noChangeArrowheads="1"/>
          </p:cNvSpPr>
          <p:nvPr/>
        </p:nvSpPr>
        <p:spPr bwMode="auto">
          <a:xfrm rot="10800000">
            <a:off x="459946" y="5868519"/>
            <a:ext cx="573650" cy="147611"/>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1" lang="ja-JP" altLang="en-US" sz="1293" b="0" i="0" u="none" strike="noStrike" kern="0" cap="none" spc="0" normalizeH="0" baseline="0" noProof="0">
              <a:ln>
                <a:noFill/>
              </a:ln>
              <a:solidFill>
                <a:schemeClr val="tx1"/>
              </a:solidFill>
              <a:effectLst/>
              <a:uLnTx/>
              <a:uFillTx/>
              <a:latin typeface="Arial" pitchFamily="34" charset="0"/>
              <a:ea typeface="ＭＳ Ｐゴシック" pitchFamily="50" charset="-128"/>
            </a:endParaRPr>
          </a:p>
        </p:txBody>
      </p:sp>
      <p:sp>
        <p:nvSpPr>
          <p:cNvPr id="29" name="Oval 45"/>
          <p:cNvSpPr>
            <a:spLocks noChangeArrowheads="1"/>
          </p:cNvSpPr>
          <p:nvPr/>
        </p:nvSpPr>
        <p:spPr bwMode="auto">
          <a:xfrm>
            <a:off x="225794" y="6070586"/>
            <a:ext cx="1027235" cy="692649"/>
          </a:xfrm>
          <a:prstGeom prst="ellipse">
            <a:avLst/>
          </a:prstGeom>
          <a:solidFill>
            <a:srgbClr val="00FF00"/>
          </a:solidFill>
          <a:ln w="9525">
            <a:solidFill>
              <a:schemeClr val="tx1"/>
            </a:solidFill>
            <a:round/>
            <a:headEnd/>
            <a:tailEnd/>
          </a:ln>
          <a:effectLs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平成</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29</a:t>
            </a: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年</a:t>
            </a:r>
            <a:endParaRPr kumimoji="1" lang="en-US" altLang="ja-JP"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93"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改訂</a:t>
            </a:r>
          </a:p>
        </p:txBody>
      </p:sp>
      <p:sp>
        <p:nvSpPr>
          <p:cNvPr id="30" name="Text Box 48"/>
          <p:cNvSpPr txBox="1">
            <a:spLocks noChangeArrowheads="1"/>
          </p:cNvSpPr>
          <p:nvPr/>
        </p:nvSpPr>
        <p:spPr bwMode="auto">
          <a:xfrm>
            <a:off x="1259632" y="5949280"/>
            <a:ext cx="7832480" cy="107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幼稚園教育要領（</a:t>
            </a:r>
            <a:r>
              <a:rPr kumimoji="1" lang="ja-JP" altLang="en-US" sz="1293" b="1" i="0" u="none" strike="noStrike" kern="0" cap="none" spc="0" normalizeH="0" baseline="0" noProof="0" dirty="0">
                <a:ln>
                  <a:noFill/>
                </a:ln>
                <a:solidFill>
                  <a:srgbClr val="FF0000"/>
                </a:solidFill>
                <a:effectLst/>
                <a:uLnTx/>
                <a:uFillTx/>
                <a:latin typeface="Arial" pitchFamily="34" charset="0"/>
                <a:ea typeface="ＭＳ Ｐゴシック" pitchFamily="50" charset="-128"/>
              </a:rPr>
              <a:t>文部科学省告示</a:t>
            </a:r>
            <a:r>
              <a:rPr kumimoji="1" lang="ja-JP" altLang="en-US" sz="1293" b="1" i="0" u="none" strike="noStrike" kern="0" cap="none" spc="0" normalizeH="0" baseline="0" noProof="0" dirty="0">
                <a:ln>
                  <a:noFill/>
                </a:ln>
                <a:solidFill>
                  <a:schemeClr val="tx1"/>
                </a:solidFill>
                <a:effectLst/>
                <a:uLnTx/>
                <a:uFillTx/>
                <a:latin typeface="Arial" pitchFamily="34" charset="0"/>
                <a:ea typeface="ＭＳ Ｐゴシック" pitchFamily="50" charset="-128"/>
              </a:rPr>
              <a:t>）</a:t>
            </a:r>
          </a:p>
          <a:p>
            <a:pPr marL="0" marR="0" lvl="0" indent="0" defTabSz="914400" eaLnBrk="1" fontAlgn="auto" latinLnBrk="0" hangingPunct="1">
              <a:lnSpc>
                <a:spcPct val="100000"/>
              </a:lnSpc>
              <a:spcBef>
                <a:spcPct val="0"/>
              </a:spcBef>
              <a:spcAft>
                <a:spcPts val="0"/>
              </a:spcAft>
              <a:buClrTx/>
              <a:buSzTx/>
              <a:buFont typeface="Arial" pitchFamily="34" charset="0"/>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・幼稚園教育において育みたい資質・能力の明確化や、教育課程に基づき組織的・計画的に教育活動の質の向上を図ること、幼児理解に基づいた評価の実施などについて明示し、「総則」を改善・充実</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 typeface="Arial" pitchFamily="34" charset="0"/>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・「幼児期の終わりまでに育ってほしい姿」の明確化など幼小の接続を一層推進</a:t>
            </a: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a:p>
            <a:pPr marL="0" marR="0" lvl="0" indent="0" defTabSz="914400" eaLnBrk="1" fontAlgn="auto" latinLnBrk="0" hangingPunct="1">
              <a:lnSpc>
                <a:spcPct val="100000"/>
              </a:lnSpc>
              <a:spcBef>
                <a:spcPct val="0"/>
              </a:spcBef>
              <a:spcAft>
                <a:spcPts val="0"/>
              </a:spcAft>
              <a:buClrTx/>
              <a:buSzTx/>
              <a:buFont typeface="Arial" pitchFamily="34" charset="0"/>
              <a:buNone/>
              <a:tabLst/>
              <a:defRPr/>
            </a:pPr>
            <a:r>
              <a:rPr kumimoji="1" lang="ja-JP" altLang="en-US"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rPr>
              <a:t>・近年の子供の育ちをめぐる環境の変化等を踏まえ、教育内容を改善・充実</a:t>
            </a:r>
          </a:p>
          <a:p>
            <a:pPr marL="0" marR="0" lvl="0" indent="0" defTabSz="914400" eaLnBrk="1" fontAlgn="auto" latinLnBrk="0" hangingPunct="1">
              <a:lnSpc>
                <a:spcPct val="100000"/>
              </a:lnSpc>
              <a:spcBef>
                <a:spcPct val="0"/>
              </a:spcBef>
              <a:spcAft>
                <a:spcPts val="0"/>
              </a:spcAft>
              <a:buClrTx/>
              <a:buSzTx/>
              <a:buFont typeface="Arial" pitchFamily="34" charset="0"/>
              <a:buNone/>
              <a:tabLst/>
              <a:defRPr/>
            </a:pPr>
            <a:endParaRPr kumimoji="1" lang="en-US" altLang="ja-JP" sz="1016" b="0" i="0" u="none" strike="noStrike" kern="0" cap="none" spc="0" normalizeH="0" baseline="0" noProof="0" dirty="0">
              <a:ln>
                <a:noFill/>
              </a:ln>
              <a:solidFill>
                <a:schemeClr val="tx1"/>
              </a:solidFill>
              <a:effectLst/>
              <a:uLnTx/>
              <a:uFillTx/>
              <a:latin typeface="Arial" pitchFamily="34" charset="0"/>
              <a:ea typeface="ＭＳ Ｐゴシック" pitchFamily="50" charset="-128"/>
            </a:endParaRPr>
          </a:p>
        </p:txBody>
      </p:sp>
      <p:sp>
        <p:nvSpPr>
          <p:cNvPr id="32" name="Text Box 41"/>
          <p:cNvSpPr txBox="1">
            <a:spLocks noChangeArrowheads="1"/>
          </p:cNvSpPr>
          <p:nvPr/>
        </p:nvSpPr>
        <p:spPr bwMode="auto">
          <a:xfrm>
            <a:off x="6139924" y="5949280"/>
            <a:ext cx="2423746" cy="23455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（実施）　平成３０年４月</a:t>
            </a:r>
            <a:r>
              <a:rPr kumimoji="1" lang="en-US" altLang="ja-JP"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1</a:t>
            </a:r>
            <a:r>
              <a:rPr kumimoji="1" lang="ja-JP" altLang="en-US" sz="924" b="0" i="0" u="none" strike="noStrike" kern="0" cap="none" spc="0" normalizeH="0" baseline="0" noProof="0" dirty="0">
                <a:ln>
                  <a:noFill/>
                </a:ln>
                <a:solidFill>
                  <a:schemeClr val="tx1"/>
                </a:solidFill>
                <a:effectLst/>
                <a:uLnTx/>
                <a:uFillTx/>
                <a:latin typeface="Arial" pitchFamily="34" charset="0"/>
                <a:ea typeface="ＭＳ Ｐゴシック" pitchFamily="50" charset="-128"/>
              </a:rPr>
              <a:t>日実施</a:t>
            </a:r>
          </a:p>
        </p:txBody>
      </p:sp>
    </p:spTree>
    <p:extLst>
      <p:ext uri="{BB962C8B-B14F-4D97-AF65-F5344CB8AC3E}">
        <p14:creationId xmlns:p14="http://schemas.microsoft.com/office/powerpoint/2010/main" val="2131585351"/>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24742" y="1069644"/>
            <a:ext cx="7362819" cy="593053"/>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中央教育審議会総会</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「初等中等教育における教育課程の基準等の在り方について」諮問</a:t>
            </a:r>
          </a:p>
        </p:txBody>
      </p:sp>
      <p:sp>
        <p:nvSpPr>
          <p:cNvPr id="7" name="テキスト ボックス 6"/>
          <p:cNvSpPr txBox="1"/>
          <p:nvPr/>
        </p:nvSpPr>
        <p:spPr>
          <a:xfrm>
            <a:off x="268555" y="1110425"/>
            <a:ext cx="1800201"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p>
        </p:txBody>
      </p:sp>
      <p:sp>
        <p:nvSpPr>
          <p:cNvPr id="12" name="テキスト ボックス 11"/>
          <p:cNvSpPr txBox="1"/>
          <p:nvPr/>
        </p:nvSpPr>
        <p:spPr>
          <a:xfrm>
            <a:off x="287352" y="1854171"/>
            <a:ext cx="1656184"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p>
        </p:txBody>
      </p:sp>
      <p:sp>
        <p:nvSpPr>
          <p:cNvPr id="13" name="テキスト ボックス 12"/>
          <p:cNvSpPr txBox="1"/>
          <p:nvPr/>
        </p:nvSpPr>
        <p:spPr>
          <a:xfrm>
            <a:off x="1943539" y="1862561"/>
            <a:ext cx="7157919"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教育課程企画特別部会教育課程部会「論点整理」をとりまとめ</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287352" y="2496401"/>
            <a:ext cx="1670461"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1943539" y="2521730"/>
            <a:ext cx="7344022"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教育課程部会「次期学習指導要領に向けたこれまでの</a:t>
            </a:r>
            <a:r>
              <a:rPr lang="ja-JP"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審議のまとめ</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62" dirty="0">
              <a:solidFill>
                <a:prstClr val="black"/>
              </a:solidFill>
              <a:latin typeface="ＭＳ Ｐゴシック"/>
              <a:cs typeface="Meiryo UI" panose="020B0604030504040204" pitchFamily="50" charset="-128"/>
            </a:endParaRPr>
          </a:p>
        </p:txBody>
      </p:sp>
      <p:sp>
        <p:nvSpPr>
          <p:cNvPr id="24" name="テキスト ボックス 23"/>
          <p:cNvSpPr txBox="1"/>
          <p:nvPr/>
        </p:nvSpPr>
        <p:spPr>
          <a:xfrm>
            <a:off x="287355" y="3140186"/>
            <a:ext cx="1656184"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943542" y="3125113"/>
            <a:ext cx="6870246" cy="593053"/>
          </a:xfrm>
          <a:prstGeom prst="rect">
            <a:avLst/>
          </a:prstGeom>
          <a:noFill/>
        </p:spPr>
        <p:txBody>
          <a:bodyPr wrap="square" lIns="80707" tIns="40357" rIns="80707" bIns="40357" rtlCol="0">
            <a:spAutoFit/>
          </a:bodyPr>
          <a:lstStyle/>
          <a:p>
            <a:pPr defTabSz="807073"/>
            <a:r>
              <a:rPr lang="ja-JP"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中央教育審議会</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「幼稚園、小学校、中学校、高等学校及び特別支援学校の学習指導要領等の改善及び必要な方策等について（答申）」</a:t>
            </a:r>
            <a:endParaRPr lang="ja-JP"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タイトル 1"/>
          <p:cNvSpPr txBox="1">
            <a:spLocks/>
          </p:cNvSpPr>
          <p:nvPr/>
        </p:nvSpPr>
        <p:spPr>
          <a:xfrm>
            <a:off x="-3614" y="10594"/>
            <a:ext cx="9147614" cy="553433"/>
          </a:xfrm>
          <a:prstGeom prst="rect">
            <a:avLst/>
          </a:prstGeom>
          <a:solidFill>
            <a:srgbClr val="002060"/>
          </a:solidFill>
        </p:spPr>
        <p:txBody>
          <a:bodyPr vert="horz" lIns="80707" tIns="40357" rIns="80707" bIns="40357"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a:solidFill>
                  <a:schemeClr val="bg1"/>
                </a:solidFill>
                <a:latin typeface="メイリオ" panose="020B0604030504040204" pitchFamily="50" charset="-128"/>
                <a:ea typeface="メイリオ" panose="020B0604030504040204" pitchFamily="50" charset="-128"/>
              </a:rPr>
              <a:t>改訂に係る議論に関するこれまでの経過</a:t>
            </a:r>
          </a:p>
        </p:txBody>
      </p:sp>
      <p:sp>
        <p:nvSpPr>
          <p:cNvPr id="26" name="テキスト ボックス 25"/>
          <p:cNvSpPr txBox="1"/>
          <p:nvPr/>
        </p:nvSpPr>
        <p:spPr>
          <a:xfrm>
            <a:off x="372615" y="4865507"/>
            <a:ext cx="1656184" cy="337278"/>
          </a:xfrm>
          <a:prstGeom prst="rect">
            <a:avLst/>
          </a:prstGeom>
          <a:noFill/>
        </p:spPr>
        <p:txBody>
          <a:bodyPr wrap="square" lIns="80707" tIns="40357" rIns="80707" bIns="40357" rtlCol="0">
            <a:spAutoFit/>
          </a:bodyPr>
          <a:lstStyle/>
          <a:p>
            <a:pPr defTabSz="807073"/>
            <a:r>
              <a:rPr lang="ja-JP" altLang="en-US"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年３月</a:t>
            </a:r>
            <a:endParaRPr lang="en-US" altLang="ja-JP"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010186" y="4878455"/>
            <a:ext cx="6803602" cy="337278"/>
          </a:xfrm>
          <a:prstGeom prst="rect">
            <a:avLst/>
          </a:prstGeom>
          <a:noFill/>
        </p:spPr>
        <p:txBody>
          <a:bodyPr wrap="square" lIns="80707" tIns="40357" rIns="80707" bIns="40357" rtlCol="0">
            <a:spAutoFit/>
          </a:bodyPr>
          <a:lstStyle/>
          <a:p>
            <a:pPr defTabSz="807073"/>
            <a:r>
              <a:rPr lang="ja-JP" altLang="en-US"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幼稚園教育要領の告示（平成</a:t>
            </a:r>
            <a:r>
              <a:rPr lang="en-US" altLang="ja-JP"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 文部科学省告示第６２号）</a:t>
            </a:r>
            <a:endParaRPr lang="ja-JP" altLang="ja-JP" sz="1662"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61950" y="6235370"/>
            <a:ext cx="9169376" cy="280467"/>
          </a:xfrm>
          <a:prstGeom prst="rect">
            <a:avLst/>
          </a:prstGeom>
          <a:noFill/>
        </p:spPr>
        <p:txBody>
          <a:bodyPr wrap="square" lIns="80707" tIns="40357" rIns="80707" bIns="40357" rtlCol="0">
            <a:spAutoFit/>
          </a:bodyPr>
          <a:lstStyle/>
          <a:p>
            <a:pPr defTabSz="807073"/>
            <a:r>
              <a:rPr lang="ja-JP" altLang="en-US" sz="129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3" u="sng" dirty="0">
                <a:latin typeface="Meiryo UI" panose="020B0604030504040204" pitchFamily="50" charset="-128"/>
                <a:ea typeface="Meiryo UI" panose="020B0604030504040204" pitchFamily="50" charset="-128"/>
                <a:cs typeface="Meiryo UI" panose="020B0604030504040204" pitchFamily="50" charset="-128"/>
              </a:rPr>
              <a:t>幼稚園は</a:t>
            </a:r>
            <a:r>
              <a:rPr lang="en-US" altLang="ja-JP" sz="1293" u="sng"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93" u="sng" dirty="0">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小学校は</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年度から、中学は</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年度から全面実施予定。高校は</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年度から年次進行により実施予定。）</a:t>
            </a:r>
            <a:endParaRPr lang="ja-JP"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372612" y="5716196"/>
            <a:ext cx="1656184"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年度内</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2028799" y="5722636"/>
            <a:ext cx="6870246"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幼稚園教育要領の周知・徹底、幼稚園教育要領解説の作成・周知</a:t>
            </a:r>
            <a:endParaRPr lang="ja-JP"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スライド番号プレースホルダー 2"/>
          <p:cNvSpPr txBox="1">
            <a:spLocks/>
          </p:cNvSpPr>
          <p:nvPr/>
        </p:nvSpPr>
        <p:spPr bwMode="auto">
          <a:xfrm>
            <a:off x="8316955" y="6287961"/>
            <a:ext cx="827087" cy="307879"/>
          </a:xfrm>
          <a:prstGeom prst="rect">
            <a:avLst/>
          </a:prstGeom>
          <a:noFill/>
          <a:ln w="9525">
            <a:noFill/>
            <a:miter lim="800000"/>
            <a:headEnd/>
            <a:tailEnd/>
          </a:ln>
          <a:effectLst/>
        </p:spPr>
        <p:txBody>
          <a:bodyPr vert="horz" wrap="square" lIns="84447" tIns="42223" rIns="84447" bIns="42223" numCol="1" anchor="t" anchorCtr="0" compatLnSpc="1">
            <a:prstTxWarp prst="textNoShape">
              <a:avLst/>
            </a:prstTxWarp>
          </a:bodyPr>
          <a:lstStyle>
            <a:defPPr>
              <a:defRPr lang="ja-JP"/>
            </a:defPPr>
            <a:lvl1pPr marL="0" algn="r" defTabSz="914400" rtl="0" eaLnBrk="1" latinLnBrk="0" hangingPunct="1">
              <a:defRPr kumimoji="1" sz="1800" kern="1200">
                <a:solidFill>
                  <a:srgbClr val="000000"/>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299C9000-A790-4C14-9D9C-2C4DA74DA67E}" type="slidenum">
              <a:rPr lang="en-US" altLang="ja-JP" sz="1662">
                <a:latin typeface="Arial"/>
              </a:rPr>
              <a:pPr>
                <a:defRPr/>
              </a:pPr>
              <a:t>62</a:t>
            </a:fld>
            <a:endParaRPr lang="en-US" altLang="ja-JP" sz="1662">
              <a:latin typeface="Arial"/>
            </a:endParaRPr>
          </a:p>
        </p:txBody>
      </p:sp>
      <p:sp>
        <p:nvSpPr>
          <p:cNvPr id="31" name="テキスト ボックス 30"/>
          <p:cNvSpPr txBox="1"/>
          <p:nvPr/>
        </p:nvSpPr>
        <p:spPr>
          <a:xfrm>
            <a:off x="340563" y="4024673"/>
            <a:ext cx="1656184" cy="337278"/>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1988842" y="3996945"/>
            <a:ext cx="6870246" cy="593053"/>
          </a:xfrm>
          <a:prstGeom prst="rect">
            <a:avLst/>
          </a:prstGeom>
          <a:noFill/>
        </p:spPr>
        <p:txBody>
          <a:bodyPr wrap="square" lIns="80707" tIns="40357" rIns="80707" bIns="40357" rtlCol="0">
            <a:spAutoFit/>
          </a:bodyPr>
          <a:lstStyle/>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幼稚園教育要領（案）に対する意見公募（パブリック・コメント）の実施</a:t>
            </a:r>
            <a:endPar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07073"/>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実施期間：平成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endParaRPr lang="ja-JP"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1996746" y="5240181"/>
            <a:ext cx="5671597" cy="266168"/>
          </a:xfrm>
          <a:prstGeom prst="rect">
            <a:avLst/>
          </a:prstGeom>
          <a:noFill/>
        </p:spPr>
        <p:txBody>
          <a:bodyPr wrap="square" lIns="80707" tIns="40357" rIns="80707" bIns="40357" rtlCol="0">
            <a:spAutoFit/>
          </a:bodyPr>
          <a:lstStyle/>
          <a:p>
            <a:pPr defTabSz="807073"/>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保育所保育指針、幼保連携型認定こども園教育・保育要領も同日告示）</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62</a:t>
            </a:fld>
            <a:endParaRPr kumimoji="1" lang="ja-JP" altLang="en-US"/>
          </a:p>
        </p:txBody>
      </p:sp>
    </p:spTree>
    <p:extLst>
      <p:ext uri="{BB962C8B-B14F-4D97-AF65-F5344CB8AC3E}">
        <p14:creationId xmlns:p14="http://schemas.microsoft.com/office/powerpoint/2010/main" val="17908683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トライプ矢印 1"/>
          <p:cNvSpPr/>
          <p:nvPr/>
        </p:nvSpPr>
        <p:spPr>
          <a:xfrm rot="5400000">
            <a:off x="4205513" y="2599777"/>
            <a:ext cx="696351" cy="3222039"/>
          </a:xfrm>
          <a:prstGeom prst="stripedRightArrow">
            <a:avLst>
              <a:gd name="adj1" fmla="val 50000"/>
              <a:gd name="adj2" fmla="val 40286"/>
            </a:avLst>
          </a:prstGeom>
          <a:gradFill flip="none" rotWithShape="1">
            <a:gsLst>
              <a:gs pos="78000">
                <a:srgbClr val="DEF0F5"/>
              </a:gs>
              <a:gs pos="0">
                <a:schemeClr val="accent5">
                  <a:lumMod val="20000"/>
                  <a:lumOff val="80000"/>
                </a:schemeClr>
              </a:gs>
              <a:gs pos="100000">
                <a:srgbClr val="EBF6F9"/>
              </a:gs>
            </a:gsLst>
            <a:lin ang="10800000" scaled="1"/>
            <a:tileRect/>
          </a:gradFill>
          <a:ln>
            <a:noFill/>
          </a:ln>
          <a:effectLst/>
        </p:spPr>
        <p:style>
          <a:lnRef idx="1">
            <a:schemeClr val="accent5"/>
          </a:lnRef>
          <a:fillRef idx="2">
            <a:schemeClr val="accent5"/>
          </a:fillRef>
          <a:effectRef idx="1">
            <a:schemeClr val="accent5"/>
          </a:effectRef>
          <a:fontRef idx="minor">
            <a:schemeClr val="dk1"/>
          </a:fontRef>
        </p:style>
        <p:txBody>
          <a:bodyPr lIns="81682" tIns="40847" rIns="81682" bIns="40847" rtlCol="0" anchor="ctr"/>
          <a:lstStyle/>
          <a:p>
            <a:pPr algn="ctr" defTabSz="816827">
              <a:defRPr/>
            </a:pPr>
            <a:endParaRPr kumimoji="0" lang="ja-JP" altLang="en-US" sz="1662" kern="0">
              <a:solidFill>
                <a:prstClr val="black"/>
              </a:solidFill>
            </a:endParaRPr>
          </a:p>
        </p:txBody>
      </p:sp>
      <p:sp>
        <p:nvSpPr>
          <p:cNvPr id="6" name="正方形/長方形 88"/>
          <p:cNvSpPr/>
          <p:nvPr/>
        </p:nvSpPr>
        <p:spPr>
          <a:xfrm>
            <a:off x="-7357" y="5222"/>
            <a:ext cx="9180640" cy="46491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57714" tIns="28851" rIns="57714" bIns="28851" anchor="ctr"/>
          <a:lstStyle/>
          <a:p>
            <a:pPr algn="ctr" defTabSz="809800" fontAlgn="base">
              <a:spcBef>
                <a:spcPct val="0"/>
              </a:spcBef>
              <a:spcAft>
                <a:spcPct val="0"/>
              </a:spcAft>
              <a:defRPr/>
            </a:pPr>
            <a:r>
              <a:rPr kumimoji="0" lang="ja-JP" altLang="en-US" sz="2400" b="1" kern="0" dirty="0">
                <a:solidFill>
                  <a:prstClr val="white"/>
                </a:solidFill>
                <a:latin typeface="HGP明朝E" panose="02020900000000000000" pitchFamily="18" charset="-128"/>
                <a:ea typeface="HGP明朝E" panose="02020900000000000000" pitchFamily="18" charset="-128"/>
              </a:rPr>
              <a:t>改　訂　の　背　景</a:t>
            </a:r>
          </a:p>
        </p:txBody>
      </p:sp>
      <p:sp>
        <p:nvSpPr>
          <p:cNvPr id="5" name="正方形/長方形 4"/>
          <p:cNvSpPr/>
          <p:nvPr/>
        </p:nvSpPr>
        <p:spPr>
          <a:xfrm>
            <a:off x="195373" y="2564904"/>
            <a:ext cx="8763576" cy="1645892"/>
          </a:xfrm>
          <a:prstGeom prst="rect">
            <a:avLst/>
          </a:prstGeom>
          <a:no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lIns="81372" tIns="64336" rIns="66354" bIns="40692" anchor="t" anchorCtr="0"/>
          <a:lstStyle/>
          <a:p>
            <a:pPr defTabSz="813740" fontAlgn="base">
              <a:spcBef>
                <a:spcPct val="0"/>
              </a:spcBef>
              <a:spcAft>
                <a:spcPts val="554"/>
              </a:spcAft>
              <a:defRPr/>
            </a:pPr>
            <a:r>
              <a:rPr kumimoji="0" lang="ja-JP" altLang="en-US" sz="1662"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77" b="1" u="sng" kern="0" dirty="0">
                <a:solidFill>
                  <a:srgbClr val="C00000"/>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よりよい学校教育を通じて、よりよい社会を作る</a:t>
            </a:r>
            <a:r>
              <a:rPr kumimoji="0" lang="ja-JP" altLang="en-US" sz="1477" u="sng"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という</a:t>
            </a:r>
            <a:r>
              <a:rPr kumimoji="0" lang="ja-JP" altLang="en-US" sz="1477" b="1" u="sng" kern="0" dirty="0">
                <a:solidFill>
                  <a:srgbClr val="C00000"/>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目標を学校と社会が共有</a:t>
            </a:r>
            <a:r>
              <a:rPr kumimoji="0" lang="ja-JP" altLang="en-US" sz="1477" u="sng"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して実現</a:t>
            </a:r>
            <a:endParaRPr kumimoji="0" lang="en-US" altLang="ja-JP" sz="1477" b="1" u="sng" kern="0" dirty="0">
              <a:solidFill>
                <a:srgbClr val="C00000"/>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endParaRPr>
          </a:p>
          <a:p>
            <a:pPr defTabSz="813740" fontAlgn="base">
              <a:spcBef>
                <a:spcPct val="0"/>
              </a:spcBef>
              <a:spcAft>
                <a:spcPts val="554"/>
              </a:spcAft>
              <a:defRPr/>
            </a:pPr>
            <a:r>
              <a:rPr kumimoji="0" lang="ja-JP" altLang="en-US" sz="1662"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社会や産業の構造が変化し、</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質的な豊かさが成長を支える成熟社会に移行していく中で、</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私たち人間に求められる</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のは、定められた手続を効率的にこなしていくにとどまらず、</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感性を豊かに働かせながら</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どのような未来を創っていくのか</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、どのように社会や人生をよりよいものにしていくのかを考え、</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主体的に学び続けて自らの能力を引き出し</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自分なりに試行錯誤したり</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多様な他者と協働したり</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して、</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新たな価値を生み出していくことであるということ</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、そのためには</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生きて働く知識</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を含む、</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これからの時代に求められる資質・能力を学校教育で育成していくことが重要</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であるということを、</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学校と社会とが共通の認識として持つことができる好機</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にある。</a:t>
            </a:r>
            <a:endParaRPr kumimoji="0" lang="en-US" altLang="ja-JP"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971614" y="676097"/>
            <a:ext cx="3384376" cy="664671"/>
            <a:chOff x="853937" y="929634"/>
            <a:chExt cx="3384377" cy="843181"/>
          </a:xfrm>
        </p:grpSpPr>
        <p:sp>
          <p:nvSpPr>
            <p:cNvPr id="3" name="角丸四角形 2"/>
            <p:cNvSpPr/>
            <p:nvPr/>
          </p:nvSpPr>
          <p:spPr>
            <a:xfrm flipH="1">
              <a:off x="853937" y="929634"/>
              <a:ext cx="3384377" cy="843181"/>
            </a:xfrm>
            <a:prstGeom prst="roundRect">
              <a:avLst>
                <a:gd name="adj" fmla="val 43572"/>
              </a:avLst>
            </a:prstGeom>
            <a:solidFill>
              <a:schemeClr val="bg1"/>
            </a:solidFill>
            <a:ln w="25400">
              <a:solidFill>
                <a:schemeClr val="bg1">
                  <a:lumMod val="65000"/>
                </a:schemeClr>
              </a:solidFill>
              <a:prstDash val="sysDot"/>
            </a:ln>
            <a:effectLst/>
          </p:spPr>
          <p:style>
            <a:lnRef idx="1">
              <a:schemeClr val="accent1"/>
            </a:lnRef>
            <a:fillRef idx="3">
              <a:schemeClr val="accent1"/>
            </a:fillRef>
            <a:effectRef idx="2">
              <a:schemeClr val="accent1"/>
            </a:effectRef>
            <a:fontRef idx="minor">
              <a:schemeClr val="lt1"/>
            </a:fontRef>
          </p:style>
          <p:txBody>
            <a:bodyPr tIns="0" bIns="0" rtlCol="0" anchor="ctr" anchorCtr="0"/>
            <a:lstStyle/>
            <a:p>
              <a:pPr marL="40848" algn="ctr" defTabSz="816827">
                <a:defRPr/>
              </a:pPr>
              <a:r>
                <a:rPr kumimoji="0" lang="ja-JP" altLang="en-US"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人工知能が進化して、</a:t>
              </a:r>
              <a: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
              </a:r>
              <a:b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人間が活躍できる職業は</a:t>
              </a:r>
              <a: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
              </a:r>
              <a:b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なくなるのではないか。</a:t>
              </a:r>
            </a:p>
          </p:txBody>
        </p:sp>
        <p:cxnSp>
          <p:nvCxnSpPr>
            <p:cNvPr id="8" name="直線コネクタ 7"/>
            <p:cNvCxnSpPr/>
            <p:nvPr/>
          </p:nvCxnSpPr>
          <p:spPr>
            <a:xfrm flipV="1">
              <a:off x="1115616" y="929636"/>
              <a:ext cx="2808312" cy="843179"/>
            </a:xfrm>
            <a:prstGeom prst="line">
              <a:avLst/>
            </a:prstGeom>
            <a:ln w="2540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7" name="グループ化 16"/>
          <p:cNvGrpSpPr/>
          <p:nvPr/>
        </p:nvGrpSpPr>
        <p:grpSpPr>
          <a:xfrm>
            <a:off x="5004058" y="676079"/>
            <a:ext cx="3384376" cy="664689"/>
            <a:chOff x="4860031" y="929635"/>
            <a:chExt cx="3384377" cy="843180"/>
          </a:xfrm>
        </p:grpSpPr>
        <p:sp>
          <p:nvSpPr>
            <p:cNvPr id="4" name="角丸四角形 3"/>
            <p:cNvSpPr/>
            <p:nvPr/>
          </p:nvSpPr>
          <p:spPr>
            <a:xfrm flipH="1">
              <a:off x="4860031" y="929635"/>
              <a:ext cx="3384377" cy="843180"/>
            </a:xfrm>
            <a:prstGeom prst="roundRect">
              <a:avLst>
                <a:gd name="adj" fmla="val 43572"/>
              </a:avLst>
            </a:prstGeom>
            <a:solidFill>
              <a:schemeClr val="bg1"/>
            </a:solidFill>
            <a:ln w="25400">
              <a:solidFill>
                <a:schemeClr val="bg1">
                  <a:lumMod val="65000"/>
                </a:schemeClr>
              </a:solidFill>
              <a:prstDash val="sysDot"/>
            </a:ln>
            <a:effectLst/>
          </p:spPr>
          <p:style>
            <a:lnRef idx="1">
              <a:schemeClr val="accent1"/>
            </a:lnRef>
            <a:fillRef idx="3">
              <a:schemeClr val="accent1"/>
            </a:fillRef>
            <a:effectRef idx="2">
              <a:schemeClr val="accent1"/>
            </a:effectRef>
            <a:fontRef idx="minor">
              <a:schemeClr val="lt1"/>
            </a:fontRef>
          </p:style>
          <p:txBody>
            <a:bodyPr tIns="0" bIns="0" rtlCol="0" anchor="ctr" anchorCtr="0"/>
            <a:lstStyle/>
            <a:p>
              <a:pPr marL="40848" algn="ctr" defTabSz="816827">
                <a:defRPr/>
              </a:pPr>
              <a:r>
                <a:rPr kumimoji="0" lang="ja-JP" altLang="en-US"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今学校で教えていることは、</a:t>
              </a:r>
              <a: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
              </a:r>
              <a:b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時代が変化したら</a:t>
              </a:r>
              <a: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
              </a:r>
              <a:br>
                <a:rPr kumimoji="0" lang="en-US" altLang="ja-JP"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77" kern="0"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通用しなくなるのではないか。</a:t>
              </a:r>
            </a:p>
          </p:txBody>
        </p:sp>
        <p:cxnSp>
          <p:nvCxnSpPr>
            <p:cNvPr id="9" name="直線コネクタ 8"/>
            <p:cNvCxnSpPr/>
            <p:nvPr/>
          </p:nvCxnSpPr>
          <p:spPr>
            <a:xfrm flipV="1">
              <a:off x="5148064" y="929636"/>
              <a:ext cx="2808312" cy="843179"/>
            </a:xfrm>
            <a:prstGeom prst="line">
              <a:avLst/>
            </a:prstGeom>
            <a:ln w="2540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8" name="正方形/長方形 17"/>
          <p:cNvSpPr/>
          <p:nvPr/>
        </p:nvSpPr>
        <p:spPr>
          <a:xfrm>
            <a:off x="118582" y="4359565"/>
            <a:ext cx="8940354" cy="2060308"/>
          </a:xfrm>
          <a:prstGeom prst="rect">
            <a:avLst/>
          </a:prstGeom>
          <a:noFill/>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lIns="81372" tIns="64336" rIns="81372" bIns="40692" anchor="t" anchorCtr="0"/>
          <a:lstStyle/>
          <a:p>
            <a:pPr defTabSz="813740" fontAlgn="base">
              <a:spcBef>
                <a:spcPct val="0"/>
              </a:spcBef>
              <a:spcAft>
                <a:spcPts val="554"/>
              </a:spcAft>
              <a:defRPr/>
            </a:pPr>
            <a:r>
              <a:rPr kumimoji="0" lang="ja-JP" altLang="en-US" sz="1662"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77" b="1" u="sng" kern="0" dirty="0">
                <a:solidFill>
                  <a:srgbClr val="C00000"/>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学校教育のよさをさらに進化</a:t>
            </a:r>
            <a:r>
              <a:rPr kumimoji="0" lang="ja-JP" altLang="en-US" sz="1477" u="sng"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させるため、学校教育を通じて子供たちが身に付けるべき資質・能力や学ぶべき内容などの全体像を分かりやすく見渡せる</a:t>
            </a:r>
            <a:r>
              <a:rPr kumimoji="0" lang="ja-JP" altLang="en-US" sz="1477" b="1" u="sng" kern="0" dirty="0">
                <a:solidFill>
                  <a:srgbClr val="C00000"/>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「学びの地図」</a:t>
            </a:r>
            <a:r>
              <a:rPr kumimoji="0" lang="ja-JP" altLang="en-US" sz="1477" u="sng"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として、</a:t>
            </a:r>
            <a:r>
              <a:rPr kumimoji="0" lang="ja-JP" altLang="en-US" sz="1477" b="1" u="sng" kern="0" dirty="0">
                <a:solidFill>
                  <a:srgbClr val="C00000"/>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rPr>
              <a:t>学習指導要領を示し、幅広く共有</a:t>
            </a:r>
            <a:endParaRPr kumimoji="0" lang="en-US" altLang="ja-JP" sz="1477" u="sng" kern="0" dirty="0">
              <a:solidFill>
                <a:prstClr val="black"/>
              </a:solidFill>
              <a:uFill>
                <a:solidFill>
                  <a:srgbClr val="4BACC6">
                    <a:lumMod val="40000"/>
                    <a:lumOff val="60000"/>
                  </a:srgbClr>
                </a:solidFill>
              </a:uFill>
              <a:latin typeface="メイリオ" panose="020B0604030504040204" pitchFamily="50" charset="-128"/>
              <a:ea typeface="メイリオ" panose="020B0604030504040204" pitchFamily="50" charset="-128"/>
              <a:cs typeface="メイリオ" panose="020B0604030504040204" pitchFamily="50" charset="-128"/>
            </a:endParaRPr>
          </a:p>
          <a:p>
            <a:pPr marL="241080" indent="-160235" defTabSz="813740" fontAlgn="base">
              <a:spcBef>
                <a:spcPct val="0"/>
              </a:spcBef>
              <a:spcAft>
                <a:spcPts val="277"/>
              </a:spcAft>
              <a:defRPr/>
            </a:pP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これからの時代に求められる知識や力とは何かを明確にし、教育目標に盛り込む</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。これにより、子供が学びの意義や成果を自覚して次の学びにつなげたり、学校と地域・家庭とが教育目標を共有してカリキュラム・マネジメントが実現しやすくなる。</a:t>
            </a:r>
            <a:endParaRPr kumimoji="0" lang="en-US" altLang="ja-JP"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marL="241080" indent="-160235" defTabSz="813740" fontAlgn="base">
              <a:spcBef>
                <a:spcPct val="0"/>
              </a:spcBef>
              <a:spcAft>
                <a:spcPts val="277"/>
              </a:spcAft>
              <a:defRPr/>
            </a:pP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92" u="sng"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生きて働く知識や力を育む質の高い学習過程を実現するため、各教科における学びの特質を明確にするとともに、授業改善の視点（「アクティブ・ラーニングの視点」）を明確にする</a:t>
            </a:r>
            <a:r>
              <a:rPr kumimoji="0" lang="ja-JP" altLang="en-US"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rPr>
              <a:t>。これにより、教科の特質に応じた深い学びと、我が国の強みである「授業研究」を通じたさらなる授業改善が実現する。</a:t>
            </a:r>
            <a:endParaRPr kumimoji="0" lang="en-US" altLang="ja-JP" sz="1292" kern="0" dirty="0">
              <a:solidFill>
                <a:prstClr val="black">
                  <a:lumMod val="65000"/>
                  <a:lumOff val="3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2"/>
          <p:cNvSpPr/>
          <p:nvPr/>
        </p:nvSpPr>
        <p:spPr bwMode="auto">
          <a:xfrm>
            <a:off x="107514" y="1501403"/>
            <a:ext cx="8940349" cy="997033"/>
          </a:xfrm>
          <a:prstGeom prst="roundRect">
            <a:avLst>
              <a:gd name="adj" fmla="val 25183"/>
            </a:avLst>
          </a:prstGeom>
          <a:solidFill>
            <a:schemeClr val="accent5">
              <a:lumMod val="40000"/>
              <a:lumOff val="60000"/>
              <a:alpha val="50000"/>
            </a:schemeClr>
          </a:solidFill>
          <a:ln w="111125" cmpd="thinThick">
            <a:solidFill>
              <a:schemeClr val="accent5">
                <a:lumMod val="40000"/>
                <a:lumOff val="6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2096" tIns="32096" rIns="32096" bIns="32096" anchor="ctr"/>
          <a:lstStyle/>
          <a:p>
            <a:pPr algn="ctr" defTabSz="813740" fontAlgn="base">
              <a:spcBef>
                <a:spcPct val="0"/>
              </a:spcBef>
              <a:spcAft>
                <a:spcPts val="554"/>
              </a:spcAft>
              <a:defRPr/>
            </a:pPr>
            <a:r>
              <a:rPr kumimoji="0" lang="ja-JP" altLang="en-US" sz="1662" kern="0" dirty="0">
                <a:solidFill>
                  <a:srgbClr val="000000"/>
                </a:solidFill>
                <a:latin typeface="HGP明朝E" pitchFamily="18" charset="-128"/>
                <a:ea typeface="HGP明朝E" pitchFamily="18" charset="-128"/>
              </a:rPr>
              <a:t>子供たちに、情報化やグローバル化など急激な社会的変化の中でも、</a:t>
            </a:r>
            <a:r>
              <a:rPr kumimoji="0" lang="en-US" altLang="ja-JP" sz="1662" kern="0" dirty="0">
                <a:solidFill>
                  <a:srgbClr val="000000"/>
                </a:solidFill>
                <a:latin typeface="HGP明朝E" pitchFamily="18" charset="-128"/>
                <a:ea typeface="HGP明朝E" pitchFamily="18" charset="-128"/>
              </a:rPr>
              <a:t/>
            </a:r>
            <a:br>
              <a:rPr kumimoji="0" lang="en-US" altLang="ja-JP" sz="1662" kern="0" dirty="0">
                <a:solidFill>
                  <a:srgbClr val="000000"/>
                </a:solidFill>
                <a:latin typeface="HGP明朝E" pitchFamily="18" charset="-128"/>
                <a:ea typeface="HGP明朝E" pitchFamily="18" charset="-128"/>
              </a:rPr>
            </a:br>
            <a:r>
              <a:rPr kumimoji="0" lang="ja-JP" altLang="en-US" sz="1662" kern="0" dirty="0">
                <a:solidFill>
                  <a:srgbClr val="C00000"/>
                </a:solidFill>
                <a:latin typeface="HGP明朝E" pitchFamily="18" charset="-128"/>
                <a:ea typeface="HGP明朝E" pitchFamily="18" charset="-128"/>
              </a:rPr>
              <a:t>未来の創り手となるために必要な資質・能力</a:t>
            </a:r>
            <a:r>
              <a:rPr kumimoji="0" lang="ja-JP" altLang="en-US" sz="1662" kern="0" dirty="0">
                <a:solidFill>
                  <a:srgbClr val="000000"/>
                </a:solidFill>
                <a:latin typeface="HGP明朝E" pitchFamily="18" charset="-128"/>
                <a:ea typeface="HGP明朝E" pitchFamily="18" charset="-128"/>
              </a:rPr>
              <a:t>を</a:t>
            </a:r>
            <a:r>
              <a:rPr kumimoji="0" lang="en-US" altLang="ja-JP" sz="1662" kern="0" dirty="0">
                <a:solidFill>
                  <a:srgbClr val="000000"/>
                </a:solidFill>
                <a:latin typeface="HGP明朝E" pitchFamily="18" charset="-128"/>
                <a:ea typeface="HGP明朝E" pitchFamily="18" charset="-128"/>
              </a:rPr>
              <a:t/>
            </a:r>
            <a:br>
              <a:rPr kumimoji="0" lang="en-US" altLang="ja-JP" sz="1662" kern="0" dirty="0">
                <a:solidFill>
                  <a:srgbClr val="000000"/>
                </a:solidFill>
                <a:latin typeface="HGP明朝E" pitchFamily="18" charset="-128"/>
                <a:ea typeface="HGP明朝E" pitchFamily="18" charset="-128"/>
              </a:rPr>
            </a:br>
            <a:r>
              <a:rPr kumimoji="0" lang="ja-JP" altLang="en-US" sz="1662" kern="0" dirty="0">
                <a:solidFill>
                  <a:srgbClr val="000000"/>
                </a:solidFill>
                <a:latin typeface="HGP明朝E" pitchFamily="18" charset="-128"/>
                <a:ea typeface="HGP明朝E" pitchFamily="18" charset="-128"/>
              </a:rPr>
              <a:t>確実に備えることのできる学校教育を実現する。</a:t>
            </a:r>
          </a:p>
        </p:txBody>
      </p:sp>
      <p:sp>
        <p:nvSpPr>
          <p:cNvPr id="11" name="スライド番号プレースホルダー 10"/>
          <p:cNvSpPr>
            <a:spLocks noGrp="1"/>
          </p:cNvSpPr>
          <p:nvPr>
            <p:ph type="sldNum" sz="quarter" idx="12"/>
          </p:nvPr>
        </p:nvSpPr>
        <p:spPr/>
        <p:txBody>
          <a:bodyPr/>
          <a:lstStyle/>
          <a:p>
            <a:fld id="{3F991C33-C8BF-4895-8FD1-7F8BFDB9C824}" type="slidenum">
              <a:rPr kumimoji="1" lang="ja-JP" altLang="en-US" smtClean="0"/>
              <a:t>63</a:t>
            </a:fld>
            <a:endParaRPr kumimoji="1" lang="ja-JP" altLang="en-US"/>
          </a:p>
        </p:txBody>
      </p:sp>
    </p:spTree>
    <p:extLst>
      <p:ext uri="{BB962C8B-B14F-4D97-AF65-F5344CB8AC3E}">
        <p14:creationId xmlns:p14="http://schemas.microsoft.com/office/powerpoint/2010/main" val="1555974398"/>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19"/>
          <p:cNvSpPr>
            <a:spLocks noChangeArrowheads="1"/>
          </p:cNvSpPr>
          <p:nvPr/>
        </p:nvSpPr>
        <p:spPr bwMode="auto">
          <a:xfrm>
            <a:off x="73" y="984944"/>
            <a:ext cx="9143999" cy="5501173"/>
          </a:xfrm>
          <a:prstGeom prst="rect">
            <a:avLst/>
          </a:prstGeom>
          <a:noFill/>
          <a:ln w="25400">
            <a:noFill/>
            <a:miter lim="800000"/>
            <a:headEnd/>
            <a:tailEnd/>
          </a:ln>
          <a:extLst>
            <a:ext uri="{909E8E84-426E-40DD-AFC4-6F175D3DCCD1}">
              <a14:hiddenFill xmlns:a14="http://schemas.microsoft.com/office/drawing/2010/main">
                <a:solidFill>
                  <a:srgbClr val="FFFFFF"/>
                </a:solidFill>
              </a14:hiddenFill>
            </a:ext>
          </a:extLst>
        </p:spPr>
        <p:txBody>
          <a:bodyPr wrap="square" lIns="80198" tIns="40094" rIns="80198" bIns="40094">
            <a:spAutoFit/>
          </a:bodyPr>
          <a:lstStyle>
            <a:lvl1pPr marL="354013" indent="-354013" algn="l"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231401" indent="-231401" defTabSz="805996">
              <a:buNone/>
            </a:pPr>
            <a:r>
              <a:rPr lang="ja-JP" altLang="en-US" sz="2215"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　</a:t>
            </a:r>
            <a:r>
              <a:rPr lang="en-US" altLang="ja-JP" sz="2215"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2215"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近年顕著となってきているのは、知識・情報・技術をめぐる変化の早さが加速度的となり、</a:t>
            </a:r>
            <a:r>
              <a:rPr lang="ja-JP" altLang="en-US" sz="2215" u="heavy" dirty="0">
                <a:solidFill>
                  <a:prstClr val="black"/>
                </a:solidFill>
                <a:uFill>
                  <a:solidFill>
                    <a:srgbClr val="FF0000"/>
                  </a:solidFill>
                </a:uFill>
                <a:latin typeface="ＭＳ Ｐ明朝" panose="02020600040205080304" pitchFamily="18" charset="-128"/>
                <a:ea typeface="ＭＳ Ｐ明朝" panose="02020600040205080304" pitchFamily="18" charset="-128"/>
                <a:cs typeface="メイリオ" panose="020B0604030504040204" pitchFamily="50" charset="-128"/>
              </a:rPr>
              <a:t>情報化やグローバル化といった社会的変化が、人間の予測を超えて進展</a:t>
            </a:r>
            <a:r>
              <a:rPr lang="ja-JP" altLang="en-US" sz="2215"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するようになってきていることである。</a:t>
            </a:r>
            <a:endParaRPr lang="en-US" altLang="ja-JP" sz="2215"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endParaRPr>
          </a:p>
          <a:p>
            <a:pPr marL="231401" indent="-231401" defTabSz="805996">
              <a:buNone/>
            </a:pPr>
            <a:endParaRPr lang="en-US" altLang="ja-JP" sz="1662"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endParaRPr>
          </a:p>
          <a:p>
            <a:pPr marL="231401" indent="-231401" defTabSz="805996">
              <a:buNone/>
            </a:pPr>
            <a:r>
              <a:rPr lang="ja-JP" altLang="en-US" sz="1662"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（略）</a:t>
            </a:r>
            <a:endParaRPr lang="en-US" altLang="ja-JP" sz="1662"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endParaRPr>
          </a:p>
          <a:p>
            <a:pPr marL="231401" indent="-231401" defTabSz="805996">
              <a:buNone/>
            </a:pPr>
            <a:r>
              <a:rPr lang="ja-JP" altLang="en-US" sz="1662"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　</a:t>
            </a:r>
            <a:endParaRPr lang="en-US" altLang="ja-JP" sz="1662"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endParaRPr>
          </a:p>
          <a:p>
            <a:pPr marL="231401" indent="-231401" defTabSz="805996">
              <a:buNone/>
            </a:pPr>
            <a:r>
              <a:rPr lang="ja-JP" altLang="en-US"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　</a:t>
            </a:r>
            <a:r>
              <a:rPr lang="ja-JP" altLang="ja-JP" sz="2215" u="heavy" dirty="0">
                <a:uFill>
                  <a:solidFill>
                    <a:srgbClr val="FF0000"/>
                  </a:solidFill>
                </a:uFill>
                <a:latin typeface="ＭＳ 明朝" panose="02020609040205080304" pitchFamily="17" charset="-128"/>
                <a:ea typeface="ＭＳ 明朝" panose="02020609040205080304" pitchFamily="17" charset="-128"/>
              </a:rPr>
              <a:t>人工知能がいかに進化しようとも、それが行っているのは与えられた目的の中での処理</a:t>
            </a:r>
            <a:r>
              <a:rPr lang="ja-JP" altLang="ja-JP" sz="2215" dirty="0">
                <a:latin typeface="ＭＳ 明朝" panose="02020609040205080304" pitchFamily="17" charset="-128"/>
                <a:ea typeface="ＭＳ 明朝" panose="02020609040205080304" pitchFamily="17" charset="-128"/>
              </a:rPr>
              <a:t>である。一方で</a:t>
            </a:r>
            <a:r>
              <a:rPr lang="ja-JP" altLang="ja-JP" sz="2215" u="heavy" dirty="0">
                <a:uFill>
                  <a:solidFill>
                    <a:srgbClr val="FF0000"/>
                  </a:solidFill>
                </a:uFill>
                <a:latin typeface="ＭＳ 明朝" panose="02020609040205080304" pitchFamily="17" charset="-128"/>
                <a:ea typeface="ＭＳ 明朝" panose="02020609040205080304" pitchFamily="17" charset="-128"/>
              </a:rPr>
              <a:t>人間は、感性を豊かに働かせながら、どのような未来を創っていくのか、どのように社会や人生をよりよいものにしていくのかという目的を自ら考え出すことができる</a:t>
            </a:r>
            <a:r>
              <a:rPr lang="ja-JP" altLang="ja-JP" sz="2215" dirty="0">
                <a:latin typeface="ＭＳ 明朝" panose="02020609040205080304" pitchFamily="17" charset="-128"/>
                <a:ea typeface="ＭＳ 明朝" panose="02020609040205080304" pitchFamily="17" charset="-128"/>
              </a:rPr>
              <a:t>。多様な文脈が複雑に入り交じった環境の中でも、場面や状況を理解して</a:t>
            </a:r>
            <a:r>
              <a:rPr lang="ja-JP" altLang="ja-JP" sz="2215" dirty="0">
                <a:uFill>
                  <a:solidFill>
                    <a:srgbClr val="FF0000"/>
                  </a:solidFill>
                </a:uFill>
                <a:latin typeface="ＭＳ 明朝" panose="02020609040205080304" pitchFamily="17" charset="-128"/>
                <a:ea typeface="ＭＳ 明朝" panose="02020609040205080304" pitchFamily="17" charset="-128"/>
              </a:rPr>
              <a:t>自ら目的を設定</a:t>
            </a:r>
            <a:r>
              <a:rPr lang="ja-JP" altLang="ja-JP" sz="2215" dirty="0">
                <a:latin typeface="ＭＳ 明朝" panose="02020609040205080304" pitchFamily="17" charset="-128"/>
                <a:ea typeface="ＭＳ 明朝" panose="02020609040205080304" pitchFamily="17" charset="-128"/>
              </a:rPr>
              <a:t>し、その</a:t>
            </a:r>
            <a:r>
              <a:rPr lang="ja-JP" altLang="ja-JP" sz="2215" dirty="0">
                <a:uFill>
                  <a:solidFill>
                    <a:srgbClr val="FF0000"/>
                  </a:solidFill>
                </a:uFill>
                <a:latin typeface="ＭＳ 明朝" panose="02020609040205080304" pitchFamily="17" charset="-128"/>
                <a:ea typeface="ＭＳ 明朝" panose="02020609040205080304" pitchFamily="17" charset="-128"/>
              </a:rPr>
              <a:t>目的に応じて必要な情報を見いだし</a:t>
            </a:r>
            <a:r>
              <a:rPr lang="ja-JP" altLang="ja-JP" sz="2215" dirty="0">
                <a:latin typeface="ＭＳ 明朝" panose="02020609040205080304" pitchFamily="17" charset="-128"/>
                <a:ea typeface="ＭＳ 明朝" panose="02020609040205080304" pitchFamily="17" charset="-128"/>
              </a:rPr>
              <a:t>、情報を基に深く理解して</a:t>
            </a:r>
            <a:r>
              <a:rPr lang="ja-JP" altLang="ja-JP" sz="2215" dirty="0">
                <a:uFill>
                  <a:solidFill>
                    <a:srgbClr val="FF0000"/>
                  </a:solidFill>
                </a:uFill>
                <a:latin typeface="ＭＳ 明朝" panose="02020609040205080304" pitchFamily="17" charset="-128"/>
                <a:ea typeface="ＭＳ 明朝" panose="02020609040205080304" pitchFamily="17" charset="-128"/>
              </a:rPr>
              <a:t>自分の考えをまとめたり</a:t>
            </a:r>
            <a:r>
              <a:rPr lang="ja-JP" altLang="ja-JP" sz="2215" dirty="0">
                <a:latin typeface="ＭＳ 明朝" panose="02020609040205080304" pitchFamily="17" charset="-128"/>
                <a:ea typeface="ＭＳ 明朝" panose="02020609040205080304" pitchFamily="17" charset="-128"/>
              </a:rPr>
              <a:t>、</a:t>
            </a:r>
            <a:r>
              <a:rPr lang="ja-JP" altLang="ja-JP" sz="2215" dirty="0">
                <a:uFill>
                  <a:solidFill>
                    <a:srgbClr val="FF0000"/>
                  </a:solidFill>
                </a:uFill>
                <a:latin typeface="ＭＳ 明朝" panose="02020609040205080304" pitchFamily="17" charset="-128"/>
                <a:ea typeface="ＭＳ 明朝" panose="02020609040205080304" pitchFamily="17" charset="-128"/>
              </a:rPr>
              <a:t>相手にふさわしい表現を工夫</a:t>
            </a:r>
            <a:r>
              <a:rPr lang="ja-JP" altLang="ja-JP" sz="2215" dirty="0">
                <a:latin typeface="ＭＳ 明朝" panose="02020609040205080304" pitchFamily="17" charset="-128"/>
                <a:ea typeface="ＭＳ 明朝" panose="02020609040205080304" pitchFamily="17" charset="-128"/>
              </a:rPr>
              <a:t>したり、</a:t>
            </a:r>
            <a:r>
              <a:rPr lang="ja-JP" altLang="ja-JP" sz="2215" u="heavy" dirty="0">
                <a:uFill>
                  <a:solidFill>
                    <a:srgbClr val="FF0000"/>
                  </a:solidFill>
                </a:uFill>
                <a:latin typeface="ＭＳ 明朝" panose="02020609040205080304" pitchFamily="17" charset="-128"/>
                <a:ea typeface="ＭＳ 明朝" panose="02020609040205080304" pitchFamily="17" charset="-128"/>
              </a:rPr>
              <a:t>答えのない課題に対して、多様な他者と協働しながら目的に応じた納得解を見いだしたり</a:t>
            </a:r>
            <a:r>
              <a:rPr lang="ja-JP" altLang="ja-JP" sz="2215" dirty="0">
                <a:latin typeface="ＭＳ 明朝" panose="02020609040205080304" pitchFamily="17" charset="-128"/>
                <a:ea typeface="ＭＳ 明朝" panose="02020609040205080304" pitchFamily="17" charset="-128"/>
              </a:rPr>
              <a:t>することができるという</a:t>
            </a:r>
            <a:r>
              <a:rPr lang="ja-JP" altLang="ja-JP" sz="2215" u="heavy" dirty="0">
                <a:uFill>
                  <a:solidFill>
                    <a:srgbClr val="FF0000"/>
                  </a:solidFill>
                </a:uFill>
                <a:latin typeface="ＭＳ 明朝" panose="02020609040205080304" pitchFamily="17" charset="-128"/>
                <a:ea typeface="ＭＳ 明朝" panose="02020609040205080304" pitchFamily="17" charset="-128"/>
              </a:rPr>
              <a:t>強み</a:t>
            </a:r>
            <a:r>
              <a:rPr lang="ja-JP" altLang="ja-JP" sz="2215" dirty="0">
                <a:latin typeface="ＭＳ 明朝" panose="02020609040205080304" pitchFamily="17" charset="-128"/>
                <a:ea typeface="ＭＳ 明朝" panose="02020609040205080304" pitchFamily="17" charset="-128"/>
              </a:rPr>
              <a:t>を持っている。</a:t>
            </a:r>
            <a:endParaRPr lang="en-US" altLang="ja-JP" sz="2215" dirty="0">
              <a:latin typeface="ＭＳ 明朝" panose="02020609040205080304" pitchFamily="17" charset="-128"/>
              <a:ea typeface="ＭＳ 明朝" panose="02020609040205080304" pitchFamily="17" charset="-128"/>
            </a:endParaRPr>
          </a:p>
        </p:txBody>
      </p:sp>
      <p:sp>
        <p:nvSpPr>
          <p:cNvPr id="12" name="正方形/長方形 88"/>
          <p:cNvSpPr/>
          <p:nvPr/>
        </p:nvSpPr>
        <p:spPr>
          <a:xfrm>
            <a:off x="-15721" y="304961"/>
            <a:ext cx="9180640" cy="511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0573" tIns="25297" rIns="50573" bIns="25297" anchor="ctr"/>
          <a:lstStyle/>
          <a:p>
            <a:pPr algn="ctr"/>
            <a:r>
              <a:rPr lang="ja-JP" altLang="en-US" sz="1662" b="1" dirty="0">
                <a:solidFill>
                  <a:srgbClr val="000000"/>
                </a:solidFill>
              </a:rPr>
              <a:t>予測困難な時代に、一人一人が未来の創り手となる　</a:t>
            </a:r>
            <a:endParaRPr lang="en-US" altLang="ja-JP" sz="1662" b="1" dirty="0">
              <a:solidFill>
                <a:srgbClr val="000000"/>
              </a:solidFill>
            </a:endParaRPr>
          </a:p>
          <a:p>
            <a:pPr algn="ctr"/>
            <a:r>
              <a:rPr lang="ja-JP" altLang="en-US" sz="1015" b="1" dirty="0">
                <a:solidFill>
                  <a:srgbClr val="000000"/>
                </a:solidFill>
              </a:rPr>
              <a:t>「幼稚園、小学校、中学校、高等学校及び特別支援学校の学習指導要領等の改善及び必要な方策等について（答申）」（平成</a:t>
            </a:r>
            <a:r>
              <a:rPr lang="en-US" altLang="ja-JP" sz="1015" b="1" dirty="0">
                <a:solidFill>
                  <a:srgbClr val="000000"/>
                </a:solidFill>
              </a:rPr>
              <a:t>29</a:t>
            </a:r>
            <a:r>
              <a:rPr lang="ja-JP" altLang="en-US" sz="1015" b="1" dirty="0">
                <a:solidFill>
                  <a:srgbClr val="000000"/>
                </a:solidFill>
              </a:rPr>
              <a:t>年</a:t>
            </a:r>
            <a:r>
              <a:rPr lang="en-US" altLang="ja-JP" sz="1015" b="1" dirty="0">
                <a:solidFill>
                  <a:srgbClr val="000000"/>
                </a:solidFill>
              </a:rPr>
              <a:t>12</a:t>
            </a:r>
            <a:r>
              <a:rPr lang="ja-JP" altLang="en-US" sz="1015" b="1" dirty="0">
                <a:solidFill>
                  <a:srgbClr val="000000"/>
                </a:solidFill>
              </a:rPr>
              <a:t>月</a:t>
            </a:r>
            <a:r>
              <a:rPr lang="en-US" altLang="ja-JP" sz="1015" b="1" dirty="0">
                <a:solidFill>
                  <a:srgbClr val="000000"/>
                </a:solidFill>
              </a:rPr>
              <a:t>21</a:t>
            </a:r>
            <a:r>
              <a:rPr lang="ja-JP" altLang="en-US" sz="1015" b="1" dirty="0">
                <a:solidFill>
                  <a:srgbClr val="000000"/>
                </a:solidFill>
              </a:rPr>
              <a:t>日中央教育審議会）＜抄＞</a:t>
            </a:r>
            <a:endParaRPr lang="en-US" altLang="ja-JP" sz="1015" b="1" dirty="0">
              <a:solidFill>
                <a:srgbClr val="000000"/>
              </a:solidFill>
            </a:endParaRPr>
          </a:p>
        </p:txBody>
      </p:sp>
      <p:cxnSp>
        <p:nvCxnSpPr>
          <p:cNvPr id="13" name="直線コネクタ 12"/>
          <p:cNvCxnSpPr/>
          <p:nvPr/>
        </p:nvCxnSpPr>
        <p:spPr bwMode="auto">
          <a:xfrm>
            <a:off x="-50832" y="836712"/>
            <a:ext cx="9240551" cy="0"/>
          </a:xfrm>
          <a:prstGeom prst="line">
            <a:avLst/>
          </a:prstGeom>
          <a:solidFill>
            <a:schemeClr val="accent1"/>
          </a:solidFill>
          <a:ln w="3175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スライド番号プレースホルダー 4"/>
          <p:cNvSpPr>
            <a:spLocks noGrp="1"/>
          </p:cNvSpPr>
          <p:nvPr>
            <p:ph type="sldNum" sz="quarter" idx="4294967295"/>
          </p:nvPr>
        </p:nvSpPr>
        <p:spPr>
          <a:xfrm>
            <a:off x="8750146" y="6349159"/>
            <a:ext cx="2133600" cy="337038"/>
          </a:xfrm>
          <a:prstGeom prst="rect">
            <a:avLst/>
          </a:prstGeom>
        </p:spPr>
        <p:txBody>
          <a:bodyPr vert="horz" lIns="83252" tIns="41630" rIns="83252" bIns="41630" rtlCol="0" anchor="ctr"/>
          <a:lstStyle/>
          <a:p>
            <a:pPr algn="l"/>
            <a:fld id="{973FA57C-AB59-4833-AF31-95C44D5249F2}" type="slidenum">
              <a:rPr lang="ja-JP" altLang="en-US" sz="1292">
                <a:solidFill>
                  <a:prstClr val="black"/>
                </a:solidFill>
              </a:rPr>
              <a:pPr algn="l"/>
              <a:t>64</a:t>
            </a:fld>
            <a:endParaRPr lang="ja-JP" altLang="en-US" sz="1292" dirty="0">
              <a:solidFill>
                <a:prstClr val="black"/>
              </a:solidFill>
            </a:endParaRPr>
          </a:p>
        </p:txBody>
      </p:sp>
    </p:spTree>
    <p:extLst>
      <p:ext uri="{BB962C8B-B14F-4D97-AF65-F5344CB8AC3E}">
        <p14:creationId xmlns:p14="http://schemas.microsoft.com/office/powerpoint/2010/main" val="3955061591"/>
      </p:ext>
    </p:extLst>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19"/>
          <p:cNvSpPr>
            <a:spLocks noChangeArrowheads="1"/>
          </p:cNvSpPr>
          <p:nvPr/>
        </p:nvSpPr>
        <p:spPr bwMode="auto">
          <a:xfrm>
            <a:off x="73" y="288469"/>
            <a:ext cx="9143999" cy="6151031"/>
          </a:xfrm>
          <a:prstGeom prst="rect">
            <a:avLst/>
          </a:prstGeom>
          <a:noFill/>
          <a:ln w="25400">
            <a:noFill/>
            <a:miter lim="800000"/>
            <a:headEnd/>
            <a:tailEnd/>
          </a:ln>
          <a:extLst>
            <a:ext uri="{909E8E84-426E-40DD-AFC4-6F175D3DCCD1}">
              <a14:hiddenFill xmlns:a14="http://schemas.microsoft.com/office/drawing/2010/main">
                <a:solidFill>
                  <a:srgbClr val="FFFFFF"/>
                </a:solidFill>
              </a14:hiddenFill>
            </a:ext>
          </a:extLst>
        </p:spPr>
        <p:txBody>
          <a:bodyPr wrap="square" lIns="80198" tIns="40094" rIns="80198" bIns="40094">
            <a:spAutoFit/>
          </a:bodyPr>
          <a:lstStyle>
            <a:lvl1pPr marL="354013" indent="-354013" algn="l"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231401" indent="-231401" defTabSz="805996">
              <a:buNone/>
            </a:pPr>
            <a:endParaRPr lang="en-US" altLang="ja-JP" sz="10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endParaRPr>
          </a:p>
          <a:p>
            <a:pPr marL="231401" indent="-231401" defTabSz="805996">
              <a:buNone/>
            </a:pPr>
            <a:r>
              <a:rPr lang="ja-JP" altLang="en-US"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　このために</a:t>
            </a:r>
            <a:r>
              <a:rPr lang="ja-JP" altLang="en-US" sz="2215" dirty="0">
                <a:solidFill>
                  <a:prstClr val="black"/>
                </a:solidFill>
                <a:uFill>
                  <a:solidFill>
                    <a:srgbClr val="FF0000"/>
                  </a:solidFill>
                </a:uFill>
                <a:latin typeface="ＭＳ 明朝" panose="02020609040205080304" pitchFamily="17" charset="-128"/>
                <a:ea typeface="ＭＳ 明朝" panose="02020609040205080304" pitchFamily="17" charset="-128"/>
                <a:cs typeface="メイリオ" panose="020B0604030504040204" pitchFamily="50" charset="-128"/>
              </a:rPr>
              <a:t>必要な力を成長の中で育んでいる</a:t>
            </a:r>
            <a:r>
              <a:rPr lang="ja-JP" altLang="en-US"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のが、</a:t>
            </a:r>
            <a:r>
              <a:rPr lang="ja-JP" altLang="en-US" sz="2215" dirty="0">
                <a:solidFill>
                  <a:prstClr val="black"/>
                </a:solidFill>
                <a:uFill>
                  <a:solidFill>
                    <a:srgbClr val="FF0000"/>
                  </a:solidFill>
                </a:uFill>
                <a:latin typeface="ＭＳ 明朝" panose="02020609040205080304" pitchFamily="17" charset="-128"/>
                <a:ea typeface="ＭＳ 明朝" panose="02020609040205080304" pitchFamily="17" charset="-128"/>
                <a:cs typeface="メイリオ" panose="020B0604030504040204" pitchFamily="50" charset="-128"/>
              </a:rPr>
              <a:t>人間の学習</a:t>
            </a:r>
            <a:r>
              <a:rPr lang="ja-JP" altLang="en-US"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である。</a:t>
            </a:r>
            <a:r>
              <a:rPr lang="en-US" altLang="ja-JP"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新たな価値を生み出していくために必要な力を身に付け、子供たち一人一人が、</a:t>
            </a:r>
            <a:r>
              <a:rPr lang="ja-JP" altLang="en-US" sz="2215" u="heavy" dirty="0">
                <a:solidFill>
                  <a:prstClr val="black"/>
                </a:solidFill>
                <a:uFill>
                  <a:solidFill>
                    <a:srgbClr val="FF0000"/>
                  </a:solidFill>
                </a:uFill>
                <a:latin typeface="ＭＳ 明朝" panose="02020609040205080304" pitchFamily="17" charset="-128"/>
                <a:ea typeface="ＭＳ 明朝" panose="02020609040205080304" pitchFamily="17" charset="-128"/>
                <a:cs typeface="メイリオ" panose="020B0604030504040204" pitchFamily="50" charset="-128"/>
              </a:rPr>
              <a:t>予測できない変化に受け身で対処するのではなく、主体的に向き合って関わり合い、その過程を通して、自らの可能性を発揮し、よりよい社会と幸福な人生の創り手となっていけるようにする</a:t>
            </a:r>
            <a:r>
              <a:rPr lang="ja-JP" altLang="en-US" sz="2215" dirty="0">
                <a:solidFill>
                  <a:prstClr val="black"/>
                </a:solidFill>
                <a:uFill>
                  <a:solidFill>
                    <a:srgbClr val="FF0000"/>
                  </a:solidFill>
                </a:uFill>
                <a:latin typeface="ＭＳ 明朝" panose="02020609040205080304" pitchFamily="17" charset="-128"/>
                <a:ea typeface="ＭＳ 明朝" panose="02020609040205080304" pitchFamily="17" charset="-128"/>
                <a:cs typeface="メイリオ" panose="020B0604030504040204" pitchFamily="50" charset="-128"/>
              </a:rPr>
              <a:t>ことが重要</a:t>
            </a:r>
            <a:r>
              <a:rPr lang="ja-JP" altLang="en-US" sz="22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rPr>
              <a:t>である。</a:t>
            </a:r>
          </a:p>
          <a:p>
            <a:pPr marL="231401" indent="-231401" defTabSz="805996">
              <a:buNone/>
            </a:pPr>
            <a:endParaRPr lang="ja-JP" altLang="en-US" sz="1015"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endParaRPr>
          </a:p>
          <a:p>
            <a:pPr marL="246191" indent="-246191">
              <a:buNone/>
            </a:pPr>
            <a:r>
              <a:rPr lang="ja-JP" altLang="ja-JP" sz="2215" dirty="0">
                <a:latin typeface="ＭＳ 明朝" panose="02020609040205080304" pitchFamily="17" charset="-128"/>
                <a:ea typeface="ＭＳ 明朝" panose="02020609040205080304" pitchFamily="17" charset="-128"/>
              </a:rPr>
              <a:t>○　</a:t>
            </a:r>
            <a:r>
              <a:rPr lang="en-US" altLang="ja-JP" sz="2215" dirty="0">
                <a:latin typeface="ＭＳ 明朝" panose="02020609040205080304" pitchFamily="17" charset="-128"/>
                <a:ea typeface="ＭＳ 明朝" panose="02020609040205080304" pitchFamily="17" charset="-128"/>
              </a:rPr>
              <a:t>…</a:t>
            </a:r>
            <a:r>
              <a:rPr lang="ja-JP" altLang="ja-JP" sz="2215" dirty="0">
                <a:latin typeface="ＭＳ 明朝" panose="02020609040205080304" pitchFamily="17" charset="-128"/>
                <a:ea typeface="ＭＳ 明朝" panose="02020609040205080304" pitchFamily="17" charset="-128"/>
              </a:rPr>
              <a:t>社会や産業の構造が変化し、</a:t>
            </a:r>
            <a:r>
              <a:rPr lang="ja-JP" altLang="ja-JP" sz="2215" dirty="0">
                <a:uFill>
                  <a:solidFill>
                    <a:srgbClr val="FF0000"/>
                  </a:solidFill>
                </a:uFill>
                <a:latin typeface="ＭＳ 明朝" panose="02020609040205080304" pitchFamily="17" charset="-128"/>
                <a:ea typeface="ＭＳ 明朝" panose="02020609040205080304" pitchFamily="17" charset="-128"/>
              </a:rPr>
              <a:t>質的な豊かさが成長を支える成熟社会</a:t>
            </a:r>
            <a:r>
              <a:rPr lang="ja-JP" altLang="ja-JP" sz="2215" dirty="0">
                <a:latin typeface="ＭＳ 明朝" panose="02020609040205080304" pitchFamily="17" charset="-128"/>
                <a:ea typeface="ＭＳ 明朝" panose="02020609040205080304" pitchFamily="17" charset="-128"/>
              </a:rPr>
              <a:t>に移行していく中で、特定の既存組織のこれまでの在り方を前提としてどのように生きるかだけではなく、</a:t>
            </a:r>
            <a:r>
              <a:rPr lang="ja-JP" altLang="ja-JP" sz="2215" u="heavy" dirty="0">
                <a:uFill>
                  <a:solidFill>
                    <a:srgbClr val="FF0000"/>
                  </a:solidFill>
                </a:uFill>
                <a:latin typeface="ＭＳ 明朝" panose="02020609040205080304" pitchFamily="17" charset="-128"/>
                <a:ea typeface="ＭＳ 明朝" panose="02020609040205080304" pitchFamily="17" charset="-128"/>
              </a:rPr>
              <a:t>様々な情報や出来事を受け止め、主体的に判断しながら、自分を社会の中でどのように位置付け、社会をどう描くかを考え、他者と一緒に生き、課題を解決していくための力の育成が社会的な要請</a:t>
            </a:r>
            <a:r>
              <a:rPr lang="ja-JP" altLang="ja-JP" sz="2215" dirty="0">
                <a:latin typeface="ＭＳ 明朝" panose="02020609040205080304" pitchFamily="17" charset="-128"/>
                <a:ea typeface="ＭＳ 明朝" panose="02020609040205080304" pitchFamily="17" charset="-128"/>
              </a:rPr>
              <a:t>となっている。</a:t>
            </a:r>
            <a:endParaRPr lang="en-US" altLang="ja-JP" sz="2215" dirty="0">
              <a:latin typeface="ＭＳ 明朝" panose="02020609040205080304" pitchFamily="17" charset="-128"/>
              <a:ea typeface="ＭＳ 明朝" panose="02020609040205080304" pitchFamily="17" charset="-128"/>
            </a:endParaRPr>
          </a:p>
          <a:p>
            <a:pPr marL="246191" indent="-246191">
              <a:buNone/>
            </a:pPr>
            <a:endParaRPr lang="ja-JP" altLang="ja-JP" sz="2215" dirty="0">
              <a:latin typeface="ＭＳ 明朝" panose="02020609040205080304" pitchFamily="17" charset="-128"/>
              <a:ea typeface="ＭＳ 明朝" panose="02020609040205080304" pitchFamily="17" charset="-128"/>
            </a:endParaRPr>
          </a:p>
          <a:p>
            <a:pPr marL="246191" indent="-246191">
              <a:buNone/>
            </a:pPr>
            <a:r>
              <a:rPr lang="ja-JP" altLang="ja-JP" sz="2215" dirty="0">
                <a:latin typeface="ＭＳ 明朝" panose="02020609040205080304" pitchFamily="17" charset="-128"/>
                <a:ea typeface="ＭＳ 明朝" panose="02020609040205080304" pitchFamily="17" charset="-128"/>
              </a:rPr>
              <a:t>○　</a:t>
            </a:r>
            <a:r>
              <a:rPr lang="ja-JP" altLang="ja-JP" sz="2215" u="heavy" dirty="0">
                <a:uFill>
                  <a:solidFill>
                    <a:srgbClr val="FF0000"/>
                  </a:solidFill>
                </a:uFill>
                <a:latin typeface="ＭＳ 明朝" panose="02020609040205080304" pitchFamily="17" charset="-128"/>
                <a:ea typeface="ＭＳ 明朝" panose="02020609040205080304" pitchFamily="17" charset="-128"/>
              </a:rPr>
              <a:t>こうした力の育成は、学校教育が長年「生きる力」の育成として目標としてきたもの</a:t>
            </a:r>
            <a:r>
              <a:rPr lang="ja-JP" altLang="ja-JP" sz="2215" dirty="0">
                <a:latin typeface="ＭＳ 明朝" panose="02020609040205080304" pitchFamily="17" charset="-128"/>
                <a:ea typeface="ＭＳ 明朝" panose="02020609040205080304" pitchFamily="17" charset="-128"/>
              </a:rPr>
              <a:t>であり、</a:t>
            </a:r>
            <a:r>
              <a:rPr lang="en-US" altLang="ja-JP" sz="2215" dirty="0">
                <a:latin typeface="ＭＳ 明朝" panose="02020609040205080304" pitchFamily="17" charset="-128"/>
                <a:ea typeface="ＭＳ 明朝" panose="02020609040205080304" pitchFamily="17" charset="-128"/>
              </a:rPr>
              <a:t>…</a:t>
            </a:r>
            <a:r>
              <a:rPr lang="ja-JP" altLang="ja-JP" sz="2215" dirty="0">
                <a:latin typeface="ＭＳ 明朝" panose="02020609040205080304" pitchFamily="17" charset="-128"/>
                <a:ea typeface="ＭＳ 明朝" panose="02020609040205080304" pitchFamily="17" charset="-128"/>
              </a:rPr>
              <a:t>今は正に、</a:t>
            </a:r>
            <a:r>
              <a:rPr lang="ja-JP" altLang="ja-JP" sz="2215" u="sng" dirty="0">
                <a:latin typeface="ＭＳ 明朝" panose="02020609040205080304" pitchFamily="17" charset="-128"/>
                <a:ea typeface="ＭＳ 明朝" panose="02020609040205080304" pitchFamily="17" charset="-128"/>
              </a:rPr>
              <a:t>学校と社会とが認識を共有し、相互に連携することができる好機</a:t>
            </a:r>
            <a:r>
              <a:rPr lang="ja-JP" altLang="ja-JP" sz="2215" dirty="0">
                <a:latin typeface="ＭＳ 明朝" panose="02020609040205080304" pitchFamily="17" charset="-128"/>
                <a:ea typeface="ＭＳ 明朝" panose="02020609040205080304" pitchFamily="17" charset="-128"/>
              </a:rPr>
              <a:t>にあると言える。</a:t>
            </a:r>
            <a:endParaRPr lang="en-US" altLang="ja-JP" sz="1662" dirty="0">
              <a:solidFill>
                <a:prstClr val="black"/>
              </a:solidFill>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6" name="スライド番号プレースホルダー 4"/>
          <p:cNvSpPr>
            <a:spLocks noGrp="1"/>
          </p:cNvSpPr>
          <p:nvPr>
            <p:ph type="sldNum" sz="quarter" idx="4294967295"/>
          </p:nvPr>
        </p:nvSpPr>
        <p:spPr>
          <a:xfrm>
            <a:off x="8750146" y="6349159"/>
            <a:ext cx="2133600" cy="337038"/>
          </a:xfrm>
          <a:prstGeom prst="rect">
            <a:avLst/>
          </a:prstGeom>
        </p:spPr>
        <p:txBody>
          <a:bodyPr vert="horz" lIns="83252" tIns="41630" rIns="83252" bIns="41630" rtlCol="0" anchor="ctr"/>
          <a:lstStyle/>
          <a:p>
            <a:pPr algn="l"/>
            <a:fld id="{973FA57C-AB59-4833-AF31-95C44D5249F2}" type="slidenum">
              <a:rPr lang="ja-JP" altLang="en-US" sz="1292">
                <a:solidFill>
                  <a:prstClr val="black"/>
                </a:solidFill>
              </a:rPr>
              <a:pPr algn="l"/>
              <a:t>65</a:t>
            </a:fld>
            <a:endParaRPr lang="ja-JP" altLang="en-US" sz="1292" dirty="0">
              <a:solidFill>
                <a:prstClr val="black"/>
              </a:solidFill>
            </a:endParaRPr>
          </a:p>
        </p:txBody>
      </p:sp>
    </p:spTree>
    <p:extLst>
      <p:ext uri="{BB962C8B-B14F-4D97-AF65-F5344CB8AC3E}">
        <p14:creationId xmlns:p14="http://schemas.microsoft.com/office/powerpoint/2010/main" val="2640287335"/>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647871" y="4173436"/>
            <a:ext cx="4473138" cy="1894607"/>
          </a:xfrm>
          <a:prstGeom prst="rect">
            <a:avLst/>
          </a:prstGeom>
          <a:noFill/>
          <a:ln w="25400">
            <a:solidFill>
              <a:schemeClr val="bg2">
                <a:lumMod val="50000"/>
              </a:schemeClr>
            </a:solidFill>
          </a:ln>
        </p:spPr>
        <p:txBody>
          <a:bodyPr lIns="99144" tIns="132820" rIns="99144" bIns="66081"/>
          <a:lstStyle/>
          <a:p>
            <a:pPr algn="ctr" defTabSz="839278">
              <a:spcAft>
                <a:spcPts val="369"/>
              </a:spcAft>
              <a:defRPr/>
            </a:pPr>
            <a:r>
              <a:rPr lang="ja-JP" altLang="en-US" sz="1477" dirty="0">
                <a:solidFill>
                  <a:prstClr val="black"/>
                </a:solidFill>
                <a:latin typeface="ＤＦ特太ゴシック体" panose="020B0509000000000000" pitchFamily="49" charset="-128"/>
                <a:ea typeface="ＤＦ特太ゴシック体" panose="020B0509000000000000" pitchFamily="49" charset="-128"/>
              </a:rPr>
              <a:t>主体的･対話的で深い学び（「アクティブ・</a:t>
            </a:r>
            <a:r>
              <a:rPr lang="en-US" altLang="ja-JP" sz="1477" dirty="0">
                <a:solidFill>
                  <a:prstClr val="black"/>
                </a:solidFill>
                <a:latin typeface="ＤＦ特太ゴシック体" panose="020B0509000000000000" pitchFamily="49" charset="-128"/>
                <a:ea typeface="ＤＦ特太ゴシック体" panose="020B0509000000000000" pitchFamily="49" charset="-128"/>
              </a:rPr>
              <a:t/>
            </a:r>
            <a:br>
              <a:rPr lang="en-US" altLang="ja-JP" sz="1477" dirty="0">
                <a:solidFill>
                  <a:prstClr val="black"/>
                </a:solidFill>
                <a:latin typeface="ＤＦ特太ゴシック体" panose="020B0509000000000000" pitchFamily="49" charset="-128"/>
                <a:ea typeface="ＤＦ特太ゴシック体" panose="020B0509000000000000" pitchFamily="49" charset="-128"/>
              </a:rPr>
            </a:br>
            <a:r>
              <a:rPr lang="ja-JP" altLang="en-US" sz="1477" dirty="0">
                <a:solidFill>
                  <a:prstClr val="black"/>
                </a:solidFill>
                <a:latin typeface="ＤＦ特太ゴシック体" panose="020B0509000000000000" pitchFamily="49" charset="-128"/>
                <a:ea typeface="ＤＦ特太ゴシック体" panose="020B0509000000000000" pitchFamily="49" charset="-128"/>
              </a:rPr>
              <a:t>ラーニング」）の視点からの学習過程の改善</a:t>
            </a:r>
            <a:endParaRPr lang="en-US" altLang="ja-JP" sz="1385" dirty="0">
              <a:solidFill>
                <a:prstClr val="black"/>
              </a:solidFill>
              <a:latin typeface="HGP明朝B" panose="02020800000000000000" pitchFamily="18" charset="-128"/>
              <a:ea typeface="HGP明朝B" panose="02020800000000000000" pitchFamily="18" charset="-128"/>
            </a:endParaRPr>
          </a:p>
          <a:p>
            <a:pPr marL="164645" indent="-164645" defTabSz="839278">
              <a:spcAft>
                <a:spcPts val="554"/>
              </a:spcAft>
              <a:defRPr/>
            </a:pPr>
            <a:endParaRPr lang="en-US" altLang="ja-JP" sz="1385" dirty="0">
              <a:solidFill>
                <a:prstClr val="black"/>
              </a:solidFill>
              <a:latin typeface="HGP明朝B" panose="02020800000000000000" pitchFamily="18" charset="-128"/>
              <a:ea typeface="HGP明朝B" panose="02020800000000000000" pitchFamily="18" charset="-128"/>
            </a:endParaRPr>
          </a:p>
          <a:p>
            <a:pPr marL="164645" indent="-164645" defTabSz="839278">
              <a:spcAft>
                <a:spcPts val="554"/>
              </a:spcAft>
              <a:defRPr/>
            </a:pPr>
            <a:endParaRPr lang="en-US" altLang="ja-JP" sz="554" dirty="0">
              <a:solidFill>
                <a:prstClr val="black"/>
              </a:solidFill>
              <a:latin typeface="HGP明朝B" panose="02020800000000000000" pitchFamily="18" charset="-128"/>
              <a:ea typeface="HGP明朝B" panose="02020800000000000000" pitchFamily="18" charset="-128"/>
            </a:endParaRPr>
          </a:p>
        </p:txBody>
      </p:sp>
      <p:grpSp>
        <p:nvGrpSpPr>
          <p:cNvPr id="3" name="グループ化 2"/>
          <p:cNvGrpSpPr/>
          <p:nvPr/>
        </p:nvGrpSpPr>
        <p:grpSpPr>
          <a:xfrm>
            <a:off x="6566212" y="4902018"/>
            <a:ext cx="2507595" cy="1220842"/>
            <a:chOff x="6588224" y="5100800"/>
            <a:chExt cx="2507595" cy="1322579"/>
          </a:xfrm>
        </p:grpSpPr>
        <p:sp>
          <p:nvSpPr>
            <p:cNvPr id="36" name="二等辺三角形 35"/>
            <p:cNvSpPr/>
            <p:nvPr/>
          </p:nvSpPr>
          <p:spPr bwMode="auto">
            <a:xfrm>
              <a:off x="8313756" y="5566518"/>
              <a:ext cx="459915" cy="391141"/>
            </a:xfrm>
            <a:prstGeom prst="triangle">
              <a:avLst/>
            </a:prstGeom>
            <a:noFill/>
            <a:ln w="53975">
              <a:solidFill>
                <a:srgbClr val="FF0000"/>
              </a:solidFill>
              <a:prstDash val="solid"/>
              <a:miter lim="800000"/>
              <a:headEnd/>
              <a:tailEnd/>
            </a:ln>
            <a:effectLst/>
          </p:spPr>
          <p:txBody>
            <a:bodyPr wrap="square" lIns="74794" tIns="37398" rIns="74794" bIns="37398" rtlCol="0" anchor="ctr">
              <a:noAutofit/>
            </a:bodyPr>
            <a:lstStyle/>
            <a:p>
              <a:pPr marL="142730" indent="-142730" algn="ctr" defTabSz="745361"/>
              <a:endParaRPr lang="ja-JP" altLang="en-US" sz="1662" dirty="0">
                <a:solidFill>
                  <a:srgbClr val="000000"/>
                </a:solidFill>
                <a:latin typeface="ＭＳ Ｐゴシック"/>
              </a:endParaRPr>
            </a:p>
          </p:txBody>
        </p:sp>
        <p:grpSp>
          <p:nvGrpSpPr>
            <p:cNvPr id="23" name="グループ化 22"/>
            <p:cNvGrpSpPr/>
            <p:nvPr/>
          </p:nvGrpSpPr>
          <p:grpSpPr>
            <a:xfrm>
              <a:off x="6588224" y="5100800"/>
              <a:ext cx="2507595" cy="1322579"/>
              <a:chOff x="2680687" y="2022880"/>
              <a:chExt cx="7964580" cy="2869606"/>
            </a:xfrm>
          </p:grpSpPr>
          <p:grpSp>
            <p:nvGrpSpPr>
              <p:cNvPr id="24" name="グループ化 23"/>
              <p:cNvGrpSpPr/>
              <p:nvPr/>
            </p:nvGrpSpPr>
            <p:grpSpPr>
              <a:xfrm>
                <a:off x="2680687" y="2022880"/>
                <a:ext cx="5441626" cy="2869606"/>
                <a:chOff x="2824702" y="1632384"/>
                <a:chExt cx="5441626" cy="2820313"/>
              </a:xfrm>
            </p:grpSpPr>
            <p:sp>
              <p:nvSpPr>
                <p:cNvPr id="28" name="正方形/長方形 27"/>
                <p:cNvSpPr/>
                <p:nvPr/>
              </p:nvSpPr>
              <p:spPr>
                <a:xfrm>
                  <a:off x="2824702" y="2150843"/>
                  <a:ext cx="4380111" cy="642176"/>
                </a:xfrm>
                <a:prstGeom prst="rect">
                  <a:avLst/>
                </a:prstGeom>
                <a:solidFill>
                  <a:srgbClr val="45CEF9">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321"/>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主体的な学び</a:t>
                  </a:r>
                </a:p>
              </p:txBody>
            </p:sp>
            <p:sp>
              <p:nvSpPr>
                <p:cNvPr id="29" name="正方形/長方形 28"/>
                <p:cNvSpPr/>
                <p:nvPr/>
              </p:nvSpPr>
              <p:spPr>
                <a:xfrm>
                  <a:off x="2831439" y="3341402"/>
                  <a:ext cx="4380111" cy="583794"/>
                </a:xfrm>
                <a:prstGeom prst="rect">
                  <a:avLst/>
                </a:prstGeom>
                <a:solidFill>
                  <a:schemeClr val="accent2">
                    <a:lumMod val="40000"/>
                    <a:lumOff val="6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321"/>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深い学び</a:t>
                  </a:r>
                </a:p>
              </p:txBody>
            </p:sp>
            <p:sp>
              <p:nvSpPr>
                <p:cNvPr id="30" name="正方形/長方形 29"/>
                <p:cNvSpPr/>
                <p:nvPr/>
              </p:nvSpPr>
              <p:spPr>
                <a:xfrm>
                  <a:off x="2824702" y="2761489"/>
                  <a:ext cx="4380111" cy="583794"/>
                </a:xfrm>
                <a:prstGeom prst="rect">
                  <a:avLst/>
                </a:prstGeom>
                <a:solidFill>
                  <a:srgbClr val="B5FBA5">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321"/>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対話的な学び</a:t>
                  </a:r>
                </a:p>
              </p:txBody>
            </p:sp>
            <p:sp>
              <p:nvSpPr>
                <p:cNvPr id="31" name="右矢印 30"/>
                <p:cNvSpPr/>
                <p:nvPr/>
              </p:nvSpPr>
              <p:spPr>
                <a:xfrm>
                  <a:off x="2914207" y="1632384"/>
                  <a:ext cx="5352121" cy="2820313"/>
                </a:xfrm>
                <a:prstGeom prst="rightArrow">
                  <a:avLst>
                    <a:gd name="adj1" fmla="val 63177"/>
                    <a:gd name="adj2" fmla="val 40255"/>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321"/>
                  <a:endParaRPr lang="ja-JP" altLang="en-US" sz="1662" dirty="0">
                    <a:solidFill>
                      <a:prstClr val="white"/>
                    </a:solidFill>
                  </a:endParaRPr>
                </a:p>
              </p:txBody>
            </p:sp>
          </p:grpSp>
          <p:sp>
            <p:nvSpPr>
              <p:cNvPr id="25" name="角丸四角形 24"/>
              <p:cNvSpPr/>
              <p:nvPr/>
            </p:nvSpPr>
            <p:spPr>
              <a:xfrm>
                <a:off x="7182405" y="3535954"/>
                <a:ext cx="1584998" cy="952822"/>
              </a:xfrm>
              <a:prstGeom prst="roundRect">
                <a:avLst/>
              </a:prstGeom>
              <a:solidFill>
                <a:srgbClr val="1F497D"/>
              </a:solidFill>
              <a:ln w="76200" cap="flat" cmpd="dbl" algn="ctr">
                <a:solidFill>
                  <a:sysClr val="window" lastClr="FFFFFF"/>
                </a:solidFill>
                <a:prstDash val="solid"/>
              </a:ln>
              <a:effectLst/>
            </p:spPr>
            <p:txBody>
              <a:bodyPr lIns="0" tIns="0" rIns="0" bIns="0" anchor="ctr"/>
              <a:lstStyle/>
              <a:p>
                <a:pPr algn="ctr" defTabSz="843270">
                  <a:defRPr/>
                </a:pPr>
                <a:endParaRPr kumimoji="0" lang="ja-JP" altLang="en-US" sz="1108" kern="0" dirty="0">
                  <a:solidFill>
                    <a:prstClr val="white"/>
                  </a:solidFill>
                  <a:latin typeface="HG創英角ｺﾞｼｯｸUB" panose="020B0909000000000000" pitchFamily="49" charset="-128"/>
                  <a:ea typeface="HG創英角ｺﾞｼｯｸUB" panose="020B0909000000000000" pitchFamily="49" charset="-128"/>
                  <a:cs typeface="メイリオ" panose="020B0604030504040204" pitchFamily="50" charset="-128"/>
                </a:endParaRPr>
              </a:p>
            </p:txBody>
          </p:sp>
          <p:sp>
            <p:nvSpPr>
              <p:cNvPr id="26" name="角丸四角形 25"/>
              <p:cNvSpPr/>
              <p:nvPr/>
            </p:nvSpPr>
            <p:spPr>
              <a:xfrm>
                <a:off x="9130826" y="3516032"/>
                <a:ext cx="1514441" cy="943947"/>
              </a:xfrm>
              <a:prstGeom prst="roundRect">
                <a:avLst/>
              </a:prstGeom>
              <a:solidFill>
                <a:srgbClr val="BBE0E3">
                  <a:lumMod val="50000"/>
                </a:srgbClr>
              </a:solidFill>
              <a:ln w="76200" cap="flat" cmpd="dbl" algn="ctr">
                <a:solidFill>
                  <a:sysClr val="window" lastClr="FFFFFF"/>
                </a:solidFill>
                <a:prstDash val="solid"/>
              </a:ln>
              <a:effectLst/>
            </p:spPr>
            <p:txBody>
              <a:bodyPr lIns="0" tIns="0" rIns="0" bIns="0" anchor="ctr"/>
              <a:lstStyle/>
              <a:p>
                <a:pPr algn="ctr" defTabSz="843270">
                  <a:defRPr/>
                </a:pPr>
                <a:endParaRPr kumimoji="0" lang="ja-JP" altLang="en-US" sz="1108" kern="0" dirty="0">
                  <a:solidFill>
                    <a:prstClr val="white"/>
                  </a:solidFill>
                  <a:latin typeface="HG創英角ｺﾞｼｯｸUB" panose="020B0909000000000000" pitchFamily="49" charset="-128"/>
                  <a:ea typeface="HG創英角ｺﾞｼｯｸUB" panose="020B0909000000000000" pitchFamily="49" charset="-128"/>
                  <a:cs typeface="メイリオ" panose="020B0604030504040204" pitchFamily="50" charset="-128"/>
                </a:endParaRPr>
              </a:p>
            </p:txBody>
          </p:sp>
          <p:sp>
            <p:nvSpPr>
              <p:cNvPr id="27" name="角丸四角形 26"/>
              <p:cNvSpPr/>
              <p:nvPr/>
            </p:nvSpPr>
            <p:spPr>
              <a:xfrm>
                <a:off x="8027098" y="2457706"/>
                <a:ext cx="1565836" cy="902328"/>
              </a:xfrm>
              <a:prstGeom prst="roundRect">
                <a:avLst/>
              </a:prstGeom>
              <a:solidFill>
                <a:schemeClr val="accent6">
                  <a:lumMod val="75000"/>
                </a:schemeClr>
              </a:solidFill>
              <a:ln w="76200" cap="flat" cmpd="dbl" algn="ctr">
                <a:solidFill>
                  <a:sysClr val="window" lastClr="FFFFFF"/>
                </a:solidFill>
                <a:prstDash val="solid"/>
              </a:ln>
              <a:effectLst/>
            </p:spPr>
            <p:txBody>
              <a:bodyPr lIns="0" tIns="0" rIns="0" bIns="0" anchor="ctr"/>
              <a:lstStyle/>
              <a:p>
                <a:pPr algn="ctr" defTabSz="843270">
                  <a:defRPr/>
                </a:pPr>
                <a:endParaRPr kumimoji="0" lang="ja-JP" altLang="en-US" sz="1108" kern="0" dirty="0">
                  <a:solidFill>
                    <a:prstClr val="white"/>
                  </a:solidFill>
                  <a:latin typeface="HG創英角ｺﾞｼｯｸUB" panose="020B0909000000000000" pitchFamily="49" charset="-128"/>
                  <a:ea typeface="HG創英角ｺﾞｼｯｸUB" panose="020B0909000000000000" pitchFamily="49" charset="-128"/>
                  <a:cs typeface="メイリオ" panose="020B0604030504040204" pitchFamily="50" charset="-128"/>
                </a:endParaRPr>
              </a:p>
            </p:txBody>
          </p:sp>
        </p:grpSp>
      </p:grpSp>
      <p:sp>
        <p:nvSpPr>
          <p:cNvPr id="13" name="テキスト ボックス 12"/>
          <p:cNvSpPr txBox="1"/>
          <p:nvPr/>
        </p:nvSpPr>
        <p:spPr>
          <a:xfrm>
            <a:off x="1331773" y="494894"/>
            <a:ext cx="6453815" cy="1794683"/>
          </a:xfrm>
          <a:prstGeom prst="rect">
            <a:avLst/>
          </a:prstGeom>
          <a:noFill/>
          <a:ln w="25400">
            <a:solidFill>
              <a:schemeClr val="bg2">
                <a:lumMod val="50000"/>
              </a:schemeClr>
            </a:solidFill>
          </a:ln>
        </p:spPr>
        <p:txBody>
          <a:bodyPr lIns="99121" tIns="0" rIns="99121" bIns="66081"/>
          <a:lstStyle/>
          <a:p>
            <a:pPr marL="164645" indent="-164645" algn="ctr" defTabSz="843321" fontAlgn="base">
              <a:spcBef>
                <a:spcPct val="0"/>
              </a:spcBef>
              <a:spcAft>
                <a:spcPct val="0"/>
              </a:spcAft>
              <a:defRPr/>
            </a:pPr>
            <a:r>
              <a:rPr lang="ja-JP" altLang="en-US" sz="1477" dirty="0">
                <a:solidFill>
                  <a:prstClr val="black"/>
                </a:solidFill>
                <a:latin typeface="ＤＦ特太ゴシック体" panose="020B0509000000000000" pitchFamily="49" charset="-128"/>
                <a:ea typeface="ＤＦ特太ゴシック体" panose="020B0509000000000000" pitchFamily="49" charset="-128"/>
              </a:rPr>
              <a:t>新しい時代に必要となる資質･能力の育成と、学習評価の充実</a:t>
            </a:r>
            <a:endParaRPr lang="en-US" altLang="ja-JP" sz="1015" dirty="0">
              <a:solidFill>
                <a:prstClr val="black"/>
              </a:solidFill>
              <a:latin typeface="ＤＦ特太ゴシック体" panose="020B0509000000000000" pitchFamily="49" charset="-128"/>
              <a:ea typeface="ＤＦ特太ゴシック体" panose="020B0509000000000000" pitchFamily="49" charset="-128"/>
            </a:endParaRPr>
          </a:p>
          <a:p>
            <a:pPr marL="164645" indent="-164645" algn="ctr" defTabSz="843321" fontAlgn="base">
              <a:spcBef>
                <a:spcPct val="0"/>
              </a:spcBef>
              <a:spcAft>
                <a:spcPct val="0"/>
              </a:spcAft>
              <a:defRPr/>
            </a:pPr>
            <a:r>
              <a:rPr lang="en-US" altLang="ja-JP" sz="1292" dirty="0">
                <a:solidFill>
                  <a:prstClr val="black"/>
                </a:solidFill>
                <a:latin typeface="HGPｺﾞｼｯｸM" panose="020B0600000000000000" pitchFamily="50" charset="-128"/>
                <a:ea typeface="HGPｺﾞｼｯｸM" panose="020B0600000000000000" pitchFamily="50" charset="-128"/>
              </a:rPr>
              <a:t>		</a:t>
            </a:r>
          </a:p>
        </p:txBody>
      </p:sp>
      <p:sp>
        <p:nvSpPr>
          <p:cNvPr id="5" name="ドーナツ 4"/>
          <p:cNvSpPr/>
          <p:nvPr/>
        </p:nvSpPr>
        <p:spPr>
          <a:xfrm>
            <a:off x="3442042" y="2356023"/>
            <a:ext cx="2060536" cy="1895910"/>
          </a:xfrm>
          <a:prstGeom prst="donut">
            <a:avLst/>
          </a:prstGeom>
          <a:solidFill>
            <a:schemeClr val="bg2">
              <a:lumMod val="75000"/>
              <a:alpha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83923" tIns="41964" rIns="83923" bIns="41964" anchor="ctr"/>
          <a:lstStyle/>
          <a:p>
            <a:pPr algn="ctr" defTabSz="843321" fontAlgn="base">
              <a:spcBef>
                <a:spcPct val="0"/>
              </a:spcBef>
              <a:spcAft>
                <a:spcPct val="0"/>
              </a:spcAft>
              <a:defRPr/>
            </a:pPr>
            <a:endParaRPr lang="ja-JP" altLang="en-US" sz="1662" dirty="0">
              <a:solidFill>
                <a:prstClr val="white"/>
              </a:solidFill>
            </a:endParaRPr>
          </a:p>
        </p:txBody>
      </p:sp>
      <p:sp>
        <p:nvSpPr>
          <p:cNvPr id="16" name="テキスト ボックス 15"/>
          <p:cNvSpPr txBox="1"/>
          <p:nvPr/>
        </p:nvSpPr>
        <p:spPr>
          <a:xfrm>
            <a:off x="20640" y="4070861"/>
            <a:ext cx="4285609" cy="2017842"/>
          </a:xfrm>
          <a:prstGeom prst="rect">
            <a:avLst/>
          </a:prstGeom>
          <a:noFill/>
          <a:ln w="25400">
            <a:solidFill>
              <a:schemeClr val="bg2">
                <a:lumMod val="50000"/>
              </a:schemeClr>
            </a:solidFill>
          </a:ln>
        </p:spPr>
        <p:txBody>
          <a:bodyPr lIns="33061" tIns="265638" rIns="33061" bIns="66081"/>
          <a:lstStyle/>
          <a:p>
            <a:pPr marL="164645" indent="-164645" algn="ctr" defTabSz="839278">
              <a:spcAft>
                <a:spcPts val="369"/>
              </a:spcAft>
              <a:defRPr/>
            </a:pPr>
            <a:r>
              <a:rPr lang="ja-JP" altLang="en-US" sz="1477" dirty="0">
                <a:solidFill>
                  <a:prstClr val="black"/>
                </a:solidFill>
                <a:latin typeface="ＤＦ特太ゴシック体" panose="020B0509000000000000" pitchFamily="49" charset="-128"/>
                <a:ea typeface="ＤＦ特太ゴシック体" panose="020B0509000000000000" pitchFamily="49" charset="-128"/>
              </a:rPr>
              <a:t>新しい時代に必要となる資質･能力を踏まえた</a:t>
            </a:r>
            <a:r>
              <a:rPr lang="en-US" altLang="ja-JP" sz="1477" dirty="0">
                <a:solidFill>
                  <a:prstClr val="black"/>
                </a:solidFill>
                <a:latin typeface="ＤＦ特太ゴシック体" panose="020B0509000000000000" pitchFamily="49" charset="-128"/>
                <a:ea typeface="ＤＦ特太ゴシック体" panose="020B0509000000000000" pitchFamily="49" charset="-128"/>
              </a:rPr>
              <a:t/>
            </a:r>
            <a:br>
              <a:rPr lang="en-US" altLang="ja-JP" sz="1477" dirty="0">
                <a:solidFill>
                  <a:prstClr val="black"/>
                </a:solidFill>
                <a:latin typeface="ＤＦ特太ゴシック体" panose="020B0509000000000000" pitchFamily="49" charset="-128"/>
                <a:ea typeface="ＤＦ特太ゴシック体" panose="020B0509000000000000" pitchFamily="49" charset="-128"/>
              </a:rPr>
            </a:br>
            <a:r>
              <a:rPr lang="ja-JP" altLang="en-US" sz="1477" dirty="0">
                <a:solidFill>
                  <a:prstClr val="black"/>
                </a:solidFill>
                <a:latin typeface="ＤＦ特太ゴシック体" panose="020B0509000000000000" pitchFamily="49" charset="-128"/>
                <a:ea typeface="ＤＦ特太ゴシック体" panose="020B0509000000000000" pitchFamily="49" charset="-128"/>
              </a:rPr>
              <a:t>教科･科目等の新設や目標･内容の見直し</a:t>
            </a:r>
            <a:r>
              <a:rPr lang="ja-JP" altLang="en-US" sz="1385" dirty="0">
                <a:solidFill>
                  <a:prstClr val="black"/>
                </a:solidFill>
                <a:latin typeface="HGP明朝B" panose="02020800000000000000" pitchFamily="18" charset="-128"/>
                <a:ea typeface="HGP明朝B" panose="02020800000000000000" pitchFamily="18" charset="-128"/>
              </a:rPr>
              <a:t>　　　　　　</a:t>
            </a:r>
            <a:endParaRPr lang="en-US" altLang="ja-JP" sz="1385"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17" name="正方形/長方形 16"/>
          <p:cNvSpPr/>
          <p:nvPr/>
        </p:nvSpPr>
        <p:spPr>
          <a:xfrm>
            <a:off x="1920112" y="3847025"/>
            <a:ext cx="2518996" cy="398814"/>
          </a:xfrm>
          <a:prstGeom prst="rect">
            <a:avLst/>
          </a:prstGeom>
          <a:ln w="44450"/>
        </p:spPr>
        <p:style>
          <a:lnRef idx="1">
            <a:schemeClr val="accent1"/>
          </a:lnRef>
          <a:fillRef idx="2">
            <a:schemeClr val="accent1"/>
          </a:fillRef>
          <a:effectRef idx="1">
            <a:schemeClr val="accent1"/>
          </a:effectRef>
          <a:fontRef idx="minor">
            <a:schemeClr val="dk1"/>
          </a:fontRef>
        </p:style>
        <p:txBody>
          <a:bodyPr lIns="83112" tIns="41566" rIns="83112" bIns="41566" anchor="ctr"/>
          <a:lstStyle/>
          <a:p>
            <a:pPr marL="412353" indent="-412353" algn="ctr" defTabSz="843321" fontAlgn="base">
              <a:spcBef>
                <a:spcPct val="50000"/>
              </a:spcBef>
              <a:spcAft>
                <a:spcPct val="0"/>
              </a:spcAft>
              <a:defRPr/>
            </a:pPr>
            <a:r>
              <a:rPr lang="ja-JP" altLang="en-US" sz="2031" b="1" dirty="0">
                <a:solidFill>
                  <a:srgbClr val="000000"/>
                </a:solidFill>
                <a:latin typeface="HGP明朝E" panose="02020900000000000000" pitchFamily="18" charset="-128"/>
                <a:ea typeface="HGP明朝E" panose="02020900000000000000" pitchFamily="18" charset="-128"/>
              </a:rPr>
              <a:t>何を学ぶか</a:t>
            </a:r>
          </a:p>
        </p:txBody>
      </p:sp>
      <p:sp>
        <p:nvSpPr>
          <p:cNvPr id="19" name="正方形/長方形 18"/>
          <p:cNvSpPr/>
          <p:nvPr/>
        </p:nvSpPr>
        <p:spPr>
          <a:xfrm>
            <a:off x="4572120" y="3847025"/>
            <a:ext cx="2592265" cy="398814"/>
          </a:xfrm>
          <a:prstGeom prst="rect">
            <a:avLst/>
          </a:prstGeom>
          <a:ln w="44450"/>
        </p:spPr>
        <p:style>
          <a:lnRef idx="1">
            <a:schemeClr val="accent1"/>
          </a:lnRef>
          <a:fillRef idx="2">
            <a:schemeClr val="accent1"/>
          </a:fillRef>
          <a:effectRef idx="1">
            <a:schemeClr val="accent1"/>
          </a:effectRef>
          <a:fontRef idx="minor">
            <a:schemeClr val="dk1"/>
          </a:fontRef>
        </p:style>
        <p:txBody>
          <a:bodyPr lIns="83112" tIns="41566" rIns="83112" bIns="41566" anchor="ctr"/>
          <a:lstStyle/>
          <a:p>
            <a:pPr marL="412353" indent="-412353" algn="ctr" defTabSz="843321" fontAlgn="base">
              <a:spcBef>
                <a:spcPct val="50000"/>
              </a:spcBef>
              <a:spcAft>
                <a:spcPct val="0"/>
              </a:spcAft>
              <a:defRPr/>
            </a:pPr>
            <a:r>
              <a:rPr lang="ja-JP" altLang="en-US" sz="2031" b="1" dirty="0">
                <a:solidFill>
                  <a:srgbClr val="000000"/>
                </a:solidFill>
                <a:latin typeface="HGP明朝E" panose="02020900000000000000" pitchFamily="18" charset="-128"/>
                <a:ea typeface="HGP明朝E" panose="02020900000000000000" pitchFamily="18" charset="-128"/>
              </a:rPr>
              <a:t>どのように学ぶか</a:t>
            </a:r>
          </a:p>
        </p:txBody>
      </p:sp>
      <p:sp>
        <p:nvSpPr>
          <p:cNvPr id="20" name="角丸四角形 19"/>
          <p:cNvSpPr/>
          <p:nvPr/>
        </p:nvSpPr>
        <p:spPr>
          <a:xfrm>
            <a:off x="755580" y="2754836"/>
            <a:ext cx="7488832" cy="997034"/>
          </a:xfrm>
          <a:prstGeom prst="roundRect">
            <a:avLst/>
          </a:prstGeom>
          <a:solidFill>
            <a:schemeClr val="bg1"/>
          </a:solidFill>
          <a:ln w="60325" cmpd="thinThick">
            <a:solidFill>
              <a:schemeClr val="bg2">
                <a:lumMod val="50000"/>
              </a:schemeClr>
            </a:solidFill>
          </a:ln>
        </p:spPr>
        <p:style>
          <a:lnRef idx="2">
            <a:schemeClr val="accent2"/>
          </a:lnRef>
          <a:fillRef idx="1">
            <a:schemeClr val="lt1"/>
          </a:fillRef>
          <a:effectRef idx="0">
            <a:schemeClr val="accent2"/>
          </a:effectRef>
          <a:fontRef idx="minor">
            <a:schemeClr val="dk1"/>
          </a:fontRef>
        </p:style>
        <p:txBody>
          <a:bodyPr lIns="83112" tIns="41566" rIns="83112" bIns="41566" anchor="t" anchorCtr="0"/>
          <a:lstStyle/>
          <a:p>
            <a:pPr algn="ctr" defTabSz="843321" fontAlgn="base">
              <a:spcBef>
                <a:spcPct val="50000"/>
              </a:spcBef>
              <a:spcAft>
                <a:spcPct val="0"/>
              </a:spcAft>
              <a:defRPr/>
            </a:pPr>
            <a:r>
              <a:rPr lang="ja-JP" altLang="en-US"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よりよい学校教育を通じてよりよい社会を創るという目標を共有し、</a:t>
            </a:r>
            <a:r>
              <a:rPr lang="en-US" altLang="ja-JP"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社会と連携･協働しながら、未来の創り手となるために必要な資質・能力を育む</a:t>
            </a:r>
            <a:r>
              <a:rPr lang="en-US" altLang="ja-JP"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62" dirty="0">
                <a:solidFill>
                  <a:srgbClr val="00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a:t>
            </a:r>
            <a:r>
              <a:rPr lang="ja-JP" altLang="en-US" sz="1662" dirty="0">
                <a:solidFill>
                  <a:srgbClr val="C0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社会に開かれた教育課程</a:t>
            </a:r>
            <a:r>
              <a:rPr lang="ja-JP" altLang="en-US" sz="1662" dirty="0">
                <a:solidFill>
                  <a:srgbClr val="00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a:t>
            </a:r>
            <a:r>
              <a:rPr lang="ja-JP" altLang="en-US" sz="12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の実現</a:t>
            </a:r>
          </a:p>
        </p:txBody>
      </p:sp>
      <p:sp>
        <p:nvSpPr>
          <p:cNvPr id="334859" name="テキスト ボックス 41"/>
          <p:cNvSpPr txBox="1">
            <a:spLocks noChangeArrowheads="1"/>
          </p:cNvSpPr>
          <p:nvPr/>
        </p:nvSpPr>
        <p:spPr bwMode="auto">
          <a:xfrm>
            <a:off x="-35161" y="0"/>
            <a:ext cx="9179169" cy="416052"/>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3061" tIns="41964" rIns="33061" bIns="41964"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457200" indent="-282575" eaLnBrk="0" hangingPunct="0">
              <a:spcBef>
                <a:spcPct val="20000"/>
              </a:spcBef>
              <a:buChar char="–"/>
              <a:defRPr kumimoji="1" sz="2800">
                <a:solidFill>
                  <a:schemeClr val="tx1"/>
                </a:solidFill>
                <a:latin typeface="Arial" pitchFamily="34" charset="0"/>
                <a:ea typeface="ＭＳ Ｐゴシック" pitchFamily="50" charset="-128"/>
              </a:defRPr>
            </a:lvl2pPr>
            <a:lvl3pPr marL="914400" indent="-225425" eaLnBrk="0" hangingPunct="0">
              <a:spcBef>
                <a:spcPct val="20000"/>
              </a:spcBef>
              <a:buChar char="•"/>
              <a:defRPr kumimoji="1" sz="2400">
                <a:solidFill>
                  <a:schemeClr val="tx1"/>
                </a:solidFill>
                <a:latin typeface="Arial" pitchFamily="34" charset="0"/>
                <a:ea typeface="ＭＳ Ｐゴシック" pitchFamily="50" charset="-128"/>
              </a:defRPr>
            </a:lvl3pPr>
            <a:lvl4pPr marL="1371600" indent="-225425" eaLnBrk="0" hangingPunct="0">
              <a:spcBef>
                <a:spcPct val="20000"/>
              </a:spcBef>
              <a:buChar char="–"/>
              <a:defRPr kumimoji="1" sz="2000">
                <a:solidFill>
                  <a:schemeClr val="tx1"/>
                </a:solidFill>
                <a:latin typeface="Arial" pitchFamily="34" charset="0"/>
                <a:ea typeface="ＭＳ Ｐゴシック" pitchFamily="50" charset="-128"/>
              </a:defRPr>
            </a:lvl4pPr>
            <a:lvl5pPr marL="1828800" indent="-225425" eaLnBrk="0" hangingPunct="0">
              <a:spcBef>
                <a:spcPct val="20000"/>
              </a:spcBef>
              <a:buChar char="»"/>
              <a:defRPr kumimoji="1" sz="2000">
                <a:solidFill>
                  <a:schemeClr val="tx1"/>
                </a:solidFill>
                <a:latin typeface="Arial" pitchFamily="34" charset="0"/>
                <a:ea typeface="ＭＳ Ｐゴシック" pitchFamily="50" charset="-128"/>
              </a:defRPr>
            </a:lvl5pPr>
            <a:lvl6pPr indent="-2254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indent="-2254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indent="-2254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indent="-225425"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defTabSz="843321" eaLnBrk="1" fontAlgn="base" hangingPunct="1">
              <a:spcBef>
                <a:spcPct val="0"/>
              </a:spcBef>
              <a:spcAft>
                <a:spcPct val="0"/>
              </a:spcAft>
              <a:buNone/>
            </a:pPr>
            <a:r>
              <a:rPr lang="ja-JP" altLang="en-US" sz="2000" dirty="0">
                <a:solidFill>
                  <a:srgbClr val="FFFFFF"/>
                </a:solidFill>
                <a:latin typeface="ＤＦ特太ゴシック体" pitchFamily="49" charset="-128"/>
                <a:ea typeface="ＤＦ特太ゴシック体" pitchFamily="49" charset="-128"/>
              </a:rPr>
              <a:t>学習指導要領改訂の方向性</a:t>
            </a:r>
          </a:p>
        </p:txBody>
      </p:sp>
      <p:sp>
        <p:nvSpPr>
          <p:cNvPr id="43" name="正方形/長方形 42"/>
          <p:cNvSpPr/>
          <p:nvPr/>
        </p:nvSpPr>
        <p:spPr>
          <a:xfrm>
            <a:off x="2698003" y="2223129"/>
            <a:ext cx="3602195" cy="398769"/>
          </a:xfrm>
          <a:prstGeom prst="rect">
            <a:avLst/>
          </a:prstGeom>
          <a:ln w="34925"/>
        </p:spPr>
        <p:style>
          <a:lnRef idx="1">
            <a:schemeClr val="accent1"/>
          </a:lnRef>
          <a:fillRef idx="2">
            <a:schemeClr val="accent1"/>
          </a:fillRef>
          <a:effectRef idx="1">
            <a:schemeClr val="accent1"/>
          </a:effectRef>
          <a:fontRef idx="minor">
            <a:schemeClr val="dk1"/>
          </a:fontRef>
        </p:style>
        <p:txBody>
          <a:bodyPr lIns="83112" tIns="41566" rIns="83112" bIns="41566" anchor="ctr"/>
          <a:lstStyle/>
          <a:p>
            <a:pPr marL="412353" indent="-412353" algn="ctr" defTabSz="843321" fontAlgn="base">
              <a:spcBef>
                <a:spcPct val="50000"/>
              </a:spcBef>
              <a:spcAft>
                <a:spcPct val="0"/>
              </a:spcAft>
              <a:defRPr/>
            </a:pPr>
            <a:r>
              <a:rPr lang="ja-JP" altLang="en-US" sz="2031" b="1" dirty="0">
                <a:solidFill>
                  <a:srgbClr val="000000"/>
                </a:solidFill>
                <a:latin typeface="HGP明朝E" panose="02020900000000000000" pitchFamily="18" charset="-128"/>
                <a:ea typeface="HGP明朝E" panose="02020900000000000000" pitchFamily="18" charset="-128"/>
              </a:rPr>
              <a:t>何ができるようになるか</a:t>
            </a:r>
          </a:p>
        </p:txBody>
      </p:sp>
      <p:sp>
        <p:nvSpPr>
          <p:cNvPr id="2" name="テキスト ボックス 1"/>
          <p:cNvSpPr txBox="1"/>
          <p:nvPr/>
        </p:nvSpPr>
        <p:spPr>
          <a:xfrm>
            <a:off x="4679408" y="4843984"/>
            <a:ext cx="2001464" cy="1185084"/>
          </a:xfrm>
          <a:prstGeom prst="rect">
            <a:avLst/>
          </a:prstGeom>
          <a:noFill/>
        </p:spPr>
        <p:txBody>
          <a:bodyPr wrap="square" lIns="84341" tIns="42172" rIns="84341" bIns="42172" rtlCol="0">
            <a:spAutoFit/>
          </a:bodyPr>
          <a:lstStyle/>
          <a:p>
            <a:pPr defTabSz="843321">
              <a:spcAft>
                <a:spcPts val="554"/>
              </a:spcAft>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生きて働く知識･技能の習得など、新しい時代に求められる資質･能力を育成</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321">
              <a:spcAft>
                <a:spcPts val="554"/>
              </a:spcAft>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知識の量を削減せず、質の高い理解を図るための学習過程の質的改善</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244197" y="4935285"/>
            <a:ext cx="3788728" cy="1119875"/>
          </a:xfrm>
          <a:prstGeom prst="rect">
            <a:avLst/>
          </a:prstGeom>
          <a:noFill/>
        </p:spPr>
        <p:txBody>
          <a:bodyPr wrap="square" lIns="84341" tIns="42172" rIns="84341" bIns="42172" rtlCol="0">
            <a:spAutoFit/>
          </a:bodyPr>
          <a:lstStyle/>
          <a:p>
            <a:pPr defTabSz="843321">
              <a:spcAft>
                <a:spcPts val="554"/>
              </a:spcAft>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小学校の外国語教育の教科化、高校の新科目「公共（仮称）」の新設など</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321">
              <a:spcAft>
                <a:spcPts val="554"/>
              </a:spcAft>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各教科等で育む資質･能力を明確化し、目標や内容を構造的に示す</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321">
              <a:spcAft>
                <a:spcPts val="554"/>
              </a:spcAft>
            </a:pPr>
            <a:r>
              <a:rPr lang="ja-JP" altLang="en-US" sz="1292"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学習内容の削減は行わない</a:t>
            </a:r>
            <a:r>
              <a:rPr lang="en-US" altLang="ja-JP" sz="738" b="1"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33" name="テキスト ボックス 32"/>
          <p:cNvSpPr txBox="1"/>
          <p:nvPr/>
        </p:nvSpPr>
        <p:spPr>
          <a:xfrm>
            <a:off x="2163384" y="3500224"/>
            <a:ext cx="4784916" cy="273570"/>
          </a:xfrm>
          <a:prstGeom prst="rect">
            <a:avLst/>
          </a:prstGeom>
          <a:solidFill>
            <a:schemeClr val="bg1"/>
          </a:solidFill>
          <a:ln w="25400">
            <a:solidFill>
              <a:schemeClr val="bg2">
                <a:lumMod val="50000"/>
              </a:schemeClr>
            </a:solidFill>
          </a:ln>
        </p:spPr>
        <p:txBody>
          <a:bodyPr lIns="99121" tIns="166023" rIns="99121" bIns="33206" anchor="ctr" anchorCtr="0"/>
          <a:lstStyle/>
          <a:p>
            <a:pPr marL="164645" indent="-164645" algn="ctr" defTabSz="843321" fontAlgn="base">
              <a:spcBef>
                <a:spcPct val="0"/>
              </a:spcBef>
              <a:spcAft>
                <a:spcPct val="0"/>
              </a:spcAft>
              <a:defRPr/>
            </a:pP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各学校における</a:t>
            </a:r>
            <a:r>
              <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dirty="0">
                <a:solidFill>
                  <a:prstClr val="black"/>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カリキュラム･マネジメント</a:t>
            </a:r>
            <a:r>
              <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の実現</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4645" indent="-164645" algn="ctr" defTabSz="843321" fontAlgn="base">
              <a:spcBef>
                <a:spcPct val="0"/>
              </a:spcBef>
              <a:spcAft>
                <a:spcPct val="0"/>
              </a:spcAft>
              <a:defRPr/>
            </a:pPr>
            <a:r>
              <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34" name="テキスト ボックス 33"/>
          <p:cNvSpPr txBox="1"/>
          <p:nvPr/>
        </p:nvSpPr>
        <p:spPr>
          <a:xfrm>
            <a:off x="723577" y="6347813"/>
            <a:ext cx="4612701" cy="312281"/>
          </a:xfrm>
          <a:prstGeom prst="rect">
            <a:avLst/>
          </a:prstGeom>
          <a:noFill/>
        </p:spPr>
        <p:txBody>
          <a:bodyPr wrap="square" lIns="84341" tIns="42172" rIns="84341" bIns="42172" rtlCol="0">
            <a:spAutoFit/>
          </a:bodyPr>
          <a:lstStyle/>
          <a:p>
            <a:pPr defTabSz="843321">
              <a:spcAft>
                <a:spcPts val="554"/>
              </a:spcAft>
            </a:pPr>
            <a:r>
              <a:rPr lang="en-US" altLang="ja-JP" sz="738" b="1"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38" b="1"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rPr>
              <a:t>高校教育については、些末な事実的知識の暗記が大学入学者選抜で問われることが課題になっており、そうした点を克服するため、重要用語の整理等を含めた高大接続改革等を進める。</a:t>
            </a:r>
            <a:endParaRPr lang="en-US" altLang="ja-JP" sz="738" b="1" dirty="0">
              <a:solidFill>
                <a:prstClr val="black">
                  <a:lumMod val="50000"/>
                  <a:lumOff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二等辺三角形 34"/>
          <p:cNvSpPr/>
          <p:nvPr/>
        </p:nvSpPr>
        <p:spPr bwMode="auto">
          <a:xfrm>
            <a:off x="3961559" y="904408"/>
            <a:ext cx="1221603" cy="975654"/>
          </a:xfrm>
          <a:prstGeom prst="triangle">
            <a:avLst/>
          </a:prstGeom>
          <a:noFill/>
          <a:ln w="101600">
            <a:solidFill>
              <a:srgbClr val="FF0000"/>
            </a:solidFill>
            <a:prstDash val="solid"/>
            <a:miter lim="800000"/>
            <a:headEnd/>
            <a:tailEnd/>
          </a:ln>
          <a:effectLst/>
        </p:spPr>
        <p:txBody>
          <a:bodyPr wrap="square" lIns="84008" tIns="42006" rIns="84008" bIns="42006" rtlCol="0" anchor="ctr">
            <a:noAutofit/>
          </a:bodyPr>
          <a:lstStyle/>
          <a:p>
            <a:pPr marL="160438" indent="-160438" algn="ctr" defTabSz="837866"/>
            <a:endParaRPr lang="ja-JP" altLang="en-US" sz="1662" dirty="0">
              <a:solidFill>
                <a:srgbClr val="000000"/>
              </a:solidFill>
              <a:latin typeface="ＭＳ Ｐゴシック"/>
            </a:endParaRPr>
          </a:p>
        </p:txBody>
      </p:sp>
      <p:sp>
        <p:nvSpPr>
          <p:cNvPr id="21" name="角丸四角形 20"/>
          <p:cNvSpPr/>
          <p:nvPr/>
        </p:nvSpPr>
        <p:spPr>
          <a:xfrm>
            <a:off x="4752045" y="1482158"/>
            <a:ext cx="2768010" cy="642593"/>
          </a:xfrm>
          <a:prstGeom prst="roundRect">
            <a:avLst/>
          </a:prstGeom>
          <a:solidFill>
            <a:srgbClr val="BBE0E3">
              <a:lumMod val="50000"/>
            </a:srgbClr>
          </a:solidFill>
          <a:ln w="76200" cap="flat" cmpd="dbl" algn="ctr">
            <a:solidFill>
              <a:sysClr val="window" lastClr="FFFFFF"/>
            </a:solidFill>
            <a:prstDash val="solid"/>
          </a:ln>
          <a:effectLst/>
        </p:spPr>
        <p:txBody>
          <a:bodyPr lIns="0" tIns="0" rIns="0" bIns="0" anchor="ctr"/>
          <a:lstStyle/>
          <a:p>
            <a:pPr algn="ctr" defTabSz="843270">
              <a:defRPr/>
            </a:pP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未知の状況にも対応できる</a:t>
            </a:r>
            <a:r>
              <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a:r>
            <a:br>
              <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思考力・判断力・表現力</a:t>
            </a: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等の育成</a:t>
            </a:r>
          </a:p>
        </p:txBody>
      </p:sp>
      <p:sp>
        <p:nvSpPr>
          <p:cNvPr id="14" name="角丸四角形 13"/>
          <p:cNvSpPr/>
          <p:nvPr/>
        </p:nvSpPr>
        <p:spPr>
          <a:xfrm>
            <a:off x="1645922" y="1482158"/>
            <a:ext cx="2768013" cy="662129"/>
          </a:xfrm>
          <a:prstGeom prst="roundRect">
            <a:avLst/>
          </a:prstGeom>
          <a:solidFill>
            <a:srgbClr val="1F497D"/>
          </a:solidFill>
          <a:ln w="76200" cap="flat" cmpd="dbl" algn="ctr">
            <a:solidFill>
              <a:sysClr val="window" lastClr="FFFFFF"/>
            </a:solidFill>
            <a:prstDash val="solid"/>
          </a:ln>
          <a:effectLst/>
        </p:spPr>
        <p:txBody>
          <a:bodyPr lIns="0" tIns="0" rIns="0" bIns="0" anchor="ctr"/>
          <a:lstStyle/>
          <a:p>
            <a:pPr algn="ctr" defTabSz="843270">
              <a:defRPr/>
            </a:pP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生きて働く</a:t>
            </a: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知識・技能</a:t>
            </a: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の習得</a:t>
            </a:r>
          </a:p>
        </p:txBody>
      </p:sp>
      <p:sp>
        <p:nvSpPr>
          <p:cNvPr id="22" name="角丸四角形 21"/>
          <p:cNvSpPr/>
          <p:nvPr/>
        </p:nvSpPr>
        <p:spPr>
          <a:xfrm>
            <a:off x="3162299" y="735823"/>
            <a:ext cx="2792588" cy="678066"/>
          </a:xfrm>
          <a:prstGeom prst="roundRect">
            <a:avLst/>
          </a:prstGeom>
          <a:solidFill>
            <a:schemeClr val="accent6">
              <a:lumMod val="75000"/>
            </a:schemeClr>
          </a:solidFill>
          <a:ln w="76200" cap="flat" cmpd="dbl" algn="ctr">
            <a:solidFill>
              <a:sysClr val="window" lastClr="FFFFFF"/>
            </a:solidFill>
            <a:prstDash val="solid"/>
          </a:ln>
          <a:effectLst/>
        </p:spPr>
        <p:txBody>
          <a:bodyPr lIns="0" tIns="0" rIns="0" bIns="0" anchor="ctr"/>
          <a:lstStyle/>
          <a:p>
            <a:pPr algn="ctr" defTabSz="843270">
              <a:defRPr/>
            </a:pP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学びを人生や社会に生かそうとする</a:t>
            </a:r>
            <a:r>
              <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a:r>
            <a:br>
              <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学びに向かう力・人間性等</a:t>
            </a: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の涵養</a:t>
            </a:r>
          </a:p>
        </p:txBody>
      </p:sp>
      <p:sp>
        <p:nvSpPr>
          <p:cNvPr id="37" name="スライド番号プレースホルダー 4"/>
          <p:cNvSpPr>
            <a:spLocks noGrp="1"/>
          </p:cNvSpPr>
          <p:nvPr>
            <p:ph type="sldNum" sz="quarter" idx="12"/>
          </p:nvPr>
        </p:nvSpPr>
        <p:spPr>
          <a:xfrm>
            <a:off x="8826011" y="6282966"/>
            <a:ext cx="426509" cy="337038"/>
          </a:xfrm>
          <a:ln>
            <a:noFill/>
          </a:ln>
        </p:spPr>
        <p:txBody>
          <a:bodyPr/>
          <a:lstStyle/>
          <a:p>
            <a:pPr algn="l"/>
            <a:fld id="{973FA57C-AB59-4833-AF31-95C44D5249F2}" type="slidenum">
              <a:rPr lang="ja-JP" altLang="en-US" sz="1477">
                <a:solidFill>
                  <a:schemeClr val="tx1"/>
                </a:solidFill>
              </a:rPr>
              <a:pPr algn="l"/>
              <a:t>66</a:t>
            </a:fld>
            <a:endParaRPr lang="ja-JP" altLang="en-US" sz="1477" dirty="0">
              <a:solidFill>
                <a:schemeClr val="tx1"/>
              </a:solidFill>
            </a:endParaRPr>
          </a:p>
        </p:txBody>
      </p:sp>
      <p:sp>
        <p:nvSpPr>
          <p:cNvPr id="4" name="四角形: 角を丸くする 3"/>
          <p:cNvSpPr/>
          <p:nvPr/>
        </p:nvSpPr>
        <p:spPr>
          <a:xfrm>
            <a:off x="364077" y="6174690"/>
            <a:ext cx="8461934" cy="609155"/>
          </a:xfrm>
          <a:prstGeom prst="roundRect">
            <a:avLst/>
          </a:prstGeom>
          <a:solidFill>
            <a:schemeClr val="accent6">
              <a:lumMod val="40000"/>
              <a:lumOff val="6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600" b="1" dirty="0">
                <a:ln w="0"/>
                <a:solidFill>
                  <a:schemeClr val="tx1"/>
                </a:solidFill>
              </a:rPr>
              <a:t>幼稚園は学校教育の始まりであり、こうした改訂の方向性を踏まえて幼稚園教育要領に</a:t>
            </a:r>
            <a:endParaRPr lang="en-US" altLang="ja-JP" sz="1600" b="1" dirty="0">
              <a:ln w="0"/>
              <a:solidFill>
                <a:schemeClr val="tx1"/>
              </a:solidFill>
            </a:endParaRPr>
          </a:p>
          <a:p>
            <a:r>
              <a:rPr lang="ja-JP" altLang="en-US" sz="1600" b="1" dirty="0">
                <a:ln w="0"/>
                <a:solidFill>
                  <a:schemeClr val="tx1"/>
                </a:solidFill>
              </a:rPr>
              <a:t>  おいて必要な</a:t>
            </a:r>
            <a:r>
              <a:rPr kumimoji="1" lang="ja-JP" altLang="en-US" sz="1600" b="1" dirty="0">
                <a:ln w="0"/>
                <a:solidFill>
                  <a:schemeClr val="tx1"/>
                </a:solidFill>
              </a:rPr>
              <a:t>改訂を実施</a:t>
            </a:r>
          </a:p>
        </p:txBody>
      </p:sp>
    </p:spTree>
    <p:extLst>
      <p:ext uri="{BB962C8B-B14F-4D97-AF65-F5344CB8AC3E}">
        <p14:creationId xmlns:p14="http://schemas.microsoft.com/office/powerpoint/2010/main" val="360351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6265" y="775254"/>
            <a:ext cx="8880231" cy="36264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　これからの幼稚園には，学校教育の始まりとして，こうした教育の目的及び目標の達成を目指しつつ，一人一人の幼児が，将来，自分のよさや可能性を認識するとともに，あらゆる他者を価値のある存在として尊重し，多様な人々と協働しながら様々な社会的変化を乗り越え，豊かな人生を切り拓</a:t>
            </a:r>
            <a:r>
              <a:rPr lang="en-US" altLang="ja-JP" dirty="0">
                <a:solidFill>
                  <a:schemeClr val="tx1"/>
                </a:solidFill>
              </a:rPr>
              <a:t>(</a:t>
            </a:r>
            <a:r>
              <a:rPr lang="ja-JP" altLang="en-US" dirty="0">
                <a:solidFill>
                  <a:schemeClr val="tx1"/>
                </a:solidFill>
              </a:rPr>
              <a:t>ひら</a:t>
            </a:r>
            <a:r>
              <a:rPr lang="en-US" altLang="ja-JP" dirty="0">
                <a:solidFill>
                  <a:schemeClr val="tx1"/>
                </a:solidFill>
              </a:rPr>
              <a:t>)</a:t>
            </a:r>
            <a:r>
              <a:rPr lang="ja-JP" altLang="en-US" dirty="0">
                <a:solidFill>
                  <a:schemeClr val="tx1"/>
                </a:solidFill>
              </a:rPr>
              <a:t>き，持続可能な社会の創り手となることができるようにするための基礎を培うことが求められる。このために必要な教育の在り方を具体化するのが，各幼稚園において教育の内容等を組織的かつ計画的に組み立てた教育課程である。</a:t>
            </a:r>
          </a:p>
          <a:p>
            <a:r>
              <a:rPr lang="ja-JP" altLang="en-US" dirty="0">
                <a:solidFill>
                  <a:schemeClr val="tx1"/>
                </a:solidFill>
              </a:rPr>
              <a:t>　教育課程を通して，これからの時代に求められる教育を実現していくためには，よりよい学校教育を通してよりよい社会を創るという理念を学校と社会とが共有し，それぞれの幼稚園において，幼児期にふさわしい生活をどのように展開し，どのような資質・能力を育むようにするのかを教育課程において明確にしながら，社会との連携及び協働によりその実現を図っていくという，社会に開かれた教育課程の実現が重要となる。</a:t>
            </a:r>
          </a:p>
          <a:p>
            <a:r>
              <a:rPr lang="ja-JP" altLang="en-US" dirty="0">
                <a:solidFill>
                  <a:schemeClr val="tx1"/>
                </a:solidFill>
              </a:rPr>
              <a:t>　</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7</a:t>
            </a:fld>
            <a:endParaRPr kumimoji="1" lang="ja-JP" altLang="en-US" dirty="0"/>
          </a:p>
        </p:txBody>
      </p:sp>
      <p:sp>
        <p:nvSpPr>
          <p:cNvPr id="14" name="Rectangle 4"/>
          <p:cNvSpPr>
            <a:spLocks noChangeArrowheads="1"/>
          </p:cNvSpPr>
          <p:nvPr/>
        </p:nvSpPr>
        <p:spPr bwMode="auto">
          <a:xfrm>
            <a:off x="862136" y="115379"/>
            <a:ext cx="8246368" cy="576262"/>
          </a:xfrm>
          <a:prstGeom prst="rect">
            <a:avLst/>
          </a:prstGeom>
          <a:solidFill>
            <a:srgbClr val="00B050"/>
          </a:solid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幼稚園教育要領の目指すものとは　</a:t>
            </a:r>
            <a:r>
              <a:rPr lang="ja-JP" altLang="en-US" sz="1800" b="1" dirty="0">
                <a:solidFill>
                  <a:schemeClr val="bg1"/>
                </a:solidFill>
                <a:latin typeface="メイリオ" panose="020B0604030504040204" pitchFamily="50" charset="-128"/>
                <a:ea typeface="メイリオ" panose="020B0604030504040204" pitchFamily="50" charset="-128"/>
              </a:rPr>
              <a:t>－社会に開かれた教育課程の実現</a:t>
            </a:r>
            <a:endParaRPr lang="ja-JP" altLang="en-US" sz="18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endParaRPr>
          </a:p>
        </p:txBody>
      </p:sp>
      <p:sp>
        <p:nvSpPr>
          <p:cNvPr id="15" name="楕円 14"/>
          <p:cNvSpPr/>
          <p:nvPr/>
        </p:nvSpPr>
        <p:spPr>
          <a:xfrm>
            <a:off x="34953" y="88625"/>
            <a:ext cx="1132822" cy="629771"/>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前文</a:t>
            </a:r>
          </a:p>
        </p:txBody>
      </p:sp>
      <p:sp>
        <p:nvSpPr>
          <p:cNvPr id="7" name="吹き出し: 上矢印 6"/>
          <p:cNvSpPr/>
          <p:nvPr/>
        </p:nvSpPr>
        <p:spPr>
          <a:xfrm>
            <a:off x="122950" y="4453786"/>
            <a:ext cx="8740228" cy="2215574"/>
          </a:xfrm>
          <a:prstGeom prst="upArrowCallout">
            <a:avLst>
              <a:gd name="adj1" fmla="val 109208"/>
              <a:gd name="adj2" fmla="val 92366"/>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　</a:t>
            </a:r>
            <a:r>
              <a:rPr kumimoji="1" lang="ja-JP" altLang="en-US" dirty="0">
                <a:solidFill>
                  <a:schemeClr val="tx1"/>
                </a:solidFill>
              </a:rPr>
              <a:t>教育課程を通して、これからの時代に求められる教育を実現していくためには、よりよい学校を通してよりよい社会を創るという理念を学校と社会が共有することが求められる。そのため、それぞれの幼稚園において、幼児期にふさわしい生活をどのように展開し、どのような資質・能力を育むようにするのかを教育課程において明確にしながら、社会との連携及び協働によりその実現を図っていく、「社会</a:t>
            </a:r>
            <a:r>
              <a:rPr lang="ja-JP" altLang="en-US" dirty="0">
                <a:solidFill>
                  <a:schemeClr val="tx1"/>
                </a:solidFill>
              </a:rPr>
              <a:t>に開かれた教育課程」の実現が重要となることを示した。</a:t>
            </a:r>
            <a:endParaRPr lang="en-US" altLang="ja-JP" dirty="0">
              <a:solidFill>
                <a:schemeClr val="tx1"/>
              </a:solidFill>
            </a:endParaRPr>
          </a:p>
        </p:txBody>
      </p:sp>
      <p:sp>
        <p:nvSpPr>
          <p:cNvPr id="8" name="正方形/長方形 7"/>
          <p:cNvSpPr/>
          <p:nvPr/>
        </p:nvSpPr>
        <p:spPr>
          <a:xfrm>
            <a:off x="90250" y="4653136"/>
            <a:ext cx="85202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Ｐ４</a:t>
            </a:r>
          </a:p>
        </p:txBody>
      </p:sp>
    </p:spTree>
    <p:extLst>
      <p:ext uri="{BB962C8B-B14F-4D97-AF65-F5344CB8AC3E}">
        <p14:creationId xmlns:p14="http://schemas.microsoft.com/office/powerpoint/2010/main" val="482130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316" y="1097163"/>
            <a:ext cx="8856984" cy="38701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　幼稚園教育要領とは，こうした理念の実現に向けて必要となる教育課程の基準を大綱的に定めるものである。幼稚園教育要領が果たす役割の一つは，公の性質を有する幼稚園における教育水準を全国的に確保することである。また，各幼稚園がその特色を生かして創意工夫を重ね，長年にわたり積み重ねられてきた教育実践や学術研究の蓄積を生かしながら，幼児や地域の現状や課題を捉え，家庭や地域社会と協力して，幼稚園教育要領を踏まえた教育活動の更なる充実を図っていくことも重要である。</a:t>
            </a:r>
          </a:p>
          <a:p>
            <a:r>
              <a:rPr lang="ja-JP" altLang="en-US" dirty="0">
                <a:solidFill>
                  <a:schemeClr val="tx1"/>
                </a:solidFill>
              </a:rPr>
              <a:t>　幼児の自発的な活動としての遊びを生み出すために必要な環境を整え，一人一人の資質・能力を育んでいくことは，教職員をはじめとする幼稚園関係者はもとより，家庭や地域の人々も含め，様々な立場から幼児や幼稚園に関わる全ての大人に期待される役割である。家庭との緊密な連携の下，小学校以降の教育や生涯にわたる学習とのつながりを見通しながら，幼児の自発的な活動としての遊びを通しての総合的な指導をする際に広く活用されるものとなることを期待して，ここに幼稚園教育要領を定める。</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3F991C33-C8BF-4895-8FD1-7F8BFDB9C824}" type="slidenum">
              <a:rPr kumimoji="1" lang="ja-JP" altLang="en-US" smtClean="0"/>
              <a:t>8</a:t>
            </a:fld>
            <a:endParaRPr kumimoji="1" lang="ja-JP" altLang="en-US" dirty="0"/>
          </a:p>
        </p:txBody>
      </p:sp>
      <p:sp>
        <p:nvSpPr>
          <p:cNvPr id="14" name="Rectangle 4"/>
          <p:cNvSpPr>
            <a:spLocks noChangeArrowheads="1"/>
          </p:cNvSpPr>
          <p:nvPr/>
        </p:nvSpPr>
        <p:spPr bwMode="auto">
          <a:xfrm>
            <a:off x="601364" y="115378"/>
            <a:ext cx="8246368" cy="937357"/>
          </a:xfrm>
          <a:prstGeom prst="rect">
            <a:avLst/>
          </a:prstGeom>
          <a:solidFill>
            <a:srgbClr val="00B050"/>
          </a:solidFill>
          <a:ln>
            <a:noFill/>
          </a:ln>
          <a:effectLst/>
        </p:spPr>
        <p:txBody>
          <a:bodyPr anchor="t" anchorCtr="0"/>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algn="l"/>
            <a:r>
              <a:rPr lang="ja-JP" altLang="en-US" sz="2000" b="1" dirty="0">
                <a:solidFill>
                  <a:schemeClr val="bg1"/>
                </a:solidFill>
                <a:latin typeface="メイリオ" panose="020B0604030504040204" pitchFamily="50" charset="-128"/>
                <a:ea typeface="メイリオ" panose="020B0604030504040204" pitchFamily="50" charset="-128"/>
              </a:rPr>
              <a:t>　　幼稚園教育要領の目指すものとは</a:t>
            </a:r>
            <a:endParaRPr lang="en-US" altLang="ja-JP" sz="2000" b="1" dirty="0">
              <a:solidFill>
                <a:schemeClr val="bg1"/>
              </a:solidFill>
              <a:latin typeface="メイリオ" panose="020B0604030504040204" pitchFamily="50" charset="-128"/>
              <a:ea typeface="メイリオ" panose="020B0604030504040204" pitchFamily="50" charset="-128"/>
            </a:endParaRPr>
          </a:p>
          <a:p>
            <a:pPr algn="l"/>
            <a:r>
              <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rPr>
              <a:t>　　　  </a:t>
            </a:r>
            <a:r>
              <a:rPr lang="ja-JP" altLang="en-US" sz="1800" b="1" dirty="0">
                <a:solidFill>
                  <a:schemeClr val="bg1"/>
                </a:solidFill>
                <a:latin typeface="メイリオ" panose="020B0604030504040204" pitchFamily="50" charset="-128"/>
                <a:ea typeface="メイリオ" panose="020B0604030504040204" pitchFamily="50" charset="-128"/>
              </a:rPr>
              <a:t>－　一人一人の資質・能力を育んでいくこと</a:t>
            </a:r>
            <a:endParaRPr lang="en-US" altLang="ja-JP" sz="1800" b="1" dirty="0">
              <a:solidFill>
                <a:schemeClr val="bg1"/>
              </a:solidFill>
              <a:latin typeface="メイリオ" panose="020B0604030504040204" pitchFamily="50" charset="-128"/>
              <a:ea typeface="メイリオ" panose="020B0604030504040204" pitchFamily="50" charset="-128"/>
            </a:endParaRPr>
          </a:p>
          <a:p>
            <a:pPr algn="l"/>
            <a:r>
              <a:rPr lang="ja-JP" altLang="en-US" sz="1800" b="1" dirty="0">
                <a:solidFill>
                  <a:schemeClr val="bg1"/>
                </a:solidFill>
                <a:latin typeface="メイリオ" panose="020B0604030504040204" pitchFamily="50" charset="-128"/>
                <a:ea typeface="メイリオ" panose="020B0604030504040204" pitchFamily="50" charset="-128"/>
              </a:rPr>
              <a:t>　　　　－　小学校以降の教育や生涯にわたる学習とのつながりを見通すこと</a:t>
            </a:r>
          </a:p>
        </p:txBody>
      </p:sp>
      <p:sp>
        <p:nvSpPr>
          <p:cNvPr id="15" name="楕円 14"/>
          <p:cNvSpPr/>
          <p:nvPr/>
        </p:nvSpPr>
        <p:spPr>
          <a:xfrm>
            <a:off x="34953" y="88625"/>
            <a:ext cx="1132822" cy="629771"/>
          </a:xfrm>
          <a:prstGeom prst="ellipse">
            <a:avLst/>
          </a:prstGeom>
          <a:solidFill>
            <a:srgbClr val="FFC00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前文</a:t>
            </a:r>
          </a:p>
        </p:txBody>
      </p:sp>
      <p:sp>
        <p:nvSpPr>
          <p:cNvPr id="8" name="吹き出し: 上矢印 7"/>
          <p:cNvSpPr/>
          <p:nvPr/>
        </p:nvSpPr>
        <p:spPr>
          <a:xfrm>
            <a:off x="122950" y="5005533"/>
            <a:ext cx="8856984" cy="1711518"/>
          </a:xfrm>
          <a:prstGeom prst="upArrowCallout">
            <a:avLst>
              <a:gd name="adj1" fmla="val 109208"/>
              <a:gd name="adj2" fmla="val 92366"/>
              <a:gd name="adj3" fmla="val 12088"/>
              <a:gd name="adj4" fmla="val 7901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rPr>
              <a:t>○　</a:t>
            </a:r>
            <a:r>
              <a:rPr kumimoji="1" lang="ja-JP" altLang="en-US" sz="1600" dirty="0">
                <a:solidFill>
                  <a:schemeClr val="tx1"/>
                </a:solidFill>
              </a:rPr>
              <a:t>幼稚園教育要領は、公の性質を有する幼稚園における教育水準を全国的に確保することを目的に、教育課程の基準を大綱的に定めるものであり、それ</a:t>
            </a:r>
            <a:r>
              <a:rPr lang="ja-JP" altLang="en-US" sz="1600" dirty="0">
                <a:solidFill>
                  <a:schemeClr val="tx1"/>
                </a:solidFill>
              </a:rPr>
              <a:t>ぞれの幼稚園は、幼稚園教育要領を踏まえ、各幼稚園の特色を生かして創意工夫を重ね、長年にわたり積み重ねられてきた教育実践や学術研究の蓄積を生かしながら、幼児や地域の現状や課題を捉え、家庭や地域社会と協力して、教育活動の更なる充実を図っていくことが重要であることを示した。</a:t>
            </a:r>
            <a:endParaRPr lang="en-US" altLang="ja-JP" sz="1600" dirty="0">
              <a:solidFill>
                <a:schemeClr val="tx1"/>
              </a:solidFill>
            </a:endParaRPr>
          </a:p>
        </p:txBody>
      </p:sp>
      <p:sp>
        <p:nvSpPr>
          <p:cNvPr id="7" name="正方形/長方形 6"/>
          <p:cNvSpPr/>
          <p:nvPr/>
        </p:nvSpPr>
        <p:spPr>
          <a:xfrm>
            <a:off x="120217" y="5074549"/>
            <a:ext cx="852024" cy="2759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Ｐ４</a:t>
            </a:r>
          </a:p>
        </p:txBody>
      </p:sp>
    </p:spTree>
    <p:extLst>
      <p:ext uri="{BB962C8B-B14F-4D97-AF65-F5344CB8AC3E}">
        <p14:creationId xmlns:p14="http://schemas.microsoft.com/office/powerpoint/2010/main" val="2117134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2276872"/>
            <a:ext cx="7886700" cy="1325563"/>
          </a:xfrm>
        </p:spPr>
        <p:txBody>
          <a:bodyPr/>
          <a:lstStyle/>
          <a:p>
            <a:pPr algn="ctr"/>
            <a:r>
              <a:rPr lang="ja-JP" altLang="en-US" dirty="0"/>
              <a:t>第１章 　総則の改訂について</a:t>
            </a:r>
            <a:endParaRPr kumimoji="1" lang="ja-JP" altLang="en-US" dirty="0"/>
          </a:p>
        </p:txBody>
      </p:sp>
      <p:sp>
        <p:nvSpPr>
          <p:cNvPr id="12" name="スライド番号プレースホルダー 11"/>
          <p:cNvSpPr>
            <a:spLocks noGrp="1"/>
          </p:cNvSpPr>
          <p:nvPr>
            <p:ph type="sldNum" sz="quarter" idx="12"/>
          </p:nvPr>
        </p:nvSpPr>
        <p:spPr/>
        <p:txBody>
          <a:bodyPr/>
          <a:lstStyle/>
          <a:p>
            <a:fld id="{3F991C33-C8BF-4895-8FD1-7F8BFDB9C824}" type="slidenum">
              <a:rPr kumimoji="1" lang="ja-JP" altLang="en-US" smtClean="0"/>
              <a:t>9</a:t>
            </a:fld>
            <a:endParaRPr kumimoji="1" lang="ja-JP" altLang="en-US"/>
          </a:p>
        </p:txBody>
      </p:sp>
    </p:spTree>
    <p:extLst>
      <p:ext uri="{BB962C8B-B14F-4D97-AF65-F5344CB8AC3E}">
        <p14:creationId xmlns:p14="http://schemas.microsoft.com/office/powerpoint/2010/main" val="34826301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5732</Words>
  <Application>Microsoft Office PowerPoint</Application>
  <PresentationFormat>画面に合わせる (4:3)</PresentationFormat>
  <Paragraphs>1203</Paragraphs>
  <Slides>66</Slides>
  <Notes>30</Notes>
  <HiddenSlides>0</HiddenSlides>
  <MMClips>0</MMClips>
  <ScaleCrop>false</ScaleCrop>
  <HeadingPairs>
    <vt:vector size="4" baseType="variant">
      <vt:variant>
        <vt:lpstr>テーマ</vt:lpstr>
      </vt:variant>
      <vt:variant>
        <vt:i4>2</vt:i4>
      </vt:variant>
      <vt:variant>
        <vt:lpstr>スライド タイトル</vt:lpstr>
      </vt:variant>
      <vt:variant>
        <vt:i4>66</vt:i4>
      </vt:variant>
    </vt:vector>
  </HeadingPairs>
  <TitlesOfParts>
    <vt:vector size="68" baseType="lpstr">
      <vt:lpstr>Office テーマ</vt:lpstr>
      <vt:lpstr>2_blank</vt:lpstr>
      <vt:lpstr>幼稚園教育要領の改訂について ―主な改訂内容－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第１章 　総則の改訂について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第２章　ねらい及び内容 の改訂について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第３章　教育課程に係る教育時間の終了後等に行う教育活動などの留意事項の改訂について</vt:lpstr>
      <vt:lpstr>PowerPoint プレゼンテーション</vt:lpstr>
      <vt:lpstr>PowerPoint プレゼンテーション</vt:lpstr>
      <vt:lpstr>PowerPoint プレゼンテーション</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2017-07-31T04:41:14Z</dcterms:created>
  <dcterms:modified xsi:type="dcterms:W3CDTF">2018-03-19T05:22:14Z</dcterms:modified>
</cp:coreProperties>
</file>