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375" r:id="rId2"/>
    <p:sldId id="376" r:id="rId3"/>
  </p:sldIdLst>
  <p:sldSz cx="9906000" cy="6858000" type="A4"/>
  <p:notesSz cx="6807200" cy="99393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8" d="100"/>
          <a:sy n="118" d="100"/>
        </p:scale>
        <p:origin x="1122" y="96"/>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D4FE0A-C01A-42F0-B1D9-6BEB47283B5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kumimoji="1" lang="ja-JP" altLang="en-US"/>
        </a:p>
      </dgm:t>
    </dgm:pt>
    <dgm:pt modelId="{9367E6A2-1ABE-40D7-8614-A33C058794FA}">
      <dgm:prSet phldrT="[テキスト]"/>
      <dgm:spPr/>
      <dgm:t>
        <a:bodyPr/>
        <a:lstStyle/>
        <a:p>
          <a:r>
            <a:rPr kumimoji="1" lang="ja-JP" altLang="en-US" dirty="0">
              <a:latin typeface="メイリオ" panose="020B0604030504040204" pitchFamily="50" charset="-128"/>
              <a:ea typeface="メイリオ" panose="020B0604030504040204" pitchFamily="50" charset="-128"/>
            </a:rPr>
            <a:t>状況の把握・情報整理</a:t>
          </a:r>
        </a:p>
      </dgm:t>
    </dgm:pt>
    <dgm:pt modelId="{40A7A14B-A5E5-4D99-A1D2-F39058D4A61C}" type="parTrans" cxnId="{E1FC40DE-2223-4A61-91BF-F8329DA55324}">
      <dgm:prSet/>
      <dgm:spPr/>
      <dgm:t>
        <a:bodyPr/>
        <a:lstStyle/>
        <a:p>
          <a:endParaRPr kumimoji="1" lang="ja-JP" altLang="en-US"/>
        </a:p>
      </dgm:t>
    </dgm:pt>
    <dgm:pt modelId="{0DAE1CD6-EFBA-4539-8C66-A7D99B9BF9C0}" type="sibTrans" cxnId="{E1FC40DE-2223-4A61-91BF-F8329DA55324}">
      <dgm:prSet/>
      <dgm:spPr/>
      <dgm:t>
        <a:bodyPr/>
        <a:lstStyle/>
        <a:p>
          <a:endParaRPr kumimoji="1" lang="ja-JP" altLang="en-US"/>
        </a:p>
      </dgm:t>
    </dgm:pt>
    <dgm:pt modelId="{3150276D-3EC6-47F5-B217-257428859459}">
      <dgm:prSet phldrT="[テキスト]"/>
      <dgm:spPr/>
      <dgm:t>
        <a:bodyPr/>
        <a:lstStyle/>
        <a:p>
          <a:r>
            <a:rPr lang="ja-JP" dirty="0">
              <a:latin typeface="メイリオ" panose="020B0604030504040204" pitchFamily="50" charset="-128"/>
              <a:ea typeface="メイリオ" panose="020B0604030504040204" pitchFamily="50" charset="-128"/>
            </a:rPr>
            <a:t>外国人患者の来院時に状況を把握するために聞くべき情報と、把握した状況分類に従って患者から収集しておくべき情報の提供</a:t>
          </a:r>
          <a:endParaRPr kumimoji="1" lang="ja-JP" altLang="en-US" dirty="0">
            <a:latin typeface="メイリオ" panose="020B0604030504040204" pitchFamily="50" charset="-128"/>
            <a:ea typeface="メイリオ" panose="020B0604030504040204" pitchFamily="50" charset="-128"/>
          </a:endParaRPr>
        </a:p>
      </dgm:t>
    </dgm:pt>
    <dgm:pt modelId="{F60B6341-A69D-4FD2-8866-EB278C2D279F}" type="parTrans" cxnId="{0018FB38-77BC-4618-9C3D-EC47E9683723}">
      <dgm:prSet/>
      <dgm:spPr/>
      <dgm:t>
        <a:bodyPr/>
        <a:lstStyle/>
        <a:p>
          <a:endParaRPr kumimoji="1" lang="ja-JP" altLang="en-US"/>
        </a:p>
      </dgm:t>
    </dgm:pt>
    <dgm:pt modelId="{9D0A153E-0E67-4410-8707-94D640006324}" type="sibTrans" cxnId="{0018FB38-77BC-4618-9C3D-EC47E9683723}">
      <dgm:prSet/>
      <dgm:spPr/>
      <dgm:t>
        <a:bodyPr/>
        <a:lstStyle/>
        <a:p>
          <a:endParaRPr kumimoji="1" lang="ja-JP" altLang="en-US"/>
        </a:p>
      </dgm:t>
    </dgm:pt>
    <dgm:pt modelId="{16193791-D47C-4BA5-9D71-1CFE52EAF8C2}">
      <dgm:prSet phldrT="[テキスト]"/>
      <dgm:spPr/>
      <dgm:t>
        <a:bodyPr/>
        <a:lstStyle/>
        <a:p>
          <a:r>
            <a:rPr kumimoji="1" lang="ja-JP" altLang="en-US" dirty="0">
              <a:latin typeface="メイリオ" panose="020B0604030504040204" pitchFamily="50" charset="-128"/>
              <a:ea typeface="メイリオ" panose="020B0604030504040204" pitchFamily="50" charset="-128"/>
            </a:rPr>
            <a:t>支払いサポート</a:t>
          </a:r>
        </a:p>
      </dgm:t>
    </dgm:pt>
    <dgm:pt modelId="{EAD5C34E-48B0-42E6-B74D-BB594A3B5265}" type="parTrans" cxnId="{1FC0978B-7DEE-4B7E-A59D-24FF5F7B0588}">
      <dgm:prSet/>
      <dgm:spPr/>
      <dgm:t>
        <a:bodyPr/>
        <a:lstStyle/>
        <a:p>
          <a:endParaRPr kumimoji="1" lang="ja-JP" altLang="en-US"/>
        </a:p>
      </dgm:t>
    </dgm:pt>
    <dgm:pt modelId="{DEEB1A20-FD4E-419A-8CAD-6EAB50B5C2C4}" type="sibTrans" cxnId="{1FC0978B-7DEE-4B7E-A59D-24FF5F7B0588}">
      <dgm:prSet/>
      <dgm:spPr/>
      <dgm:t>
        <a:bodyPr/>
        <a:lstStyle/>
        <a:p>
          <a:endParaRPr kumimoji="1" lang="ja-JP" altLang="en-US"/>
        </a:p>
      </dgm:t>
    </dgm:pt>
    <dgm:pt modelId="{577444B9-FFB2-4CBE-964E-6E62F4547D20}">
      <dgm:prSet phldrT="[テキスト]"/>
      <dgm:spPr/>
      <dgm:t>
        <a:bodyPr/>
        <a:lstStyle/>
        <a:p>
          <a:r>
            <a:rPr kumimoji="1" lang="ja-JP" altLang="en-US" dirty="0">
              <a:latin typeface="メイリオ" panose="020B0604030504040204" pitchFamily="50" charset="-128"/>
              <a:ea typeface="メイリオ" panose="020B0604030504040204" pitchFamily="50" charset="-128"/>
            </a:rPr>
            <a:t>医療費の未収金防止対策として、来院時に確認しておくべき諸条件の情報提供、諸保険に加入している場合の患者および医療機関で必要となる手続きについての説明、窓口で支払いに問題が生じた際の対応策の助言提供等</a:t>
          </a:r>
        </a:p>
      </dgm:t>
    </dgm:pt>
    <dgm:pt modelId="{31413551-F43E-46E0-822F-AAD2770D8B16}" type="parTrans" cxnId="{9C444CFE-08E4-4AEF-AD03-3CC768725762}">
      <dgm:prSet/>
      <dgm:spPr/>
      <dgm:t>
        <a:bodyPr/>
        <a:lstStyle/>
        <a:p>
          <a:endParaRPr kumimoji="1" lang="ja-JP" altLang="en-US"/>
        </a:p>
      </dgm:t>
    </dgm:pt>
    <dgm:pt modelId="{58DEC167-83AB-4D6C-88D3-FA6AE63AFDF2}" type="sibTrans" cxnId="{9C444CFE-08E4-4AEF-AD03-3CC768725762}">
      <dgm:prSet/>
      <dgm:spPr/>
      <dgm:t>
        <a:bodyPr/>
        <a:lstStyle/>
        <a:p>
          <a:endParaRPr kumimoji="1" lang="ja-JP" altLang="en-US"/>
        </a:p>
      </dgm:t>
    </dgm:pt>
    <dgm:pt modelId="{5EDDF79D-F5B7-4871-A541-F2093435A3DA}">
      <dgm:prSet phldrT="[テキスト]"/>
      <dgm:spPr/>
      <dgm:t>
        <a:bodyPr/>
        <a:lstStyle/>
        <a:p>
          <a:pPr>
            <a:spcAft>
              <a:spcPts val="0"/>
            </a:spcAft>
          </a:pPr>
          <a:r>
            <a:rPr kumimoji="1" lang="ja-JP" altLang="en-US" dirty="0">
              <a:latin typeface="メイリオ" panose="020B0604030504040204" pitchFamily="50" charset="-128"/>
              <a:ea typeface="メイリオ" panose="020B0604030504040204" pitchFamily="50" charset="-128"/>
            </a:rPr>
            <a:t>重篤案件対応の</a:t>
          </a:r>
          <a:endParaRPr kumimoji="1" lang="en-US" altLang="ja-JP" dirty="0">
            <a:latin typeface="メイリオ" panose="020B0604030504040204" pitchFamily="50" charset="-128"/>
            <a:ea typeface="メイリオ" panose="020B0604030504040204" pitchFamily="50" charset="-128"/>
          </a:endParaRPr>
        </a:p>
        <a:p>
          <a:pPr>
            <a:spcAft>
              <a:spcPts val="0"/>
            </a:spcAft>
          </a:pPr>
          <a:r>
            <a:rPr kumimoji="1" lang="ja-JP" altLang="en-US" dirty="0">
              <a:latin typeface="メイリオ" panose="020B0604030504040204" pitchFamily="50" charset="-128"/>
              <a:ea typeface="メイリオ" panose="020B0604030504040204" pitchFamily="50" charset="-128"/>
            </a:rPr>
            <a:t>情報提供</a:t>
          </a:r>
          <a:endParaRPr kumimoji="1" lang="en-US" altLang="ja-JP" dirty="0">
            <a:latin typeface="メイリオ" panose="020B0604030504040204" pitchFamily="50" charset="-128"/>
            <a:ea typeface="メイリオ" panose="020B0604030504040204" pitchFamily="50" charset="-128"/>
          </a:endParaRPr>
        </a:p>
      </dgm:t>
    </dgm:pt>
    <dgm:pt modelId="{96979306-752D-479C-9AC8-5497D69730C8}" type="parTrans" cxnId="{8B5CF4B5-EE2A-4CA9-951B-88E70014FD92}">
      <dgm:prSet/>
      <dgm:spPr/>
      <dgm:t>
        <a:bodyPr/>
        <a:lstStyle/>
        <a:p>
          <a:endParaRPr kumimoji="1" lang="ja-JP" altLang="en-US"/>
        </a:p>
      </dgm:t>
    </dgm:pt>
    <dgm:pt modelId="{9DC7BA3A-C20A-4E2E-A69F-AAB1D3918F87}" type="sibTrans" cxnId="{8B5CF4B5-EE2A-4CA9-951B-88E70014FD92}">
      <dgm:prSet/>
      <dgm:spPr/>
      <dgm:t>
        <a:bodyPr/>
        <a:lstStyle/>
        <a:p>
          <a:endParaRPr kumimoji="1" lang="ja-JP" altLang="en-US"/>
        </a:p>
      </dgm:t>
    </dgm:pt>
    <dgm:pt modelId="{DF322106-FC93-4F1A-8BF9-B1020B20B733}">
      <dgm:prSet phldrT="[テキスト]"/>
      <dgm:spPr/>
      <dgm:t>
        <a:bodyPr/>
        <a:lstStyle/>
        <a:p>
          <a:r>
            <a:rPr lang="ja-JP" dirty="0">
              <a:latin typeface="メイリオ" panose="020B0604030504040204" pitchFamily="50" charset="-128"/>
              <a:ea typeface="メイリオ" panose="020B0604030504040204" pitchFamily="50" charset="-128"/>
            </a:rPr>
            <a:t>転院や搬送が必要になった際の、患者および医療機関で発生する手続きについての説明、具体的なシミュレーション例の情報共有、重篤案件の手配が可能な業者の紹介等</a:t>
          </a:r>
          <a:endParaRPr kumimoji="1" lang="ja-JP" altLang="en-US" dirty="0">
            <a:latin typeface="メイリオ" panose="020B0604030504040204" pitchFamily="50" charset="-128"/>
            <a:ea typeface="メイリオ" panose="020B0604030504040204" pitchFamily="50" charset="-128"/>
          </a:endParaRPr>
        </a:p>
      </dgm:t>
    </dgm:pt>
    <dgm:pt modelId="{8AEDA465-2212-469F-B683-51E7EF6FCB30}" type="parTrans" cxnId="{9F833ABF-5612-4995-B8FD-0BC5C86B73AD}">
      <dgm:prSet/>
      <dgm:spPr/>
      <dgm:t>
        <a:bodyPr/>
        <a:lstStyle/>
        <a:p>
          <a:endParaRPr kumimoji="1" lang="ja-JP" altLang="en-US"/>
        </a:p>
      </dgm:t>
    </dgm:pt>
    <dgm:pt modelId="{B80306DF-B5C0-47C3-9070-9E0E91762642}" type="sibTrans" cxnId="{9F833ABF-5612-4995-B8FD-0BC5C86B73AD}">
      <dgm:prSet/>
      <dgm:spPr/>
      <dgm:t>
        <a:bodyPr/>
        <a:lstStyle/>
        <a:p>
          <a:endParaRPr kumimoji="1" lang="ja-JP" altLang="en-US"/>
        </a:p>
      </dgm:t>
    </dgm:pt>
    <dgm:pt modelId="{AE4A568D-CA90-4E96-9A0F-933EC8637DF0}">
      <dgm:prSet phldrT="[テキスト]"/>
      <dgm:spPr/>
      <dgm:t>
        <a:bodyPr/>
        <a:lstStyle/>
        <a:p>
          <a:pPr>
            <a:spcAft>
              <a:spcPts val="0"/>
            </a:spcAft>
          </a:pPr>
          <a:r>
            <a:rPr kumimoji="1" lang="ja-JP" altLang="en-US" dirty="0">
              <a:latin typeface="メイリオ" panose="020B0604030504040204" pitchFamily="50" charset="-128"/>
              <a:ea typeface="メイリオ" panose="020B0604030504040204" pitchFamily="50" charset="-128"/>
            </a:rPr>
            <a:t>院外機関情報提供・</a:t>
          </a:r>
          <a:endParaRPr kumimoji="1" lang="en-US" altLang="ja-JP" dirty="0">
            <a:latin typeface="メイリオ" panose="020B0604030504040204" pitchFamily="50" charset="-128"/>
            <a:ea typeface="メイリオ" panose="020B0604030504040204" pitchFamily="50" charset="-128"/>
          </a:endParaRPr>
        </a:p>
        <a:p>
          <a:pPr>
            <a:spcAft>
              <a:spcPts val="0"/>
            </a:spcAft>
          </a:pPr>
          <a:r>
            <a:rPr kumimoji="1" lang="ja-JP" altLang="en-US" dirty="0">
              <a:latin typeface="メイリオ" panose="020B0604030504040204" pitchFamily="50" charset="-128"/>
              <a:ea typeface="メイリオ" panose="020B0604030504040204" pitchFamily="50" charset="-128"/>
            </a:rPr>
            <a:t>手続き説明</a:t>
          </a:r>
        </a:p>
      </dgm:t>
    </dgm:pt>
    <dgm:pt modelId="{DD08585D-2513-4ABE-B24E-1C1D3B5438F8}" type="parTrans" cxnId="{B9594969-00D4-4517-8895-B198ED5DEE7C}">
      <dgm:prSet/>
      <dgm:spPr/>
      <dgm:t>
        <a:bodyPr/>
        <a:lstStyle/>
        <a:p>
          <a:endParaRPr kumimoji="1" lang="ja-JP" altLang="en-US"/>
        </a:p>
      </dgm:t>
    </dgm:pt>
    <dgm:pt modelId="{C60FC359-B8EB-42B4-99A7-909FAEE20EBC}" type="sibTrans" cxnId="{B9594969-00D4-4517-8895-B198ED5DEE7C}">
      <dgm:prSet/>
      <dgm:spPr/>
      <dgm:t>
        <a:bodyPr/>
        <a:lstStyle/>
        <a:p>
          <a:endParaRPr kumimoji="1" lang="ja-JP" altLang="en-US"/>
        </a:p>
      </dgm:t>
    </dgm:pt>
    <dgm:pt modelId="{0DD97089-6A5B-4C1C-88A3-A6E964EAF3E6}">
      <dgm:prSet/>
      <dgm:spPr/>
      <dgm:t>
        <a:bodyPr/>
        <a:lstStyle/>
        <a:p>
          <a:r>
            <a:rPr kumimoji="1" lang="ja-JP" altLang="en-US" dirty="0">
              <a:latin typeface="メイリオ" panose="020B0604030504040204" pitchFamily="50" charset="-128"/>
              <a:ea typeface="メイリオ" panose="020B0604030504040204" pitchFamily="50" charset="-128"/>
            </a:rPr>
            <a:t>外国人患者が受診中および受診後、さらに自国に帰国するまでに関わりうる院外の大使館等の公的機関や航空会社等の事業者の案内と諸手続きについての情報提供</a:t>
          </a:r>
        </a:p>
      </dgm:t>
    </dgm:pt>
    <dgm:pt modelId="{F822FFA1-B953-4C22-B5DC-8108A7DB4B25}" type="parTrans" cxnId="{CBFE24CA-7693-4108-942A-1A6D9180FA01}">
      <dgm:prSet/>
      <dgm:spPr/>
      <dgm:t>
        <a:bodyPr/>
        <a:lstStyle/>
        <a:p>
          <a:endParaRPr kumimoji="1" lang="ja-JP" altLang="en-US"/>
        </a:p>
      </dgm:t>
    </dgm:pt>
    <dgm:pt modelId="{64041A85-E7B2-4447-9564-4122092AD49D}" type="sibTrans" cxnId="{CBFE24CA-7693-4108-942A-1A6D9180FA01}">
      <dgm:prSet/>
      <dgm:spPr/>
      <dgm:t>
        <a:bodyPr/>
        <a:lstStyle/>
        <a:p>
          <a:endParaRPr kumimoji="1" lang="ja-JP" altLang="en-US"/>
        </a:p>
      </dgm:t>
    </dgm:pt>
    <dgm:pt modelId="{F728C0DE-FEFF-4FCB-92C8-923AEA2F3E95}" type="pres">
      <dgm:prSet presAssocID="{BCD4FE0A-C01A-42F0-B1D9-6BEB47283B5B}" presName="Name0" presStyleCnt="0">
        <dgm:presLayoutVars>
          <dgm:dir/>
          <dgm:animLvl val="lvl"/>
          <dgm:resizeHandles val="exact"/>
        </dgm:presLayoutVars>
      </dgm:prSet>
      <dgm:spPr/>
    </dgm:pt>
    <dgm:pt modelId="{EC845ABF-5E99-4A65-BD5D-CCA75078B6DA}" type="pres">
      <dgm:prSet presAssocID="{9367E6A2-1ABE-40D7-8614-A33C058794FA}" presName="composite" presStyleCnt="0"/>
      <dgm:spPr/>
    </dgm:pt>
    <dgm:pt modelId="{9487BE52-D353-49BC-80E2-A5A410C55ECB}" type="pres">
      <dgm:prSet presAssocID="{9367E6A2-1ABE-40D7-8614-A33C058794FA}" presName="parTx" presStyleLbl="alignNode1" presStyleIdx="0" presStyleCnt="4">
        <dgm:presLayoutVars>
          <dgm:chMax val="0"/>
          <dgm:chPref val="0"/>
          <dgm:bulletEnabled val="1"/>
        </dgm:presLayoutVars>
      </dgm:prSet>
      <dgm:spPr/>
    </dgm:pt>
    <dgm:pt modelId="{1F419564-8F33-4EB4-8D61-AB982E99462F}" type="pres">
      <dgm:prSet presAssocID="{9367E6A2-1ABE-40D7-8614-A33C058794FA}" presName="desTx" presStyleLbl="alignAccFollowNode1" presStyleIdx="0" presStyleCnt="4">
        <dgm:presLayoutVars>
          <dgm:bulletEnabled val="1"/>
        </dgm:presLayoutVars>
      </dgm:prSet>
      <dgm:spPr/>
    </dgm:pt>
    <dgm:pt modelId="{2BB32ADE-6DB1-433F-9F2C-EDEAA4CCF2F1}" type="pres">
      <dgm:prSet presAssocID="{0DAE1CD6-EFBA-4539-8C66-A7D99B9BF9C0}" presName="space" presStyleCnt="0"/>
      <dgm:spPr/>
    </dgm:pt>
    <dgm:pt modelId="{21203546-7E1F-485E-B47C-B9A0E92C0407}" type="pres">
      <dgm:prSet presAssocID="{16193791-D47C-4BA5-9D71-1CFE52EAF8C2}" presName="composite" presStyleCnt="0"/>
      <dgm:spPr/>
    </dgm:pt>
    <dgm:pt modelId="{6CB201B1-1DE6-4C02-98ED-FCEB22A6A06C}" type="pres">
      <dgm:prSet presAssocID="{16193791-D47C-4BA5-9D71-1CFE52EAF8C2}" presName="parTx" presStyleLbl="alignNode1" presStyleIdx="1" presStyleCnt="4">
        <dgm:presLayoutVars>
          <dgm:chMax val="0"/>
          <dgm:chPref val="0"/>
          <dgm:bulletEnabled val="1"/>
        </dgm:presLayoutVars>
      </dgm:prSet>
      <dgm:spPr/>
    </dgm:pt>
    <dgm:pt modelId="{A4026717-19B4-4F2F-853E-42654ECC3D7A}" type="pres">
      <dgm:prSet presAssocID="{16193791-D47C-4BA5-9D71-1CFE52EAF8C2}" presName="desTx" presStyleLbl="alignAccFollowNode1" presStyleIdx="1" presStyleCnt="4">
        <dgm:presLayoutVars>
          <dgm:bulletEnabled val="1"/>
        </dgm:presLayoutVars>
      </dgm:prSet>
      <dgm:spPr/>
    </dgm:pt>
    <dgm:pt modelId="{C3CF381E-0277-460D-8733-2FC40D387665}" type="pres">
      <dgm:prSet presAssocID="{DEEB1A20-FD4E-419A-8CAD-6EAB50B5C2C4}" presName="space" presStyleCnt="0"/>
      <dgm:spPr/>
    </dgm:pt>
    <dgm:pt modelId="{4BE2DAEF-D190-4DEE-B90B-70EEE6E18600}" type="pres">
      <dgm:prSet presAssocID="{AE4A568D-CA90-4E96-9A0F-933EC8637DF0}" presName="composite" presStyleCnt="0"/>
      <dgm:spPr/>
    </dgm:pt>
    <dgm:pt modelId="{44FA84D8-3033-4F4F-ABA9-5C7E1B04E3D8}" type="pres">
      <dgm:prSet presAssocID="{AE4A568D-CA90-4E96-9A0F-933EC8637DF0}" presName="parTx" presStyleLbl="alignNode1" presStyleIdx="2" presStyleCnt="4">
        <dgm:presLayoutVars>
          <dgm:chMax val="0"/>
          <dgm:chPref val="0"/>
          <dgm:bulletEnabled val="1"/>
        </dgm:presLayoutVars>
      </dgm:prSet>
      <dgm:spPr/>
    </dgm:pt>
    <dgm:pt modelId="{8E57EE13-D6D3-41FA-A39E-87F0ADF973AA}" type="pres">
      <dgm:prSet presAssocID="{AE4A568D-CA90-4E96-9A0F-933EC8637DF0}" presName="desTx" presStyleLbl="alignAccFollowNode1" presStyleIdx="2" presStyleCnt="4">
        <dgm:presLayoutVars>
          <dgm:bulletEnabled val="1"/>
        </dgm:presLayoutVars>
      </dgm:prSet>
      <dgm:spPr/>
    </dgm:pt>
    <dgm:pt modelId="{CDB31880-2049-4401-991A-831A3E064FA6}" type="pres">
      <dgm:prSet presAssocID="{C60FC359-B8EB-42B4-99A7-909FAEE20EBC}" presName="space" presStyleCnt="0"/>
      <dgm:spPr/>
    </dgm:pt>
    <dgm:pt modelId="{0FB86FB0-E853-4066-A532-EBC2782C1CBA}" type="pres">
      <dgm:prSet presAssocID="{5EDDF79D-F5B7-4871-A541-F2093435A3DA}" presName="composite" presStyleCnt="0"/>
      <dgm:spPr/>
    </dgm:pt>
    <dgm:pt modelId="{714F51FC-8095-4166-8BB1-7ABA1C6369B5}" type="pres">
      <dgm:prSet presAssocID="{5EDDF79D-F5B7-4871-A541-F2093435A3DA}" presName="parTx" presStyleLbl="alignNode1" presStyleIdx="3" presStyleCnt="4">
        <dgm:presLayoutVars>
          <dgm:chMax val="0"/>
          <dgm:chPref val="0"/>
          <dgm:bulletEnabled val="1"/>
        </dgm:presLayoutVars>
      </dgm:prSet>
      <dgm:spPr/>
    </dgm:pt>
    <dgm:pt modelId="{BDF493E9-B692-4561-902B-874220B29167}" type="pres">
      <dgm:prSet presAssocID="{5EDDF79D-F5B7-4871-A541-F2093435A3DA}" presName="desTx" presStyleLbl="alignAccFollowNode1" presStyleIdx="3" presStyleCnt="4">
        <dgm:presLayoutVars>
          <dgm:bulletEnabled val="1"/>
        </dgm:presLayoutVars>
      </dgm:prSet>
      <dgm:spPr/>
    </dgm:pt>
  </dgm:ptLst>
  <dgm:cxnLst>
    <dgm:cxn modelId="{7EAA5215-DAD2-4E12-8142-10AE958525D8}" type="presOf" srcId="{5EDDF79D-F5B7-4871-A541-F2093435A3DA}" destId="{714F51FC-8095-4166-8BB1-7ABA1C6369B5}" srcOrd="0" destOrd="0" presId="urn:microsoft.com/office/officeart/2005/8/layout/hList1"/>
    <dgm:cxn modelId="{E1309E21-2217-442F-AB8A-F04574D25A86}" type="presOf" srcId="{3150276D-3EC6-47F5-B217-257428859459}" destId="{1F419564-8F33-4EB4-8D61-AB982E99462F}" srcOrd="0" destOrd="0" presId="urn:microsoft.com/office/officeart/2005/8/layout/hList1"/>
    <dgm:cxn modelId="{D9AB322E-6942-4705-885A-B4AA156C7437}" type="presOf" srcId="{AE4A568D-CA90-4E96-9A0F-933EC8637DF0}" destId="{44FA84D8-3033-4F4F-ABA9-5C7E1B04E3D8}" srcOrd="0" destOrd="0" presId="urn:microsoft.com/office/officeart/2005/8/layout/hList1"/>
    <dgm:cxn modelId="{0018FB38-77BC-4618-9C3D-EC47E9683723}" srcId="{9367E6A2-1ABE-40D7-8614-A33C058794FA}" destId="{3150276D-3EC6-47F5-B217-257428859459}" srcOrd="0" destOrd="0" parTransId="{F60B6341-A69D-4FD2-8866-EB278C2D279F}" sibTransId="{9D0A153E-0E67-4410-8707-94D640006324}"/>
    <dgm:cxn modelId="{15FB9066-8D93-49FC-83A5-502E62008B01}" type="presOf" srcId="{DF322106-FC93-4F1A-8BF9-B1020B20B733}" destId="{BDF493E9-B692-4561-902B-874220B29167}" srcOrd="0" destOrd="0" presId="urn:microsoft.com/office/officeart/2005/8/layout/hList1"/>
    <dgm:cxn modelId="{B9594969-00D4-4517-8895-B198ED5DEE7C}" srcId="{BCD4FE0A-C01A-42F0-B1D9-6BEB47283B5B}" destId="{AE4A568D-CA90-4E96-9A0F-933EC8637DF0}" srcOrd="2" destOrd="0" parTransId="{DD08585D-2513-4ABE-B24E-1C1D3B5438F8}" sibTransId="{C60FC359-B8EB-42B4-99A7-909FAEE20EBC}"/>
    <dgm:cxn modelId="{34B4F44D-4CE8-4198-A717-42ADB272B58D}" type="presOf" srcId="{9367E6A2-1ABE-40D7-8614-A33C058794FA}" destId="{9487BE52-D353-49BC-80E2-A5A410C55ECB}" srcOrd="0" destOrd="0" presId="urn:microsoft.com/office/officeart/2005/8/layout/hList1"/>
    <dgm:cxn modelId="{1FC0978B-7DEE-4B7E-A59D-24FF5F7B0588}" srcId="{BCD4FE0A-C01A-42F0-B1D9-6BEB47283B5B}" destId="{16193791-D47C-4BA5-9D71-1CFE52EAF8C2}" srcOrd="1" destOrd="0" parTransId="{EAD5C34E-48B0-42E6-B74D-BB594A3B5265}" sibTransId="{DEEB1A20-FD4E-419A-8CAD-6EAB50B5C2C4}"/>
    <dgm:cxn modelId="{6545CDA9-0B78-4E50-8382-26F0743B2FFD}" type="presOf" srcId="{BCD4FE0A-C01A-42F0-B1D9-6BEB47283B5B}" destId="{F728C0DE-FEFF-4FCB-92C8-923AEA2F3E95}" srcOrd="0" destOrd="0" presId="urn:microsoft.com/office/officeart/2005/8/layout/hList1"/>
    <dgm:cxn modelId="{8B5CF4B5-EE2A-4CA9-951B-88E70014FD92}" srcId="{BCD4FE0A-C01A-42F0-B1D9-6BEB47283B5B}" destId="{5EDDF79D-F5B7-4871-A541-F2093435A3DA}" srcOrd="3" destOrd="0" parTransId="{96979306-752D-479C-9AC8-5497D69730C8}" sibTransId="{9DC7BA3A-C20A-4E2E-A69F-AAB1D3918F87}"/>
    <dgm:cxn modelId="{C3C903BF-2EBF-4A6B-8A8B-732620CADFD4}" type="presOf" srcId="{0DD97089-6A5B-4C1C-88A3-A6E964EAF3E6}" destId="{8E57EE13-D6D3-41FA-A39E-87F0ADF973AA}" srcOrd="0" destOrd="0" presId="urn:microsoft.com/office/officeart/2005/8/layout/hList1"/>
    <dgm:cxn modelId="{9F833ABF-5612-4995-B8FD-0BC5C86B73AD}" srcId="{5EDDF79D-F5B7-4871-A541-F2093435A3DA}" destId="{DF322106-FC93-4F1A-8BF9-B1020B20B733}" srcOrd="0" destOrd="0" parTransId="{8AEDA465-2212-469F-B683-51E7EF6FCB30}" sibTransId="{B80306DF-B5C0-47C3-9070-9E0E91762642}"/>
    <dgm:cxn modelId="{CBFE24CA-7693-4108-942A-1A6D9180FA01}" srcId="{AE4A568D-CA90-4E96-9A0F-933EC8637DF0}" destId="{0DD97089-6A5B-4C1C-88A3-A6E964EAF3E6}" srcOrd="0" destOrd="0" parTransId="{F822FFA1-B953-4C22-B5DC-8108A7DB4B25}" sibTransId="{64041A85-E7B2-4447-9564-4122092AD49D}"/>
    <dgm:cxn modelId="{E1FC40DE-2223-4A61-91BF-F8329DA55324}" srcId="{BCD4FE0A-C01A-42F0-B1D9-6BEB47283B5B}" destId="{9367E6A2-1ABE-40D7-8614-A33C058794FA}" srcOrd="0" destOrd="0" parTransId="{40A7A14B-A5E5-4D99-A1D2-F39058D4A61C}" sibTransId="{0DAE1CD6-EFBA-4539-8C66-A7D99B9BF9C0}"/>
    <dgm:cxn modelId="{5BB4FFE0-7F65-4AF5-9694-4D0D4C64193C}" type="presOf" srcId="{577444B9-FFB2-4CBE-964E-6E62F4547D20}" destId="{A4026717-19B4-4F2F-853E-42654ECC3D7A}" srcOrd="0" destOrd="0" presId="urn:microsoft.com/office/officeart/2005/8/layout/hList1"/>
    <dgm:cxn modelId="{2702EBE2-AE79-46E0-848D-9ADE7CE79BBA}" type="presOf" srcId="{16193791-D47C-4BA5-9D71-1CFE52EAF8C2}" destId="{6CB201B1-1DE6-4C02-98ED-FCEB22A6A06C}" srcOrd="0" destOrd="0" presId="urn:microsoft.com/office/officeart/2005/8/layout/hList1"/>
    <dgm:cxn modelId="{9C444CFE-08E4-4AEF-AD03-3CC768725762}" srcId="{16193791-D47C-4BA5-9D71-1CFE52EAF8C2}" destId="{577444B9-FFB2-4CBE-964E-6E62F4547D20}" srcOrd="0" destOrd="0" parTransId="{31413551-F43E-46E0-822F-AAD2770D8B16}" sibTransId="{58DEC167-83AB-4D6C-88D3-FA6AE63AFDF2}"/>
    <dgm:cxn modelId="{222B9E02-198E-47C5-B9E5-C476084BDC64}" type="presParOf" srcId="{F728C0DE-FEFF-4FCB-92C8-923AEA2F3E95}" destId="{EC845ABF-5E99-4A65-BD5D-CCA75078B6DA}" srcOrd="0" destOrd="0" presId="urn:microsoft.com/office/officeart/2005/8/layout/hList1"/>
    <dgm:cxn modelId="{18EE1570-FA64-485A-A007-759704716B04}" type="presParOf" srcId="{EC845ABF-5E99-4A65-BD5D-CCA75078B6DA}" destId="{9487BE52-D353-49BC-80E2-A5A410C55ECB}" srcOrd="0" destOrd="0" presId="urn:microsoft.com/office/officeart/2005/8/layout/hList1"/>
    <dgm:cxn modelId="{1A8F665D-15A5-44B9-BFE3-0CF03D71722D}" type="presParOf" srcId="{EC845ABF-5E99-4A65-BD5D-CCA75078B6DA}" destId="{1F419564-8F33-4EB4-8D61-AB982E99462F}" srcOrd="1" destOrd="0" presId="urn:microsoft.com/office/officeart/2005/8/layout/hList1"/>
    <dgm:cxn modelId="{962827FE-B160-48B4-90A2-D7CE782230CF}" type="presParOf" srcId="{F728C0DE-FEFF-4FCB-92C8-923AEA2F3E95}" destId="{2BB32ADE-6DB1-433F-9F2C-EDEAA4CCF2F1}" srcOrd="1" destOrd="0" presId="urn:microsoft.com/office/officeart/2005/8/layout/hList1"/>
    <dgm:cxn modelId="{6F32BEFE-4839-436F-94FF-23EF8FA57024}" type="presParOf" srcId="{F728C0DE-FEFF-4FCB-92C8-923AEA2F3E95}" destId="{21203546-7E1F-485E-B47C-B9A0E92C0407}" srcOrd="2" destOrd="0" presId="urn:microsoft.com/office/officeart/2005/8/layout/hList1"/>
    <dgm:cxn modelId="{52E26124-4D8A-4CCF-9310-C28F2B3D9CBA}" type="presParOf" srcId="{21203546-7E1F-485E-B47C-B9A0E92C0407}" destId="{6CB201B1-1DE6-4C02-98ED-FCEB22A6A06C}" srcOrd="0" destOrd="0" presId="urn:microsoft.com/office/officeart/2005/8/layout/hList1"/>
    <dgm:cxn modelId="{C6CB494F-E454-4F73-8AAD-38714691DBE0}" type="presParOf" srcId="{21203546-7E1F-485E-B47C-B9A0E92C0407}" destId="{A4026717-19B4-4F2F-853E-42654ECC3D7A}" srcOrd="1" destOrd="0" presId="urn:microsoft.com/office/officeart/2005/8/layout/hList1"/>
    <dgm:cxn modelId="{6403616B-5A74-48F9-A4F1-253819044D22}" type="presParOf" srcId="{F728C0DE-FEFF-4FCB-92C8-923AEA2F3E95}" destId="{C3CF381E-0277-460D-8733-2FC40D387665}" srcOrd="3" destOrd="0" presId="urn:microsoft.com/office/officeart/2005/8/layout/hList1"/>
    <dgm:cxn modelId="{19661FFC-4A14-425A-9082-EA0725501182}" type="presParOf" srcId="{F728C0DE-FEFF-4FCB-92C8-923AEA2F3E95}" destId="{4BE2DAEF-D190-4DEE-B90B-70EEE6E18600}" srcOrd="4" destOrd="0" presId="urn:microsoft.com/office/officeart/2005/8/layout/hList1"/>
    <dgm:cxn modelId="{573AA9C6-AC08-4815-84AC-CD4811187C1F}" type="presParOf" srcId="{4BE2DAEF-D190-4DEE-B90B-70EEE6E18600}" destId="{44FA84D8-3033-4F4F-ABA9-5C7E1B04E3D8}" srcOrd="0" destOrd="0" presId="urn:microsoft.com/office/officeart/2005/8/layout/hList1"/>
    <dgm:cxn modelId="{8FAC075E-CB6C-47EF-85AF-951976A361D3}" type="presParOf" srcId="{4BE2DAEF-D190-4DEE-B90B-70EEE6E18600}" destId="{8E57EE13-D6D3-41FA-A39E-87F0ADF973AA}" srcOrd="1" destOrd="0" presId="urn:microsoft.com/office/officeart/2005/8/layout/hList1"/>
    <dgm:cxn modelId="{0AB59FF8-40E8-4E0B-8512-C632229880B9}" type="presParOf" srcId="{F728C0DE-FEFF-4FCB-92C8-923AEA2F3E95}" destId="{CDB31880-2049-4401-991A-831A3E064FA6}" srcOrd="5" destOrd="0" presId="urn:microsoft.com/office/officeart/2005/8/layout/hList1"/>
    <dgm:cxn modelId="{3C696E06-0196-4532-A2A8-019A029206A8}" type="presParOf" srcId="{F728C0DE-FEFF-4FCB-92C8-923AEA2F3E95}" destId="{0FB86FB0-E853-4066-A532-EBC2782C1CBA}" srcOrd="6" destOrd="0" presId="urn:microsoft.com/office/officeart/2005/8/layout/hList1"/>
    <dgm:cxn modelId="{17D6F239-4153-4657-A9B8-B82805171D48}" type="presParOf" srcId="{0FB86FB0-E853-4066-A532-EBC2782C1CBA}" destId="{714F51FC-8095-4166-8BB1-7ABA1C6369B5}" srcOrd="0" destOrd="0" presId="urn:microsoft.com/office/officeart/2005/8/layout/hList1"/>
    <dgm:cxn modelId="{47B432F2-0A11-4A6A-9035-5F42096BAD5C}" type="presParOf" srcId="{0FB86FB0-E853-4066-A532-EBC2782C1CBA}" destId="{BDF493E9-B692-4561-902B-874220B29167}"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87BE52-D353-49BC-80E2-A5A410C55ECB}">
      <dsp:nvSpPr>
        <dsp:cNvPr id="0" name=""/>
        <dsp:cNvSpPr/>
      </dsp:nvSpPr>
      <dsp:spPr>
        <a:xfrm>
          <a:off x="3124" y="127176"/>
          <a:ext cx="1878886" cy="59871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メイリオ" panose="020B0604030504040204" pitchFamily="50" charset="-128"/>
              <a:ea typeface="メイリオ" panose="020B0604030504040204" pitchFamily="50" charset="-128"/>
            </a:rPr>
            <a:t>状況の把握・情報整理</a:t>
          </a:r>
        </a:p>
      </dsp:txBody>
      <dsp:txXfrm>
        <a:off x="3124" y="127176"/>
        <a:ext cx="1878886" cy="598711"/>
      </dsp:txXfrm>
    </dsp:sp>
    <dsp:sp modelId="{1F419564-8F33-4EB4-8D61-AB982E99462F}">
      <dsp:nvSpPr>
        <dsp:cNvPr id="0" name=""/>
        <dsp:cNvSpPr/>
      </dsp:nvSpPr>
      <dsp:spPr>
        <a:xfrm>
          <a:off x="3124" y="725887"/>
          <a:ext cx="1878886" cy="238729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lang="ja-JP" altLang="en-US" sz="1100" kern="1200" dirty="0">
              <a:latin typeface="メイリオ" panose="020B0604030504040204" pitchFamily="50" charset="-128"/>
              <a:ea typeface="メイリオ" panose="020B0604030504040204" pitchFamily="50" charset="-128"/>
            </a:rPr>
            <a:t>外国人患者の来院時に状況を把握するために聞くべき情報と、把握した状況分類に従って患者から収集しておくべき情報の提供</a:t>
          </a:r>
          <a:endParaRPr kumimoji="1" lang="ja-JP" altLang="en-US" sz="1100" kern="1200" dirty="0">
            <a:latin typeface="メイリオ" panose="020B0604030504040204" pitchFamily="50" charset="-128"/>
            <a:ea typeface="メイリオ" panose="020B0604030504040204" pitchFamily="50" charset="-128"/>
          </a:endParaRPr>
        </a:p>
      </dsp:txBody>
      <dsp:txXfrm>
        <a:off x="3124" y="725887"/>
        <a:ext cx="1878886" cy="2387292"/>
      </dsp:txXfrm>
    </dsp:sp>
    <dsp:sp modelId="{6CB201B1-1DE6-4C02-98ED-FCEB22A6A06C}">
      <dsp:nvSpPr>
        <dsp:cNvPr id="0" name=""/>
        <dsp:cNvSpPr/>
      </dsp:nvSpPr>
      <dsp:spPr>
        <a:xfrm>
          <a:off x="2145054" y="127176"/>
          <a:ext cx="1878886" cy="59871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メイリオ" panose="020B0604030504040204" pitchFamily="50" charset="-128"/>
              <a:ea typeface="メイリオ" panose="020B0604030504040204" pitchFamily="50" charset="-128"/>
            </a:rPr>
            <a:t>支払いサポート</a:t>
          </a:r>
        </a:p>
      </dsp:txBody>
      <dsp:txXfrm>
        <a:off x="2145054" y="127176"/>
        <a:ext cx="1878886" cy="598711"/>
      </dsp:txXfrm>
    </dsp:sp>
    <dsp:sp modelId="{A4026717-19B4-4F2F-853E-42654ECC3D7A}">
      <dsp:nvSpPr>
        <dsp:cNvPr id="0" name=""/>
        <dsp:cNvSpPr/>
      </dsp:nvSpPr>
      <dsp:spPr>
        <a:xfrm>
          <a:off x="2145054" y="725887"/>
          <a:ext cx="1878886" cy="238729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メイリオ" panose="020B0604030504040204" pitchFamily="50" charset="-128"/>
              <a:ea typeface="メイリオ" panose="020B0604030504040204" pitchFamily="50" charset="-128"/>
            </a:rPr>
            <a:t>医療費の未収金防止対策として、来院時に確認しておくべき諸条件の情報提供、諸保険に加入している場合の患者および医療機関で必要となる手続きについての説明、窓口で支払いに問題が生じた際の対応策の助言提供等</a:t>
          </a:r>
        </a:p>
      </dsp:txBody>
      <dsp:txXfrm>
        <a:off x="2145054" y="725887"/>
        <a:ext cx="1878886" cy="2387292"/>
      </dsp:txXfrm>
    </dsp:sp>
    <dsp:sp modelId="{44FA84D8-3033-4F4F-ABA9-5C7E1B04E3D8}">
      <dsp:nvSpPr>
        <dsp:cNvPr id="0" name=""/>
        <dsp:cNvSpPr/>
      </dsp:nvSpPr>
      <dsp:spPr>
        <a:xfrm>
          <a:off x="4286985" y="127176"/>
          <a:ext cx="1878886" cy="59871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ts val="0"/>
            </a:spcAft>
            <a:buNone/>
          </a:pPr>
          <a:r>
            <a:rPr kumimoji="1" lang="ja-JP" altLang="en-US" sz="1100" kern="1200" dirty="0">
              <a:latin typeface="メイリオ" panose="020B0604030504040204" pitchFamily="50" charset="-128"/>
              <a:ea typeface="メイリオ" panose="020B0604030504040204" pitchFamily="50" charset="-128"/>
            </a:rPr>
            <a:t>院外機関情報提供・</a:t>
          </a:r>
          <a:endParaRPr kumimoji="1" lang="en-US" altLang="ja-JP" sz="1100" kern="1200" dirty="0">
            <a:latin typeface="メイリオ" panose="020B0604030504040204" pitchFamily="50" charset="-128"/>
            <a:ea typeface="メイリオ" panose="020B0604030504040204" pitchFamily="50" charset="-128"/>
          </a:endParaRPr>
        </a:p>
        <a:p>
          <a:pPr marL="0" lvl="0" indent="0" algn="ctr" defTabSz="488950">
            <a:lnSpc>
              <a:spcPct val="90000"/>
            </a:lnSpc>
            <a:spcBef>
              <a:spcPct val="0"/>
            </a:spcBef>
            <a:spcAft>
              <a:spcPts val="0"/>
            </a:spcAft>
            <a:buNone/>
          </a:pPr>
          <a:r>
            <a:rPr kumimoji="1" lang="ja-JP" altLang="en-US" sz="1100" kern="1200" dirty="0">
              <a:latin typeface="メイリオ" panose="020B0604030504040204" pitchFamily="50" charset="-128"/>
              <a:ea typeface="メイリオ" panose="020B0604030504040204" pitchFamily="50" charset="-128"/>
            </a:rPr>
            <a:t>手続き説明</a:t>
          </a:r>
        </a:p>
      </dsp:txBody>
      <dsp:txXfrm>
        <a:off x="4286985" y="127176"/>
        <a:ext cx="1878886" cy="598711"/>
      </dsp:txXfrm>
    </dsp:sp>
    <dsp:sp modelId="{8E57EE13-D6D3-41FA-A39E-87F0ADF973AA}">
      <dsp:nvSpPr>
        <dsp:cNvPr id="0" name=""/>
        <dsp:cNvSpPr/>
      </dsp:nvSpPr>
      <dsp:spPr>
        <a:xfrm>
          <a:off x="4286985" y="725887"/>
          <a:ext cx="1878886" cy="238729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メイリオ" panose="020B0604030504040204" pitchFamily="50" charset="-128"/>
              <a:ea typeface="メイリオ" panose="020B0604030504040204" pitchFamily="50" charset="-128"/>
            </a:rPr>
            <a:t>外国人患者が受診中および受診後、さらに自国に帰国するまでに関わりうる院外の大使館等の公的機関や航空会社等の事業者の案内と諸手続きについての情報提供</a:t>
          </a:r>
        </a:p>
      </dsp:txBody>
      <dsp:txXfrm>
        <a:off x="4286985" y="725887"/>
        <a:ext cx="1878886" cy="2387292"/>
      </dsp:txXfrm>
    </dsp:sp>
    <dsp:sp modelId="{714F51FC-8095-4166-8BB1-7ABA1C6369B5}">
      <dsp:nvSpPr>
        <dsp:cNvPr id="0" name=""/>
        <dsp:cNvSpPr/>
      </dsp:nvSpPr>
      <dsp:spPr>
        <a:xfrm>
          <a:off x="6428915" y="127176"/>
          <a:ext cx="1878886" cy="59871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ts val="0"/>
            </a:spcAft>
            <a:buNone/>
          </a:pPr>
          <a:r>
            <a:rPr kumimoji="1" lang="ja-JP" altLang="en-US" sz="1100" kern="1200" dirty="0">
              <a:latin typeface="メイリオ" panose="020B0604030504040204" pitchFamily="50" charset="-128"/>
              <a:ea typeface="メイリオ" panose="020B0604030504040204" pitchFamily="50" charset="-128"/>
            </a:rPr>
            <a:t>重篤案件対応の</a:t>
          </a:r>
          <a:endParaRPr kumimoji="1" lang="en-US" altLang="ja-JP" sz="1100" kern="1200" dirty="0">
            <a:latin typeface="メイリオ" panose="020B0604030504040204" pitchFamily="50" charset="-128"/>
            <a:ea typeface="メイリオ" panose="020B0604030504040204" pitchFamily="50" charset="-128"/>
          </a:endParaRPr>
        </a:p>
        <a:p>
          <a:pPr marL="0" lvl="0" indent="0" algn="ctr" defTabSz="488950">
            <a:lnSpc>
              <a:spcPct val="90000"/>
            </a:lnSpc>
            <a:spcBef>
              <a:spcPct val="0"/>
            </a:spcBef>
            <a:spcAft>
              <a:spcPts val="0"/>
            </a:spcAft>
            <a:buNone/>
          </a:pPr>
          <a:r>
            <a:rPr kumimoji="1" lang="ja-JP" altLang="en-US" sz="1100" kern="1200" dirty="0">
              <a:latin typeface="メイリオ" panose="020B0604030504040204" pitchFamily="50" charset="-128"/>
              <a:ea typeface="メイリオ" panose="020B0604030504040204" pitchFamily="50" charset="-128"/>
            </a:rPr>
            <a:t>情報提供</a:t>
          </a:r>
          <a:endParaRPr kumimoji="1" lang="en-US" altLang="ja-JP" sz="1100" kern="1200" dirty="0">
            <a:latin typeface="メイリオ" panose="020B0604030504040204" pitchFamily="50" charset="-128"/>
            <a:ea typeface="メイリオ" panose="020B0604030504040204" pitchFamily="50" charset="-128"/>
          </a:endParaRPr>
        </a:p>
      </dsp:txBody>
      <dsp:txXfrm>
        <a:off x="6428915" y="127176"/>
        <a:ext cx="1878886" cy="598711"/>
      </dsp:txXfrm>
    </dsp:sp>
    <dsp:sp modelId="{BDF493E9-B692-4561-902B-874220B29167}">
      <dsp:nvSpPr>
        <dsp:cNvPr id="0" name=""/>
        <dsp:cNvSpPr/>
      </dsp:nvSpPr>
      <dsp:spPr>
        <a:xfrm>
          <a:off x="6428915" y="725887"/>
          <a:ext cx="1878886" cy="238729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lang="ja-JP" altLang="en-US" sz="1100" kern="1200" dirty="0">
              <a:latin typeface="メイリオ" panose="020B0604030504040204" pitchFamily="50" charset="-128"/>
              <a:ea typeface="メイリオ" panose="020B0604030504040204" pitchFamily="50" charset="-128"/>
            </a:rPr>
            <a:t>転院や搬送が必要になった際の、患者および医療機関で発生する手続きについての説明、具体的なシミュレーション例の情報共有、重篤案件の手配が可能な業者の紹介等</a:t>
          </a:r>
          <a:endParaRPr kumimoji="1" lang="ja-JP" altLang="en-US" sz="1100" kern="1200" dirty="0">
            <a:latin typeface="メイリオ" panose="020B0604030504040204" pitchFamily="50" charset="-128"/>
            <a:ea typeface="メイリオ" panose="020B0604030504040204" pitchFamily="50" charset="-128"/>
          </a:endParaRPr>
        </a:p>
      </dsp:txBody>
      <dsp:txXfrm>
        <a:off x="6428915" y="725887"/>
        <a:ext cx="1878886" cy="2387292"/>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082" y="0"/>
            <a:ext cx="2950529" cy="497524"/>
          </a:xfrm>
          <a:prstGeom prst="rect">
            <a:avLst/>
          </a:prstGeom>
        </p:spPr>
        <p:txBody>
          <a:bodyPr vert="horz" lIns="91559" tIns="45779" rIns="91559" bIns="45779" rtlCol="0"/>
          <a:lstStyle>
            <a:lvl1pPr algn="r">
              <a:defRPr sz="1200"/>
            </a:lvl1pPr>
          </a:lstStyle>
          <a:p>
            <a:fld id="{F3D4492A-C98F-4315-83F6-296C7D59C16C}" type="datetimeFigureOut">
              <a:rPr kumimoji="1" lang="ja-JP" altLang="en-US" smtClean="0"/>
              <a:t>2026/4/13</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559" tIns="45779" rIns="91559" bIns="45779" rtlCol="0" anchor="ctr"/>
          <a:lstStyle/>
          <a:p>
            <a:endParaRPr lang="ja-JP" altLang="en-US"/>
          </a:p>
        </p:txBody>
      </p:sp>
      <p:sp>
        <p:nvSpPr>
          <p:cNvPr id="5" name="ノート プレースホルダー 4"/>
          <p:cNvSpPr>
            <a:spLocks noGrp="1"/>
          </p:cNvSpPr>
          <p:nvPr>
            <p:ph type="body" sz="quarter" idx="3"/>
          </p:nvPr>
        </p:nvSpPr>
        <p:spPr>
          <a:xfrm>
            <a:off x="680403" y="4782900"/>
            <a:ext cx="5446396" cy="3913425"/>
          </a:xfrm>
          <a:prstGeom prst="rect">
            <a:avLst/>
          </a:prstGeom>
        </p:spPr>
        <p:txBody>
          <a:bodyPr vert="horz" lIns="91559" tIns="45779" rIns="91559" bIns="4577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082" y="9441814"/>
            <a:ext cx="2950529" cy="497524"/>
          </a:xfrm>
          <a:prstGeom prst="rect">
            <a:avLst/>
          </a:prstGeom>
        </p:spPr>
        <p:txBody>
          <a:bodyPr vert="horz" lIns="91559" tIns="45779" rIns="91559" bIns="45779" rtlCol="0" anchor="b"/>
          <a:lstStyle>
            <a:lvl1pPr algn="r">
              <a:defRPr sz="1200"/>
            </a:lvl1pPr>
          </a:lstStyle>
          <a:p>
            <a:fld id="{2C303DE2-E067-4E85-BBE1-A5AFB7E388B1}" type="slidenum">
              <a:rPr kumimoji="1" lang="ja-JP" altLang="en-US" smtClean="0"/>
              <a:t>‹#›</a:t>
            </a:fld>
            <a:endParaRPr kumimoji="1" lang="ja-JP" altLang="en-US"/>
          </a:p>
        </p:txBody>
      </p:sp>
    </p:spTree>
    <p:extLst>
      <p:ext uri="{BB962C8B-B14F-4D97-AF65-F5344CB8AC3E}">
        <p14:creationId xmlns:p14="http://schemas.microsoft.com/office/powerpoint/2010/main" val="951062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defTabSz="912499" eaLnBrk="0" hangingPunct="0">
              <a:defRPr kumimoji="1" sz="1200">
                <a:solidFill>
                  <a:schemeClr val="tx1"/>
                </a:solidFill>
                <a:latin typeface="Verdana" pitchFamily="34" charset="0"/>
                <a:ea typeface="ＭＳ Ｐゴシック" pitchFamily="50" charset="-128"/>
              </a:defRPr>
            </a:lvl1pPr>
            <a:lvl2pPr marL="762206" indent="-292920" defTabSz="912499" eaLnBrk="0" hangingPunct="0">
              <a:defRPr kumimoji="1" sz="1200">
                <a:solidFill>
                  <a:schemeClr val="tx1"/>
                </a:solidFill>
                <a:latin typeface="Verdana" pitchFamily="34" charset="0"/>
                <a:ea typeface="ＭＳ Ｐゴシック" pitchFamily="50" charset="-128"/>
              </a:defRPr>
            </a:lvl2pPr>
            <a:lvl3pPr marL="1173213" indent="-234643" defTabSz="912499" eaLnBrk="0" hangingPunct="0">
              <a:defRPr kumimoji="1" sz="1200">
                <a:solidFill>
                  <a:schemeClr val="tx1"/>
                </a:solidFill>
                <a:latin typeface="Verdana" pitchFamily="34" charset="0"/>
                <a:ea typeface="ＭＳ Ｐゴシック" pitchFamily="50" charset="-128"/>
              </a:defRPr>
            </a:lvl3pPr>
            <a:lvl4pPr marL="1642498" indent="-234643" defTabSz="912499" eaLnBrk="0" hangingPunct="0">
              <a:defRPr kumimoji="1" sz="1200">
                <a:solidFill>
                  <a:schemeClr val="tx1"/>
                </a:solidFill>
                <a:latin typeface="Verdana" pitchFamily="34" charset="0"/>
                <a:ea typeface="ＭＳ Ｐゴシック" pitchFamily="50" charset="-128"/>
              </a:defRPr>
            </a:lvl4pPr>
            <a:lvl5pPr marL="2113316" indent="-236176" defTabSz="912499" eaLnBrk="0" hangingPunct="0">
              <a:defRPr kumimoji="1" sz="1200">
                <a:solidFill>
                  <a:schemeClr val="tx1"/>
                </a:solidFill>
                <a:latin typeface="Verdana" pitchFamily="34" charset="0"/>
                <a:ea typeface="ＭＳ Ｐゴシック" pitchFamily="50" charset="-128"/>
              </a:defRPr>
            </a:lvl5pPr>
            <a:lvl6pPr marL="2554996" indent="-236176" defTabSz="912499" eaLnBrk="0" fontAlgn="base" hangingPunct="0">
              <a:spcBef>
                <a:spcPct val="0"/>
              </a:spcBef>
              <a:spcAft>
                <a:spcPct val="0"/>
              </a:spcAft>
              <a:defRPr kumimoji="1" sz="1200">
                <a:solidFill>
                  <a:schemeClr val="tx1"/>
                </a:solidFill>
                <a:latin typeface="Verdana" pitchFamily="34" charset="0"/>
                <a:ea typeface="ＭＳ Ｐゴシック" pitchFamily="50" charset="-128"/>
              </a:defRPr>
            </a:lvl6pPr>
            <a:lvl7pPr marL="2996676" indent="-236176" defTabSz="912499" eaLnBrk="0" fontAlgn="base" hangingPunct="0">
              <a:spcBef>
                <a:spcPct val="0"/>
              </a:spcBef>
              <a:spcAft>
                <a:spcPct val="0"/>
              </a:spcAft>
              <a:defRPr kumimoji="1" sz="1200">
                <a:solidFill>
                  <a:schemeClr val="tx1"/>
                </a:solidFill>
                <a:latin typeface="Verdana" pitchFamily="34" charset="0"/>
                <a:ea typeface="ＭＳ Ｐゴシック" pitchFamily="50" charset="-128"/>
              </a:defRPr>
            </a:lvl7pPr>
            <a:lvl8pPr marL="3438356" indent="-236176" defTabSz="912499" eaLnBrk="0" fontAlgn="base" hangingPunct="0">
              <a:spcBef>
                <a:spcPct val="0"/>
              </a:spcBef>
              <a:spcAft>
                <a:spcPct val="0"/>
              </a:spcAft>
              <a:defRPr kumimoji="1" sz="1200">
                <a:solidFill>
                  <a:schemeClr val="tx1"/>
                </a:solidFill>
                <a:latin typeface="Verdana" pitchFamily="34" charset="0"/>
                <a:ea typeface="ＭＳ Ｐゴシック" pitchFamily="50" charset="-128"/>
              </a:defRPr>
            </a:lvl8pPr>
            <a:lvl9pPr marL="3880036" indent="-236176" defTabSz="912499" eaLnBrk="0" fontAlgn="base" hangingPunct="0">
              <a:spcBef>
                <a:spcPct val="0"/>
              </a:spcBef>
              <a:spcAft>
                <a:spcPct val="0"/>
              </a:spcAft>
              <a:defRPr kumimoji="1" sz="1200">
                <a:solidFill>
                  <a:schemeClr val="tx1"/>
                </a:solidFill>
                <a:latin typeface="Verdana" pitchFamily="34" charset="0"/>
                <a:ea typeface="ＭＳ Ｐゴシック" pitchFamily="50" charset="-128"/>
              </a:defRPr>
            </a:lvl9pPr>
          </a:lstStyle>
          <a:p>
            <a:pPr eaLnBrk="1" hangingPunct="1"/>
            <a:fld id="{FD18006A-67F4-4EB2-BF74-9929C9A9B1DD}" type="slidenum">
              <a:rPr lang="en-US" altLang="ja-JP" sz="1300">
                <a:solidFill>
                  <a:prstClr val="black"/>
                </a:solidFill>
                <a:latin typeface="Arial" pitchFamily="34" charset="0"/>
              </a:rPr>
              <a:pPr eaLnBrk="1" hangingPunct="1"/>
              <a:t>1</a:t>
            </a:fld>
            <a:endParaRPr lang="en-US" altLang="ja-JP" sz="1300">
              <a:solidFill>
                <a:prstClr val="black"/>
              </a:solidFill>
              <a:latin typeface="Arial" pitchFamily="34"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defTabSz="912499" eaLnBrk="0" hangingPunct="0">
              <a:defRPr kumimoji="1" sz="1200">
                <a:solidFill>
                  <a:schemeClr val="tx1"/>
                </a:solidFill>
                <a:latin typeface="Verdana" pitchFamily="34" charset="0"/>
                <a:ea typeface="ＭＳ Ｐゴシック" pitchFamily="50" charset="-128"/>
              </a:defRPr>
            </a:lvl1pPr>
            <a:lvl2pPr marL="762206" indent="-292920" defTabSz="912499" eaLnBrk="0" hangingPunct="0">
              <a:defRPr kumimoji="1" sz="1200">
                <a:solidFill>
                  <a:schemeClr val="tx1"/>
                </a:solidFill>
                <a:latin typeface="Verdana" pitchFamily="34" charset="0"/>
                <a:ea typeface="ＭＳ Ｐゴシック" pitchFamily="50" charset="-128"/>
              </a:defRPr>
            </a:lvl2pPr>
            <a:lvl3pPr marL="1173213" indent="-234643" defTabSz="912499" eaLnBrk="0" hangingPunct="0">
              <a:defRPr kumimoji="1" sz="1200">
                <a:solidFill>
                  <a:schemeClr val="tx1"/>
                </a:solidFill>
                <a:latin typeface="Verdana" pitchFamily="34" charset="0"/>
                <a:ea typeface="ＭＳ Ｐゴシック" pitchFamily="50" charset="-128"/>
              </a:defRPr>
            </a:lvl3pPr>
            <a:lvl4pPr marL="1642498" indent="-234643" defTabSz="912499" eaLnBrk="0" hangingPunct="0">
              <a:defRPr kumimoji="1" sz="1200">
                <a:solidFill>
                  <a:schemeClr val="tx1"/>
                </a:solidFill>
                <a:latin typeface="Verdana" pitchFamily="34" charset="0"/>
                <a:ea typeface="ＭＳ Ｐゴシック" pitchFamily="50" charset="-128"/>
              </a:defRPr>
            </a:lvl4pPr>
            <a:lvl5pPr marL="2113316" indent="-236176" defTabSz="912499" eaLnBrk="0" hangingPunct="0">
              <a:defRPr kumimoji="1" sz="1200">
                <a:solidFill>
                  <a:schemeClr val="tx1"/>
                </a:solidFill>
                <a:latin typeface="Verdana" pitchFamily="34" charset="0"/>
                <a:ea typeface="ＭＳ Ｐゴシック" pitchFamily="50" charset="-128"/>
              </a:defRPr>
            </a:lvl5pPr>
            <a:lvl6pPr marL="2554996" indent="-236176" defTabSz="912499" eaLnBrk="0" fontAlgn="base" hangingPunct="0">
              <a:spcBef>
                <a:spcPct val="0"/>
              </a:spcBef>
              <a:spcAft>
                <a:spcPct val="0"/>
              </a:spcAft>
              <a:defRPr kumimoji="1" sz="1200">
                <a:solidFill>
                  <a:schemeClr val="tx1"/>
                </a:solidFill>
                <a:latin typeface="Verdana" pitchFamily="34" charset="0"/>
                <a:ea typeface="ＭＳ Ｐゴシック" pitchFamily="50" charset="-128"/>
              </a:defRPr>
            </a:lvl6pPr>
            <a:lvl7pPr marL="2996676" indent="-236176" defTabSz="912499" eaLnBrk="0" fontAlgn="base" hangingPunct="0">
              <a:spcBef>
                <a:spcPct val="0"/>
              </a:spcBef>
              <a:spcAft>
                <a:spcPct val="0"/>
              </a:spcAft>
              <a:defRPr kumimoji="1" sz="1200">
                <a:solidFill>
                  <a:schemeClr val="tx1"/>
                </a:solidFill>
                <a:latin typeface="Verdana" pitchFamily="34" charset="0"/>
                <a:ea typeface="ＭＳ Ｐゴシック" pitchFamily="50" charset="-128"/>
              </a:defRPr>
            </a:lvl7pPr>
            <a:lvl8pPr marL="3438356" indent="-236176" defTabSz="912499" eaLnBrk="0" fontAlgn="base" hangingPunct="0">
              <a:spcBef>
                <a:spcPct val="0"/>
              </a:spcBef>
              <a:spcAft>
                <a:spcPct val="0"/>
              </a:spcAft>
              <a:defRPr kumimoji="1" sz="1200">
                <a:solidFill>
                  <a:schemeClr val="tx1"/>
                </a:solidFill>
                <a:latin typeface="Verdana" pitchFamily="34" charset="0"/>
                <a:ea typeface="ＭＳ Ｐゴシック" pitchFamily="50" charset="-128"/>
              </a:defRPr>
            </a:lvl8pPr>
            <a:lvl9pPr marL="3880036" indent="-236176" defTabSz="912499" eaLnBrk="0" fontAlgn="base" hangingPunct="0">
              <a:spcBef>
                <a:spcPct val="0"/>
              </a:spcBef>
              <a:spcAft>
                <a:spcPct val="0"/>
              </a:spcAft>
              <a:defRPr kumimoji="1" sz="1200">
                <a:solidFill>
                  <a:schemeClr val="tx1"/>
                </a:solidFill>
                <a:latin typeface="Verdana" pitchFamily="34" charset="0"/>
                <a:ea typeface="ＭＳ Ｐゴシック" pitchFamily="50" charset="-128"/>
              </a:defRPr>
            </a:lvl9pPr>
          </a:lstStyle>
          <a:p>
            <a:pPr eaLnBrk="1" hangingPunct="1"/>
            <a:fld id="{FD18006A-67F4-4EB2-BF74-9929C9A9B1DD}" type="slidenum">
              <a:rPr lang="en-US" altLang="ja-JP" sz="1300">
                <a:solidFill>
                  <a:prstClr val="black"/>
                </a:solidFill>
                <a:latin typeface="Arial" pitchFamily="34" charset="0"/>
              </a:rPr>
              <a:pPr eaLnBrk="1" hangingPunct="1"/>
              <a:t>2</a:t>
            </a:fld>
            <a:endParaRPr lang="en-US" altLang="ja-JP" sz="1300">
              <a:solidFill>
                <a:prstClr val="black"/>
              </a:solidFill>
              <a:latin typeface="Arial" pitchFamily="34"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p:txBody>
          <a:bodyPr/>
          <a:lstStyle/>
          <a:p>
            <a:pPr eaLnBrk="1" hangingPunct="1"/>
            <a:endParaRPr lang="ja-JP" altLang="ja-JP"/>
          </a:p>
        </p:txBody>
      </p:sp>
    </p:spTree>
    <p:extLst>
      <p:ext uri="{BB962C8B-B14F-4D97-AF65-F5344CB8AC3E}">
        <p14:creationId xmlns:p14="http://schemas.microsoft.com/office/powerpoint/2010/main" val="780201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6"/>
            <a:ext cx="8420100"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13.04.2026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13.04.2026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274639"/>
            <a:ext cx="222885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274639"/>
            <a:ext cx="652145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13.04.2026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13.04.2026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506" y="4406901"/>
            <a:ext cx="84201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13.04.2026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13.04.2026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13.04.2026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13.04.2026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13.04.2026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006"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13.04.2026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645" y="4800600"/>
            <a:ext cx="59436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13.04.2026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13.04.2026</a:t>
            </a:fld>
            <a:endParaRPr lang="ru-RU"/>
          </a:p>
        </p:txBody>
      </p:sp>
      <p:sp>
        <p:nvSpPr>
          <p:cNvPr id="5" name="Нижний колонтитул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992189" y="836712"/>
            <a:ext cx="7958137"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defRPr/>
            </a:pPr>
            <a:endParaRPr lang="ja-JP" altLang="ja-JP" sz="2400">
              <a:solidFill>
                <a:srgbClr val="000000"/>
              </a:solidFill>
              <a:latin typeface="Times New Roman" pitchFamily="18" charset="0"/>
              <a:ea typeface="ＭＳ Ｐゴシック" pitchFamily="50" charset="-128"/>
            </a:endParaRPr>
          </a:p>
        </p:txBody>
      </p:sp>
      <p:sp>
        <p:nvSpPr>
          <p:cNvPr id="15" name="タイトル 1">
            <a:extLst>
              <a:ext uri="{FF2B5EF4-FFF2-40B4-BE49-F238E27FC236}">
                <a16:creationId xmlns:a16="http://schemas.microsoft.com/office/drawing/2014/main" id="{C199D9D1-4599-4887-B769-C0B66D505D3D}"/>
              </a:ext>
            </a:extLst>
          </p:cNvPr>
          <p:cNvSpPr txBox="1">
            <a:spLocks/>
          </p:cNvSpPr>
          <p:nvPr/>
        </p:nvSpPr>
        <p:spPr>
          <a:xfrm>
            <a:off x="925974" y="260648"/>
            <a:ext cx="6969224" cy="711523"/>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kumimoji="1" lang="ja-JP" altLang="en-US" sz="2400" dirty="0">
                <a:latin typeface="メイリオ" panose="020B0604030504040204" pitchFamily="50" charset="-128"/>
                <a:ea typeface="メイリオ" panose="020B0604030504040204" pitchFamily="50" charset="-128"/>
              </a:rPr>
              <a:t>福井県外国人患者対応ワンストップサービスの概要　</a:t>
            </a:r>
          </a:p>
        </p:txBody>
      </p:sp>
      <p:sp>
        <p:nvSpPr>
          <p:cNvPr id="2" name="正方形/長方形 1">
            <a:extLst>
              <a:ext uri="{FF2B5EF4-FFF2-40B4-BE49-F238E27FC236}">
                <a16:creationId xmlns:a16="http://schemas.microsoft.com/office/drawing/2014/main" id="{7E46F0E3-408C-4842-A311-678F2AA72514}"/>
              </a:ext>
            </a:extLst>
          </p:cNvPr>
          <p:cNvSpPr/>
          <p:nvPr/>
        </p:nvSpPr>
        <p:spPr>
          <a:xfrm>
            <a:off x="632521" y="2296638"/>
            <a:ext cx="8802352" cy="2769989"/>
          </a:xfrm>
          <a:prstGeom prst="rect">
            <a:avLst/>
          </a:prstGeom>
        </p:spPr>
        <p:txBody>
          <a:bodyPr wrap="square">
            <a:spAutoFit/>
          </a:bodyPr>
          <a:lstStyle/>
          <a:p>
            <a:pPr marL="342900" lvl="0" indent="-342900" algn="just">
              <a:spcAft>
                <a:spcPts val="0"/>
              </a:spcAft>
              <a:buFont typeface="Wingdings" panose="05000000000000000000" pitchFamily="2" charset="2"/>
              <a:buChar char=""/>
            </a:pP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利用可能時間：平日</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9</a:t>
            </a: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時から</a:t>
            </a:r>
            <a:r>
              <a:rPr lang="en-US" altLang="ja-JP" kern="100" dirty="0">
                <a:latin typeface="メイリオ" panose="020B0604030504040204" pitchFamily="50" charset="-128"/>
                <a:ea typeface="メイリオ" panose="020B0604030504040204" pitchFamily="50" charset="-128"/>
                <a:cs typeface="Calibri" panose="020F0502020204030204" pitchFamily="34" charset="0"/>
              </a:rPr>
              <a:t>17</a:t>
            </a:r>
            <a:r>
              <a:rPr lang="ja-JP" altLang="en-US" kern="100" dirty="0">
                <a:latin typeface="メイリオ" panose="020B0604030504040204" pitchFamily="50" charset="-128"/>
                <a:ea typeface="メイリオ" panose="020B0604030504040204" pitchFamily="50" charset="-128"/>
                <a:cs typeface="Calibri" panose="020F0502020204030204" pitchFamily="34" charset="0"/>
              </a:rPr>
              <a:t>時まで</a:t>
            </a:r>
            <a:endParaRPr lang="ja-JP"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1333500" algn="just">
              <a:spcAft>
                <a:spcPts val="0"/>
              </a:spcAft>
            </a:pPr>
            <a:r>
              <a:rPr lang="ja-JP" altLang="en-US" kern="100" dirty="0">
                <a:latin typeface="メイリオ" panose="020B0604030504040204" pitchFamily="50" charset="-128"/>
                <a:ea typeface="メイリオ" panose="020B0604030504040204" pitchFamily="50" charset="-128"/>
                <a:cs typeface="Calibri" panose="020F0502020204030204" pitchFamily="34" charset="0"/>
              </a:rPr>
              <a:t>　　</a:t>
            </a: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令和８年</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12</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月</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29</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日～令和９年</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1</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月</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1</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日は祝祭日扱いとなります</a:t>
            </a: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a:t>
            </a:r>
            <a:endParaRPr lang="ja-JP"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342900" lvl="0" indent="-342900" algn="just">
              <a:spcAft>
                <a:spcPts val="0"/>
              </a:spcAft>
              <a:buFont typeface="Wingdings" panose="05000000000000000000" pitchFamily="2" charset="2"/>
              <a:buChar char=""/>
            </a:pP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電話番号：</a:t>
            </a:r>
            <a:r>
              <a:rPr lang="en-US" altLang="ja-JP" b="1" kern="100" dirty="0">
                <a:latin typeface="メイリオ" panose="020B0604030504040204" pitchFamily="50" charset="-128"/>
                <a:ea typeface="メイリオ" panose="020B0604030504040204" pitchFamily="50" charset="-128"/>
                <a:cs typeface="Calibri" panose="020F0502020204030204" pitchFamily="34" charset="0"/>
              </a:rPr>
              <a:t>050-3503-2740</a:t>
            </a: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（通話料は利用者負担となります）</a:t>
            </a:r>
            <a:endParaRPr lang="ja-JP"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342900" lvl="0" indent="-342900" algn="just">
              <a:spcAft>
                <a:spcPts val="0"/>
              </a:spcAft>
              <a:buFont typeface="Wingdings" panose="05000000000000000000" pitchFamily="2" charset="2"/>
              <a:buChar char=""/>
            </a:pP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利用方法：</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①</a:t>
            </a: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コールセンター入電時に、</a:t>
            </a:r>
            <a:r>
              <a:rPr lang="ja-JP" altLang="ja-JP" u="sng" kern="100" dirty="0">
                <a:latin typeface="メイリオ" panose="020B0604030504040204" pitchFamily="50" charset="-128"/>
                <a:ea typeface="メイリオ" panose="020B0604030504040204" pitchFamily="50" charset="-128"/>
                <a:cs typeface="Calibri" panose="020F0502020204030204" pitchFamily="34" charset="0"/>
              </a:rPr>
              <a:t>医療機関名（もしくはその他機関名）</a:t>
            </a: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a:t>
            </a:r>
            <a:endParaRPr lang="en-US" altLang="ja-JP" kern="100" dirty="0">
              <a:latin typeface="メイリオ" panose="020B0604030504040204" pitchFamily="50" charset="-128"/>
              <a:ea typeface="メイリオ" panose="020B0604030504040204" pitchFamily="50" charset="-128"/>
              <a:cs typeface="Calibri" panose="020F0502020204030204" pitchFamily="34" charset="0"/>
            </a:endParaRPr>
          </a:p>
          <a:p>
            <a:pPr lvl="0" algn="just">
              <a:spcAft>
                <a:spcPts val="0"/>
              </a:spcAft>
            </a:pPr>
            <a:r>
              <a:rPr lang="en-US" altLang="ja-JP" kern="100" dirty="0">
                <a:latin typeface="メイリオ" panose="020B0604030504040204" pitchFamily="50" charset="-128"/>
                <a:ea typeface="メイリオ" panose="020B0604030504040204" pitchFamily="50" charset="-128"/>
                <a:cs typeface="Calibri" panose="020F0502020204030204" pitchFamily="34" charset="0"/>
              </a:rPr>
              <a:t>     </a:t>
            </a:r>
            <a:r>
              <a:rPr lang="ja-JP" altLang="en-US" kern="100" dirty="0">
                <a:latin typeface="メイリオ" panose="020B0604030504040204" pitchFamily="50" charset="-128"/>
                <a:ea typeface="メイリオ" panose="020B0604030504040204" pitchFamily="50" charset="-128"/>
                <a:cs typeface="Calibri" panose="020F0502020204030204" pitchFamily="34" charset="0"/>
              </a:rPr>
              <a:t>　　　　　　</a:t>
            </a:r>
            <a:r>
              <a:rPr lang="ja-JP" altLang="ja-JP" u="sng" kern="100" dirty="0">
                <a:latin typeface="メイリオ" panose="020B0604030504040204" pitchFamily="50" charset="-128"/>
                <a:ea typeface="メイリオ" panose="020B0604030504040204" pitchFamily="50" charset="-128"/>
                <a:cs typeface="Calibri" panose="020F0502020204030204" pitchFamily="34" charset="0"/>
              </a:rPr>
              <a:t>所属部署</a:t>
            </a: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a:t>
            </a:r>
            <a:r>
              <a:rPr lang="ja-JP" altLang="ja-JP" u="sng" kern="100" dirty="0">
                <a:latin typeface="メイリオ" panose="020B0604030504040204" pitchFamily="50" charset="-128"/>
                <a:ea typeface="メイリオ" panose="020B0604030504040204" pitchFamily="50" charset="-128"/>
                <a:cs typeface="Calibri" panose="020F0502020204030204" pitchFamily="34" charset="0"/>
              </a:rPr>
              <a:t>電話口の方のお名前</a:t>
            </a: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をオペレーターにお伝えください。　</a:t>
            </a:r>
            <a:endParaRPr lang="ja-JP"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66700" algn="just">
              <a:spcAft>
                <a:spcPts val="0"/>
              </a:spcAft>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②</a:t>
            </a: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お困りの事項についてお話ください。</a:t>
            </a:r>
            <a:endParaRPr lang="en-US" altLang="ja-JP" kern="100" dirty="0">
              <a:latin typeface="メイリオ" panose="020B0604030504040204" pitchFamily="50" charset="-128"/>
              <a:ea typeface="メイリオ" panose="020B0604030504040204" pitchFamily="50" charset="-128"/>
              <a:cs typeface="Calibri" panose="020F0502020204030204" pitchFamily="34" charset="0"/>
            </a:endParaRPr>
          </a:p>
          <a:p>
            <a:pPr marL="266700" algn="just">
              <a:spcAft>
                <a:spcPts val="0"/>
              </a:spcAft>
            </a:pPr>
            <a:endParaRPr lang="en-US" altLang="ja-JP" sz="1600" kern="100" dirty="0">
              <a:latin typeface="メイリオ" panose="020B0604030504040204" pitchFamily="50" charset="-128"/>
              <a:ea typeface="メイリオ" panose="020B0604030504040204" pitchFamily="50" charset="-128"/>
              <a:cs typeface="Calibri" panose="020F0502020204030204" pitchFamily="34" charset="0"/>
            </a:endParaRPr>
          </a:p>
          <a:p>
            <a:pPr marL="266700" algn="just"/>
            <a:r>
              <a:rPr lang="en-US" altLang="ja-JP" sz="1600" b="1" kern="100" dirty="0">
                <a:solidFill>
                  <a:srgbClr val="C00000"/>
                </a:solidFill>
                <a:latin typeface="メイリオ" panose="020B0604030504040204" pitchFamily="50" charset="-128"/>
                <a:ea typeface="メイリオ" panose="020B0604030504040204" pitchFamily="50" charset="-128"/>
                <a:cs typeface="Calibri" panose="020F0502020204030204" pitchFamily="34" charset="0"/>
              </a:rPr>
              <a:t>※</a:t>
            </a:r>
            <a:r>
              <a:rPr lang="ja-JP" altLang="en-US" sz="1600" b="1" kern="100" dirty="0">
                <a:solidFill>
                  <a:srgbClr val="C00000"/>
                </a:solidFill>
                <a:latin typeface="メイリオ" panose="020B0604030504040204" pitchFamily="50" charset="-128"/>
                <a:ea typeface="メイリオ" panose="020B0604030504040204" pitchFamily="50" charset="-128"/>
                <a:cs typeface="Calibri" panose="020F0502020204030204" pitchFamily="34" charset="0"/>
              </a:rPr>
              <a:t>なお、外国人本人からの相談はお受けしておりません。</a:t>
            </a:r>
            <a:endParaRPr lang="ja-JP" altLang="ja-JP" sz="1600" b="1" kern="100" dirty="0">
              <a:solidFill>
                <a:srgbClr val="C00000"/>
              </a:solidFill>
              <a:latin typeface="メイリオ" panose="020B0604030504040204" pitchFamily="50" charset="-128"/>
              <a:ea typeface="メイリオ" panose="020B0604030504040204" pitchFamily="50" charset="-128"/>
              <a:cs typeface="Times New Roman" panose="02020603050405020304" pitchFamily="18" charset="0"/>
            </a:endParaRPr>
          </a:p>
          <a:p>
            <a:pPr marL="266700" algn="just">
              <a:spcAft>
                <a:spcPts val="0"/>
              </a:spcAft>
            </a:pPr>
            <a:endParaRPr lang="ja-JP"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342900" lvl="0" indent="-342900" algn="just">
              <a:spcAft>
                <a:spcPts val="0"/>
              </a:spcAft>
              <a:buFont typeface="Wingdings" panose="05000000000000000000" pitchFamily="2" charset="2"/>
              <a:buChar char=""/>
            </a:pP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窓口</a:t>
            </a:r>
            <a:r>
              <a:rPr lang="ja-JP" altLang="en-US" kern="100" dirty="0">
                <a:latin typeface="メイリオ" panose="020B0604030504040204" pitchFamily="50" charset="-128"/>
                <a:ea typeface="メイリオ" panose="020B0604030504040204" pitchFamily="50" charset="-128"/>
                <a:cs typeface="Calibri" panose="020F0502020204030204" pitchFamily="34" charset="0"/>
              </a:rPr>
              <a:t>開設時期</a:t>
            </a: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　</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令和８</a:t>
            </a:r>
            <a:r>
              <a:rPr lang="ja-JP" altLang="ja-JP" kern="100" dirty="0">
                <a:latin typeface="メイリオ" panose="020B0604030504040204" pitchFamily="50" charset="-128"/>
                <a:ea typeface="メイリオ" panose="020B0604030504040204" pitchFamily="50" charset="-128"/>
                <a:cs typeface="Calibri" panose="020F0502020204030204" pitchFamily="34" charset="0"/>
              </a:rPr>
              <a:t>年</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4</a:t>
            </a:r>
            <a:r>
              <a:rPr lang="ja-JP" altLang="en-US" kern="100" dirty="0">
                <a:latin typeface="メイリオ" panose="020B0604030504040204" pitchFamily="50" charset="-128"/>
                <a:ea typeface="メイリオ" panose="020B0604030504040204" pitchFamily="50" charset="-128"/>
                <a:cs typeface="Calibri" panose="020F0502020204030204" pitchFamily="34" charset="0"/>
              </a:rPr>
              <a:t>月</a:t>
            </a:r>
            <a:r>
              <a:rPr lang="en-US" altLang="ja-JP" kern="100" dirty="0">
                <a:latin typeface="メイリオ" panose="020B0604030504040204" pitchFamily="50" charset="-128"/>
                <a:ea typeface="メイリオ" panose="020B0604030504040204" pitchFamily="50" charset="-128"/>
                <a:cs typeface="Calibri" panose="020F0502020204030204" pitchFamily="34" charset="0"/>
              </a:rPr>
              <a:t>1</a:t>
            </a:r>
            <a:r>
              <a:rPr lang="ja-JP" altLang="en-US" kern="100" dirty="0">
                <a:latin typeface="メイリオ" panose="020B0604030504040204" pitchFamily="50" charset="-128"/>
                <a:ea typeface="メイリオ" panose="020B0604030504040204" pitchFamily="50" charset="-128"/>
                <a:cs typeface="Calibri" panose="020F0502020204030204" pitchFamily="34" charset="0"/>
              </a:rPr>
              <a:t>日～令和９年</a:t>
            </a:r>
            <a:r>
              <a:rPr lang="en-US" altLang="ja-JP" kern="100" dirty="0">
                <a:latin typeface="メイリオ" panose="020B0604030504040204" pitchFamily="50" charset="-128"/>
                <a:ea typeface="メイリオ" panose="020B0604030504040204" pitchFamily="50" charset="-128"/>
                <a:cs typeface="Calibri" panose="020F0502020204030204" pitchFamily="34" charset="0"/>
              </a:rPr>
              <a:t>3</a:t>
            </a:r>
            <a:r>
              <a:rPr lang="ja-JP" altLang="en-US" kern="100" dirty="0">
                <a:latin typeface="メイリオ" panose="020B0604030504040204" pitchFamily="50" charset="-128"/>
                <a:ea typeface="メイリオ" panose="020B0604030504040204" pitchFamily="50" charset="-128"/>
                <a:cs typeface="Calibri" panose="020F0502020204030204" pitchFamily="34" charset="0"/>
              </a:rPr>
              <a:t>月</a:t>
            </a:r>
            <a:r>
              <a:rPr lang="en-US" altLang="ja-JP" kern="100" dirty="0">
                <a:latin typeface="メイリオ" panose="020B0604030504040204" pitchFamily="50" charset="-128"/>
                <a:ea typeface="メイリオ" panose="020B0604030504040204" pitchFamily="50" charset="-128"/>
                <a:cs typeface="Calibri" panose="020F0502020204030204" pitchFamily="34" charset="0"/>
              </a:rPr>
              <a:t>31</a:t>
            </a:r>
            <a:r>
              <a:rPr lang="ja-JP" altLang="en-US" kern="100" dirty="0">
                <a:latin typeface="メイリオ" panose="020B0604030504040204" pitchFamily="50" charset="-128"/>
                <a:ea typeface="メイリオ" panose="020B0604030504040204" pitchFamily="50" charset="-128"/>
                <a:cs typeface="Calibri" panose="020F0502020204030204" pitchFamily="34" charset="0"/>
              </a:rPr>
              <a:t>日</a:t>
            </a:r>
            <a:endParaRPr lang="ja-JP" altLang="ja-JP" sz="16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247A111B-5837-4398-871B-DC9345286037}"/>
              </a:ext>
            </a:extLst>
          </p:cNvPr>
          <p:cNvSpPr txBox="1"/>
          <p:nvPr/>
        </p:nvSpPr>
        <p:spPr>
          <a:xfrm>
            <a:off x="992560" y="1112150"/>
            <a:ext cx="8280920" cy="1015663"/>
          </a:xfrm>
          <a:prstGeom prst="rect">
            <a:avLst/>
          </a:prstGeom>
          <a:noFill/>
        </p:spPr>
        <p:txBody>
          <a:bodyPr wrap="square" rtlCol="0">
            <a:spAutoFit/>
          </a:bodyPr>
          <a:lstStyle/>
          <a:p>
            <a:pPr>
              <a:spcAft>
                <a:spcPts val="0"/>
              </a:spcAft>
            </a:pPr>
            <a:r>
              <a:rPr lang="ja-JP" altLang="en-US" sz="2000" dirty="0">
                <a:latin typeface="メイリオ" panose="020B0604030504040204" pitchFamily="50" charset="-128"/>
                <a:ea typeface="メイリオ" panose="020B0604030504040204" pitchFamily="50" charset="-128"/>
              </a:rPr>
              <a:t>　医療機関において、</a:t>
            </a:r>
            <a:r>
              <a:rPr lang="ja-JP" altLang="en-US" sz="2000" kern="100" dirty="0">
                <a:solidFill>
                  <a:srgbClr val="C00000"/>
                </a:solidFill>
                <a:latin typeface="メイリオ" panose="020B0604030504040204" pitchFamily="50" charset="-128"/>
                <a:ea typeface="メイリオ" panose="020B0604030504040204" pitchFamily="50" charset="-128"/>
                <a:cs typeface="Calibri" panose="020F0502020204030204" pitchFamily="34" charset="0"/>
              </a:rPr>
              <a:t>外国人対応に関する課題が発生した際に、助言や情報提供を行う窓口となる</a:t>
            </a:r>
            <a:r>
              <a:rPr lang="ja-JP" altLang="en-US" sz="2000" dirty="0">
                <a:latin typeface="メイリオ" panose="020B0604030504040204" pitchFamily="50" charset="-128"/>
                <a:ea typeface="メイリオ" panose="020B0604030504040204" pitchFamily="50" charset="-128"/>
              </a:rPr>
              <a:t>ワンストップサービスの平日昼間の提供を開始しますので、以下の通りご案内いたします。</a:t>
            </a:r>
            <a:endParaRPr kumimoji="1" lang="ja-JP" altLang="en-US" sz="20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F4A3C72C-9D9B-4A85-B191-CC03B59E69DD}"/>
              </a:ext>
            </a:extLst>
          </p:cNvPr>
          <p:cNvSpPr txBox="1"/>
          <p:nvPr/>
        </p:nvSpPr>
        <p:spPr>
          <a:xfrm>
            <a:off x="992560" y="5517232"/>
            <a:ext cx="8568952" cy="369332"/>
          </a:xfrm>
          <a:prstGeom prst="rect">
            <a:avLst/>
          </a:prstGeom>
          <a:noFill/>
        </p:spPr>
        <p:txBody>
          <a:bodyPr wrap="square" rtlCol="0">
            <a:spAutoFit/>
          </a:bodyPr>
          <a:lstStyle/>
          <a:p>
            <a:r>
              <a:rPr lang="ja-JP" altLang="en-US" dirty="0">
                <a:latin typeface="メイリオ" panose="020B0604030504040204" pitchFamily="50" charset="-128"/>
                <a:ea typeface="メイリオ" panose="020B0604030504040204" pitchFamily="50" charset="-128"/>
              </a:rPr>
              <a:t>窓口実施事業者：メディフォン株式会社</a:t>
            </a:r>
            <a:endParaRPr lang="en-US" altLang="ja-JP"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35424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992189" y="836712"/>
            <a:ext cx="7958137"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defRPr/>
            </a:pPr>
            <a:endParaRPr lang="ja-JP" altLang="ja-JP" sz="2400">
              <a:solidFill>
                <a:srgbClr val="000000"/>
              </a:solidFill>
              <a:latin typeface="Times New Roman" pitchFamily="18" charset="0"/>
              <a:ea typeface="ＭＳ Ｐゴシック" pitchFamily="50" charset="-128"/>
            </a:endParaRPr>
          </a:p>
        </p:txBody>
      </p:sp>
      <p:sp>
        <p:nvSpPr>
          <p:cNvPr id="10" name="角丸四角形 15">
            <a:extLst>
              <a:ext uri="{FF2B5EF4-FFF2-40B4-BE49-F238E27FC236}">
                <a16:creationId xmlns:a16="http://schemas.microsoft.com/office/drawing/2014/main" id="{7D467923-9F07-43A2-BE9E-7FE0AE11C3D1}"/>
              </a:ext>
            </a:extLst>
          </p:cNvPr>
          <p:cNvSpPr/>
          <p:nvPr/>
        </p:nvSpPr>
        <p:spPr>
          <a:xfrm>
            <a:off x="5476202" y="1274097"/>
            <a:ext cx="3588399" cy="559900"/>
          </a:xfrm>
          <a:prstGeom prst="roundRect">
            <a:avLst>
              <a:gd name="adj" fmla="val 12920"/>
            </a:avLst>
          </a:prstGeom>
          <a:solidFill>
            <a:srgbClr val="C00000"/>
          </a:solidFill>
          <a:ln w="38100">
            <a:noFill/>
          </a:ln>
        </p:spPr>
        <p:style>
          <a:lnRef idx="1">
            <a:schemeClr val="accent6"/>
          </a:lnRef>
          <a:fillRef idx="2">
            <a:schemeClr val="accent6"/>
          </a:fillRef>
          <a:effectRef idx="1">
            <a:schemeClr val="accent6"/>
          </a:effectRef>
          <a:fontRef idx="minor">
            <a:schemeClr val="dk1"/>
          </a:fontRef>
        </p:style>
        <p:txBody>
          <a:bodyPr vert="horz" lIns="0" tIns="0" rIns="0" bIns="0" rtlCol="0" anchor="ctr" anchorCtr="0"/>
          <a:lstStyle/>
          <a:p>
            <a:pPr algn="ctr"/>
            <a:r>
              <a:rPr kumimoji="1" lang="ja-JP" altLang="en-US" sz="1400" dirty="0">
                <a:solidFill>
                  <a:schemeClr val="bg1"/>
                </a:solidFill>
                <a:latin typeface="メイリオ" panose="020B0604030504040204" pitchFamily="50" charset="-128"/>
                <a:ea typeface="メイリオ" panose="020B0604030504040204" pitchFamily="50" charset="-128"/>
              </a:rPr>
              <a:t>ワンストップサービス</a:t>
            </a:r>
            <a:endParaRPr kumimoji="1" lang="en-US" altLang="ja-JP" sz="1400" dirty="0">
              <a:solidFill>
                <a:schemeClr val="bg1"/>
              </a:solidFill>
              <a:latin typeface="メイリオ" panose="020B0604030504040204" pitchFamily="50" charset="-128"/>
              <a:ea typeface="メイリオ" panose="020B0604030504040204" pitchFamily="50" charset="-128"/>
            </a:endParaRPr>
          </a:p>
          <a:p>
            <a:pPr algn="ctr"/>
            <a:r>
              <a:rPr kumimoji="1" lang="ja-JP" altLang="en-US" sz="1200" dirty="0">
                <a:solidFill>
                  <a:schemeClr val="bg1"/>
                </a:solidFill>
                <a:latin typeface="メイリオ" panose="020B0604030504040204" pitchFamily="50" charset="-128"/>
                <a:ea typeface="メイリオ" panose="020B0604030504040204" pitchFamily="50" charset="-128"/>
              </a:rPr>
              <a:t>（オペレーターによる相談・情報提供）</a:t>
            </a:r>
            <a:endParaRPr kumimoji="1" lang="en-US" altLang="ja-JP" sz="1200" dirty="0">
              <a:solidFill>
                <a:schemeClr val="bg1"/>
              </a:solidFill>
              <a:latin typeface="メイリオ" panose="020B0604030504040204" pitchFamily="50" charset="-128"/>
              <a:ea typeface="メイリオ" panose="020B0604030504040204" pitchFamily="50" charset="-128"/>
            </a:endParaRPr>
          </a:p>
        </p:txBody>
      </p:sp>
      <p:sp>
        <p:nvSpPr>
          <p:cNvPr id="22" name="楕円 21">
            <a:extLst>
              <a:ext uri="{FF2B5EF4-FFF2-40B4-BE49-F238E27FC236}">
                <a16:creationId xmlns:a16="http://schemas.microsoft.com/office/drawing/2014/main" id="{17370E48-411A-4330-B66F-67C117EC3B78}"/>
              </a:ext>
            </a:extLst>
          </p:cNvPr>
          <p:cNvSpPr/>
          <p:nvPr/>
        </p:nvSpPr>
        <p:spPr>
          <a:xfrm>
            <a:off x="3384594" y="1696030"/>
            <a:ext cx="1045205" cy="55343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相談</a:t>
            </a:r>
          </a:p>
        </p:txBody>
      </p:sp>
      <p:sp>
        <p:nvSpPr>
          <p:cNvPr id="5" name="四角形: 角度付き 4">
            <a:extLst>
              <a:ext uri="{FF2B5EF4-FFF2-40B4-BE49-F238E27FC236}">
                <a16:creationId xmlns:a16="http://schemas.microsoft.com/office/drawing/2014/main" id="{F7631A3C-5C2E-411F-9407-B9E036825984}"/>
              </a:ext>
            </a:extLst>
          </p:cNvPr>
          <p:cNvSpPr/>
          <p:nvPr/>
        </p:nvSpPr>
        <p:spPr>
          <a:xfrm>
            <a:off x="962553" y="1334100"/>
            <a:ext cx="1584176" cy="553430"/>
          </a:xfrm>
          <a:prstGeom prst="bevel">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医療機関</a:t>
            </a:r>
          </a:p>
        </p:txBody>
      </p:sp>
      <p:cxnSp>
        <p:nvCxnSpPr>
          <p:cNvPr id="24" name="直線矢印コネクタ 23">
            <a:extLst>
              <a:ext uri="{FF2B5EF4-FFF2-40B4-BE49-F238E27FC236}">
                <a16:creationId xmlns:a16="http://schemas.microsoft.com/office/drawing/2014/main" id="{F7196BB3-F9B5-473F-97E5-6E8DDD1C4498}"/>
              </a:ext>
            </a:extLst>
          </p:cNvPr>
          <p:cNvCxnSpPr>
            <a:stCxn id="5" idx="0"/>
          </p:cNvCxnSpPr>
          <p:nvPr/>
        </p:nvCxnSpPr>
        <p:spPr>
          <a:xfrm>
            <a:off x="2546729" y="1610815"/>
            <a:ext cx="2861570" cy="0"/>
          </a:xfrm>
          <a:prstGeom prst="straightConnector1">
            <a:avLst/>
          </a:prstGeom>
          <a:ln w="730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25" name="図表 24">
            <a:extLst>
              <a:ext uri="{FF2B5EF4-FFF2-40B4-BE49-F238E27FC236}">
                <a16:creationId xmlns:a16="http://schemas.microsoft.com/office/drawing/2014/main" id="{1AB66D93-24F3-49F8-AD01-DE51F0873977}"/>
              </a:ext>
            </a:extLst>
          </p:cNvPr>
          <p:cNvGraphicFramePr/>
          <p:nvPr>
            <p:extLst>
              <p:ext uri="{D42A27DB-BD31-4B8C-83A1-F6EECF244321}">
                <p14:modId xmlns:p14="http://schemas.microsoft.com/office/powerpoint/2010/main" val="1898982967"/>
              </p:ext>
            </p:extLst>
          </p:nvPr>
        </p:nvGraphicFramePr>
        <p:xfrm>
          <a:off x="753675" y="2268492"/>
          <a:ext cx="8310926" cy="32403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タイトル 1">
            <a:extLst>
              <a:ext uri="{FF2B5EF4-FFF2-40B4-BE49-F238E27FC236}">
                <a16:creationId xmlns:a16="http://schemas.microsoft.com/office/drawing/2014/main" id="{242A31DA-9AE8-4DF0-8DE9-EB5E795F9043}"/>
              </a:ext>
            </a:extLst>
          </p:cNvPr>
          <p:cNvSpPr txBox="1">
            <a:spLocks/>
          </p:cNvSpPr>
          <p:nvPr/>
        </p:nvSpPr>
        <p:spPr>
          <a:xfrm>
            <a:off x="925974" y="260648"/>
            <a:ext cx="6969224" cy="711523"/>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kumimoji="1" lang="ja-JP" altLang="en-US" sz="2400" dirty="0">
                <a:latin typeface="メイリオ" panose="020B0604030504040204" pitchFamily="50" charset="-128"/>
                <a:ea typeface="メイリオ" panose="020B0604030504040204" pitchFamily="50" charset="-128"/>
              </a:rPr>
              <a:t>福井県外国人患者対応ワンストップサービスの概要　</a:t>
            </a:r>
          </a:p>
        </p:txBody>
      </p:sp>
      <p:sp>
        <p:nvSpPr>
          <p:cNvPr id="12" name="タイトル 1">
            <a:extLst>
              <a:ext uri="{FF2B5EF4-FFF2-40B4-BE49-F238E27FC236}">
                <a16:creationId xmlns:a16="http://schemas.microsoft.com/office/drawing/2014/main" id="{557D1B9A-3603-4126-B1EA-BB11B99C1F75}"/>
              </a:ext>
            </a:extLst>
          </p:cNvPr>
          <p:cNvSpPr txBox="1">
            <a:spLocks/>
          </p:cNvSpPr>
          <p:nvPr/>
        </p:nvSpPr>
        <p:spPr>
          <a:xfrm>
            <a:off x="497939" y="5587581"/>
            <a:ext cx="8822397" cy="86575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kumimoji="1" lang="en-US" altLang="ja-JP" sz="1300" dirty="0">
                <a:latin typeface="メイリオ" panose="020B0604030504040204" pitchFamily="50" charset="-128"/>
                <a:ea typeface="メイリオ" panose="020B0604030504040204" pitchFamily="50" charset="-128"/>
              </a:rPr>
              <a:t>※</a:t>
            </a:r>
            <a:r>
              <a:rPr kumimoji="1" lang="ja-JP" altLang="en-US" sz="1300" dirty="0">
                <a:latin typeface="メイリオ" panose="020B0604030504040204" pitchFamily="50" charset="-128"/>
                <a:ea typeface="メイリオ" panose="020B0604030504040204" pitchFamily="50" charset="-128"/>
              </a:rPr>
              <a:t>ワンストップサービスの利用料は無料です。</a:t>
            </a:r>
            <a:endParaRPr kumimoji="1" lang="en-US" altLang="ja-JP" sz="1300" dirty="0">
              <a:latin typeface="メイリオ" panose="020B0604030504040204" pitchFamily="50" charset="-128"/>
              <a:ea typeface="メイリオ" panose="020B0604030504040204" pitchFamily="50" charset="-128"/>
            </a:endParaRPr>
          </a:p>
          <a:p>
            <a:pPr algn="l"/>
            <a:r>
              <a:rPr kumimoji="1" lang="ja-JP" altLang="en-US" sz="1300" dirty="0">
                <a:latin typeface="メイリオ" panose="020B0604030504040204" pitchFamily="50" charset="-128"/>
                <a:ea typeface="メイリオ" panose="020B0604030504040204" pitchFamily="50" charset="-128"/>
              </a:rPr>
              <a:t>　ただし、</a:t>
            </a:r>
            <a:r>
              <a:rPr kumimoji="1" lang="ja-JP" altLang="en-US" sz="1300" b="1" u="sng" dirty="0">
                <a:latin typeface="メイリオ" panose="020B0604030504040204" pitchFamily="50" charset="-128"/>
                <a:ea typeface="メイリオ" panose="020B0604030504040204" pitchFamily="50" charset="-128"/>
              </a:rPr>
              <a:t>コールセンターの利用に際し生じる通信料金は利用者負担</a:t>
            </a:r>
            <a:r>
              <a:rPr kumimoji="1" lang="ja-JP" altLang="en-US" sz="1300" dirty="0">
                <a:latin typeface="メイリオ" panose="020B0604030504040204" pitchFamily="50" charset="-128"/>
                <a:ea typeface="メイリオ" panose="020B0604030504040204" pitchFamily="50" charset="-128"/>
              </a:rPr>
              <a:t>となります。</a:t>
            </a:r>
            <a:endParaRPr kumimoji="1" lang="en-US" altLang="ja-JP" sz="1300" dirty="0">
              <a:latin typeface="メイリオ" panose="020B0604030504040204" pitchFamily="50" charset="-128"/>
              <a:ea typeface="メイリオ" panose="020B0604030504040204" pitchFamily="50" charset="-128"/>
            </a:endParaRPr>
          </a:p>
          <a:p>
            <a:pPr algn="l"/>
            <a:r>
              <a:rPr kumimoji="1" lang="ja-JP" altLang="en-US" sz="1300" dirty="0">
                <a:latin typeface="メイリオ" panose="020B0604030504040204" pitchFamily="50" charset="-128"/>
                <a:ea typeface="メイリオ" panose="020B0604030504040204" pitchFamily="50" charset="-128"/>
              </a:rPr>
              <a:t>　また、</a:t>
            </a:r>
            <a:r>
              <a:rPr kumimoji="1" lang="ja-JP" altLang="en-US" sz="1300" b="1" u="sng" dirty="0">
                <a:latin typeface="メイリオ" panose="020B0604030504040204" pitchFamily="50" charset="-128"/>
                <a:ea typeface="メイリオ" panose="020B0604030504040204" pitchFamily="50" charset="-128"/>
              </a:rPr>
              <a:t>関係各所への手配および手続き代行等によって生じた実費および手配料については利用者負担</a:t>
            </a:r>
            <a:r>
              <a:rPr kumimoji="1" lang="ja-JP" altLang="en-US" sz="1300" dirty="0">
                <a:latin typeface="メイリオ" panose="020B0604030504040204" pitchFamily="50" charset="-128"/>
                <a:ea typeface="メイリオ" panose="020B0604030504040204" pitchFamily="50" charset="-128"/>
              </a:rPr>
              <a:t>となります。</a:t>
            </a:r>
          </a:p>
        </p:txBody>
      </p:sp>
    </p:spTree>
    <p:extLst>
      <p:ext uri="{BB962C8B-B14F-4D97-AF65-F5344CB8AC3E}">
        <p14:creationId xmlns:p14="http://schemas.microsoft.com/office/powerpoint/2010/main" val="377575375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436</Words>
  <Application>Microsoft Office PowerPoint</Application>
  <PresentationFormat>A4 210 x 297 mm</PresentationFormat>
  <Paragraphs>33</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メイリオ</vt:lpstr>
      <vt:lpstr>游ゴシック</vt:lpstr>
      <vt:lpstr>Arial</vt:lpstr>
      <vt:lpstr>Calibri</vt:lpstr>
      <vt:lpstr>Times New Roman</vt:lpstr>
      <vt:lpstr>Wingdings</vt:lpstr>
      <vt:lpstr>Тема Office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2026-04-13T00:55:05Z</dcterms:modified>
</cp:coreProperties>
</file>