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6"/>
  </p:notesMasterIdLst>
  <p:sldIdLst>
    <p:sldId id="278" r:id="rId4"/>
    <p:sldId id="279" r:id="rId5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14" userDrawn="1">
          <p15:clr>
            <a:srgbClr val="A4A3A4"/>
          </p15:clr>
        </p15:guide>
        <p15:guide id="2" pos="4201" userDrawn="1">
          <p15:clr>
            <a:srgbClr val="A4A3A4"/>
          </p15:clr>
        </p15:guide>
        <p15:guide id="3" pos="1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3" clrIdx="0"/>
  <p:cmAuthor id="1" name="CAA" initials="a" lastIdx="25" clrIdx="1">
    <p:extLst>
      <p:ext uri="{19B8F6BF-5375-455C-9EA6-DF929625EA0E}">
        <p15:presenceInfo xmlns:p15="http://schemas.microsoft.com/office/powerpoint/2012/main" userId="CAA" providerId="None"/>
      </p:ext>
    </p:extLst>
  </p:cmAuthor>
  <p:cmAuthor id="2" name="濱 徹(hama-tooru.ny0)" initials="濱" lastIdx="2" clrIdx="2">
    <p:extLst>
      <p:ext uri="{19B8F6BF-5375-455C-9EA6-DF929625EA0E}">
        <p15:presenceInfo xmlns:p15="http://schemas.microsoft.com/office/powerpoint/2012/main" userId="S-1-5-21-4175116151-3849908774-3845857867-504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E5FF"/>
    <a:srgbClr val="FFE1FF"/>
    <a:srgbClr val="FFFFB9"/>
    <a:srgbClr val="3333FF"/>
    <a:srgbClr val="FF71FF"/>
    <a:srgbClr val="FFFF99"/>
    <a:srgbClr val="FFCCFF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EAC800-73C5-4E51-AF2C-0DA2B1205C3F}" v="1" dt="2023-08-01T02:30:02.0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38" autoAdjust="0"/>
    <p:restoredTop sz="99633" autoAdjust="0"/>
  </p:normalViewPr>
  <p:slideViewPr>
    <p:cSldViewPr showGuides="1">
      <p:cViewPr varScale="1">
        <p:scale>
          <a:sx n="59" d="100"/>
          <a:sy n="59" d="100"/>
        </p:scale>
        <p:origin x="2909" y="86"/>
      </p:cViewPr>
      <p:guideLst>
        <p:guide orient="horz" pos="6114"/>
        <p:guide pos="4201"/>
        <p:guide pos="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D9347033-9612-11D1-9D75-00C04FCC8CDC}" ax:persistence="persistPropertyBag">
  <ax:ocxPr ax:name="_cx" ax:value="2143"/>
  <ax:ocxPr ax:name="_cy" ax:value="2139"/>
  <ax:ocxPr ax:name="Style" ax:value="11"/>
  <ax:ocxPr ax:name="SubStyle" ax:value="-1"/>
  <ax:ocxPr ax:name="Validation" ax:value="2"/>
  <ax:ocxPr ax:name="LineWeight" ax:value="3"/>
  <ax:ocxPr ax:name="Direction" ax:value="0"/>
  <ax:ocxPr ax:name="ShowData" ax:value="1"/>
  <ax:ocxPr ax:name="Value" ax:value="https://www.pref.fukui.lg.jp/doc/iryou/iryoujouhou/iryouhoujin-1.html"/>
  <ax:ocxPr ax:name="ForeColor" ax:value="0"/>
  <ax:ocxPr ax:name="BackColor" ax:value="16777215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CCB9401C-8304-45BF-87F2-FC885E361F83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40BEA1EB-C0B8-4384-BA61-6A4662EFEFF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33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8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9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3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1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4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9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26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7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7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D913-B4A1-4212-9C55-AFCF4E0BA566}" type="datetimeFigureOut">
              <a:rPr kumimoji="1" lang="ja-JP" altLang="en-US" smtClean="0"/>
              <a:pPr/>
              <a:t>2023/8/1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8A44-50A9-42CD-A505-A90B2C4941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hyperlink" Target="https://www.med-login.mhlw.go.jp/s/" TargetMode="External"/><Relationship Id="rId4" Type="http://schemas.openxmlformats.org/officeDocument/2006/relationships/hyperlink" Target="mailto:iryou@pref.fukui.lg.j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ryou@pref.fukui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 1"/>
          <p:cNvSpPr txBox="1">
            <a:spLocks/>
          </p:cNvSpPr>
          <p:nvPr/>
        </p:nvSpPr>
        <p:spPr>
          <a:xfrm>
            <a:off x="0" y="-59038"/>
            <a:ext cx="6871666" cy="2276058"/>
          </a:xfrm>
          <a:prstGeom prst="rect">
            <a:avLst/>
          </a:prstGeom>
          <a:solidFill>
            <a:srgbClr val="0070C0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15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</a:p>
        </p:txBody>
      </p:sp>
      <p:sp>
        <p:nvSpPr>
          <p:cNvPr id="50" name="タイトル 1"/>
          <p:cNvSpPr txBox="1">
            <a:spLocks/>
          </p:cNvSpPr>
          <p:nvPr/>
        </p:nvSpPr>
        <p:spPr>
          <a:xfrm>
            <a:off x="52" y="137305"/>
            <a:ext cx="6871614" cy="430887"/>
          </a:xfrm>
          <a:prstGeom prst="rect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 anchorCtr="0">
            <a:spAutoFit/>
          </a:bodyPr>
          <a:lstStyle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15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医療法人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の皆さまへ</a:t>
            </a: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312192" y="595681"/>
            <a:ext cx="6231740" cy="276999"/>
          </a:xfrm>
          <a:prstGeom prst="rect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ctr" anchorCtr="0">
            <a:spAutoFit/>
          </a:bodyPr>
          <a:lstStyle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15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福井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県から事業報告書等の提出について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大切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なお知らせ～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253389" y="2351319"/>
            <a:ext cx="7101408" cy="21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latinLnBrk="1">
              <a:lnSpc>
                <a:spcPts val="2000"/>
              </a:lnSpc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厚生労働省は事業報告書等（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）の電子化を進めており、令和４年度からは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G-MIS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（医療機関等情報支援システム）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を利用した届出が可能となっております。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0" latinLnBrk="1">
              <a:lnSpc>
                <a:spcPts val="20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また、令和５年４月１日以降に届出を頂いた事業報告書等は、福井県のホームページで閲覧を可能にします。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0" latinLnBrk="1">
              <a:lnSpc>
                <a:spcPts val="2000"/>
              </a:lnSpc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つきましては、デジタル化推進の観点から</a:t>
            </a:r>
            <a:r>
              <a:rPr lang="zh-TW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事業報告書等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につきまして、</a:t>
            </a:r>
            <a:r>
              <a:rPr kumimoji="1" lang="en-US" altLang="ja-JP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－</a:t>
            </a:r>
            <a:r>
              <a:rPr kumimoji="1" lang="en-US" altLang="ja-JP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MIS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lang="ja-JP" altLang="en-US" sz="1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活用して届出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をお願いします。</a:t>
            </a:r>
            <a:endParaRPr kumimoji="1" lang="en-US" altLang="ja-JP" sz="1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6700" lvl="0" latinLnBrk="1">
              <a:lnSpc>
                <a:spcPts val="700"/>
              </a:lnSpc>
              <a:defRPr/>
            </a:pPr>
            <a:endParaRPr lang="en-US" altLang="ja-JP" sz="1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lvl="0" latinLnBrk="1">
              <a:lnSpc>
                <a:spcPts val="1600"/>
              </a:lnSpc>
              <a:defRPr/>
            </a:pPr>
            <a:r>
              <a:rPr kumimoji="1" lang="en-US" altLang="ja-JP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医療法第</a:t>
            </a:r>
            <a:r>
              <a:rPr kumimoji="1" lang="en-US" altLang="ja-JP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</a:t>
            </a:r>
            <a:r>
              <a:rPr kumimoji="1" lang="ja-JP" altLang="en-US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２条の規定に基づき、毎会計年度終了後</a:t>
            </a:r>
            <a:r>
              <a:rPr kumimoji="1" lang="en-US" altLang="ja-JP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か月以内に届出が必要となる</a:t>
            </a:r>
            <a:r>
              <a:rPr kumimoji="1" lang="zh-TW" altLang="en-US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事業報告書、財産目録、貸借対照表、</a:t>
            </a:r>
            <a:endParaRPr kumimoji="1" lang="en-US" altLang="zh-TW" sz="10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66700" lvl="0" latinLnBrk="1">
              <a:lnSpc>
                <a:spcPts val="1600"/>
              </a:lnSpc>
              <a:defRPr/>
            </a:pPr>
            <a:r>
              <a:rPr lang="en-US" altLang="zh-TW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zh-TW" altLang="en-US" sz="100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損益計算書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などを言います。</a:t>
            </a:r>
            <a:endParaRPr kumimoji="1" lang="ja-JP" altLang="en-US" sz="100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0" name="サブタイトル 3"/>
          <p:cNvSpPr txBox="1">
            <a:spLocks/>
          </p:cNvSpPr>
          <p:nvPr/>
        </p:nvSpPr>
        <p:spPr>
          <a:xfrm>
            <a:off x="174083" y="7860811"/>
            <a:ext cx="6580502" cy="1858143"/>
          </a:xfrm>
          <a:prstGeom prst="roundRect">
            <a:avLst>
              <a:gd name="adj" fmla="val 4761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en-US" altLang="ja-JP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G-MIS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アカウントをお持ちでない方へ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裏面の登録票を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記入のうえ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またはメールにてご提出をお願いします。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・パスワード発行は、登録票を提出していただいてから２か月程度かかります。登録いただいた事務所あて厚生労働省から圧着ハガキが届きます。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福井県健康福祉部健康医療局地域医療課　医療体制強化グループ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FAX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：０７７６－２０－０６４２  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登録票はこちらからダウンロード可能→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iryou@pref.fukui.lg.jp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サブタイトル 3"/>
          <p:cNvSpPr txBox="1">
            <a:spLocks/>
          </p:cNvSpPr>
          <p:nvPr/>
        </p:nvSpPr>
        <p:spPr>
          <a:xfrm>
            <a:off x="174083" y="5994276"/>
            <a:ext cx="6580502" cy="1632413"/>
          </a:xfrm>
          <a:prstGeom prst="roundRect">
            <a:avLst>
              <a:gd name="adj" fmla="val 671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■</a:t>
            </a:r>
            <a:r>
              <a:rPr kumimoji="1" lang="ja-JP" altLang="en-US" sz="1600" b="1" i="0" u="sng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既に</a:t>
            </a:r>
            <a:r>
              <a:rPr kumimoji="1" lang="en-US" altLang="ja-JP" sz="1600" b="1" i="0" u="sng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G-MIS</a:t>
            </a:r>
            <a:r>
              <a:rPr kumimoji="1" lang="ja-JP" altLang="en-US" sz="1600" b="1" i="0" u="sng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アカウントをお持ちの方へ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にログインし事業報告書の届出をお願いします。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3363" lvl="0" algn="l">
              <a:lnSpc>
                <a:spcPts val="2000"/>
              </a:lnSpc>
              <a:spcBef>
                <a:spcPts val="0"/>
              </a:spcBef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【G-MIS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ログイン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233363" lvl="0" algn="l">
              <a:lnSpc>
                <a:spcPts val="2000"/>
              </a:lnSpc>
              <a:spcBef>
                <a:spcPts val="0"/>
              </a:spcBef>
              <a:defRPr/>
            </a:pPr>
            <a:r>
              <a:rPr lang="en-US" altLang="ja-JP" sz="14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https://www.med-login.mhlw.go.jp/s/</a:t>
            </a:r>
            <a:endParaRPr lang="en-US" altLang="ja-JP" sz="14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3363" lvl="0" algn="l">
              <a:lnSpc>
                <a:spcPts val="2000"/>
              </a:lnSpc>
              <a:spcBef>
                <a:spcPts val="0"/>
              </a:spcBef>
              <a:defRPr/>
            </a:pP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【G-MIS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・パスワード・操作についてご不明な点はこちらへお問合せください。）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3363" lvl="0" algn="l">
              <a:lnSpc>
                <a:spcPts val="2000"/>
              </a:lnSpc>
              <a:spcBef>
                <a:spcPts val="0"/>
              </a:spcBef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0570-783-872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（土日祝日を除く平日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時～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277C1C2-C7A6-4709-985D-7797D00A8E3C}"/>
              </a:ext>
            </a:extLst>
          </p:cNvPr>
          <p:cNvSpPr/>
          <p:nvPr/>
        </p:nvSpPr>
        <p:spPr>
          <a:xfrm>
            <a:off x="583746" y="986774"/>
            <a:ext cx="5688632" cy="9767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G-MIS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による提出をお願いします！</a:t>
            </a:r>
            <a:endParaRPr kumimoji="1" lang="ja-JP" altLang="en-US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71BB5C5-B9CC-42D8-AE57-A178FB618C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3296" y="902501"/>
            <a:ext cx="724491" cy="1214240"/>
          </a:xfrm>
          <a:prstGeom prst="rect">
            <a:avLst/>
          </a:prstGeom>
        </p:spPr>
      </p:pic>
      <p:sp>
        <p:nvSpPr>
          <p:cNvPr id="10" name="サブタイトル 3">
            <a:extLst>
              <a:ext uri="{FF2B5EF4-FFF2-40B4-BE49-F238E27FC236}">
                <a16:creationId xmlns:a16="http://schemas.microsoft.com/office/drawing/2014/main" id="{3E7511D7-5435-4356-A222-C201F008454E}"/>
              </a:ext>
            </a:extLst>
          </p:cNvPr>
          <p:cNvSpPr txBox="1">
            <a:spLocks/>
          </p:cNvSpPr>
          <p:nvPr/>
        </p:nvSpPr>
        <p:spPr>
          <a:xfrm>
            <a:off x="147484" y="4533283"/>
            <a:ext cx="2125101" cy="1224136"/>
          </a:xfrm>
          <a:prstGeom prst="roundRect">
            <a:avLst>
              <a:gd name="adj" fmla="val 671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メリット①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届出書類の印刷不要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（コストの削減）　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（ペーパーレス化）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サブタイトル 3">
            <a:extLst>
              <a:ext uri="{FF2B5EF4-FFF2-40B4-BE49-F238E27FC236}">
                <a16:creationId xmlns:a16="http://schemas.microsoft.com/office/drawing/2014/main" id="{D82F97D8-C338-4B22-B9B4-547E882E23BB}"/>
              </a:ext>
            </a:extLst>
          </p:cNvPr>
          <p:cNvSpPr txBox="1">
            <a:spLocks/>
          </p:cNvSpPr>
          <p:nvPr/>
        </p:nvSpPr>
        <p:spPr>
          <a:xfrm>
            <a:off x="2413140" y="4533283"/>
            <a:ext cx="2239996" cy="1224136"/>
          </a:xfrm>
          <a:prstGeom prst="roundRect">
            <a:avLst>
              <a:gd name="adj" fmla="val 671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メリット②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保健所に届出不要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（移動時間等の削減）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（届出時間の制約なし）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サブタイトル 3">
            <a:extLst>
              <a:ext uri="{FF2B5EF4-FFF2-40B4-BE49-F238E27FC236}">
                <a16:creationId xmlns:a16="http://schemas.microsoft.com/office/drawing/2014/main" id="{07926568-8E15-42C4-BB52-31FC4A86A78C}"/>
              </a:ext>
            </a:extLst>
          </p:cNvPr>
          <p:cNvSpPr txBox="1">
            <a:spLocks/>
          </p:cNvSpPr>
          <p:nvPr/>
        </p:nvSpPr>
        <p:spPr>
          <a:xfrm>
            <a:off x="4797980" y="4539016"/>
            <a:ext cx="1937514" cy="1224136"/>
          </a:xfrm>
          <a:prstGeom prst="roundRect">
            <a:avLst>
              <a:gd name="adj" fmla="val 671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メリット③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事務の効率化</a:t>
            </a:r>
            <a:endParaRPr lang="en-US" altLang="ja-JP" sz="16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（職員の負担軽減）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4000" marR="0" lvl="0" indent="-2340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（本来業務に集中）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BarCodeCtrl1" r:id="rId2" imgW="771480" imgH="770040"/>
        </mc:Choice>
        <mc:Fallback>
          <p:control name="BarCodeCtrl1" r:id="rId2" imgW="771480" imgH="770040">
            <p:pic>
              <p:nvPicPr>
                <p:cNvPr id="2" name="BarCodeCtrl1">
                  <a:extLst>
                    <a:ext uri="{FF2B5EF4-FFF2-40B4-BE49-F238E27FC236}">
                      <a16:creationId xmlns:a16="http://schemas.microsoft.com/office/drawing/2014/main" id="{72F14384-0FBC-4EA0-B452-AC615EF7111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5974449" y="8914585"/>
                  <a:ext cx="770400" cy="7692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84340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" y="342712"/>
            <a:ext cx="6857998" cy="833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医療法人の事業報告書等の届出事務の電子化にかかる登録票</a:t>
            </a:r>
            <a:b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７７６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０６４２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（福井県健康福祉部健康医療局地域医療課あて）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iryou@pref.fukui.lg.jp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0928" y="8625408"/>
            <a:ext cx="3933056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お問合せ先</a:t>
            </a: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zh-CN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福井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県健康福祉部健康医療局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地域医療課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医療体制強化グループ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電話：</a:t>
            </a: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0776-20-0397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0776-20-0642</a:t>
            </a:r>
          </a:p>
          <a:p>
            <a:pPr lvl="0">
              <a:lnSpc>
                <a:spcPts val="2000"/>
              </a:lnSpc>
              <a:defRPr/>
            </a:pP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メール：</a:t>
            </a:r>
            <a:r>
              <a:rPr kumimoji="1" lang="en-US" altLang="ja-JP" sz="11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iryou</a:t>
            </a:r>
            <a:r>
              <a:rPr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@pref.fukui.lg.jp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0061AA3E-F966-4E6A-846B-31BAA4BD9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77609"/>
              </p:ext>
            </p:extLst>
          </p:nvPr>
        </p:nvGraphicFramePr>
        <p:xfrm>
          <a:off x="260648" y="1424608"/>
          <a:ext cx="6309321" cy="6624734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14364531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43216241"/>
                    </a:ext>
                  </a:extLst>
                </a:gridCol>
                <a:gridCol w="3645025">
                  <a:extLst>
                    <a:ext uri="{9D8B030D-6E8A-4147-A177-3AD203B41FA5}">
                      <a16:colId xmlns:a16="http://schemas.microsoft.com/office/drawing/2014/main" val="542236729"/>
                    </a:ext>
                  </a:extLst>
                </a:gridCol>
              </a:tblGrid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法人名称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534979"/>
                  </a:ext>
                </a:extLst>
              </a:tr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事務所郵便番号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986351"/>
                  </a:ext>
                </a:extLst>
              </a:tr>
              <a:tr h="662212">
                <a:tc rowSpan="3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事務所所在地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（市町名）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84116"/>
                  </a:ext>
                </a:extLst>
              </a:tr>
              <a:tr h="662212">
                <a:tc vMerge="1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（町域・地番）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00731"/>
                  </a:ext>
                </a:extLst>
              </a:tr>
              <a:tr h="662212">
                <a:tc vMerge="1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（建物名）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210538"/>
                  </a:ext>
                </a:extLst>
              </a:tr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理事長氏名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604375"/>
                  </a:ext>
                </a:extLst>
              </a:tr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565535"/>
                  </a:ext>
                </a:extLst>
              </a:tr>
              <a:tr h="664826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担当者連絡先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（電話番号）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42351"/>
                  </a:ext>
                </a:extLst>
              </a:tr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11027"/>
                  </a:ext>
                </a:extLst>
              </a:tr>
              <a:tr h="662212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会計年度の決算月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2460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6965AD-9F66-435F-BBEB-EE5D712F3E62}"/>
              </a:ext>
            </a:extLst>
          </p:cNvPr>
          <p:cNvSpPr txBox="1"/>
          <p:nvPr/>
        </p:nvSpPr>
        <p:spPr>
          <a:xfrm>
            <a:off x="261044" y="8121352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defRPr/>
            </a:pP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ご担当者は、実際に事業報告書等を作成される方をご記入願います。</a:t>
            </a:r>
            <a:endParaRPr lang="en-US" altLang="zh-CN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496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47921EC6E15F04B98FB33CCB923941B" ma:contentTypeVersion="4" ma:contentTypeDescription="新しいドキュメントを作成します。" ma:contentTypeScope="" ma:versionID="f56fc69c100a45deb8bdac0ac7a1be91">
  <xsd:schema xmlns:xsd="http://www.w3.org/2001/XMLSchema" xmlns:xs="http://www.w3.org/2001/XMLSchema" xmlns:p="http://schemas.microsoft.com/office/2006/metadata/properties" xmlns:ns2="7872c4f9-ec67-422d-ad5e-71d9d3f860d5" xmlns:ns3="a319cc28-bf39-4b2a-9bc7-17e3193da065" targetNamespace="http://schemas.microsoft.com/office/2006/metadata/properties" ma:root="true" ma:fieldsID="2e003fa74d848910b28e9b621c915d27" ns2:_="" ns3:_="">
    <xsd:import namespace="7872c4f9-ec67-422d-ad5e-71d9d3f860d5"/>
    <xsd:import namespace="a319cc28-bf39-4b2a-9bc7-17e3193da0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2c4f9-ec67-422d-ad5e-71d9d3f860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9cc28-bf39-4b2a-9bc7-17e3193da0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16122F-98B6-4B17-8929-33449AA713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72c4f9-ec67-422d-ad5e-71d9d3f860d5"/>
    <ds:schemaRef ds:uri="a319cc28-bf39-4b2a-9bc7-17e3193da0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05382E-8E95-4201-B650-32994E1C94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529</Words>
  <Application>Microsoft Office PowerPoint</Application>
  <PresentationFormat>A4 210 x 297 mm</PresentationFormat>
  <Paragraphs>54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岩崎 優(iwasaki-yutaka)</dc:creator>
  <cp:lastModifiedBy>松尾 菜々子</cp:lastModifiedBy>
  <cp:revision>114</cp:revision>
  <cp:lastPrinted>2023-04-10T00:55:23Z</cp:lastPrinted>
  <dcterms:modified xsi:type="dcterms:W3CDTF">2023-08-01T02:30:02Z</dcterms:modified>
</cp:coreProperties>
</file>