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200900" cy="10440988"/>
  <p:notesSz cx="6807200" cy="9939338"/>
  <p:defaultTextStyle>
    <a:defPPr>
      <a:defRPr lang="ja-JP"/>
    </a:defPPr>
    <a:lvl1pPr marL="0" algn="l" defTabSz="1007737" rtl="0" eaLnBrk="1" latinLnBrk="0" hangingPunct="1">
      <a:defRPr kumimoji="1" sz="2000" kern="1200">
        <a:solidFill>
          <a:schemeClr val="tx1"/>
        </a:solidFill>
        <a:latin typeface="+mn-lt"/>
        <a:ea typeface="+mn-ea"/>
        <a:cs typeface="+mn-cs"/>
      </a:defRPr>
    </a:lvl1pPr>
    <a:lvl2pPr marL="503869" algn="l" defTabSz="1007737" rtl="0" eaLnBrk="1" latinLnBrk="0" hangingPunct="1">
      <a:defRPr kumimoji="1" sz="2000" kern="1200">
        <a:solidFill>
          <a:schemeClr val="tx1"/>
        </a:solidFill>
        <a:latin typeface="+mn-lt"/>
        <a:ea typeface="+mn-ea"/>
        <a:cs typeface="+mn-cs"/>
      </a:defRPr>
    </a:lvl2pPr>
    <a:lvl3pPr marL="1007737" algn="l" defTabSz="1007737" rtl="0" eaLnBrk="1" latinLnBrk="0" hangingPunct="1">
      <a:defRPr kumimoji="1" sz="2000" kern="1200">
        <a:solidFill>
          <a:schemeClr val="tx1"/>
        </a:solidFill>
        <a:latin typeface="+mn-lt"/>
        <a:ea typeface="+mn-ea"/>
        <a:cs typeface="+mn-cs"/>
      </a:defRPr>
    </a:lvl3pPr>
    <a:lvl4pPr marL="1511606" algn="l" defTabSz="1007737" rtl="0" eaLnBrk="1" latinLnBrk="0" hangingPunct="1">
      <a:defRPr kumimoji="1" sz="2000" kern="1200">
        <a:solidFill>
          <a:schemeClr val="tx1"/>
        </a:solidFill>
        <a:latin typeface="+mn-lt"/>
        <a:ea typeface="+mn-ea"/>
        <a:cs typeface="+mn-cs"/>
      </a:defRPr>
    </a:lvl4pPr>
    <a:lvl5pPr marL="2015477" algn="l" defTabSz="1007737" rtl="0" eaLnBrk="1" latinLnBrk="0" hangingPunct="1">
      <a:defRPr kumimoji="1" sz="2000" kern="1200">
        <a:solidFill>
          <a:schemeClr val="tx1"/>
        </a:solidFill>
        <a:latin typeface="+mn-lt"/>
        <a:ea typeface="+mn-ea"/>
        <a:cs typeface="+mn-cs"/>
      </a:defRPr>
    </a:lvl5pPr>
    <a:lvl6pPr marL="2519343" algn="l" defTabSz="1007737" rtl="0" eaLnBrk="1" latinLnBrk="0" hangingPunct="1">
      <a:defRPr kumimoji="1" sz="2000" kern="1200">
        <a:solidFill>
          <a:schemeClr val="tx1"/>
        </a:solidFill>
        <a:latin typeface="+mn-lt"/>
        <a:ea typeface="+mn-ea"/>
        <a:cs typeface="+mn-cs"/>
      </a:defRPr>
    </a:lvl6pPr>
    <a:lvl7pPr marL="3023213" algn="l" defTabSz="1007737" rtl="0" eaLnBrk="1" latinLnBrk="0" hangingPunct="1">
      <a:defRPr kumimoji="1" sz="2000" kern="1200">
        <a:solidFill>
          <a:schemeClr val="tx1"/>
        </a:solidFill>
        <a:latin typeface="+mn-lt"/>
        <a:ea typeface="+mn-ea"/>
        <a:cs typeface="+mn-cs"/>
      </a:defRPr>
    </a:lvl7pPr>
    <a:lvl8pPr marL="3527083" algn="l" defTabSz="1007737" rtl="0" eaLnBrk="1" latinLnBrk="0" hangingPunct="1">
      <a:defRPr kumimoji="1" sz="2000" kern="1200">
        <a:solidFill>
          <a:schemeClr val="tx1"/>
        </a:solidFill>
        <a:latin typeface="+mn-lt"/>
        <a:ea typeface="+mn-ea"/>
        <a:cs typeface="+mn-cs"/>
      </a:defRPr>
    </a:lvl8pPr>
    <a:lvl9pPr marL="4030951" algn="l" defTabSz="1007737"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08" y="786"/>
      </p:cViewPr>
      <p:guideLst>
        <p:guide orient="horz" pos="3289"/>
        <p:guide pos="226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610D76F-87B2-47A8-B3EB-42FBFB0AA8DF}" type="datetimeFigureOut">
              <a:rPr kumimoji="1" lang="ja-JP" altLang="en-US" smtClean="0"/>
              <a:pPr/>
              <a:t>2014/10/3</a:t>
            </a:fld>
            <a:endParaRPr kumimoji="1" lang="ja-JP" altLang="en-US"/>
          </a:p>
        </p:txBody>
      </p:sp>
      <p:sp>
        <p:nvSpPr>
          <p:cNvPr id="4" name="スライド イメージ プレースホルダ 3"/>
          <p:cNvSpPr>
            <a:spLocks noGrp="1" noRot="1" noChangeAspect="1"/>
          </p:cNvSpPr>
          <p:nvPr>
            <p:ph type="sldImg" idx="2"/>
          </p:nvPr>
        </p:nvSpPr>
        <p:spPr>
          <a:xfrm>
            <a:off x="2119313" y="746125"/>
            <a:ext cx="25685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ED32D6D-5E31-4D90-9B67-836E14619A0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1007737" rtl="0" eaLnBrk="1" latinLnBrk="0" hangingPunct="1">
      <a:defRPr kumimoji="1" sz="1400" kern="1200">
        <a:solidFill>
          <a:schemeClr val="tx1"/>
        </a:solidFill>
        <a:latin typeface="+mn-lt"/>
        <a:ea typeface="+mn-ea"/>
        <a:cs typeface="+mn-cs"/>
      </a:defRPr>
    </a:lvl1pPr>
    <a:lvl2pPr marL="503869" algn="l" defTabSz="1007737" rtl="0" eaLnBrk="1" latinLnBrk="0" hangingPunct="1">
      <a:defRPr kumimoji="1" sz="1400" kern="1200">
        <a:solidFill>
          <a:schemeClr val="tx1"/>
        </a:solidFill>
        <a:latin typeface="+mn-lt"/>
        <a:ea typeface="+mn-ea"/>
        <a:cs typeface="+mn-cs"/>
      </a:defRPr>
    </a:lvl2pPr>
    <a:lvl3pPr marL="1007737" algn="l" defTabSz="1007737" rtl="0" eaLnBrk="1" latinLnBrk="0" hangingPunct="1">
      <a:defRPr kumimoji="1" sz="1400" kern="1200">
        <a:solidFill>
          <a:schemeClr val="tx1"/>
        </a:solidFill>
        <a:latin typeface="+mn-lt"/>
        <a:ea typeface="+mn-ea"/>
        <a:cs typeface="+mn-cs"/>
      </a:defRPr>
    </a:lvl3pPr>
    <a:lvl4pPr marL="1511606" algn="l" defTabSz="1007737" rtl="0" eaLnBrk="1" latinLnBrk="0" hangingPunct="1">
      <a:defRPr kumimoji="1" sz="1400" kern="1200">
        <a:solidFill>
          <a:schemeClr val="tx1"/>
        </a:solidFill>
        <a:latin typeface="+mn-lt"/>
        <a:ea typeface="+mn-ea"/>
        <a:cs typeface="+mn-cs"/>
      </a:defRPr>
    </a:lvl4pPr>
    <a:lvl5pPr marL="2015477" algn="l" defTabSz="1007737" rtl="0" eaLnBrk="1" latinLnBrk="0" hangingPunct="1">
      <a:defRPr kumimoji="1" sz="1400" kern="1200">
        <a:solidFill>
          <a:schemeClr val="tx1"/>
        </a:solidFill>
        <a:latin typeface="+mn-lt"/>
        <a:ea typeface="+mn-ea"/>
        <a:cs typeface="+mn-cs"/>
      </a:defRPr>
    </a:lvl5pPr>
    <a:lvl6pPr marL="2519343" algn="l" defTabSz="1007737" rtl="0" eaLnBrk="1" latinLnBrk="0" hangingPunct="1">
      <a:defRPr kumimoji="1" sz="1400" kern="1200">
        <a:solidFill>
          <a:schemeClr val="tx1"/>
        </a:solidFill>
        <a:latin typeface="+mn-lt"/>
        <a:ea typeface="+mn-ea"/>
        <a:cs typeface="+mn-cs"/>
      </a:defRPr>
    </a:lvl6pPr>
    <a:lvl7pPr marL="3023213" algn="l" defTabSz="1007737" rtl="0" eaLnBrk="1" latinLnBrk="0" hangingPunct="1">
      <a:defRPr kumimoji="1" sz="1400" kern="1200">
        <a:solidFill>
          <a:schemeClr val="tx1"/>
        </a:solidFill>
        <a:latin typeface="+mn-lt"/>
        <a:ea typeface="+mn-ea"/>
        <a:cs typeface="+mn-cs"/>
      </a:defRPr>
    </a:lvl7pPr>
    <a:lvl8pPr marL="3527083" algn="l" defTabSz="1007737" rtl="0" eaLnBrk="1" latinLnBrk="0" hangingPunct="1">
      <a:defRPr kumimoji="1" sz="1400" kern="1200">
        <a:solidFill>
          <a:schemeClr val="tx1"/>
        </a:solidFill>
        <a:latin typeface="+mn-lt"/>
        <a:ea typeface="+mn-ea"/>
        <a:cs typeface="+mn-cs"/>
      </a:defRPr>
    </a:lvl8pPr>
    <a:lvl9pPr marL="4030951" algn="l" defTabSz="1007737"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70" y="3243478"/>
            <a:ext cx="6120765" cy="223804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6" y="5916559"/>
            <a:ext cx="5040630" cy="2668253"/>
          </a:xfrm>
        </p:spPr>
        <p:txBody>
          <a:bodyPr/>
          <a:lstStyle>
            <a:lvl1pPr marL="0" indent="0" algn="ctr">
              <a:buNone/>
              <a:defRPr>
                <a:solidFill>
                  <a:schemeClr val="tx1">
                    <a:tint val="75000"/>
                  </a:schemeClr>
                </a:solidFill>
              </a:defRPr>
            </a:lvl1pPr>
            <a:lvl2pPr marL="503869" indent="0" algn="ctr">
              <a:buNone/>
              <a:defRPr>
                <a:solidFill>
                  <a:schemeClr val="tx1">
                    <a:tint val="75000"/>
                  </a:schemeClr>
                </a:solidFill>
              </a:defRPr>
            </a:lvl2pPr>
            <a:lvl3pPr marL="1007737" indent="0" algn="ctr">
              <a:buNone/>
              <a:defRPr>
                <a:solidFill>
                  <a:schemeClr val="tx1">
                    <a:tint val="75000"/>
                  </a:schemeClr>
                </a:solidFill>
              </a:defRPr>
            </a:lvl3pPr>
            <a:lvl4pPr marL="1511606" indent="0" algn="ctr">
              <a:buNone/>
              <a:defRPr>
                <a:solidFill>
                  <a:schemeClr val="tx1">
                    <a:tint val="75000"/>
                  </a:schemeClr>
                </a:solidFill>
              </a:defRPr>
            </a:lvl4pPr>
            <a:lvl5pPr marL="2015477" indent="0" algn="ctr">
              <a:buNone/>
              <a:defRPr>
                <a:solidFill>
                  <a:schemeClr val="tx1">
                    <a:tint val="75000"/>
                  </a:schemeClr>
                </a:solidFill>
              </a:defRPr>
            </a:lvl5pPr>
            <a:lvl6pPr marL="2519343" indent="0" algn="ctr">
              <a:buNone/>
              <a:defRPr>
                <a:solidFill>
                  <a:schemeClr val="tx1">
                    <a:tint val="75000"/>
                  </a:schemeClr>
                </a:solidFill>
              </a:defRPr>
            </a:lvl6pPr>
            <a:lvl7pPr marL="3023213" indent="0" algn="ctr">
              <a:buNone/>
              <a:defRPr>
                <a:solidFill>
                  <a:schemeClr val="tx1">
                    <a:tint val="75000"/>
                  </a:schemeClr>
                </a:solidFill>
              </a:defRPr>
            </a:lvl7pPr>
            <a:lvl8pPr marL="3527083" indent="0" algn="ctr">
              <a:buNone/>
              <a:defRPr>
                <a:solidFill>
                  <a:schemeClr val="tx1">
                    <a:tint val="75000"/>
                  </a:schemeClr>
                </a:solidFill>
              </a:defRPr>
            </a:lvl8pPr>
            <a:lvl9pPr marL="403095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4" y="418127"/>
            <a:ext cx="1620202" cy="8908676"/>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8127"/>
            <a:ext cx="4740592" cy="8908676"/>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709302"/>
            <a:ext cx="6120765" cy="207369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425341"/>
            <a:ext cx="6120765" cy="2283965"/>
          </a:xfrm>
        </p:spPr>
        <p:txBody>
          <a:bodyPr anchor="b"/>
          <a:lstStyle>
            <a:lvl1pPr marL="0" indent="0">
              <a:buNone/>
              <a:defRPr sz="2200">
                <a:solidFill>
                  <a:schemeClr val="tx1">
                    <a:tint val="75000"/>
                  </a:schemeClr>
                </a:solidFill>
              </a:defRPr>
            </a:lvl1pPr>
            <a:lvl2pPr marL="503869" indent="0">
              <a:buNone/>
              <a:defRPr sz="2000">
                <a:solidFill>
                  <a:schemeClr val="tx1">
                    <a:tint val="75000"/>
                  </a:schemeClr>
                </a:solidFill>
              </a:defRPr>
            </a:lvl2pPr>
            <a:lvl3pPr marL="1007737" indent="0">
              <a:buNone/>
              <a:defRPr sz="1700">
                <a:solidFill>
                  <a:schemeClr val="tx1">
                    <a:tint val="75000"/>
                  </a:schemeClr>
                </a:solidFill>
              </a:defRPr>
            </a:lvl3pPr>
            <a:lvl4pPr marL="1511606" indent="0">
              <a:buNone/>
              <a:defRPr sz="1500">
                <a:solidFill>
                  <a:schemeClr val="tx1">
                    <a:tint val="75000"/>
                  </a:schemeClr>
                </a:solidFill>
              </a:defRPr>
            </a:lvl4pPr>
            <a:lvl5pPr marL="2015477" indent="0">
              <a:buNone/>
              <a:defRPr sz="1500">
                <a:solidFill>
                  <a:schemeClr val="tx1">
                    <a:tint val="75000"/>
                  </a:schemeClr>
                </a:solidFill>
              </a:defRPr>
            </a:lvl5pPr>
            <a:lvl6pPr marL="2519343" indent="0">
              <a:buNone/>
              <a:defRPr sz="1500">
                <a:solidFill>
                  <a:schemeClr val="tx1">
                    <a:tint val="75000"/>
                  </a:schemeClr>
                </a:solidFill>
              </a:defRPr>
            </a:lvl6pPr>
            <a:lvl7pPr marL="3023213" indent="0">
              <a:buNone/>
              <a:defRPr sz="1500">
                <a:solidFill>
                  <a:schemeClr val="tx1">
                    <a:tint val="75000"/>
                  </a:schemeClr>
                </a:solidFill>
              </a:defRPr>
            </a:lvl7pPr>
            <a:lvl8pPr marL="3527083" indent="0">
              <a:buNone/>
              <a:defRPr sz="1500">
                <a:solidFill>
                  <a:schemeClr val="tx1">
                    <a:tint val="75000"/>
                  </a:schemeClr>
                </a:solidFill>
              </a:defRPr>
            </a:lvl8pPr>
            <a:lvl9pPr marL="4030951"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36233"/>
            <a:ext cx="3180398" cy="6890569"/>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36233"/>
            <a:ext cx="3180398" cy="6890569"/>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7" y="2337141"/>
            <a:ext cx="3181648" cy="974008"/>
          </a:xfrm>
        </p:spPr>
        <p:txBody>
          <a:bodyPr anchor="b"/>
          <a:lstStyle>
            <a:lvl1pPr marL="0" indent="0">
              <a:buNone/>
              <a:defRPr sz="2600" b="1"/>
            </a:lvl1pPr>
            <a:lvl2pPr marL="503869" indent="0">
              <a:buNone/>
              <a:defRPr sz="2200" b="1"/>
            </a:lvl2pPr>
            <a:lvl3pPr marL="1007737" indent="0">
              <a:buNone/>
              <a:defRPr sz="2000" b="1"/>
            </a:lvl3pPr>
            <a:lvl4pPr marL="1511606" indent="0">
              <a:buNone/>
              <a:defRPr sz="1700" b="1"/>
            </a:lvl4pPr>
            <a:lvl5pPr marL="2015477" indent="0">
              <a:buNone/>
              <a:defRPr sz="1700" b="1"/>
            </a:lvl5pPr>
            <a:lvl6pPr marL="2519343" indent="0">
              <a:buNone/>
              <a:defRPr sz="1700" b="1"/>
            </a:lvl6pPr>
            <a:lvl7pPr marL="3023213" indent="0">
              <a:buNone/>
              <a:defRPr sz="1700" b="1"/>
            </a:lvl7pPr>
            <a:lvl8pPr marL="3527083" indent="0">
              <a:buNone/>
              <a:defRPr sz="1700" b="1"/>
            </a:lvl8pPr>
            <a:lvl9pPr marL="4030951"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7" y="3311149"/>
            <a:ext cx="3181648" cy="601565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37141"/>
            <a:ext cx="3182898" cy="974008"/>
          </a:xfrm>
        </p:spPr>
        <p:txBody>
          <a:bodyPr anchor="b"/>
          <a:lstStyle>
            <a:lvl1pPr marL="0" indent="0">
              <a:buNone/>
              <a:defRPr sz="2600" b="1"/>
            </a:lvl1pPr>
            <a:lvl2pPr marL="503869" indent="0">
              <a:buNone/>
              <a:defRPr sz="2200" b="1"/>
            </a:lvl2pPr>
            <a:lvl3pPr marL="1007737" indent="0">
              <a:buNone/>
              <a:defRPr sz="2000" b="1"/>
            </a:lvl3pPr>
            <a:lvl4pPr marL="1511606" indent="0">
              <a:buNone/>
              <a:defRPr sz="1700" b="1"/>
            </a:lvl4pPr>
            <a:lvl5pPr marL="2015477" indent="0">
              <a:buNone/>
              <a:defRPr sz="1700" b="1"/>
            </a:lvl5pPr>
            <a:lvl6pPr marL="2519343" indent="0">
              <a:buNone/>
              <a:defRPr sz="1700" b="1"/>
            </a:lvl6pPr>
            <a:lvl7pPr marL="3023213" indent="0">
              <a:buNone/>
              <a:defRPr sz="1700" b="1"/>
            </a:lvl7pPr>
            <a:lvl8pPr marL="3527083" indent="0">
              <a:buNone/>
              <a:defRPr sz="1700" b="1"/>
            </a:lvl8pPr>
            <a:lvl9pPr marL="4030951"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311149"/>
            <a:ext cx="3182898" cy="601565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5708"/>
            <a:ext cx="2369047" cy="1769167"/>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5" y="415710"/>
            <a:ext cx="4025504" cy="8911094"/>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6" y="2184876"/>
            <a:ext cx="2369047" cy="7141927"/>
          </a:xfrm>
        </p:spPr>
        <p:txBody>
          <a:bodyPr/>
          <a:lstStyle>
            <a:lvl1pPr marL="0" indent="0">
              <a:buNone/>
              <a:defRPr sz="1500"/>
            </a:lvl1pPr>
            <a:lvl2pPr marL="503869" indent="0">
              <a:buNone/>
              <a:defRPr sz="1400"/>
            </a:lvl2pPr>
            <a:lvl3pPr marL="1007737" indent="0">
              <a:buNone/>
              <a:defRPr sz="1100"/>
            </a:lvl3pPr>
            <a:lvl4pPr marL="1511606" indent="0">
              <a:buNone/>
              <a:defRPr sz="1000"/>
            </a:lvl4pPr>
            <a:lvl5pPr marL="2015477" indent="0">
              <a:buNone/>
              <a:defRPr sz="1000"/>
            </a:lvl5pPr>
            <a:lvl6pPr marL="2519343" indent="0">
              <a:buNone/>
              <a:defRPr sz="1000"/>
            </a:lvl6pPr>
            <a:lvl7pPr marL="3023213" indent="0">
              <a:buNone/>
              <a:defRPr sz="1000"/>
            </a:lvl7pPr>
            <a:lvl8pPr marL="3527083" indent="0">
              <a:buNone/>
              <a:defRPr sz="1000"/>
            </a:lvl8pPr>
            <a:lvl9pPr marL="4030951"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308695"/>
            <a:ext cx="4320540" cy="862834"/>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6" y="932922"/>
            <a:ext cx="4320540" cy="6264593"/>
          </a:xfrm>
        </p:spPr>
        <p:txBody>
          <a:bodyPr/>
          <a:lstStyle>
            <a:lvl1pPr marL="0" indent="0">
              <a:buNone/>
              <a:defRPr sz="3600"/>
            </a:lvl1pPr>
            <a:lvl2pPr marL="503869" indent="0">
              <a:buNone/>
              <a:defRPr sz="3100"/>
            </a:lvl2pPr>
            <a:lvl3pPr marL="1007737" indent="0">
              <a:buNone/>
              <a:defRPr sz="2600"/>
            </a:lvl3pPr>
            <a:lvl4pPr marL="1511606" indent="0">
              <a:buNone/>
              <a:defRPr sz="2200"/>
            </a:lvl4pPr>
            <a:lvl5pPr marL="2015477" indent="0">
              <a:buNone/>
              <a:defRPr sz="2200"/>
            </a:lvl5pPr>
            <a:lvl6pPr marL="2519343" indent="0">
              <a:buNone/>
              <a:defRPr sz="2200"/>
            </a:lvl6pPr>
            <a:lvl7pPr marL="3023213" indent="0">
              <a:buNone/>
              <a:defRPr sz="2200"/>
            </a:lvl7pPr>
            <a:lvl8pPr marL="3527083" indent="0">
              <a:buNone/>
              <a:defRPr sz="2200"/>
            </a:lvl8pPr>
            <a:lvl9pPr marL="4030951" indent="0">
              <a:buNone/>
              <a:defRPr sz="2200"/>
            </a:lvl9pPr>
          </a:lstStyle>
          <a:p>
            <a:endParaRPr kumimoji="1" lang="ja-JP" altLang="en-US"/>
          </a:p>
        </p:txBody>
      </p:sp>
      <p:sp>
        <p:nvSpPr>
          <p:cNvPr id="4" name="テキスト プレースホルダ 3"/>
          <p:cNvSpPr>
            <a:spLocks noGrp="1"/>
          </p:cNvSpPr>
          <p:nvPr>
            <p:ph type="body" sz="half" idx="2"/>
          </p:nvPr>
        </p:nvSpPr>
        <p:spPr>
          <a:xfrm>
            <a:off x="1411426" y="8171526"/>
            <a:ext cx="4320540" cy="1225365"/>
          </a:xfrm>
        </p:spPr>
        <p:txBody>
          <a:bodyPr/>
          <a:lstStyle>
            <a:lvl1pPr marL="0" indent="0">
              <a:buNone/>
              <a:defRPr sz="1500"/>
            </a:lvl1pPr>
            <a:lvl2pPr marL="503869" indent="0">
              <a:buNone/>
              <a:defRPr sz="1400"/>
            </a:lvl2pPr>
            <a:lvl3pPr marL="1007737" indent="0">
              <a:buNone/>
              <a:defRPr sz="1100"/>
            </a:lvl3pPr>
            <a:lvl4pPr marL="1511606" indent="0">
              <a:buNone/>
              <a:defRPr sz="1000"/>
            </a:lvl4pPr>
            <a:lvl5pPr marL="2015477" indent="0">
              <a:buNone/>
              <a:defRPr sz="1000"/>
            </a:lvl5pPr>
            <a:lvl6pPr marL="2519343" indent="0">
              <a:buNone/>
              <a:defRPr sz="1000"/>
            </a:lvl6pPr>
            <a:lvl7pPr marL="3023213" indent="0">
              <a:buNone/>
              <a:defRPr sz="1000"/>
            </a:lvl7pPr>
            <a:lvl8pPr marL="3527083" indent="0">
              <a:buNone/>
              <a:defRPr sz="1000"/>
            </a:lvl8pPr>
            <a:lvl9pPr marL="4030951"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7" y="418125"/>
            <a:ext cx="6480810" cy="1740164"/>
          </a:xfrm>
          <a:prstGeom prst="rect">
            <a:avLst/>
          </a:prstGeom>
        </p:spPr>
        <p:txBody>
          <a:bodyPr vert="horz" lIns="100773" tIns="50387" rIns="100773" bIns="5038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7" y="2436233"/>
            <a:ext cx="6480810" cy="6890569"/>
          </a:xfrm>
          <a:prstGeom prst="rect">
            <a:avLst/>
          </a:prstGeom>
        </p:spPr>
        <p:txBody>
          <a:bodyPr vert="horz" lIns="100773" tIns="50387" rIns="100773" bIns="5038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7" y="9677252"/>
            <a:ext cx="1680210" cy="555885"/>
          </a:xfrm>
          <a:prstGeom prst="rect">
            <a:avLst/>
          </a:prstGeom>
        </p:spPr>
        <p:txBody>
          <a:bodyPr vert="horz" lIns="100773" tIns="50387" rIns="100773" bIns="50387" rtlCol="0" anchor="ctr"/>
          <a:lstStyle>
            <a:lvl1pPr algn="l">
              <a:defRPr sz="1400">
                <a:solidFill>
                  <a:schemeClr val="tx1">
                    <a:tint val="75000"/>
                  </a:schemeClr>
                </a:solidFill>
              </a:defRPr>
            </a:lvl1pPr>
          </a:lstStyle>
          <a:p>
            <a:fld id="{E90ED720-0104-4369-84BC-D37694168613}" type="datetimeFigureOut">
              <a:rPr kumimoji="1" lang="ja-JP" altLang="en-US" smtClean="0"/>
              <a:pPr/>
              <a:t>2014/10/3</a:t>
            </a:fld>
            <a:endParaRPr kumimoji="1" lang="ja-JP" altLang="en-US"/>
          </a:p>
        </p:txBody>
      </p:sp>
      <p:sp>
        <p:nvSpPr>
          <p:cNvPr id="5" name="フッター プレースホルダ 4"/>
          <p:cNvSpPr>
            <a:spLocks noGrp="1"/>
          </p:cNvSpPr>
          <p:nvPr>
            <p:ph type="ftr" sz="quarter" idx="3"/>
          </p:nvPr>
        </p:nvSpPr>
        <p:spPr>
          <a:xfrm>
            <a:off x="2460310" y="9677252"/>
            <a:ext cx="2280285" cy="555885"/>
          </a:xfrm>
          <a:prstGeom prst="rect">
            <a:avLst/>
          </a:prstGeom>
        </p:spPr>
        <p:txBody>
          <a:bodyPr vert="horz" lIns="100773" tIns="50387" rIns="100773" bIns="50387"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7" y="9677252"/>
            <a:ext cx="1680210" cy="555885"/>
          </a:xfrm>
          <a:prstGeom prst="rect">
            <a:avLst/>
          </a:prstGeom>
        </p:spPr>
        <p:txBody>
          <a:bodyPr vert="horz" lIns="100773" tIns="50387" rIns="100773" bIns="50387" rtlCol="0" anchor="ctr"/>
          <a:lstStyle>
            <a:lvl1pPr algn="r">
              <a:defRPr sz="14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7737" rtl="0" eaLnBrk="1" latinLnBrk="0" hangingPunct="1">
        <a:spcBef>
          <a:spcPct val="0"/>
        </a:spcBef>
        <a:buNone/>
        <a:defRPr kumimoji="1" sz="4800" kern="1200">
          <a:solidFill>
            <a:schemeClr val="tx1"/>
          </a:solidFill>
          <a:latin typeface="+mj-lt"/>
          <a:ea typeface="+mj-ea"/>
          <a:cs typeface="+mj-cs"/>
        </a:defRPr>
      </a:lvl1pPr>
    </p:titleStyle>
    <p:bodyStyle>
      <a:lvl1pPr marL="377901" indent="-377901" algn="l" defTabSz="1007737"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18788" indent="-314918" algn="l" defTabSz="1007737"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9673" indent="-251934" algn="l" defTabSz="1007737"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63541"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67410"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71280"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5147"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79018"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2886" indent="-251934" algn="l" defTabSz="1007737"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7737" rtl="0" eaLnBrk="1" latinLnBrk="0" hangingPunct="1">
        <a:defRPr kumimoji="1" sz="2000" kern="1200">
          <a:solidFill>
            <a:schemeClr val="tx1"/>
          </a:solidFill>
          <a:latin typeface="+mn-lt"/>
          <a:ea typeface="+mn-ea"/>
          <a:cs typeface="+mn-cs"/>
        </a:defRPr>
      </a:lvl1pPr>
      <a:lvl2pPr marL="503869" algn="l" defTabSz="1007737" rtl="0" eaLnBrk="1" latinLnBrk="0" hangingPunct="1">
        <a:defRPr kumimoji="1" sz="2000" kern="1200">
          <a:solidFill>
            <a:schemeClr val="tx1"/>
          </a:solidFill>
          <a:latin typeface="+mn-lt"/>
          <a:ea typeface="+mn-ea"/>
          <a:cs typeface="+mn-cs"/>
        </a:defRPr>
      </a:lvl2pPr>
      <a:lvl3pPr marL="1007737" algn="l" defTabSz="1007737" rtl="0" eaLnBrk="1" latinLnBrk="0" hangingPunct="1">
        <a:defRPr kumimoji="1" sz="2000" kern="1200">
          <a:solidFill>
            <a:schemeClr val="tx1"/>
          </a:solidFill>
          <a:latin typeface="+mn-lt"/>
          <a:ea typeface="+mn-ea"/>
          <a:cs typeface="+mn-cs"/>
        </a:defRPr>
      </a:lvl3pPr>
      <a:lvl4pPr marL="1511606" algn="l" defTabSz="1007737" rtl="0" eaLnBrk="1" latinLnBrk="0" hangingPunct="1">
        <a:defRPr kumimoji="1" sz="2000" kern="1200">
          <a:solidFill>
            <a:schemeClr val="tx1"/>
          </a:solidFill>
          <a:latin typeface="+mn-lt"/>
          <a:ea typeface="+mn-ea"/>
          <a:cs typeface="+mn-cs"/>
        </a:defRPr>
      </a:lvl4pPr>
      <a:lvl5pPr marL="2015477" algn="l" defTabSz="1007737" rtl="0" eaLnBrk="1" latinLnBrk="0" hangingPunct="1">
        <a:defRPr kumimoji="1" sz="2000" kern="1200">
          <a:solidFill>
            <a:schemeClr val="tx1"/>
          </a:solidFill>
          <a:latin typeface="+mn-lt"/>
          <a:ea typeface="+mn-ea"/>
          <a:cs typeface="+mn-cs"/>
        </a:defRPr>
      </a:lvl5pPr>
      <a:lvl6pPr marL="2519343" algn="l" defTabSz="1007737" rtl="0" eaLnBrk="1" latinLnBrk="0" hangingPunct="1">
        <a:defRPr kumimoji="1" sz="2000" kern="1200">
          <a:solidFill>
            <a:schemeClr val="tx1"/>
          </a:solidFill>
          <a:latin typeface="+mn-lt"/>
          <a:ea typeface="+mn-ea"/>
          <a:cs typeface="+mn-cs"/>
        </a:defRPr>
      </a:lvl6pPr>
      <a:lvl7pPr marL="3023213" algn="l" defTabSz="1007737" rtl="0" eaLnBrk="1" latinLnBrk="0" hangingPunct="1">
        <a:defRPr kumimoji="1" sz="2000" kern="1200">
          <a:solidFill>
            <a:schemeClr val="tx1"/>
          </a:solidFill>
          <a:latin typeface="+mn-lt"/>
          <a:ea typeface="+mn-ea"/>
          <a:cs typeface="+mn-cs"/>
        </a:defRPr>
      </a:lvl7pPr>
      <a:lvl8pPr marL="3527083" algn="l" defTabSz="1007737" rtl="0" eaLnBrk="1" latinLnBrk="0" hangingPunct="1">
        <a:defRPr kumimoji="1" sz="2000" kern="1200">
          <a:solidFill>
            <a:schemeClr val="tx1"/>
          </a:solidFill>
          <a:latin typeface="+mn-lt"/>
          <a:ea typeface="+mn-ea"/>
          <a:cs typeface="+mn-cs"/>
        </a:defRPr>
      </a:lvl8pPr>
      <a:lvl9pPr marL="4030951" algn="l" defTabSz="1007737"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0" y="179934"/>
            <a:ext cx="7200899" cy="2256194"/>
          </a:xfrm>
          <a:prstGeom prst="rect">
            <a:avLst/>
          </a:prstGeom>
          <a:blipFill>
            <a:blip r:embed="rId2" cstate="print"/>
            <a:tile tx="0" ty="0" sx="100000" sy="100000" flip="none" algn="tl"/>
          </a:blipFill>
        </p:spPr>
        <p:style>
          <a:lnRef idx="1">
            <a:schemeClr val="accent1"/>
          </a:lnRef>
          <a:fillRef idx="2">
            <a:schemeClr val="accent1"/>
          </a:fillRef>
          <a:effectRef idx="1">
            <a:schemeClr val="accent1"/>
          </a:effectRef>
          <a:fontRef idx="minor">
            <a:schemeClr val="dk1"/>
          </a:fontRef>
        </p:style>
        <p:txBody>
          <a:bodyPr wrap="square" lIns="100773" tIns="50387" rIns="100773" bIns="50387">
            <a:spAutoFit/>
          </a:bodyPr>
          <a:lstStyle/>
          <a:p>
            <a:r>
              <a:rPr lang="ja-JP" altLang="en-US" sz="2400" dirty="0" smtClean="0">
                <a:solidFill>
                  <a:schemeClr val="tx1"/>
                </a:solidFill>
                <a:latin typeface="HG丸ｺﾞｼｯｸM-PRO" pitchFamily="50" charset="-128"/>
                <a:ea typeface="HG丸ｺﾞｼｯｸM-PRO" pitchFamily="50" charset="-128"/>
              </a:rPr>
              <a:t>地域活動実践者・公民館職員向け</a:t>
            </a:r>
            <a:endParaRPr lang="en-US" altLang="ja-JP" sz="2400" dirty="0" smtClean="0">
              <a:solidFill>
                <a:schemeClr val="tx1"/>
              </a:solidFill>
              <a:latin typeface="HG丸ｺﾞｼｯｸM-PRO" pitchFamily="50" charset="-128"/>
              <a:ea typeface="HG丸ｺﾞｼｯｸM-PRO" pitchFamily="50" charset="-128"/>
            </a:endParaRPr>
          </a:p>
          <a:p>
            <a:pPr algn="ctr"/>
            <a:r>
              <a:rPr lang="ja-JP" altLang="en-US" sz="4000" dirty="0" smtClean="0">
                <a:solidFill>
                  <a:schemeClr val="tx1"/>
                </a:solidFill>
                <a:latin typeface="HG丸ｺﾞｼｯｸM-PRO" pitchFamily="50" charset="-128"/>
                <a:ea typeface="HG丸ｺﾞｼｯｸM-PRO" pitchFamily="50" charset="-128"/>
              </a:rPr>
              <a:t>地域が元気になる！</a:t>
            </a:r>
            <a:endParaRPr lang="ja-JP" altLang="en-US" sz="2400" dirty="0" smtClean="0">
              <a:solidFill>
                <a:schemeClr val="tx1"/>
              </a:solidFill>
              <a:latin typeface="HG丸ｺﾞｼｯｸM-PRO" pitchFamily="50" charset="-128"/>
              <a:ea typeface="HG丸ｺﾞｼｯｸM-PRO" pitchFamily="50" charset="-128"/>
            </a:endParaRPr>
          </a:p>
          <a:p>
            <a:pPr algn="ctr"/>
            <a:r>
              <a:rPr lang="ja-JP" altLang="en-US" sz="3600" dirty="0" smtClean="0">
                <a:solidFill>
                  <a:schemeClr val="tx1"/>
                </a:solidFill>
                <a:latin typeface="HG丸ｺﾞｼｯｸM-PRO" pitchFamily="50" charset="-128"/>
                <a:ea typeface="HG丸ｺﾞｼｯｸM-PRO" pitchFamily="50" charset="-128"/>
              </a:rPr>
              <a:t>環境学習連続講座のご案内</a:t>
            </a:r>
            <a:endParaRPr lang="en-US" altLang="ja-JP" sz="1800" dirty="0" smtClean="0">
              <a:solidFill>
                <a:schemeClr val="tx1"/>
              </a:solidFill>
              <a:latin typeface="HG丸ｺﾞｼｯｸM-PRO" pitchFamily="50" charset="-128"/>
              <a:ea typeface="HG丸ｺﾞｼｯｸM-PRO" pitchFamily="50" charset="-128"/>
            </a:endParaRPr>
          </a:p>
          <a:p>
            <a:pPr algn="ctr"/>
            <a:endParaRPr lang="en-US" altLang="ja-JP" dirty="0" smtClean="0">
              <a:solidFill>
                <a:schemeClr val="tx1"/>
              </a:solidFill>
              <a:latin typeface="HG丸ｺﾞｼｯｸM-PRO" pitchFamily="50" charset="-128"/>
              <a:ea typeface="HG丸ｺﾞｼｯｸM-PRO" pitchFamily="50" charset="-128"/>
            </a:endParaRPr>
          </a:p>
          <a:p>
            <a:pPr algn="ctr"/>
            <a:endParaRPr lang="en-US" altLang="ja-JP" dirty="0" smtClean="0">
              <a:solidFill>
                <a:schemeClr val="tx1"/>
              </a:solidFill>
              <a:latin typeface="HG丸ｺﾞｼｯｸM-PRO" pitchFamily="50" charset="-128"/>
              <a:ea typeface="HG丸ｺﾞｼｯｸM-PRO" pitchFamily="50" charset="-128"/>
            </a:endParaRPr>
          </a:p>
        </p:txBody>
      </p:sp>
      <p:sp>
        <p:nvSpPr>
          <p:cNvPr id="2" name="タイトル 1"/>
          <p:cNvSpPr>
            <a:spLocks noGrp="1"/>
          </p:cNvSpPr>
          <p:nvPr>
            <p:ph type="ctrTitle"/>
          </p:nvPr>
        </p:nvSpPr>
        <p:spPr>
          <a:xfrm>
            <a:off x="576114" y="1692102"/>
            <a:ext cx="6120680" cy="576064"/>
          </a:xfrm>
          <a:effectLst/>
        </p:spPr>
        <p:txBody>
          <a:bodyPr>
            <a:normAutofit/>
          </a:bodyPr>
          <a:lstStyle/>
          <a:p>
            <a:r>
              <a:rPr lang="ja-JP" altLang="en-US" sz="2000" dirty="0" smtClean="0">
                <a:latin typeface="HG丸ｺﾞｼｯｸM-PRO" pitchFamily="50" charset="-128"/>
                <a:ea typeface="HG丸ｺﾞｼｯｸM-PRO" pitchFamily="50" charset="-128"/>
              </a:rPr>
              <a:t>～身近な環境を、地域の学習会に活かすために～</a:t>
            </a:r>
            <a:endParaRPr lang="ja-JP" altLang="en-US" sz="2000" dirty="0">
              <a:latin typeface="HG丸ｺﾞｼｯｸM-PRO" pitchFamily="50" charset="-128"/>
              <a:ea typeface="HG丸ｺﾞｼｯｸM-PRO" pitchFamily="50" charset="-128"/>
            </a:endParaRPr>
          </a:p>
        </p:txBody>
      </p:sp>
      <p:sp>
        <p:nvSpPr>
          <p:cNvPr id="3" name="サブタイトル 2"/>
          <p:cNvSpPr>
            <a:spLocks noGrp="1"/>
          </p:cNvSpPr>
          <p:nvPr>
            <p:ph type="subTitle" idx="1"/>
          </p:nvPr>
        </p:nvSpPr>
        <p:spPr>
          <a:xfrm>
            <a:off x="0" y="8460854"/>
            <a:ext cx="7200900" cy="1224136"/>
          </a:xfrm>
        </p:spPr>
        <p:txBody>
          <a:bodyPr>
            <a:normAutofit/>
          </a:bodyPr>
          <a:lstStyle/>
          <a:p>
            <a:pPr algn="l"/>
            <a:r>
              <a:rPr lang="ja-JP" altLang="en-US" sz="1100" dirty="0" smtClean="0">
                <a:solidFill>
                  <a:schemeClr val="tx1"/>
                </a:solidFill>
              </a:rPr>
              <a:t>講　　師　　特定非営利活動法人　環境市民　　理事　下村委津子　氏</a:t>
            </a:r>
            <a:endParaRPr lang="en-US" altLang="ja-JP" sz="1100" dirty="0" smtClean="0">
              <a:solidFill>
                <a:schemeClr val="tx1"/>
              </a:solidFill>
            </a:endParaRPr>
          </a:p>
          <a:p>
            <a:pPr algn="l"/>
            <a:r>
              <a:rPr lang="ja-JP" altLang="en-US" sz="1100" dirty="0" smtClean="0">
                <a:solidFill>
                  <a:schemeClr val="tx1"/>
                </a:solidFill>
              </a:rPr>
              <a:t>　　　　　　　京都府京都市生まれ</a:t>
            </a:r>
            <a:endParaRPr lang="en-US" altLang="ja-JP" sz="1100" dirty="0" smtClean="0">
              <a:solidFill>
                <a:schemeClr val="tx1"/>
              </a:solidFill>
            </a:endParaRPr>
          </a:p>
          <a:p>
            <a:pPr algn="l"/>
            <a:r>
              <a:rPr lang="ja-JP" altLang="en-US" sz="1100" dirty="0" smtClean="0">
                <a:solidFill>
                  <a:schemeClr val="tx1"/>
                </a:solidFill>
              </a:rPr>
              <a:t>　　　　　　　龍谷大学大学院政策学部非常勤講師、フリーランスアナウンサー、</a:t>
            </a:r>
            <a:r>
              <a:rPr lang="en-US" altLang="ja-JP" sz="1100" dirty="0" smtClean="0">
                <a:solidFill>
                  <a:schemeClr val="tx1"/>
                </a:solidFill>
              </a:rPr>
              <a:t>eco</a:t>
            </a:r>
            <a:r>
              <a:rPr lang="ja-JP" altLang="en-US" sz="1100" dirty="0" smtClean="0">
                <a:solidFill>
                  <a:schemeClr val="tx1"/>
                </a:solidFill>
              </a:rPr>
              <a:t>パーソナリティ等の肩書を持つ。</a:t>
            </a:r>
            <a:endParaRPr lang="en-US" altLang="ja-JP" sz="1100" dirty="0" smtClean="0">
              <a:solidFill>
                <a:schemeClr val="tx1"/>
              </a:solidFill>
            </a:endParaRPr>
          </a:p>
          <a:p>
            <a:pPr algn="l"/>
            <a:r>
              <a:rPr lang="ja-JP" altLang="ja-JP" sz="1100" dirty="0" smtClean="0">
                <a:solidFill>
                  <a:schemeClr val="tx1"/>
                </a:solidFill>
              </a:rPr>
              <a:t>環境分野に専門性を</a:t>
            </a:r>
            <a:r>
              <a:rPr lang="ja-JP" altLang="en-US" sz="1100" dirty="0" smtClean="0">
                <a:solidFill>
                  <a:schemeClr val="tx1"/>
                </a:solidFill>
              </a:rPr>
              <a:t>持ち</a:t>
            </a:r>
            <a:r>
              <a:rPr lang="ja-JP" altLang="ja-JP" sz="1100" dirty="0" smtClean="0">
                <a:solidFill>
                  <a:schemeClr val="tx1"/>
                </a:solidFill>
              </a:rPr>
              <a:t>、まちづくりや環境に関する番組に</a:t>
            </a:r>
            <a:r>
              <a:rPr lang="ja-JP" altLang="en-US" sz="1100" dirty="0" smtClean="0">
                <a:solidFill>
                  <a:schemeClr val="tx1"/>
                </a:solidFill>
              </a:rPr>
              <a:t>携わり</a:t>
            </a:r>
            <a:r>
              <a:rPr lang="ja-JP" altLang="ja-JP" sz="1100" dirty="0" smtClean="0">
                <a:solidFill>
                  <a:schemeClr val="tx1"/>
                </a:solidFill>
              </a:rPr>
              <a:t>、環境シンポジウムの司会やコーディネータ</a:t>
            </a:r>
            <a:r>
              <a:rPr lang="ja-JP" altLang="en-US" sz="1100" dirty="0" smtClean="0">
                <a:solidFill>
                  <a:schemeClr val="tx1"/>
                </a:solidFill>
              </a:rPr>
              <a:t>ー</a:t>
            </a:r>
            <a:r>
              <a:rPr lang="ja-JP" altLang="ja-JP" sz="1100" dirty="0" smtClean="0">
                <a:solidFill>
                  <a:schemeClr val="tx1"/>
                </a:solidFill>
              </a:rPr>
              <a:t>、講演等、幅広く活動</a:t>
            </a:r>
            <a:r>
              <a:rPr lang="ja-JP" altLang="en-US" sz="1100" dirty="0" smtClean="0">
                <a:solidFill>
                  <a:schemeClr val="tx1"/>
                </a:solidFill>
              </a:rPr>
              <a:t>されています</a:t>
            </a:r>
            <a:r>
              <a:rPr lang="ja-JP" altLang="ja-JP" sz="1100" dirty="0" smtClean="0">
                <a:solidFill>
                  <a:schemeClr val="tx1"/>
                </a:solidFill>
              </a:rPr>
              <a:t>。</a:t>
            </a:r>
            <a:r>
              <a:rPr lang="en-US" altLang="ja-JP" sz="1100" dirty="0" smtClean="0">
                <a:solidFill>
                  <a:schemeClr val="tx1"/>
                </a:solidFill>
              </a:rPr>
              <a:t>NPO</a:t>
            </a:r>
            <a:r>
              <a:rPr lang="ja-JP" altLang="en-US" sz="1100" dirty="0" smtClean="0">
                <a:solidFill>
                  <a:schemeClr val="tx1"/>
                </a:solidFill>
              </a:rPr>
              <a:t>法人</a:t>
            </a:r>
            <a:r>
              <a:rPr lang="ja-JP" altLang="ja-JP" sz="1100" dirty="0" smtClean="0">
                <a:solidFill>
                  <a:schemeClr val="tx1"/>
                </a:solidFill>
              </a:rPr>
              <a:t>環境市民では、エコシティー</a:t>
            </a:r>
            <a:r>
              <a:rPr lang="ja-JP" altLang="en-US" sz="1100" dirty="0" smtClean="0">
                <a:solidFill>
                  <a:schemeClr val="tx1"/>
                </a:solidFill>
              </a:rPr>
              <a:t>に関する</a:t>
            </a:r>
            <a:r>
              <a:rPr lang="ja-JP" altLang="ja-JP" sz="1100" dirty="0" smtClean="0">
                <a:solidFill>
                  <a:schemeClr val="tx1"/>
                </a:solidFill>
              </a:rPr>
              <a:t>活動を経て、現在はラジオ番組「エコまちライフ」の制作・出演</a:t>
            </a:r>
            <a:r>
              <a:rPr lang="ja-JP" altLang="en-US" sz="1100" dirty="0" smtClean="0">
                <a:solidFill>
                  <a:schemeClr val="tx1"/>
                </a:solidFill>
              </a:rPr>
              <a:t>をされています</a:t>
            </a:r>
            <a:r>
              <a:rPr lang="ja-JP" altLang="ja-JP" sz="1100" dirty="0" smtClean="0">
                <a:solidFill>
                  <a:schemeClr val="tx1"/>
                </a:solidFill>
              </a:rPr>
              <a:t>。</a:t>
            </a:r>
          </a:p>
        </p:txBody>
      </p:sp>
      <p:sp>
        <p:nvSpPr>
          <p:cNvPr id="7" name="正方形/長方形 6"/>
          <p:cNvSpPr/>
          <p:nvPr/>
        </p:nvSpPr>
        <p:spPr>
          <a:xfrm>
            <a:off x="2016274" y="2700214"/>
            <a:ext cx="4968552" cy="1440160"/>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lIns="100773" tIns="50387" rIns="100773" bIns="50387" rtlCol="0" anchor="ctr"/>
          <a:lstStyle/>
          <a:p>
            <a:r>
              <a:rPr lang="ja-JP" altLang="en-US" sz="1400" dirty="0" smtClean="0"/>
              <a:t>地域の中には、身近にたくさんの環境があります。そこにある環境に改めて着目することで、地域の新たな気付き、愛着の芽生えがあるはず。</a:t>
            </a:r>
            <a:endParaRPr lang="en-US" altLang="ja-JP" sz="1400" dirty="0" smtClean="0"/>
          </a:p>
          <a:p>
            <a:r>
              <a:rPr lang="ja-JP" altLang="en-US" sz="1400" dirty="0" smtClean="0"/>
              <a:t>そんな学習会を作り上げるための研修会を行います。地域の窓口となる公民館職員の方、環境に関心のある皆様のお越しをお待ちしています。</a:t>
            </a:r>
            <a:endParaRPr lang="en-US" altLang="ja-JP" sz="1400" dirty="0" smtClean="0"/>
          </a:p>
        </p:txBody>
      </p:sp>
      <p:sp>
        <p:nvSpPr>
          <p:cNvPr id="8" name="角丸四角形 7"/>
          <p:cNvSpPr/>
          <p:nvPr/>
        </p:nvSpPr>
        <p:spPr>
          <a:xfrm rot="5400000">
            <a:off x="6120756" y="-252140"/>
            <a:ext cx="648072" cy="1512219"/>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lIns="100773" tIns="50387" rIns="100773" bIns="50387" rtlCol="0" anchor="ctr"/>
          <a:lstStyle/>
          <a:p>
            <a:pPr algn="ctr"/>
            <a:r>
              <a:rPr lang="ja-JP" altLang="en-US" sz="1600" b="1" dirty="0" smtClean="0">
                <a:solidFill>
                  <a:schemeClr val="tx1"/>
                </a:solidFill>
                <a:latin typeface="+mn-ea"/>
              </a:rPr>
              <a:t>受講者募集！</a:t>
            </a:r>
            <a:endParaRPr lang="en-US" altLang="ja-JP" sz="1600" b="1" dirty="0" smtClean="0">
              <a:solidFill>
                <a:schemeClr val="tx1"/>
              </a:solidFill>
              <a:latin typeface="+mn-ea"/>
            </a:endParaRPr>
          </a:p>
          <a:p>
            <a:pPr algn="ctr"/>
            <a:r>
              <a:rPr lang="ja-JP" altLang="en-US" sz="1600" b="1" dirty="0" smtClean="0">
                <a:solidFill>
                  <a:schemeClr val="tx1"/>
                </a:solidFill>
                <a:latin typeface="+mn-ea"/>
              </a:rPr>
              <a:t>（無料）</a:t>
            </a:r>
            <a:endParaRPr lang="ja-JP" altLang="en-US" sz="1600" b="1" dirty="0">
              <a:solidFill>
                <a:schemeClr val="tx1"/>
              </a:solidFill>
              <a:latin typeface="+mn-ea"/>
            </a:endParaRPr>
          </a:p>
        </p:txBody>
      </p:sp>
      <p:sp>
        <p:nvSpPr>
          <p:cNvPr id="11" name="AutoShape 20"/>
          <p:cNvSpPr>
            <a:spLocks noChangeArrowheads="1"/>
          </p:cNvSpPr>
          <p:nvPr/>
        </p:nvSpPr>
        <p:spPr bwMode="auto">
          <a:xfrm>
            <a:off x="0" y="9684990"/>
            <a:ext cx="7200900" cy="755998"/>
          </a:xfrm>
          <a:prstGeom prst="roundRect">
            <a:avLst>
              <a:gd name="adj" fmla="val 0"/>
            </a:avLst>
          </a:prstGeom>
          <a:solidFill>
            <a:schemeClr val="bg1">
              <a:lumMod val="50000"/>
            </a:schemeClr>
          </a:solidFill>
          <a:ln w="19050">
            <a:noFill/>
            <a:round/>
            <a:headEnd/>
            <a:tailEnd/>
          </a:ln>
          <a:effectLst>
            <a:outerShdw dist="28398" dir="3806097" algn="ctr" rotWithShape="0">
              <a:srgbClr val="7F7F7F">
                <a:alpha val="50000"/>
              </a:srgbClr>
            </a:outerShdw>
          </a:effectLst>
        </p:spPr>
        <p:txBody>
          <a:bodyPr lIns="81878" tIns="9797" rIns="81878" bIns="9797"/>
          <a:lstStyle/>
          <a:p>
            <a:pPr algn="just">
              <a:defRPr/>
            </a:pPr>
            <a:r>
              <a:rPr lang="ja-JP" altLang="en-US" sz="1400" dirty="0" smtClean="0">
                <a:solidFill>
                  <a:schemeClr val="bg1"/>
                </a:solidFill>
                <a:latin typeface="HG丸ｺﾞｼｯｸM-PRO" pitchFamily="50" charset="-128"/>
                <a:ea typeface="HG丸ｺﾞｼｯｸM-PRO" pitchFamily="50" charset="-128"/>
              </a:rPr>
              <a:t>　　　　　　　　　福井県安全環境部環境政策課　福井市</a:t>
            </a:r>
            <a:r>
              <a:rPr lang="ja-JP" altLang="en-US" sz="1400" dirty="0">
                <a:solidFill>
                  <a:schemeClr val="bg1"/>
                </a:solidFill>
                <a:latin typeface="HG丸ｺﾞｼｯｸM-PRO" pitchFamily="50" charset="-128"/>
                <a:ea typeface="HG丸ｺﾞｼｯｸM-PRO" pitchFamily="50" charset="-128"/>
              </a:rPr>
              <a:t>大手</a:t>
            </a:r>
            <a:r>
              <a:rPr lang="en-US" altLang="ja-JP" sz="1400" dirty="0" smtClean="0">
                <a:solidFill>
                  <a:schemeClr val="bg1"/>
                </a:solidFill>
                <a:latin typeface="HG丸ｺﾞｼｯｸM-PRO" pitchFamily="50" charset="-128"/>
                <a:ea typeface="HG丸ｺﾞｼｯｸM-PRO" pitchFamily="50" charset="-128"/>
              </a:rPr>
              <a:t>3</a:t>
            </a:r>
            <a:r>
              <a:rPr lang="ja-JP" altLang="en-US" sz="1400" dirty="0" smtClean="0">
                <a:solidFill>
                  <a:schemeClr val="bg1"/>
                </a:solidFill>
                <a:latin typeface="HG丸ｺﾞｼｯｸM-PRO" pitchFamily="50" charset="-128"/>
                <a:ea typeface="HG丸ｺﾞｼｯｸM-PRO" pitchFamily="50" charset="-128"/>
              </a:rPr>
              <a:t>丁目</a:t>
            </a:r>
            <a:r>
              <a:rPr lang="en-US" altLang="ja-JP" sz="1400" dirty="0" smtClean="0">
                <a:solidFill>
                  <a:schemeClr val="bg1"/>
                </a:solidFill>
                <a:latin typeface="HG丸ｺﾞｼｯｸM-PRO" pitchFamily="50" charset="-128"/>
                <a:ea typeface="HG丸ｺﾞｼｯｸM-PRO" pitchFamily="50" charset="-128"/>
              </a:rPr>
              <a:t>17</a:t>
            </a:r>
            <a:r>
              <a:rPr lang="ja-JP" altLang="en-US" sz="1400" dirty="0" smtClean="0">
                <a:solidFill>
                  <a:schemeClr val="bg1"/>
                </a:solidFill>
                <a:latin typeface="HG丸ｺﾞｼｯｸM-PRO" pitchFamily="50" charset="-128"/>
                <a:ea typeface="HG丸ｺﾞｼｯｸM-PRO" pitchFamily="50" charset="-128"/>
              </a:rPr>
              <a:t>番</a:t>
            </a:r>
            <a:r>
              <a:rPr lang="en-US" altLang="ja-JP" sz="1400" dirty="0" smtClean="0">
                <a:solidFill>
                  <a:schemeClr val="bg1"/>
                </a:solidFill>
                <a:latin typeface="HG丸ｺﾞｼｯｸM-PRO" pitchFamily="50" charset="-128"/>
                <a:ea typeface="HG丸ｺﾞｼｯｸM-PRO" pitchFamily="50" charset="-128"/>
              </a:rPr>
              <a:t>1</a:t>
            </a:r>
            <a:r>
              <a:rPr lang="ja-JP" altLang="en-US" sz="1400" dirty="0" smtClean="0">
                <a:solidFill>
                  <a:schemeClr val="bg1"/>
                </a:solidFill>
                <a:latin typeface="HG丸ｺﾞｼｯｸM-PRO" pitchFamily="50" charset="-128"/>
                <a:ea typeface="HG丸ｺﾞｼｯｸM-PRO" pitchFamily="50" charset="-128"/>
              </a:rPr>
              <a:t>号</a:t>
            </a:r>
            <a:r>
              <a:rPr lang="ja-JP" altLang="en-US" sz="1400" dirty="0">
                <a:solidFill>
                  <a:schemeClr val="bg1"/>
                </a:solidFill>
                <a:latin typeface="HG丸ｺﾞｼｯｸM-PRO" pitchFamily="50" charset="-128"/>
                <a:ea typeface="HG丸ｺﾞｼｯｸM-PRO" pitchFamily="50" charset="-128"/>
              </a:rPr>
              <a:t>　</a:t>
            </a:r>
          </a:p>
          <a:p>
            <a:pPr>
              <a:defRPr/>
            </a:pPr>
            <a:r>
              <a:rPr lang="ja-JP" altLang="en-US" sz="1400" dirty="0" smtClean="0">
                <a:solidFill>
                  <a:schemeClr val="bg1"/>
                </a:solidFill>
                <a:latin typeface="HG丸ｺﾞｼｯｸM-PRO" pitchFamily="50" charset="-128"/>
                <a:ea typeface="HG丸ｺﾞｼｯｸM-PRO" pitchFamily="50" charset="-128"/>
              </a:rPr>
              <a:t>　お問い合わせ　　</a:t>
            </a:r>
            <a:r>
              <a:rPr lang="en-US" altLang="ja-JP" sz="1400" dirty="0" smtClean="0">
                <a:solidFill>
                  <a:schemeClr val="bg1"/>
                </a:solidFill>
                <a:latin typeface="HG丸ｺﾞｼｯｸM-PRO" pitchFamily="50" charset="-128"/>
                <a:ea typeface="HG丸ｺﾞｼｯｸM-PRO" pitchFamily="50" charset="-128"/>
              </a:rPr>
              <a:t>TEL</a:t>
            </a:r>
            <a:r>
              <a:rPr lang="ja-JP" altLang="en-US" sz="1400" dirty="0">
                <a:solidFill>
                  <a:schemeClr val="bg1"/>
                </a:solidFill>
                <a:latin typeface="HG丸ｺﾞｼｯｸM-PRO" pitchFamily="50" charset="-128"/>
                <a:ea typeface="HG丸ｺﾞｼｯｸM-PRO" pitchFamily="50" charset="-128"/>
              </a:rPr>
              <a:t>：</a:t>
            </a:r>
            <a:r>
              <a:rPr lang="en-US" altLang="ja-JP" sz="1400" dirty="0">
                <a:solidFill>
                  <a:schemeClr val="bg1"/>
                </a:solidFill>
                <a:latin typeface="HG丸ｺﾞｼｯｸM-PRO" pitchFamily="50" charset="-128"/>
                <a:ea typeface="HG丸ｺﾞｼｯｸM-PRO" pitchFamily="50" charset="-128"/>
              </a:rPr>
              <a:t>0776-20-030</a:t>
            </a:r>
            <a:r>
              <a:rPr lang="ja-JP" altLang="en-US" sz="1400" dirty="0" smtClean="0">
                <a:solidFill>
                  <a:schemeClr val="bg1"/>
                </a:solidFill>
                <a:latin typeface="HG丸ｺﾞｼｯｸM-PRO" pitchFamily="50" charset="-128"/>
                <a:ea typeface="HG丸ｺﾞｼｯｸM-PRO" pitchFamily="50" charset="-128"/>
              </a:rPr>
              <a:t>１（平日</a:t>
            </a:r>
            <a:r>
              <a:rPr lang="en-US" altLang="ja-JP" sz="1400" dirty="0" smtClean="0">
                <a:solidFill>
                  <a:schemeClr val="bg1"/>
                </a:solidFill>
                <a:latin typeface="HG丸ｺﾞｼｯｸM-PRO" pitchFamily="50" charset="-128"/>
                <a:ea typeface="HG丸ｺﾞｼｯｸM-PRO" pitchFamily="50" charset="-128"/>
              </a:rPr>
              <a:t>8:30</a:t>
            </a:r>
            <a:r>
              <a:rPr lang="ja-JP" altLang="en-US" sz="1400" dirty="0" smtClean="0">
                <a:solidFill>
                  <a:schemeClr val="bg1"/>
                </a:solidFill>
                <a:latin typeface="HG丸ｺﾞｼｯｸM-PRO" pitchFamily="50" charset="-128"/>
                <a:ea typeface="HG丸ｺﾞｼｯｸM-PRO" pitchFamily="50" charset="-128"/>
              </a:rPr>
              <a:t>～</a:t>
            </a:r>
            <a:r>
              <a:rPr lang="en-US" altLang="ja-JP" sz="1400" dirty="0" smtClean="0">
                <a:solidFill>
                  <a:schemeClr val="bg1"/>
                </a:solidFill>
                <a:latin typeface="HG丸ｺﾞｼｯｸM-PRO" pitchFamily="50" charset="-128"/>
                <a:ea typeface="HG丸ｺﾞｼｯｸM-PRO" pitchFamily="50" charset="-128"/>
              </a:rPr>
              <a:t>17:15</a:t>
            </a:r>
            <a:r>
              <a:rPr lang="ja-JP" altLang="en-US" sz="1400" dirty="0" smtClean="0">
                <a:solidFill>
                  <a:schemeClr val="bg1"/>
                </a:solidFill>
                <a:latin typeface="HG丸ｺﾞｼｯｸM-PRO" pitchFamily="50" charset="-128"/>
                <a:ea typeface="HG丸ｺﾞｼｯｸM-PRO" pitchFamily="50" charset="-128"/>
              </a:rPr>
              <a:t>）</a:t>
            </a:r>
            <a:endParaRPr lang="en-US" altLang="ja-JP" sz="1400" dirty="0" smtClean="0">
              <a:solidFill>
                <a:schemeClr val="bg1"/>
              </a:solidFill>
              <a:latin typeface="HG丸ｺﾞｼｯｸM-PRO" pitchFamily="50" charset="-128"/>
              <a:ea typeface="HG丸ｺﾞｼｯｸM-PRO" pitchFamily="50" charset="-128"/>
            </a:endParaRPr>
          </a:p>
          <a:p>
            <a:pPr>
              <a:defRPr/>
            </a:pPr>
            <a:r>
              <a:rPr lang="ja-JP" altLang="en-US" sz="1400" dirty="0" smtClean="0">
                <a:solidFill>
                  <a:schemeClr val="bg1"/>
                </a:solidFill>
                <a:latin typeface="HG丸ｺﾞｼｯｸM-PRO" pitchFamily="50" charset="-128"/>
                <a:ea typeface="HG丸ｺﾞｼｯｸM-PRO" pitchFamily="50" charset="-128"/>
              </a:rPr>
              <a:t>　　　　　　　　　</a:t>
            </a:r>
            <a:r>
              <a:rPr lang="en-US" altLang="ja-JP" sz="1400" dirty="0" smtClean="0">
                <a:solidFill>
                  <a:schemeClr val="bg1"/>
                </a:solidFill>
                <a:latin typeface="HG丸ｺﾞｼｯｸM-PRO" pitchFamily="50" charset="-128"/>
                <a:ea typeface="HG丸ｺﾞｼｯｸM-PRO" pitchFamily="50" charset="-128"/>
              </a:rPr>
              <a:t>FAX</a:t>
            </a:r>
            <a:r>
              <a:rPr lang="ja-JP" altLang="en-US" sz="1400" dirty="0">
                <a:solidFill>
                  <a:schemeClr val="bg1"/>
                </a:solidFill>
                <a:latin typeface="HG丸ｺﾞｼｯｸM-PRO" pitchFamily="50" charset="-128"/>
                <a:ea typeface="HG丸ｺﾞｼｯｸM-PRO" pitchFamily="50" charset="-128"/>
              </a:rPr>
              <a:t>：</a:t>
            </a:r>
            <a:r>
              <a:rPr lang="en-US" altLang="ja-JP" sz="1400" dirty="0" smtClean="0">
                <a:solidFill>
                  <a:schemeClr val="bg1"/>
                </a:solidFill>
                <a:latin typeface="HG丸ｺﾞｼｯｸM-PRO" pitchFamily="50" charset="-128"/>
                <a:ea typeface="HG丸ｺﾞｼｯｸM-PRO" pitchFamily="50" charset="-128"/>
              </a:rPr>
              <a:t>0776-20-0679</a:t>
            </a:r>
            <a:r>
              <a:rPr lang="ja-JP" altLang="en-US" sz="1400" dirty="0" smtClean="0">
                <a:solidFill>
                  <a:schemeClr val="bg1"/>
                </a:solidFill>
                <a:latin typeface="HG丸ｺﾞｼｯｸM-PRO" pitchFamily="50" charset="-128"/>
                <a:ea typeface="HG丸ｺﾞｼｯｸM-PRO" pitchFamily="50" charset="-128"/>
              </a:rPr>
              <a:t>　　</a:t>
            </a:r>
            <a:r>
              <a:rPr lang="en-US" altLang="ja-JP" sz="1400" dirty="0" smtClean="0">
                <a:solidFill>
                  <a:schemeClr val="bg1"/>
                </a:solidFill>
                <a:latin typeface="HG丸ｺﾞｼｯｸM-PRO" pitchFamily="50" charset="-128"/>
                <a:ea typeface="HG丸ｺﾞｼｯｸM-PRO" pitchFamily="50" charset="-128"/>
              </a:rPr>
              <a:t>E-mail</a:t>
            </a:r>
            <a:r>
              <a:rPr lang="ja-JP" altLang="en-US" sz="1400" dirty="0">
                <a:solidFill>
                  <a:schemeClr val="bg1"/>
                </a:solidFill>
                <a:latin typeface="HG丸ｺﾞｼｯｸM-PRO" pitchFamily="50" charset="-128"/>
                <a:ea typeface="HG丸ｺﾞｼｯｸM-PRO" pitchFamily="50" charset="-128"/>
              </a:rPr>
              <a:t>：</a:t>
            </a:r>
            <a:r>
              <a:rPr lang="en-US" altLang="ja-JP" sz="1400" dirty="0" smtClean="0">
                <a:solidFill>
                  <a:schemeClr val="bg1"/>
                </a:solidFill>
                <a:latin typeface="HG丸ｺﾞｼｯｸM-PRO" pitchFamily="50" charset="-128"/>
                <a:ea typeface="HG丸ｺﾞｼｯｸM-PRO" pitchFamily="50" charset="-128"/>
              </a:rPr>
              <a:t>kankyou@pref.fukui.lgjp</a:t>
            </a:r>
          </a:p>
          <a:p>
            <a:pPr>
              <a:defRPr/>
            </a:pPr>
            <a:endParaRPr lang="ja-JP" altLang="ja-JP" sz="1400" dirty="0">
              <a:solidFill>
                <a:schemeClr val="bg1"/>
              </a:solidFill>
              <a:latin typeface="HG丸ｺﾞｼｯｸM-PRO" pitchFamily="50" charset="-128"/>
              <a:ea typeface="HG丸ｺﾞｼｯｸM-PRO" pitchFamily="50" charset="-128"/>
            </a:endParaRPr>
          </a:p>
        </p:txBody>
      </p:sp>
      <p:graphicFrame>
        <p:nvGraphicFramePr>
          <p:cNvPr id="27" name="表 26"/>
          <p:cNvGraphicFramePr>
            <a:graphicFrameLocks noGrp="1"/>
          </p:cNvGraphicFramePr>
          <p:nvPr/>
        </p:nvGraphicFramePr>
        <p:xfrm>
          <a:off x="1" y="4284392"/>
          <a:ext cx="7200900" cy="2792303"/>
        </p:xfrm>
        <a:graphic>
          <a:graphicData uri="http://schemas.openxmlformats.org/drawingml/2006/table">
            <a:tbl>
              <a:tblPr firstRow="1" bandRow="1">
                <a:tableStyleId>{7DF18680-E054-41AD-8BC1-D1AEF772440D}</a:tableStyleId>
              </a:tblPr>
              <a:tblGrid>
                <a:gridCol w="720130"/>
                <a:gridCol w="3168352"/>
                <a:gridCol w="3312418"/>
              </a:tblGrid>
              <a:tr h="276230">
                <a:tc>
                  <a:txBody>
                    <a:bodyPr/>
                    <a:lstStyle/>
                    <a:p>
                      <a:pPr algn="ct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嶺北会場</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嶺南会場</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0602">
                <a:tc>
                  <a:txBody>
                    <a:bodyPr/>
                    <a:lstStyle/>
                    <a:p>
                      <a:r>
                        <a:rPr kumimoji="1" lang="ja-JP" altLang="en-US" sz="1200" dirty="0" smtClean="0"/>
                        <a:t>日　　時</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前編</a:t>
                      </a:r>
                      <a:endParaRPr kumimoji="1" lang="en-US" altLang="ja-JP" sz="1200" dirty="0" smtClean="0"/>
                    </a:p>
                    <a:p>
                      <a:r>
                        <a:rPr kumimoji="1" lang="ja-JP" altLang="en-US" sz="1200" dirty="0" smtClean="0"/>
                        <a:t>平成</a:t>
                      </a:r>
                      <a:r>
                        <a:rPr kumimoji="1" lang="en-US" altLang="ja-JP" sz="1200" dirty="0" smtClean="0"/>
                        <a:t>26</a:t>
                      </a:r>
                      <a:r>
                        <a:rPr kumimoji="1" lang="ja-JP" altLang="en-US" sz="1200" dirty="0" smtClean="0"/>
                        <a:t>年</a:t>
                      </a:r>
                      <a:r>
                        <a:rPr kumimoji="1" lang="en-US" altLang="ja-JP" sz="1200" dirty="0" smtClean="0"/>
                        <a:t>10</a:t>
                      </a:r>
                      <a:r>
                        <a:rPr kumimoji="1" lang="ja-JP" altLang="en-US" sz="1200" dirty="0" smtClean="0"/>
                        <a:t>月</a:t>
                      </a:r>
                      <a:r>
                        <a:rPr kumimoji="1" lang="en-US" altLang="ja-JP" sz="1200" dirty="0" smtClean="0"/>
                        <a:t>22</a:t>
                      </a:r>
                      <a:r>
                        <a:rPr kumimoji="1" lang="ja-JP" altLang="en-US" sz="1200" dirty="0" smtClean="0"/>
                        <a:t>日（水）</a:t>
                      </a:r>
                      <a:r>
                        <a:rPr kumimoji="1" lang="en-US" altLang="ja-JP" sz="1200" dirty="0" smtClean="0"/>
                        <a:t>13:30</a:t>
                      </a:r>
                      <a:r>
                        <a:rPr kumimoji="1" lang="ja-JP" altLang="en-US" sz="1200" dirty="0" smtClean="0"/>
                        <a:t>～</a:t>
                      </a:r>
                      <a:r>
                        <a:rPr kumimoji="1" lang="en-US" altLang="ja-JP" sz="1200" dirty="0" smtClean="0"/>
                        <a:t>16:30</a:t>
                      </a:r>
                    </a:p>
                    <a:p>
                      <a:r>
                        <a:rPr kumimoji="1" lang="ja-JP" altLang="en-US" sz="1200" dirty="0" smtClean="0"/>
                        <a:t>後編</a:t>
                      </a:r>
                      <a:endParaRPr kumimoji="1" lang="en-US" altLang="ja-JP" sz="1200" dirty="0" smtClean="0"/>
                    </a:p>
                    <a:p>
                      <a:r>
                        <a:rPr kumimoji="1" lang="ja-JP" altLang="en-US" sz="1200" dirty="0" smtClean="0"/>
                        <a:t>平成</a:t>
                      </a:r>
                      <a:r>
                        <a:rPr kumimoji="1" lang="en-US" altLang="ja-JP" sz="1200" dirty="0" smtClean="0"/>
                        <a:t>26</a:t>
                      </a:r>
                      <a:r>
                        <a:rPr kumimoji="1" lang="ja-JP" altLang="en-US" sz="1200" dirty="0" smtClean="0"/>
                        <a:t>年</a:t>
                      </a:r>
                      <a:r>
                        <a:rPr kumimoji="1" lang="en-US" altLang="ja-JP" sz="1200" dirty="0" smtClean="0"/>
                        <a:t>11</a:t>
                      </a:r>
                      <a:r>
                        <a:rPr kumimoji="1" lang="ja-JP" altLang="en-US" sz="1200" dirty="0" smtClean="0"/>
                        <a:t>月</a:t>
                      </a:r>
                      <a:r>
                        <a:rPr kumimoji="1" lang="en-US" altLang="ja-JP" sz="1200" dirty="0" smtClean="0"/>
                        <a:t>26</a:t>
                      </a:r>
                      <a:r>
                        <a:rPr kumimoji="1" lang="ja-JP" altLang="en-US" sz="1200" dirty="0" smtClean="0"/>
                        <a:t>日（水）</a:t>
                      </a:r>
                      <a:r>
                        <a:rPr kumimoji="1" lang="en-US" altLang="ja-JP" sz="1200" dirty="0" smtClean="0"/>
                        <a:t>13:30</a:t>
                      </a:r>
                      <a:r>
                        <a:rPr kumimoji="1" lang="ja-JP" altLang="en-US" sz="1200" dirty="0" smtClean="0"/>
                        <a:t>～</a:t>
                      </a:r>
                      <a:r>
                        <a:rPr kumimoji="1" lang="en-US" altLang="ja-JP" sz="1200" dirty="0" smtClean="0"/>
                        <a:t>16:30</a:t>
                      </a:r>
                      <a:r>
                        <a:rPr kumimoji="1" lang="ja-JP" altLang="en-US" sz="1200" dirty="0" smtClean="0"/>
                        <a:t>　　　</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前編</a:t>
                      </a:r>
                      <a:endParaRPr kumimoji="1" lang="en-US" altLang="ja-JP" sz="1200" dirty="0" smtClean="0"/>
                    </a:p>
                    <a:p>
                      <a:r>
                        <a:rPr kumimoji="1" lang="ja-JP" altLang="en-US" sz="1200" dirty="0" smtClean="0"/>
                        <a:t>平成</a:t>
                      </a:r>
                      <a:r>
                        <a:rPr kumimoji="1" lang="en-US" altLang="ja-JP" sz="1200" dirty="0" smtClean="0"/>
                        <a:t>26</a:t>
                      </a:r>
                      <a:r>
                        <a:rPr kumimoji="1" lang="ja-JP" altLang="en-US" sz="1200" dirty="0" smtClean="0"/>
                        <a:t>年</a:t>
                      </a:r>
                      <a:r>
                        <a:rPr kumimoji="1" lang="en-US" altLang="ja-JP" sz="1200" dirty="0" smtClean="0"/>
                        <a:t>10</a:t>
                      </a:r>
                      <a:r>
                        <a:rPr kumimoji="1" lang="ja-JP" altLang="en-US" sz="1200" dirty="0" smtClean="0"/>
                        <a:t>月</a:t>
                      </a:r>
                      <a:r>
                        <a:rPr kumimoji="1" lang="en-US" altLang="ja-JP" sz="1200" dirty="0" smtClean="0"/>
                        <a:t>23</a:t>
                      </a:r>
                      <a:r>
                        <a:rPr kumimoji="1" lang="ja-JP" altLang="en-US" sz="1200" dirty="0" smtClean="0"/>
                        <a:t>日（木）</a:t>
                      </a:r>
                      <a:r>
                        <a:rPr kumimoji="1" lang="en-US" altLang="ja-JP" sz="1200" dirty="0" smtClean="0"/>
                        <a:t>13:30</a:t>
                      </a:r>
                      <a:r>
                        <a:rPr kumimoji="1" lang="ja-JP" altLang="en-US" sz="1200" dirty="0" smtClean="0"/>
                        <a:t>～</a:t>
                      </a:r>
                      <a:r>
                        <a:rPr kumimoji="1" lang="en-US" altLang="ja-JP" sz="1200" dirty="0" smtClean="0"/>
                        <a:t>16:30</a:t>
                      </a:r>
                    </a:p>
                    <a:p>
                      <a:r>
                        <a:rPr kumimoji="1" lang="ja-JP" altLang="en-US" sz="1200" dirty="0" smtClean="0"/>
                        <a:t>後編</a:t>
                      </a:r>
                      <a:endParaRPr kumimoji="1" lang="en-US" altLang="ja-JP" sz="1200" dirty="0" smtClean="0"/>
                    </a:p>
                    <a:p>
                      <a:r>
                        <a:rPr kumimoji="1" lang="ja-JP" altLang="en-US" sz="1200" dirty="0" smtClean="0"/>
                        <a:t>平成</a:t>
                      </a:r>
                      <a:r>
                        <a:rPr kumimoji="1" lang="en-US" altLang="ja-JP" sz="1200" dirty="0" smtClean="0"/>
                        <a:t>26</a:t>
                      </a:r>
                      <a:r>
                        <a:rPr kumimoji="1" lang="ja-JP" altLang="en-US" sz="1200" dirty="0" smtClean="0"/>
                        <a:t>年</a:t>
                      </a:r>
                      <a:r>
                        <a:rPr kumimoji="1" lang="en-US" altLang="ja-JP" sz="1200" dirty="0" smtClean="0"/>
                        <a:t>11</a:t>
                      </a:r>
                      <a:r>
                        <a:rPr kumimoji="1" lang="ja-JP" altLang="en-US" sz="1200" dirty="0" smtClean="0"/>
                        <a:t>月</a:t>
                      </a:r>
                      <a:r>
                        <a:rPr kumimoji="1" lang="en-US" altLang="ja-JP" sz="1200" dirty="0" smtClean="0"/>
                        <a:t>27</a:t>
                      </a:r>
                      <a:r>
                        <a:rPr kumimoji="1" lang="ja-JP" altLang="en-US" sz="1200" dirty="0" smtClean="0"/>
                        <a:t>日（木）</a:t>
                      </a:r>
                      <a:r>
                        <a:rPr kumimoji="1" lang="en-US" altLang="ja-JP" sz="1200" dirty="0" smtClean="0"/>
                        <a:t>13:30</a:t>
                      </a:r>
                      <a:r>
                        <a:rPr kumimoji="1" lang="ja-JP" altLang="en-US" sz="1200" dirty="0" smtClean="0"/>
                        <a:t>～</a:t>
                      </a:r>
                      <a:r>
                        <a:rPr kumimoji="1" lang="en-US" altLang="ja-JP" sz="1200" dirty="0" smtClean="0"/>
                        <a:t>16:30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1020">
                <a:tc>
                  <a:txBody>
                    <a:bodyPr/>
                    <a:lstStyle/>
                    <a:p>
                      <a:r>
                        <a:rPr kumimoji="1" lang="ja-JP" altLang="en-US" sz="1200" dirty="0" smtClean="0"/>
                        <a:t>場　　所</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福井県国際交流会館　第１・２会議室</a:t>
                      </a:r>
                      <a:endParaRPr kumimoji="1" lang="en-US" altLang="ja-JP" sz="1200" dirty="0" smtClean="0"/>
                    </a:p>
                    <a:p>
                      <a:r>
                        <a:rPr kumimoji="1" lang="ja-JP" altLang="en-US" sz="1200" dirty="0" smtClean="0"/>
                        <a:t>（福井市宝永</a:t>
                      </a:r>
                      <a:r>
                        <a:rPr kumimoji="1" lang="en-US" altLang="ja-JP" sz="1200" dirty="0" smtClean="0"/>
                        <a:t>3</a:t>
                      </a:r>
                      <a:r>
                        <a:rPr kumimoji="1" lang="ja-JP" altLang="en-US" sz="1200" dirty="0" smtClean="0"/>
                        <a:t>丁目</a:t>
                      </a:r>
                      <a:r>
                        <a:rPr kumimoji="1" lang="en-US" altLang="ja-JP" sz="1200" dirty="0" smtClean="0"/>
                        <a:t>1-1</a:t>
                      </a:r>
                      <a:r>
                        <a:rPr kumimoji="1" lang="ja-JP" altLang="en-US" sz="1200" dirty="0" smtClean="0"/>
                        <a:t>）　定員</a:t>
                      </a:r>
                      <a:r>
                        <a:rPr kumimoji="1" lang="en-US" altLang="ja-JP" sz="1200" dirty="0" smtClean="0"/>
                        <a:t>90</a:t>
                      </a:r>
                      <a:r>
                        <a:rPr kumimoji="1" lang="ja-JP" altLang="en-US" sz="1200" dirty="0" smtClean="0"/>
                        <a:t>名</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福井県嶺南振興局若狭合同庁舎　４階会議室</a:t>
                      </a:r>
                      <a:endParaRPr kumimoji="1" lang="en-US" altLang="ja-JP" sz="1200" dirty="0" smtClean="0"/>
                    </a:p>
                    <a:p>
                      <a:r>
                        <a:rPr kumimoji="1" lang="ja-JP" altLang="en-US" sz="1200" dirty="0" smtClean="0"/>
                        <a:t>（小浜市遠敷</a:t>
                      </a:r>
                      <a:r>
                        <a:rPr kumimoji="1" lang="en-US" altLang="ja-JP" sz="1200" dirty="0" smtClean="0"/>
                        <a:t>1</a:t>
                      </a:r>
                      <a:r>
                        <a:rPr kumimoji="1" lang="ja-JP" altLang="en-US" sz="1200" dirty="0" smtClean="0"/>
                        <a:t>丁目</a:t>
                      </a:r>
                      <a:r>
                        <a:rPr kumimoji="1" lang="en-US" altLang="ja-JP" sz="1200" dirty="0" smtClean="0"/>
                        <a:t>101</a:t>
                      </a:r>
                      <a:r>
                        <a:rPr kumimoji="1" lang="ja-JP" altLang="en-US" sz="1200" dirty="0" smtClean="0"/>
                        <a:t>）　定員</a:t>
                      </a:r>
                      <a:r>
                        <a:rPr kumimoji="1" lang="en-US" altLang="ja-JP" sz="1200" dirty="0" smtClean="0"/>
                        <a:t>30</a:t>
                      </a:r>
                      <a:r>
                        <a:rPr kumimoji="1" lang="ja-JP" altLang="en-US" sz="1200" dirty="0" smtClean="0"/>
                        <a:t>名</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1020">
                <a:tc>
                  <a:txBody>
                    <a:bodyPr/>
                    <a:lstStyle/>
                    <a:p>
                      <a:r>
                        <a:rPr kumimoji="1" lang="ja-JP" altLang="en-US" sz="1200" dirty="0" smtClean="0"/>
                        <a:t>対象者</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200" dirty="0" smtClean="0"/>
                        <a:t>地域活動に従事する方、環境教育に関心のある方、関係する部署の方</a:t>
                      </a:r>
                      <a:endParaRPr kumimoji="1" lang="en-US" altLang="ja-JP" sz="1200" dirty="0" smtClean="0"/>
                    </a:p>
                    <a:p>
                      <a:pPr marL="0" marR="0" indent="0" algn="l" defTabSz="1007737" rtl="0" eaLnBrk="1" fontAlgn="auto" latinLnBrk="0" hangingPunct="1">
                        <a:lnSpc>
                          <a:spcPct val="100000"/>
                        </a:lnSpc>
                        <a:spcBef>
                          <a:spcPts val="0"/>
                        </a:spcBef>
                        <a:spcAft>
                          <a:spcPts val="0"/>
                        </a:spcAft>
                        <a:buClrTx/>
                        <a:buSzTx/>
                        <a:buFontTx/>
                        <a:buNone/>
                        <a:tabLst/>
                        <a:defRPr/>
                      </a:pPr>
                      <a:r>
                        <a:rPr kumimoji="1" lang="ja-JP" altLang="en-US" sz="1200" dirty="0" smtClean="0"/>
                        <a:t>福井県内の公民館職員</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600" dirty="0"/>
                    </a:p>
                  </a:txBody>
                  <a:tcPr/>
                </a:tc>
              </a:tr>
              <a:tr h="461020">
                <a:tc>
                  <a:txBody>
                    <a:bodyPr/>
                    <a:lstStyle/>
                    <a:p>
                      <a:r>
                        <a:rPr kumimoji="1" lang="ja-JP" altLang="en-US" sz="1200" dirty="0" smtClean="0"/>
                        <a:t>申　　込</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200" dirty="0" smtClean="0"/>
                        <a:t>平成</a:t>
                      </a:r>
                      <a:r>
                        <a:rPr kumimoji="1" lang="en-US" altLang="ja-JP" sz="1200" dirty="0" smtClean="0"/>
                        <a:t>26</a:t>
                      </a:r>
                      <a:r>
                        <a:rPr kumimoji="1" lang="ja-JP" altLang="en-US" sz="1200" dirty="0" smtClean="0"/>
                        <a:t>年</a:t>
                      </a:r>
                      <a:r>
                        <a:rPr kumimoji="1" lang="en-US" altLang="ja-JP" sz="1200" dirty="0" smtClean="0"/>
                        <a:t>10</a:t>
                      </a:r>
                      <a:r>
                        <a:rPr kumimoji="1" lang="ja-JP" altLang="en-US" sz="1200" dirty="0" smtClean="0"/>
                        <a:t>月</a:t>
                      </a:r>
                      <a:r>
                        <a:rPr kumimoji="1" lang="en-US" altLang="ja-JP" sz="1200" dirty="0" smtClean="0"/>
                        <a:t>3</a:t>
                      </a:r>
                      <a:r>
                        <a:rPr kumimoji="1" lang="ja-JP" altLang="en-US" sz="1200" dirty="0" smtClean="0"/>
                        <a:t>日（金）までに、裏面申込書に必要事項をご記入いただき、メールまたはＦＡＸでお申し込みください。（後編のみの受講を希望される方は、</a:t>
                      </a:r>
                      <a:r>
                        <a:rPr kumimoji="1" lang="en-US" altLang="ja-JP" sz="1200" dirty="0" smtClean="0"/>
                        <a:t>11</a:t>
                      </a:r>
                      <a:r>
                        <a:rPr kumimoji="1" lang="ja-JP" altLang="en-US" sz="1200" dirty="0" smtClean="0"/>
                        <a:t>月</a:t>
                      </a:r>
                      <a:r>
                        <a:rPr kumimoji="1" lang="en-US" altLang="ja-JP" sz="1200" dirty="0" smtClean="0"/>
                        <a:t>7</a:t>
                      </a:r>
                      <a:r>
                        <a:rPr kumimoji="1" lang="ja-JP" altLang="en-US" sz="1200" dirty="0" smtClean="0"/>
                        <a:t>日（金）までにお申し込みください。）</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02411">
                <a:tc>
                  <a:txBody>
                    <a:bodyPr/>
                    <a:lstStyle/>
                    <a:p>
                      <a:r>
                        <a:rPr kumimoji="1" lang="ja-JP" altLang="en-US" sz="1200" dirty="0" smtClean="0"/>
                        <a:t>内　　容</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200" dirty="0" smtClean="0"/>
                        <a:t>環境を素材としたまちづくり・地域との連携について（前編と後編、どちらかの受講でも結構です。）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bl>
          </a:graphicData>
        </a:graphic>
      </p:graphicFrame>
      <p:pic>
        <p:nvPicPr>
          <p:cNvPr id="28" name="図 27" descr="下村委津子写真.jpg"/>
          <p:cNvPicPr>
            <a:picLocks noChangeAspect="1"/>
          </p:cNvPicPr>
          <p:nvPr/>
        </p:nvPicPr>
        <p:blipFill>
          <a:blip r:embed="rId3" cstate="print"/>
          <a:stretch>
            <a:fillRect/>
          </a:stretch>
        </p:blipFill>
        <p:spPr>
          <a:xfrm>
            <a:off x="5760690" y="7308726"/>
            <a:ext cx="1118710" cy="1368152"/>
          </a:xfrm>
          <a:prstGeom prst="rect">
            <a:avLst/>
          </a:prstGeom>
        </p:spPr>
      </p:pic>
      <p:pic>
        <p:nvPicPr>
          <p:cNvPr id="16" name="Picture 16" descr="http://msp.c.yimg.jp/image?q=tbn:ANd9GcR2dsY48zhkVrH2HaszbTvLhPJ7D7YW_Q0LKMDO90FHivgWfky6t5wZZhQJ:http://hyogodeaf.com/h-deaf/wp-content/uploads/2012/03/kouza.gif"/>
          <p:cNvPicPr>
            <a:picLocks noChangeAspect="1" noChangeArrowheads="1"/>
          </p:cNvPicPr>
          <p:nvPr/>
        </p:nvPicPr>
        <p:blipFill>
          <a:blip r:embed="rId4" cstate="print"/>
          <a:srcRect/>
          <a:stretch>
            <a:fillRect/>
          </a:stretch>
        </p:blipFill>
        <p:spPr bwMode="auto">
          <a:xfrm>
            <a:off x="432098" y="2633788"/>
            <a:ext cx="1440160" cy="1506588"/>
          </a:xfrm>
          <a:prstGeom prst="rect">
            <a:avLst/>
          </a:prstGeom>
          <a:noFill/>
          <a:ln w="9525">
            <a:noFill/>
            <a:miter lim="800000"/>
            <a:headEnd/>
            <a:tailEnd/>
          </a:ln>
        </p:spPr>
      </p:pic>
      <p:sp>
        <p:nvSpPr>
          <p:cNvPr id="14" name="円形吹き出し 13"/>
          <p:cNvSpPr/>
          <p:nvPr/>
        </p:nvSpPr>
        <p:spPr>
          <a:xfrm>
            <a:off x="144066" y="7164710"/>
            <a:ext cx="5472608" cy="1296144"/>
          </a:xfrm>
          <a:prstGeom prst="wedgeEllipseCallout">
            <a:avLst>
              <a:gd name="adj1" fmla="val 51061"/>
              <a:gd name="adj2" fmla="val 43040"/>
            </a:avLst>
          </a:prstGeom>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smtClean="0"/>
              <a:t>　地域の未来に思いを馳せたとき、本当に大切なものとして何を残し何を引き継ぎたいのか、どんな新たなことを生み出していきたいのか、見えてくるものがあるのではないでしょうか。</a:t>
            </a:r>
            <a:endParaRPr lang="en-US" altLang="ja-JP" sz="1100" dirty="0" smtClean="0"/>
          </a:p>
          <a:p>
            <a:r>
              <a:rPr lang="ja-JP" altLang="en-US" sz="1100" dirty="0" smtClean="0"/>
              <a:t>　環境を切り口に、まちと人をワクワク元気にしましょう。</a:t>
            </a:r>
            <a:endParaRPr lang="ja-JP" alt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9934"/>
            <a:ext cx="4104499" cy="1008112"/>
          </a:xfrm>
          <a:blipFill>
            <a:blip r:embed="rId2" cstate="print"/>
            <a:tile tx="0" ty="0" sx="100000" sy="100000" flip="none" algn="tl"/>
          </a:blipFill>
        </p:spPr>
        <p:txBody>
          <a:bodyPr>
            <a:noAutofit/>
          </a:bodyPr>
          <a:lstStyle/>
          <a:p>
            <a:r>
              <a:rPr lang="ja-JP" altLang="en-US" sz="2400" dirty="0" smtClean="0">
                <a:latin typeface="HG丸ｺﾞｼｯｸM-PRO" pitchFamily="50" charset="-128"/>
                <a:ea typeface="HG丸ｺﾞｼｯｸM-PRO" pitchFamily="50" charset="-128"/>
              </a:rPr>
              <a:t>地域が元気になる！</a:t>
            </a:r>
            <a:r>
              <a:rPr lang="en-US" altLang="ja-JP" sz="2400" dirty="0" smtClean="0">
                <a:latin typeface="HG丸ｺﾞｼｯｸM-PRO" pitchFamily="50" charset="-128"/>
                <a:ea typeface="HG丸ｺﾞｼｯｸM-PRO" pitchFamily="50" charset="-128"/>
              </a:rPr>
              <a:t/>
            </a:r>
            <a:br>
              <a:rPr lang="en-US" altLang="ja-JP" sz="2400" dirty="0" smtClean="0">
                <a:latin typeface="HG丸ｺﾞｼｯｸM-PRO" pitchFamily="50" charset="-128"/>
                <a:ea typeface="HG丸ｺﾞｼｯｸM-PRO" pitchFamily="50" charset="-128"/>
              </a:rPr>
            </a:br>
            <a:r>
              <a:rPr lang="ja-JP" altLang="en-US" sz="2400" dirty="0" smtClean="0">
                <a:latin typeface="HG丸ｺﾞｼｯｸM-PRO" pitchFamily="50" charset="-128"/>
                <a:ea typeface="HG丸ｺﾞｼｯｸM-PRO" pitchFamily="50" charset="-128"/>
              </a:rPr>
              <a:t>環境学習連続講座</a:t>
            </a:r>
            <a:r>
              <a:rPr lang="en-US" altLang="ja-JP" sz="2400" dirty="0" smtClean="0">
                <a:latin typeface="HG丸ｺﾞｼｯｸM-PRO" pitchFamily="50" charset="-128"/>
                <a:ea typeface="HG丸ｺﾞｼｯｸM-PRO" pitchFamily="50" charset="-128"/>
              </a:rPr>
              <a:t/>
            </a:r>
            <a:br>
              <a:rPr lang="en-US" altLang="ja-JP" sz="2400" dirty="0" smtClean="0">
                <a:latin typeface="HG丸ｺﾞｼｯｸM-PRO" pitchFamily="50" charset="-128"/>
                <a:ea typeface="HG丸ｺﾞｼｯｸM-PRO" pitchFamily="50" charset="-128"/>
              </a:rPr>
            </a:br>
            <a:r>
              <a:rPr lang="ja-JP" altLang="en-US" sz="1200" dirty="0" smtClean="0">
                <a:latin typeface="HG丸ｺﾞｼｯｸM-PRO" pitchFamily="50" charset="-128"/>
                <a:ea typeface="HG丸ｺﾞｼｯｸM-PRO" pitchFamily="50" charset="-128"/>
              </a:rPr>
              <a:t>～身近な環境を、地域の学習会に活かすために～</a:t>
            </a:r>
            <a:endParaRPr kumimoji="1" lang="ja-JP" altLang="en-US" sz="2000" dirty="0">
              <a:latin typeface="HG丸ｺﾞｼｯｸM-PRO" pitchFamily="50" charset="-128"/>
              <a:ea typeface="HG丸ｺﾞｼｯｸM-PRO" pitchFamily="50" charset="-128"/>
            </a:endParaRPr>
          </a:p>
        </p:txBody>
      </p:sp>
      <p:sp>
        <p:nvSpPr>
          <p:cNvPr id="4" name="タイトル 1"/>
          <p:cNvSpPr txBox="1">
            <a:spLocks/>
          </p:cNvSpPr>
          <p:nvPr/>
        </p:nvSpPr>
        <p:spPr>
          <a:xfrm>
            <a:off x="216074" y="2628206"/>
            <a:ext cx="4032448" cy="4032448"/>
          </a:xfrm>
          <a:prstGeom prst="rect">
            <a:avLst/>
          </a:prstGeom>
        </p:spPr>
        <p:txBody>
          <a:bodyPr vert="horz" lIns="100773" tIns="50387" rIns="100773" bIns="50387" rtlCol="0" anchor="t">
            <a:noAutofit/>
          </a:bodyPr>
          <a:lstStyle/>
          <a:p>
            <a:pPr marL="0" marR="0" lvl="0" indent="0" algn="ctr" defTabSz="100773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j-ea"/>
                <a:ea typeface="+mj-ea"/>
                <a:cs typeface="+mj-cs"/>
              </a:rPr>
              <a:t>●主な内容●</a:t>
            </a:r>
            <a:endParaRPr kumimoji="1" lang="en-US" altLang="ja-JP" sz="1200" b="0"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j-ea"/>
                <a:ea typeface="+mj-ea"/>
                <a:cs typeface="+mj-cs"/>
              </a:rPr>
              <a:t>前編　</a:t>
            </a:r>
            <a:r>
              <a:rPr lang="ja-JP" altLang="en-US" sz="1200" dirty="0" smtClean="0">
                <a:latin typeface="+mj-ea"/>
                <a:ea typeface="+mj-ea"/>
                <a:cs typeface="+mj-cs"/>
              </a:rPr>
              <a:t>講師による講演</a:t>
            </a:r>
            <a:endParaRPr lang="en-US" altLang="ja-JP" sz="1200" dirty="0" smtClean="0">
              <a:latin typeface="+mj-ea"/>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lang="ja-JP" altLang="en-US" sz="1200" dirty="0" smtClean="0">
                <a:latin typeface="+mj-ea"/>
                <a:ea typeface="+mj-ea"/>
                <a:cs typeface="+mj-cs"/>
              </a:rPr>
              <a:t>　　　　　～環境とまちづくりについて考えよう！～</a:t>
            </a:r>
            <a:endParaRPr lang="en-US" altLang="ja-JP" sz="1200" dirty="0" smtClean="0">
              <a:latin typeface="+mj-ea"/>
              <a:ea typeface="+mj-ea"/>
              <a:cs typeface="+mj-cs"/>
            </a:endParaRPr>
          </a:p>
          <a:p>
            <a:r>
              <a:rPr kumimoji="1" lang="ja-JP" altLang="en-US" sz="1200" b="0" i="0" u="none" strike="noStrike" kern="1200" cap="none" spc="0" normalizeH="0" baseline="0" noProof="0" dirty="0" smtClean="0">
                <a:ln>
                  <a:noFill/>
                </a:ln>
                <a:solidFill>
                  <a:schemeClr val="tx1"/>
                </a:solidFill>
                <a:effectLst/>
                <a:uLnTx/>
                <a:uFillTx/>
                <a:latin typeface="+mj-ea"/>
                <a:ea typeface="+mj-ea"/>
                <a:cs typeface="+mj-cs"/>
              </a:rPr>
              <a:t>　　　　取組事例紹介</a:t>
            </a:r>
            <a:r>
              <a:rPr kumimoji="1" lang="en-US" altLang="ja-JP" sz="1200" b="0" i="0" u="none" strike="noStrike" kern="1200" cap="none" spc="0" normalizeH="0" baseline="0" noProof="0" dirty="0" smtClean="0">
                <a:ln>
                  <a:noFill/>
                </a:ln>
                <a:solidFill>
                  <a:schemeClr val="tx1"/>
                </a:solidFill>
                <a:effectLst/>
                <a:uLnTx/>
                <a:uFillTx/>
                <a:latin typeface="+mj-ea"/>
                <a:ea typeface="+mj-ea"/>
                <a:cs typeface="+mj-cs"/>
              </a:rPr>
              <a:t>&lt;</a:t>
            </a:r>
            <a:r>
              <a:rPr kumimoji="1" lang="ja-JP" altLang="en-US" sz="1200" b="0" i="0" u="none" strike="noStrike" kern="1200" cap="none" spc="0" normalizeH="0" baseline="0" noProof="0" dirty="0" smtClean="0">
                <a:ln>
                  <a:noFill/>
                </a:ln>
                <a:solidFill>
                  <a:schemeClr val="tx1"/>
                </a:solidFill>
                <a:effectLst/>
                <a:uLnTx/>
                <a:uFillTx/>
                <a:latin typeface="+mj-ea"/>
                <a:ea typeface="+mj-ea"/>
                <a:cs typeface="+mj-cs"/>
              </a:rPr>
              <a:t>下記団体</a:t>
            </a:r>
            <a:r>
              <a:rPr kumimoji="1" lang="en-US" altLang="ja-JP" sz="1200" b="0" i="0" u="none" strike="noStrike" kern="1200" cap="none" spc="0" normalizeH="0" baseline="0" noProof="0" dirty="0" smtClean="0">
                <a:ln>
                  <a:noFill/>
                </a:ln>
                <a:solidFill>
                  <a:schemeClr val="tx1"/>
                </a:solidFill>
                <a:effectLst/>
                <a:uLnTx/>
                <a:uFillTx/>
                <a:latin typeface="+mj-ea"/>
                <a:ea typeface="+mj-ea"/>
                <a:cs typeface="+mj-cs"/>
              </a:rPr>
              <a:t>&gt;</a:t>
            </a:r>
          </a:p>
          <a:p>
            <a:endParaRPr lang="en-US" altLang="ja-JP" sz="1200" dirty="0" smtClean="0">
              <a:latin typeface="+mj-ea"/>
            </a:endParaRPr>
          </a:p>
          <a:p>
            <a:r>
              <a:rPr lang="ja-JP" altLang="en-US" sz="1200" dirty="0" smtClean="0">
                <a:latin typeface="+mj-ea"/>
              </a:rPr>
              <a:t>後編　</a:t>
            </a:r>
            <a:r>
              <a:rPr lang="ja-JP" altLang="en-US" sz="1200" dirty="0" smtClean="0"/>
              <a:t>環境を取り入れた学習会企画のポイント</a:t>
            </a:r>
            <a:endParaRPr lang="en-US" altLang="ja-JP" sz="1200" dirty="0" smtClean="0"/>
          </a:p>
          <a:p>
            <a:r>
              <a:rPr lang="ja-JP" altLang="en-US" sz="1200" dirty="0" smtClean="0"/>
              <a:t>　　　　仮プログラム作成（予定）</a:t>
            </a:r>
            <a:endParaRPr lang="en-US" altLang="ja-JP" sz="1200" dirty="0" smtClean="0"/>
          </a:p>
          <a:p>
            <a:pPr marL="0" marR="0" lvl="0" indent="0" defTabSz="1007737"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j-ea"/>
                <a:ea typeface="+mj-ea"/>
                <a:cs typeface="+mj-cs"/>
              </a:rPr>
              <a:t>　</a:t>
            </a:r>
            <a:r>
              <a:rPr kumimoji="1" lang="en-US" altLang="ja-JP" sz="1200" b="0" i="0" u="none" strike="noStrike" kern="1200" cap="none" spc="0" normalizeH="0" baseline="0" noProof="0" dirty="0" smtClean="0">
                <a:ln>
                  <a:noFill/>
                </a:ln>
                <a:solidFill>
                  <a:schemeClr val="tx1"/>
                </a:solidFill>
                <a:effectLst/>
                <a:uLnTx/>
                <a:uFillTx/>
                <a:latin typeface="+mj-ea"/>
                <a:ea typeface="+mj-ea"/>
                <a:cs typeface="+mj-cs"/>
              </a:rPr>
              <a:t>&lt;</a:t>
            </a:r>
            <a:r>
              <a:rPr lang="ja-JP" altLang="en-US" sz="1200" dirty="0" smtClean="0">
                <a:latin typeface="+mj-ea"/>
                <a:ea typeface="+mj-ea"/>
                <a:cs typeface="+mj-cs"/>
              </a:rPr>
              <a:t>取組事例紹介団体</a:t>
            </a:r>
            <a:r>
              <a:rPr kumimoji="1" lang="en-US" altLang="ja-JP" sz="1200" b="0" i="0" u="none" strike="noStrike" kern="1200" cap="none" spc="0" normalizeH="0" baseline="0" noProof="0" dirty="0" smtClean="0">
                <a:ln>
                  <a:noFill/>
                </a:ln>
                <a:solidFill>
                  <a:schemeClr val="tx1"/>
                </a:solidFill>
                <a:effectLst/>
                <a:uLnTx/>
                <a:uFillTx/>
                <a:latin typeface="+mj-ea"/>
                <a:ea typeface="+mj-ea"/>
                <a:cs typeface="+mj-cs"/>
              </a:rPr>
              <a:t>&gt;</a:t>
            </a:r>
          </a:p>
          <a:p>
            <a:pPr marL="0" marR="0" lvl="0" indent="0" algn="ctr" defTabSz="1007737" rtl="0" eaLnBrk="1" fontAlgn="auto" latinLnBrk="0" hangingPunct="1">
              <a:lnSpc>
                <a:spcPct val="100000"/>
              </a:lnSpc>
              <a:spcBef>
                <a:spcPct val="0"/>
              </a:spcBef>
              <a:spcAft>
                <a:spcPts val="0"/>
              </a:spcAft>
              <a:buClrTx/>
              <a:buSzTx/>
              <a:buFontTx/>
              <a:buNone/>
              <a:tabLst/>
              <a:defRPr/>
            </a:pPr>
            <a:r>
              <a:rPr lang="ja-JP" altLang="en-US" sz="1200" dirty="0" smtClean="0">
                <a:latin typeface="+mj-ea"/>
                <a:ea typeface="+mj-ea"/>
                <a:cs typeface="+mj-cs"/>
              </a:rPr>
              <a:t>嶺北会場</a:t>
            </a:r>
            <a:endParaRPr lang="en-US" altLang="ja-JP" sz="1200" dirty="0" smtClean="0">
              <a:latin typeface="+mj-ea"/>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lang="ja-JP" altLang="en-US" sz="1100" b="1" dirty="0" smtClean="0">
                <a:latin typeface="+mj-ea"/>
                <a:ea typeface="+mj-ea"/>
                <a:cs typeface="+mj-cs"/>
              </a:rPr>
              <a:t>　○</a:t>
            </a:r>
            <a:r>
              <a:rPr lang="ja-JP" altLang="en-US" sz="1100" b="1" dirty="0" err="1" smtClean="0">
                <a:latin typeface="+mj-ea"/>
                <a:ea typeface="+mj-ea"/>
                <a:cs typeface="+mj-cs"/>
              </a:rPr>
              <a:t>さばえ</a:t>
            </a:r>
            <a:r>
              <a:rPr lang="ja-JP" altLang="en-US" sz="1100" b="1" dirty="0" smtClean="0">
                <a:latin typeface="+mj-ea"/>
                <a:ea typeface="+mj-ea"/>
                <a:cs typeface="+mj-cs"/>
              </a:rPr>
              <a:t>まちづくり応援団</a:t>
            </a:r>
            <a:endParaRPr lang="en-US" altLang="ja-JP" sz="1100" b="1" dirty="0" smtClean="0">
              <a:latin typeface="+mj-ea"/>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j-ea"/>
                <a:ea typeface="+mj-ea"/>
                <a:cs typeface="+mj-cs"/>
              </a:rPr>
              <a:t>　　公民館と協力した地域活動、まちの宝探し</a:t>
            </a:r>
            <a:r>
              <a:rPr kumimoji="1" lang="en-US" altLang="ja-JP" sz="1100" b="0" i="0" u="none" strike="noStrike" kern="1200" cap="none" spc="0" normalizeH="0" baseline="0" noProof="0" dirty="0" smtClean="0">
                <a:ln>
                  <a:noFill/>
                </a:ln>
                <a:solidFill>
                  <a:schemeClr val="tx1"/>
                </a:solidFill>
                <a:effectLst/>
                <a:uLnTx/>
                <a:uFillTx/>
                <a:latin typeface="+mj-ea"/>
                <a:ea typeface="+mj-ea"/>
                <a:cs typeface="+mj-cs"/>
              </a:rPr>
              <a:t>MAP</a:t>
            </a:r>
            <a:r>
              <a:rPr kumimoji="1" lang="ja-JP" altLang="en-US" sz="1100" b="0" i="0" u="none" strike="noStrike" kern="1200" cap="none" spc="0" normalizeH="0" baseline="0" noProof="0" dirty="0" smtClean="0">
                <a:ln>
                  <a:noFill/>
                </a:ln>
                <a:solidFill>
                  <a:schemeClr val="tx1"/>
                </a:solidFill>
                <a:effectLst/>
                <a:uLnTx/>
                <a:uFillTx/>
                <a:latin typeface="+mj-ea"/>
                <a:ea typeface="+mj-ea"/>
                <a:cs typeface="+mj-cs"/>
              </a:rPr>
              <a:t>づくりについて</a:t>
            </a:r>
            <a:endParaRPr kumimoji="1" lang="en-US" altLang="ja-JP" sz="1100" b="0" i="0" u="none" strike="noStrike" kern="1200" cap="none" spc="0" normalizeH="0" baseline="0" noProof="0" dirty="0" smtClean="0">
              <a:ln>
                <a:noFill/>
              </a:ln>
              <a:solidFill>
                <a:schemeClr val="tx1"/>
              </a:solidFill>
              <a:effectLst/>
              <a:uLnTx/>
              <a:uFillTx/>
              <a:latin typeface="+mj-ea"/>
              <a:ea typeface="+mj-ea"/>
              <a:cs typeface="+mj-cs"/>
            </a:endParaRPr>
          </a:p>
          <a:p>
            <a:pPr lvl="0">
              <a:spcBef>
                <a:spcPct val="0"/>
              </a:spcBef>
              <a:defRPr/>
            </a:pPr>
            <a:r>
              <a:rPr lang="ja-JP" altLang="en-US" sz="1100" b="1" dirty="0" smtClean="0">
                <a:latin typeface="+mj-ea"/>
              </a:rPr>
              <a:t>　○遠敷地区ふるさとづくり推進会</a:t>
            </a:r>
            <a:endParaRPr lang="en-US" altLang="ja-JP" sz="1100" b="1" dirty="0" smtClean="0">
              <a:latin typeface="+mj-ea"/>
            </a:endParaRPr>
          </a:p>
          <a:p>
            <a:pPr lvl="0">
              <a:spcBef>
                <a:spcPct val="0"/>
              </a:spcBef>
              <a:defRPr/>
            </a:pPr>
            <a:r>
              <a:rPr lang="ja-JP" altLang="en-US" sz="1100" dirty="0" smtClean="0">
                <a:latin typeface="+mj-ea"/>
              </a:rPr>
              <a:t>　　山間部で栽培される、釜炒り茶復活プロジェクトについて</a:t>
            </a:r>
            <a:r>
              <a:rPr lang="ja-JP" altLang="en-US" sz="1100" b="1" dirty="0" smtClean="0">
                <a:latin typeface="+mj-ea"/>
              </a:rPr>
              <a:t>　</a:t>
            </a:r>
            <a:endParaRPr lang="en-US" altLang="ja-JP" sz="1100" b="1" dirty="0" smtClean="0">
              <a:latin typeface="+mj-ea"/>
            </a:endParaRPr>
          </a:p>
          <a:p>
            <a:pPr marL="0" marR="0" lvl="0" indent="0" defTabSz="1007737" rtl="0" eaLnBrk="1" fontAlgn="auto" latinLnBrk="0" hangingPunct="1">
              <a:lnSpc>
                <a:spcPct val="100000"/>
              </a:lnSpc>
              <a:spcBef>
                <a:spcPct val="0"/>
              </a:spcBef>
              <a:spcAft>
                <a:spcPts val="0"/>
              </a:spcAft>
              <a:buClrTx/>
              <a:buSzTx/>
              <a:buFontTx/>
              <a:buNone/>
              <a:tabLst/>
              <a:defRPr/>
            </a:pPr>
            <a:endParaRPr lang="en-US" altLang="ja-JP" sz="1100" dirty="0" smtClean="0">
              <a:latin typeface="+mj-ea"/>
              <a:ea typeface="+mj-ea"/>
              <a:cs typeface="+mj-cs"/>
            </a:endParaRPr>
          </a:p>
          <a:p>
            <a:pPr lvl="0" algn="ctr">
              <a:spcBef>
                <a:spcPct val="0"/>
              </a:spcBef>
              <a:defRPr/>
            </a:pPr>
            <a:r>
              <a:rPr lang="ja-JP" altLang="en-US" sz="1200" dirty="0" smtClean="0">
                <a:latin typeface="+mj-ea"/>
              </a:rPr>
              <a:t>嶺南会場</a:t>
            </a:r>
            <a:endParaRPr lang="en-US" altLang="ja-JP" sz="1200" dirty="0" smtClean="0">
              <a:latin typeface="+mj-ea"/>
            </a:endParaRPr>
          </a:p>
          <a:p>
            <a:pPr lvl="0">
              <a:spcBef>
                <a:spcPct val="0"/>
              </a:spcBef>
              <a:defRPr/>
            </a:pPr>
            <a:r>
              <a:rPr lang="ja-JP" altLang="en-US" sz="1100" b="1" dirty="0" smtClean="0">
                <a:latin typeface="+mj-ea"/>
              </a:rPr>
              <a:t>　○三国木部公民館</a:t>
            </a:r>
            <a:endParaRPr lang="en-US" altLang="ja-JP" sz="1100" b="1" dirty="0" smtClean="0">
              <a:latin typeface="+mj-ea"/>
            </a:endParaRPr>
          </a:p>
          <a:p>
            <a:pPr lvl="0">
              <a:spcBef>
                <a:spcPct val="0"/>
              </a:spcBef>
              <a:defRPr/>
            </a:pPr>
            <a:r>
              <a:rPr lang="ja-JP" altLang="en-US" sz="1100" dirty="0" smtClean="0">
                <a:latin typeface="+mj-ea"/>
              </a:rPr>
              <a:t>　　地域と協力した、ビオトープ整備、管理運営について</a:t>
            </a:r>
            <a:endParaRPr lang="en-US" altLang="ja-JP" sz="1100" dirty="0" smtClean="0">
              <a:latin typeface="+mj-ea"/>
            </a:endParaRPr>
          </a:p>
          <a:p>
            <a:pPr lvl="0">
              <a:spcBef>
                <a:spcPct val="0"/>
              </a:spcBef>
              <a:defRPr/>
            </a:pPr>
            <a:r>
              <a:rPr lang="ja-JP" altLang="en-US" sz="1100" b="1" dirty="0" smtClean="0">
                <a:latin typeface="+mj-ea"/>
              </a:rPr>
              <a:t>　○鹿谷町まちづくり協議会</a:t>
            </a:r>
            <a:endParaRPr lang="en-US" altLang="ja-JP" sz="1100" b="1" dirty="0" smtClean="0">
              <a:latin typeface="+mj-ea"/>
            </a:endParaRPr>
          </a:p>
          <a:p>
            <a:pPr lvl="0">
              <a:spcBef>
                <a:spcPct val="0"/>
              </a:spcBef>
              <a:defRPr/>
            </a:pPr>
            <a:r>
              <a:rPr lang="ja-JP" altLang="en-US" sz="1100" dirty="0" smtClean="0">
                <a:latin typeface="+mj-ea"/>
              </a:rPr>
              <a:t>　　城山の整備や、セイタカアワダチソウの駆除、中山林道での</a:t>
            </a:r>
            <a:endParaRPr lang="en-US" altLang="ja-JP" sz="1100" dirty="0" smtClean="0">
              <a:latin typeface="+mj-ea"/>
            </a:endParaRPr>
          </a:p>
          <a:p>
            <a:pPr lvl="0">
              <a:spcBef>
                <a:spcPct val="0"/>
              </a:spcBef>
              <a:defRPr/>
            </a:pPr>
            <a:r>
              <a:rPr lang="ja-JP" altLang="en-US" sz="1100" dirty="0" smtClean="0">
                <a:latin typeface="+mj-ea"/>
              </a:rPr>
              <a:t>　　山桜の維持管理について</a:t>
            </a:r>
            <a:endParaRPr lang="en-US" altLang="ja-JP" sz="1100" dirty="0" smtClean="0">
              <a:latin typeface="+mj-ea"/>
            </a:endParaRPr>
          </a:p>
          <a:p>
            <a:pPr lvl="0">
              <a:spcBef>
                <a:spcPct val="0"/>
              </a:spcBef>
              <a:defRPr/>
            </a:pPr>
            <a:endParaRPr lang="en-US" altLang="ja-JP" sz="1100" dirty="0" smtClean="0">
              <a:latin typeface="+mj-ea"/>
            </a:endParaRPr>
          </a:p>
          <a:p>
            <a:pPr lvl="0">
              <a:spcBef>
                <a:spcPct val="0"/>
              </a:spcBef>
              <a:defRPr/>
            </a:pPr>
            <a:endParaRPr lang="en-US" altLang="ja-JP" sz="1100" dirty="0" smtClean="0">
              <a:latin typeface="+mj-ea"/>
            </a:endParaRPr>
          </a:p>
          <a:p>
            <a:pPr lvl="0">
              <a:spcBef>
                <a:spcPct val="0"/>
              </a:spcBef>
              <a:defRPr/>
            </a:pPr>
            <a:endParaRPr lang="ja-JP" altLang="en-US" sz="1100" dirty="0" smtClean="0">
              <a:latin typeface="+mj-ea"/>
            </a:endParaRPr>
          </a:p>
          <a:p>
            <a:pPr marL="0" marR="0" lvl="0" indent="0" defTabSz="100773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mj-ea"/>
              <a:ea typeface="+mj-ea"/>
              <a:cs typeface="+mj-cs"/>
            </a:endParaRPr>
          </a:p>
        </p:txBody>
      </p:sp>
      <p:sp>
        <p:nvSpPr>
          <p:cNvPr id="11" name="タイトル 1"/>
          <p:cNvSpPr txBox="1">
            <a:spLocks/>
          </p:cNvSpPr>
          <p:nvPr/>
        </p:nvSpPr>
        <p:spPr>
          <a:xfrm>
            <a:off x="4104506" y="179934"/>
            <a:ext cx="3096394" cy="6264696"/>
          </a:xfrm>
          <a:prstGeom prst="rect">
            <a:avLst/>
          </a:prstGeom>
        </p:spPr>
        <p:txBody>
          <a:bodyPr vert="horz" lIns="100773" tIns="50387" rIns="100773" bIns="50387" rtlCol="0" anchor="t">
            <a:noAutofit/>
          </a:bodyPr>
          <a:lstStyle/>
          <a:p>
            <a:pPr marL="0" marR="0" lvl="0" indent="0" algn="r" defTabSz="1007737" rtl="0" eaLnBrk="1" fontAlgn="auto" latinLnBrk="0" hangingPunct="1">
              <a:lnSpc>
                <a:spcPct val="100000"/>
              </a:lnSpc>
              <a:spcBef>
                <a:spcPct val="0"/>
              </a:spcBef>
              <a:spcAft>
                <a:spcPts val="0"/>
              </a:spcAft>
              <a:buClrTx/>
              <a:buSzTx/>
              <a:buFontTx/>
              <a:buNone/>
              <a:tabLst/>
              <a:defRPr/>
            </a:pPr>
            <a:r>
              <a:rPr lang="en-US" altLang="ja-JP" b="1" dirty="0" smtClean="0">
                <a:latin typeface="+mj-ea"/>
                <a:ea typeface="+mj-ea"/>
                <a:cs typeface="+mj-cs"/>
              </a:rPr>
              <a:t>2014</a:t>
            </a:r>
            <a:r>
              <a:rPr lang="ja-JP" altLang="en-US" b="1" dirty="0" smtClean="0">
                <a:latin typeface="+mj-ea"/>
                <a:ea typeface="+mj-ea"/>
                <a:cs typeface="+mj-cs"/>
              </a:rPr>
              <a:t>年</a:t>
            </a:r>
            <a:r>
              <a:rPr lang="en-US" altLang="ja-JP" b="1" dirty="0" smtClean="0">
                <a:latin typeface="+mj-ea"/>
                <a:ea typeface="+mj-ea"/>
                <a:cs typeface="+mj-cs"/>
              </a:rPr>
              <a:t>10</a:t>
            </a:r>
            <a:r>
              <a:rPr lang="ja-JP" altLang="en-US" b="1" dirty="0" smtClean="0">
                <a:latin typeface="+mj-ea"/>
                <a:ea typeface="+mj-ea"/>
                <a:cs typeface="+mj-cs"/>
              </a:rPr>
              <a:t>月</a:t>
            </a:r>
            <a:r>
              <a:rPr lang="en-US" altLang="ja-JP" b="1" dirty="0" smtClean="0">
                <a:latin typeface="+mj-ea"/>
                <a:ea typeface="+mj-ea"/>
                <a:cs typeface="+mj-cs"/>
              </a:rPr>
              <a:t>22</a:t>
            </a:r>
            <a:r>
              <a:rPr lang="ja-JP" altLang="en-US" b="1" dirty="0" smtClean="0">
                <a:latin typeface="+mj-ea"/>
                <a:ea typeface="+mj-ea"/>
                <a:cs typeface="+mj-cs"/>
              </a:rPr>
              <a:t>日（水）嶺北</a:t>
            </a:r>
            <a:endParaRPr lang="en-US" altLang="ja-JP" b="1" dirty="0" smtClean="0">
              <a:latin typeface="+mj-ea"/>
              <a:ea typeface="+mj-ea"/>
              <a:cs typeface="+mj-cs"/>
            </a:endParaRPr>
          </a:p>
          <a:p>
            <a:pPr marL="0" marR="0" lvl="0" indent="0" algn="r" defTabSz="1007737" rtl="0" eaLnBrk="1" fontAlgn="auto" latinLnBrk="0" hangingPunct="1">
              <a:lnSpc>
                <a:spcPct val="100000"/>
              </a:lnSpc>
              <a:spcBef>
                <a:spcPct val="0"/>
              </a:spcBef>
              <a:spcAft>
                <a:spcPts val="0"/>
              </a:spcAft>
              <a:buClrTx/>
              <a:buSzTx/>
              <a:buFontTx/>
              <a:buNone/>
              <a:tabLst/>
              <a:defRPr/>
            </a:pPr>
            <a:r>
              <a:rPr lang="ja-JP" altLang="en-US" b="1" dirty="0" smtClean="0">
                <a:latin typeface="+mj-ea"/>
                <a:ea typeface="+mj-ea"/>
                <a:cs typeface="+mj-cs"/>
              </a:rPr>
              <a:t>　　　　　　</a:t>
            </a:r>
            <a:r>
              <a:rPr lang="en-US" altLang="ja-JP" b="1" dirty="0" smtClean="0">
                <a:latin typeface="+mj-ea"/>
                <a:ea typeface="+mj-ea"/>
                <a:cs typeface="+mj-cs"/>
              </a:rPr>
              <a:t>23</a:t>
            </a:r>
            <a:r>
              <a:rPr lang="ja-JP" altLang="en-US" b="1" dirty="0" smtClean="0">
                <a:latin typeface="+mj-ea"/>
                <a:ea typeface="+mj-ea"/>
                <a:cs typeface="+mj-cs"/>
              </a:rPr>
              <a:t>日（木）嶺南</a:t>
            </a:r>
            <a:endParaRPr lang="en-US" altLang="ja-JP" b="1" dirty="0" smtClean="0">
              <a:latin typeface="+mj-ea"/>
              <a:ea typeface="+mj-ea"/>
              <a:cs typeface="+mj-cs"/>
            </a:endParaRPr>
          </a:p>
          <a:p>
            <a:pPr marL="0" marR="0" lvl="0" indent="0" algn="r" defTabSz="1007737" rtl="0" eaLnBrk="1" fontAlgn="auto" latinLnBrk="0" hangingPunct="1">
              <a:lnSpc>
                <a:spcPct val="100000"/>
              </a:lnSpc>
              <a:spcBef>
                <a:spcPct val="0"/>
              </a:spcBef>
              <a:spcAft>
                <a:spcPts val="0"/>
              </a:spcAft>
              <a:buClrTx/>
              <a:buSzTx/>
              <a:buFontTx/>
              <a:buNone/>
              <a:tabLst/>
              <a:defRPr/>
            </a:pPr>
            <a:r>
              <a:rPr kumimoji="1" lang="en-US" altLang="ja-JP" b="1" i="0" u="none" strike="noStrike" kern="1200" cap="none" spc="0" normalizeH="0" baseline="0" noProof="0" dirty="0" smtClean="0">
                <a:ln>
                  <a:noFill/>
                </a:ln>
                <a:solidFill>
                  <a:schemeClr val="tx1"/>
                </a:solidFill>
                <a:effectLst/>
                <a:uLnTx/>
                <a:uFillTx/>
                <a:latin typeface="+mj-ea"/>
                <a:ea typeface="+mj-ea"/>
                <a:cs typeface="+mj-cs"/>
              </a:rPr>
              <a:t>2014</a:t>
            </a:r>
            <a:r>
              <a:rPr kumimoji="1" lang="ja-JP" altLang="en-US" b="1" i="0" u="none" strike="noStrike" kern="1200" cap="none" spc="0" normalizeH="0" baseline="0" noProof="0" dirty="0" smtClean="0">
                <a:ln>
                  <a:noFill/>
                </a:ln>
                <a:solidFill>
                  <a:schemeClr val="tx1"/>
                </a:solidFill>
                <a:effectLst/>
                <a:uLnTx/>
                <a:uFillTx/>
                <a:latin typeface="+mj-ea"/>
                <a:ea typeface="+mj-ea"/>
                <a:cs typeface="+mj-cs"/>
              </a:rPr>
              <a:t>年</a:t>
            </a:r>
            <a:r>
              <a:rPr kumimoji="1" lang="en-US" altLang="ja-JP" b="1" i="0" u="none" strike="noStrike" kern="1200" cap="none" spc="0" normalizeH="0" baseline="0" noProof="0" dirty="0" smtClean="0">
                <a:ln>
                  <a:noFill/>
                </a:ln>
                <a:solidFill>
                  <a:schemeClr val="tx1"/>
                </a:solidFill>
                <a:effectLst/>
                <a:uLnTx/>
                <a:uFillTx/>
                <a:latin typeface="+mj-ea"/>
                <a:ea typeface="+mj-ea"/>
                <a:cs typeface="+mj-cs"/>
              </a:rPr>
              <a:t>11</a:t>
            </a:r>
            <a:r>
              <a:rPr kumimoji="1" lang="ja-JP" altLang="en-US" b="1" i="0" u="none" strike="noStrike" kern="1200" cap="none" spc="0" normalizeH="0" baseline="0" noProof="0" dirty="0" smtClean="0">
                <a:ln>
                  <a:noFill/>
                </a:ln>
                <a:solidFill>
                  <a:schemeClr val="tx1"/>
                </a:solidFill>
                <a:effectLst/>
                <a:uLnTx/>
                <a:uFillTx/>
                <a:latin typeface="+mj-ea"/>
                <a:ea typeface="+mj-ea"/>
                <a:cs typeface="+mj-cs"/>
              </a:rPr>
              <a:t>月</a:t>
            </a:r>
            <a:r>
              <a:rPr kumimoji="1" lang="en-US" altLang="ja-JP" b="1" i="0" u="none" strike="noStrike" kern="1200" cap="none" spc="0" normalizeH="0" baseline="0" noProof="0" dirty="0" smtClean="0">
                <a:ln>
                  <a:noFill/>
                </a:ln>
                <a:solidFill>
                  <a:schemeClr val="tx1"/>
                </a:solidFill>
                <a:effectLst/>
                <a:uLnTx/>
                <a:uFillTx/>
                <a:latin typeface="+mj-ea"/>
                <a:ea typeface="+mj-ea"/>
                <a:cs typeface="+mj-cs"/>
              </a:rPr>
              <a:t>26</a:t>
            </a:r>
            <a:r>
              <a:rPr kumimoji="1" lang="ja-JP" altLang="en-US" b="1" i="0" u="none" strike="noStrike" kern="1200" cap="none" spc="0" normalizeH="0" baseline="0" noProof="0" dirty="0" smtClean="0">
                <a:ln>
                  <a:noFill/>
                </a:ln>
                <a:solidFill>
                  <a:schemeClr val="tx1"/>
                </a:solidFill>
                <a:effectLst/>
                <a:uLnTx/>
                <a:uFillTx/>
                <a:latin typeface="+mj-ea"/>
                <a:ea typeface="+mj-ea"/>
                <a:cs typeface="+mj-cs"/>
              </a:rPr>
              <a:t>日（水）嶺北</a:t>
            </a:r>
            <a:endParaRPr kumimoji="1" lang="en-US" altLang="ja-JP" b="1"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algn="r" defTabSz="1007737" rtl="0" eaLnBrk="1" fontAlgn="auto" latinLnBrk="0" hangingPunct="1">
              <a:lnSpc>
                <a:spcPct val="100000"/>
              </a:lnSpc>
              <a:spcBef>
                <a:spcPct val="0"/>
              </a:spcBef>
              <a:spcAft>
                <a:spcPts val="0"/>
              </a:spcAft>
              <a:buClrTx/>
              <a:buSzTx/>
              <a:buFontTx/>
              <a:buNone/>
              <a:tabLst/>
              <a:defRPr/>
            </a:pPr>
            <a:r>
              <a:rPr lang="ja-JP" altLang="en-US" b="1" dirty="0" smtClean="0">
                <a:latin typeface="+mj-ea"/>
                <a:ea typeface="+mj-ea"/>
                <a:cs typeface="+mj-cs"/>
              </a:rPr>
              <a:t>　　　　　　</a:t>
            </a:r>
            <a:r>
              <a:rPr kumimoji="1" lang="en-US" altLang="ja-JP" b="1" i="0" u="none" strike="noStrike" kern="1200" cap="none" spc="0" normalizeH="0" baseline="0" noProof="0" dirty="0" smtClean="0">
                <a:ln>
                  <a:noFill/>
                </a:ln>
                <a:solidFill>
                  <a:schemeClr val="tx1"/>
                </a:solidFill>
                <a:effectLst/>
                <a:uLnTx/>
                <a:uFillTx/>
                <a:latin typeface="+mj-ea"/>
                <a:ea typeface="+mj-ea"/>
                <a:cs typeface="+mj-cs"/>
              </a:rPr>
              <a:t>27</a:t>
            </a:r>
            <a:r>
              <a:rPr kumimoji="1" lang="ja-JP" altLang="en-US" b="1" i="0" u="none" strike="noStrike" kern="1200" cap="none" spc="0" normalizeH="0" baseline="0" noProof="0" dirty="0" smtClean="0">
                <a:ln>
                  <a:noFill/>
                </a:ln>
                <a:solidFill>
                  <a:schemeClr val="tx1"/>
                </a:solidFill>
                <a:effectLst/>
                <a:uLnTx/>
                <a:uFillTx/>
                <a:latin typeface="+mj-ea"/>
                <a:ea typeface="+mj-ea"/>
                <a:cs typeface="+mj-cs"/>
              </a:rPr>
              <a:t>日（木）嶺南</a:t>
            </a:r>
            <a:endParaRPr kumimoji="1" lang="en-US" altLang="ja-JP" b="1"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r>
              <a:rPr lang="en-US" altLang="ja-JP" sz="2800" b="1" dirty="0" smtClean="0">
                <a:latin typeface="+mj-ea"/>
                <a:ea typeface="+mj-ea"/>
                <a:cs typeface="+mj-cs"/>
              </a:rPr>
              <a:t>13:30</a:t>
            </a:r>
            <a:r>
              <a:rPr lang="ja-JP" altLang="en-US" sz="2800" b="1" dirty="0" smtClean="0">
                <a:latin typeface="+mj-ea"/>
                <a:ea typeface="+mj-ea"/>
                <a:cs typeface="+mj-cs"/>
              </a:rPr>
              <a:t>～</a:t>
            </a:r>
            <a:r>
              <a:rPr lang="en-US" altLang="ja-JP" sz="2800" b="1" dirty="0" smtClean="0">
                <a:latin typeface="+mj-ea"/>
                <a:ea typeface="+mj-ea"/>
                <a:cs typeface="+mj-cs"/>
              </a:rPr>
              <a:t>16:30</a:t>
            </a:r>
          </a:p>
          <a:p>
            <a:pPr marL="0" marR="0" lvl="0" indent="0" defTabSz="100773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j-lt"/>
                <a:ea typeface="+mj-ea"/>
                <a:cs typeface="+mj-cs"/>
              </a:rPr>
              <a:t>嶺北会場　</a:t>
            </a:r>
            <a:r>
              <a:rPr lang="ja-JP" altLang="en-US" sz="1200" dirty="0" smtClean="0">
                <a:latin typeface="+mj-lt"/>
                <a:ea typeface="+mj-ea"/>
                <a:cs typeface="+mj-cs"/>
              </a:rPr>
              <a:t>福井県</a:t>
            </a:r>
            <a:r>
              <a:rPr kumimoji="1" lang="ja-JP" altLang="en-US" sz="1200" b="0" i="0" u="none" strike="noStrike" kern="1200" cap="none" spc="0" normalizeH="0" baseline="0" noProof="0" dirty="0" smtClean="0">
                <a:ln>
                  <a:noFill/>
                </a:ln>
                <a:solidFill>
                  <a:schemeClr val="tx1"/>
                </a:solidFill>
                <a:effectLst/>
                <a:uLnTx/>
                <a:uFillTx/>
                <a:latin typeface="+mj-lt"/>
                <a:ea typeface="+mj-ea"/>
                <a:cs typeface="+mj-cs"/>
              </a:rPr>
              <a:t>国際交流会館</a:t>
            </a:r>
            <a:endParaRPr kumimoji="1" lang="en-US" altLang="ja-JP" sz="1200" b="0" i="0" u="none" strike="noStrike" kern="1200" cap="none" spc="0" normalizeH="0" baseline="0" noProof="0" dirty="0" smtClean="0">
              <a:ln>
                <a:noFill/>
              </a:ln>
              <a:solidFill>
                <a:schemeClr val="tx1"/>
              </a:solidFill>
              <a:effectLst/>
              <a:uLnTx/>
              <a:uFillTx/>
              <a:latin typeface="+mj-lt"/>
              <a:ea typeface="+mj-ea"/>
              <a:cs typeface="+mj-cs"/>
            </a:endParaRPr>
          </a:p>
          <a:p>
            <a:pPr lvl="0">
              <a:spcBef>
                <a:spcPct val="0"/>
              </a:spcBef>
              <a:defRPr/>
            </a:pPr>
            <a:r>
              <a:rPr lang="ja-JP" altLang="en-US" sz="800" dirty="0" smtClean="0">
                <a:latin typeface="+mj-ea"/>
                <a:ea typeface="+mj-ea"/>
                <a:cs typeface="ＭＳ Ｐゴシック" pitchFamily="50" charset="-128"/>
              </a:rPr>
              <a:t>　</a:t>
            </a:r>
            <a:r>
              <a:rPr lang="en-US" altLang="ja-JP" sz="800" dirty="0" smtClean="0">
                <a:latin typeface="+mj-ea"/>
                <a:ea typeface="+mj-ea"/>
                <a:cs typeface="ＭＳ Ｐゴシック" pitchFamily="50" charset="-128"/>
              </a:rPr>
              <a:t>※</a:t>
            </a:r>
            <a:r>
              <a:rPr lang="ja-JP" altLang="en-US" sz="800" dirty="0" smtClean="0">
                <a:latin typeface="+mj-ea"/>
                <a:ea typeface="+mj-ea"/>
                <a:cs typeface="ＭＳ Ｐゴシック" pitchFamily="50" charset="-128"/>
              </a:rPr>
              <a:t>駐車場は、福井県国際交流会館東側駐車場（ろうきん横）</a:t>
            </a:r>
            <a:endParaRPr lang="en-US" altLang="ja-JP" sz="800" dirty="0" smtClean="0">
              <a:latin typeface="+mj-ea"/>
              <a:ea typeface="+mj-ea"/>
              <a:cs typeface="ＭＳ Ｐゴシック" pitchFamily="50" charset="-128"/>
            </a:endParaRPr>
          </a:p>
          <a:p>
            <a:pPr lvl="0">
              <a:spcBef>
                <a:spcPct val="0"/>
              </a:spcBef>
              <a:defRPr/>
            </a:pPr>
            <a:r>
              <a:rPr lang="ja-JP" altLang="en-US" sz="800" dirty="0" smtClean="0">
                <a:latin typeface="+mj-ea"/>
                <a:ea typeface="+mj-ea"/>
                <a:cs typeface="ＭＳ Ｐゴシック" pitchFamily="50" charset="-128"/>
              </a:rPr>
              <a:t>　　を御利用ください</a:t>
            </a:r>
            <a:endParaRPr kumimoji="1" lang="en-US" altLang="ja-JP" sz="800" b="0" i="0" u="none" strike="noStrike" kern="1200" cap="none" spc="0" normalizeH="0" baseline="0" noProof="0" dirty="0" smtClean="0">
              <a:ln>
                <a:noFill/>
              </a:ln>
              <a:solidFill>
                <a:schemeClr val="tx1"/>
              </a:solidFill>
              <a:effectLst/>
              <a:uLnTx/>
              <a:uFillTx/>
              <a:latin typeface="+mj-ea"/>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05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endParaRPr lang="en-US" altLang="ja-JP" sz="1400" dirty="0" smtClean="0">
              <a:latin typeface="+mj-lt"/>
              <a:ea typeface="+mj-ea"/>
              <a:cs typeface="+mj-cs"/>
            </a:endParaRPr>
          </a:p>
          <a:p>
            <a:pPr marL="0" marR="0" lvl="0" indent="0" defTabSz="1007737" rtl="0" eaLnBrk="1" fontAlgn="auto" latinLnBrk="0" hangingPunct="1">
              <a:lnSpc>
                <a:spcPct val="100000"/>
              </a:lnSpc>
              <a:spcBef>
                <a:spcPct val="0"/>
              </a:spcBef>
              <a:spcAft>
                <a:spcPts val="0"/>
              </a:spcAft>
              <a:buClrTx/>
              <a:buSzTx/>
              <a:buFontTx/>
              <a:buNone/>
              <a:tabLst/>
              <a:defRPr/>
            </a:pPr>
            <a:r>
              <a:rPr lang="ja-JP" altLang="en-US" sz="1200" dirty="0" smtClean="0">
                <a:latin typeface="+mj-lt"/>
                <a:ea typeface="+mj-ea"/>
                <a:cs typeface="+mj-cs"/>
              </a:rPr>
              <a:t>嶺南会場　福井県嶺南振興局若狭合同庁舎</a:t>
            </a:r>
            <a:endParaRPr lang="en-US" altLang="ja-JP" sz="14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a:p>
            <a:pPr marL="0" marR="0" lvl="0" indent="0" algn="ctr" defTabSz="1007737" rtl="0" eaLnBrk="1" fontAlgn="auto" latinLnBrk="0" hangingPunct="1">
              <a:lnSpc>
                <a:spcPct val="100000"/>
              </a:lnSpc>
              <a:spcBef>
                <a:spcPct val="0"/>
              </a:spcBef>
              <a:spcAft>
                <a:spcPts val="0"/>
              </a:spcAft>
              <a:buClrTx/>
              <a:buSzTx/>
              <a:buFontTx/>
              <a:buNone/>
              <a:tabLst/>
              <a:defRPr/>
            </a:pPr>
            <a:endParaRPr lang="en-US" altLang="ja-JP" sz="1800" dirty="0" smtClean="0">
              <a:latin typeface="+mj-lt"/>
              <a:ea typeface="+mj-ea"/>
              <a:cs typeface="+mj-cs"/>
            </a:endParaRPr>
          </a:p>
        </p:txBody>
      </p:sp>
      <p:pic>
        <p:nvPicPr>
          <p:cNvPr id="13" name="図 12" descr="無題.jpg"/>
          <p:cNvPicPr>
            <a:picLocks noChangeAspect="1"/>
          </p:cNvPicPr>
          <p:nvPr/>
        </p:nvPicPr>
        <p:blipFill>
          <a:blip r:embed="rId3" cstate="print"/>
          <a:stretch>
            <a:fillRect/>
          </a:stretch>
        </p:blipFill>
        <p:spPr>
          <a:xfrm>
            <a:off x="4392538" y="2628206"/>
            <a:ext cx="2571005" cy="1728192"/>
          </a:xfrm>
          <a:prstGeom prst="rect">
            <a:avLst/>
          </a:prstGeom>
        </p:spPr>
      </p:pic>
      <p:pic>
        <p:nvPicPr>
          <p:cNvPr id="14" name="図 13" descr="無題2.jpg"/>
          <p:cNvPicPr>
            <a:picLocks noChangeAspect="1"/>
          </p:cNvPicPr>
          <p:nvPr/>
        </p:nvPicPr>
        <p:blipFill>
          <a:blip r:embed="rId4" cstate="print"/>
          <a:stretch>
            <a:fillRect/>
          </a:stretch>
        </p:blipFill>
        <p:spPr>
          <a:xfrm>
            <a:off x="4392538" y="4788446"/>
            <a:ext cx="2553092" cy="1725538"/>
          </a:xfrm>
          <a:prstGeom prst="rect">
            <a:avLst/>
          </a:prstGeom>
        </p:spPr>
      </p:pic>
      <p:sp>
        <p:nvSpPr>
          <p:cNvPr id="17" name="タイトル 1"/>
          <p:cNvSpPr txBox="1">
            <a:spLocks/>
          </p:cNvSpPr>
          <p:nvPr/>
        </p:nvSpPr>
        <p:spPr>
          <a:xfrm>
            <a:off x="144066" y="5004470"/>
            <a:ext cx="3672408" cy="2160240"/>
          </a:xfrm>
          <a:prstGeom prst="rect">
            <a:avLst/>
          </a:prstGeom>
        </p:spPr>
        <p:txBody>
          <a:bodyPr vert="horz" lIns="100773" tIns="50387" rIns="100773" bIns="50387" rtlCol="0" anchor="t">
            <a:noAutofit/>
          </a:bodyPr>
          <a:lstStyle/>
          <a:p>
            <a:pPr marL="0" marR="0" lvl="0" indent="0" defTabSz="100773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mj-ea"/>
              <a:ea typeface="+mj-ea"/>
              <a:cs typeface="+mj-cs"/>
            </a:endParaRPr>
          </a:p>
        </p:txBody>
      </p:sp>
      <p:graphicFrame>
        <p:nvGraphicFramePr>
          <p:cNvPr id="18" name="表 17"/>
          <p:cNvGraphicFramePr>
            <a:graphicFrameLocks noGrp="1"/>
          </p:cNvGraphicFramePr>
          <p:nvPr/>
        </p:nvGraphicFramePr>
        <p:xfrm>
          <a:off x="50" y="6732662"/>
          <a:ext cx="7200850" cy="2772317"/>
        </p:xfrm>
        <a:graphic>
          <a:graphicData uri="http://schemas.openxmlformats.org/drawingml/2006/table">
            <a:tbl>
              <a:tblPr firstRow="1" bandRow="1">
                <a:tableStyleId>{2D5ABB26-0587-4C30-8999-92F81FD0307C}</a:tableStyleId>
              </a:tblPr>
              <a:tblGrid>
                <a:gridCol w="1008112"/>
                <a:gridCol w="2592288"/>
                <a:gridCol w="1080120"/>
                <a:gridCol w="2520330"/>
              </a:tblGrid>
              <a:tr h="252037">
                <a:tc gridSpan="4">
                  <a:txBody>
                    <a:bodyPr/>
                    <a:lstStyle/>
                    <a:p>
                      <a:r>
                        <a:rPr kumimoji="1" lang="en-US" altLang="ja-JP" sz="1100" dirty="0" smtClean="0"/>
                        <a:t>【</a:t>
                      </a:r>
                      <a:r>
                        <a:rPr kumimoji="1" lang="ja-JP" altLang="en-US" sz="1100" dirty="0" smtClean="0"/>
                        <a:t>参加申込</a:t>
                      </a:r>
                      <a:r>
                        <a:rPr kumimoji="1" lang="en-US" altLang="ja-JP" sz="1100" dirty="0" smtClean="0"/>
                        <a:t>】</a:t>
                      </a:r>
                      <a:r>
                        <a:rPr kumimoji="1" lang="ja-JP" altLang="en-US" sz="1100" dirty="0" smtClean="0"/>
                        <a:t>必要事項をご記入の上、</a:t>
                      </a:r>
                      <a:r>
                        <a:rPr kumimoji="1" lang="en-US" altLang="ja-JP" sz="1100" dirty="0" smtClean="0"/>
                        <a:t>10</a:t>
                      </a:r>
                      <a:r>
                        <a:rPr kumimoji="1" lang="ja-JP" altLang="en-US" sz="1100" dirty="0" smtClean="0"/>
                        <a:t>月</a:t>
                      </a:r>
                      <a:r>
                        <a:rPr kumimoji="1" lang="en-US" altLang="ja-JP" sz="1100" dirty="0" smtClean="0"/>
                        <a:t>15</a:t>
                      </a:r>
                      <a:r>
                        <a:rPr kumimoji="1" lang="ja-JP" altLang="en-US" sz="1100" dirty="0" smtClean="0"/>
                        <a:t>日</a:t>
                      </a:r>
                      <a:r>
                        <a:rPr kumimoji="1" lang="ja-JP" altLang="en-US" sz="1100" dirty="0" smtClean="0"/>
                        <a:t>までに</a:t>
                      </a:r>
                      <a:r>
                        <a:rPr kumimoji="1" lang="en-US" altLang="ja-JP" sz="1100" dirty="0" smtClean="0"/>
                        <a:t>FAX</a:t>
                      </a:r>
                      <a:r>
                        <a:rPr kumimoji="1" lang="ja-JP" altLang="en-US" sz="1100" dirty="0" smtClean="0"/>
                        <a:t>かメールでお申し込みください。お電話等でも受け付けています。</a:t>
                      </a:r>
                      <a:endParaRPr kumimoji="1" lang="ja-JP" alt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387">
                <a:tc gridSpan="4">
                  <a:txBody>
                    <a:bodyPr/>
                    <a:lstStyle/>
                    <a:p>
                      <a:pPr algn="ctr"/>
                      <a:r>
                        <a:rPr kumimoji="1" lang="ja-JP" altLang="en-US" sz="1600" dirty="0" smtClean="0">
                          <a:latin typeface="HG丸ｺﾞｼｯｸM-PRO" pitchFamily="50" charset="-128"/>
                          <a:ea typeface="HG丸ｺﾞｼｯｸM-PRO" pitchFamily="50" charset="-128"/>
                        </a:rPr>
                        <a:t>参加申込書</a:t>
                      </a:r>
                      <a:endParaRPr kumimoji="1" lang="ja-JP" altLang="en-US" sz="1600" dirty="0">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57">
                <a:tc>
                  <a:txBody>
                    <a:bodyPr/>
                    <a:lstStyle/>
                    <a:p>
                      <a:r>
                        <a:rPr kumimoji="1" lang="ja-JP" altLang="en-US" sz="1100" dirty="0" smtClean="0"/>
                        <a:t>所属・団体名</a:t>
                      </a:r>
                      <a:endParaRPr kumimoji="1" lang="en-US" altLang="ja-JP" sz="1100" dirty="0" smtClean="0"/>
                    </a:p>
                    <a:p>
                      <a:r>
                        <a:rPr kumimoji="1" lang="ja-JP" altLang="en-US" sz="1100" dirty="0" smtClean="0"/>
                        <a:t>（公民館名）</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t>（個人の方は記入不要です）</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電話番号</a:t>
                      </a:r>
                      <a:endParaRPr kumimoji="1"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1497">
                <a:tc>
                  <a:txBody>
                    <a:bodyPr/>
                    <a:lstStyle/>
                    <a:p>
                      <a:r>
                        <a:rPr kumimoji="1" lang="ja-JP" altLang="en-US" sz="1100" dirty="0" smtClean="0"/>
                        <a:t>所属住所</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a:t>
                      </a:r>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t>参加希望会場</a:t>
                      </a:r>
                      <a:endParaRPr kumimoji="1"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00" dirty="0" smtClean="0"/>
                    </a:p>
                    <a:p>
                      <a:pPr algn="ctr"/>
                      <a:endParaRPr kumimoji="1" lang="en-US" altLang="ja-JP" sz="100" dirty="0" smtClean="0"/>
                    </a:p>
                    <a:p>
                      <a:pPr algn="ctr"/>
                      <a:endParaRPr kumimoji="1" lang="en-US" altLang="ja-JP" sz="100" dirty="0" smtClean="0"/>
                    </a:p>
                    <a:p>
                      <a:pPr algn="ctr"/>
                      <a:r>
                        <a:rPr kumimoji="1" lang="ja-JP" altLang="en-US" sz="1050" dirty="0" smtClean="0"/>
                        <a:t>嶺北　　・　　嶺南　　（どちらかに○）</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324">
                <a:tc gridSpan="4">
                  <a:txBody>
                    <a:bodyPr/>
                    <a:lstStyle/>
                    <a:p>
                      <a:pPr algn="ctr"/>
                      <a:r>
                        <a:rPr kumimoji="1" lang="ja-JP" altLang="en-US" sz="1100" dirty="0" smtClean="0"/>
                        <a:t>参加者　職名・氏名等</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527">
                <a:tc gridSpan="2">
                  <a:txBody>
                    <a:bodyPr/>
                    <a:lstStyle/>
                    <a:p>
                      <a:pPr algn="r"/>
                      <a:r>
                        <a:rPr kumimoji="1" lang="ja-JP" altLang="en-US" sz="1000" u="sng" dirty="0" smtClean="0"/>
                        <a:t>職名 　       　　 </a:t>
                      </a:r>
                      <a:r>
                        <a:rPr kumimoji="1" lang="ja-JP" altLang="en-US" sz="1000" dirty="0" smtClean="0"/>
                        <a:t>                                                         　　　　　（　　　　才）　</a:t>
                      </a:r>
                      <a:endParaRPr kumimoji="1" lang="en-US" altLang="ja-JP" sz="1000" dirty="0" smtClean="0"/>
                    </a:p>
                    <a:p>
                      <a:pPr algn="l"/>
                      <a:r>
                        <a:rPr kumimoji="1" lang="ja-JP" altLang="en-US" sz="1000" dirty="0" smtClean="0"/>
                        <a:t>　　　　　　　　　　　　　　　　　　　　　　　　　　　　　　　　　</a:t>
                      </a:r>
                      <a:r>
                        <a:rPr kumimoji="1" lang="ja-JP" altLang="en-US" sz="1000" baseline="0" dirty="0" smtClean="0"/>
                        <a:t>  </a:t>
                      </a:r>
                      <a:r>
                        <a:rPr kumimoji="1" lang="ja-JP" altLang="en-US" sz="1000" dirty="0" smtClean="0"/>
                        <a:t>（ 男 ・ 女 ）</a:t>
                      </a:r>
                      <a:endParaRPr kumimoji="1" lang="ja-JP" altLang="en-US" sz="10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r"/>
                      <a:r>
                        <a:rPr kumimoji="1" lang="ja-JP" altLang="en-US" sz="1000" u="sng" dirty="0" smtClean="0"/>
                        <a:t>職名 　       　　 </a:t>
                      </a:r>
                      <a:r>
                        <a:rPr kumimoji="1" lang="ja-JP" altLang="en-US" sz="1000" dirty="0" smtClean="0"/>
                        <a:t>                                                         　　　　　（　　　　才）　</a:t>
                      </a:r>
                      <a:endParaRPr kumimoji="1" lang="en-US" altLang="ja-JP" sz="1000" dirty="0" smtClean="0"/>
                    </a:p>
                    <a:p>
                      <a:pPr algn="l"/>
                      <a:r>
                        <a:rPr kumimoji="1" lang="ja-JP" altLang="en-US" sz="1000" dirty="0" smtClean="0"/>
                        <a:t>　　　　　　　　　　　　　　　　　　　　　　　　　　　　　　　　　</a:t>
                      </a:r>
                      <a:r>
                        <a:rPr kumimoji="1" lang="ja-JP" altLang="en-US" sz="1000" baseline="0" dirty="0" smtClean="0"/>
                        <a:t>  </a:t>
                      </a:r>
                      <a:r>
                        <a:rPr kumimoji="1" lang="ja-JP" altLang="en-US" sz="1000" dirty="0" smtClean="0"/>
                        <a:t>（ 男 ・ 女 ）</a:t>
                      </a:r>
                      <a:endParaRPr kumimoji="1" lang="ja-JP" altLang="en-US" sz="10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527">
                <a:tc gridSpan="2">
                  <a:txBody>
                    <a:bodyPr/>
                    <a:lstStyle/>
                    <a:p>
                      <a:pPr algn="r"/>
                      <a:r>
                        <a:rPr kumimoji="1" lang="ja-JP" altLang="en-US" sz="1000" u="sng" dirty="0" smtClean="0"/>
                        <a:t>職名 　       　　 </a:t>
                      </a:r>
                      <a:r>
                        <a:rPr kumimoji="1" lang="ja-JP" altLang="en-US" sz="1000" dirty="0" smtClean="0"/>
                        <a:t>                                                         　　　　　（　　　　才）　</a:t>
                      </a:r>
                      <a:endParaRPr kumimoji="1" lang="en-US" altLang="ja-JP" sz="1000" dirty="0" smtClean="0"/>
                    </a:p>
                    <a:p>
                      <a:pPr algn="l"/>
                      <a:r>
                        <a:rPr kumimoji="1" lang="ja-JP" altLang="en-US" sz="1000" dirty="0" smtClean="0"/>
                        <a:t>　　　　　　　　　　　　　　　　　　　　　　　　　　　　　　　　　</a:t>
                      </a:r>
                      <a:r>
                        <a:rPr kumimoji="1" lang="ja-JP" altLang="en-US" sz="1000" baseline="0" dirty="0" smtClean="0"/>
                        <a:t>  </a:t>
                      </a:r>
                      <a:r>
                        <a:rPr kumimoji="1" lang="ja-JP" altLang="en-US" sz="1000" dirty="0" smtClean="0"/>
                        <a:t>（ 男 ・ 女 ）</a:t>
                      </a:r>
                      <a:endParaRPr kumimoji="1" lang="ja-JP" altLang="en-US" sz="10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r"/>
                      <a:r>
                        <a:rPr kumimoji="1" lang="ja-JP" altLang="en-US" sz="1000" u="sng" dirty="0" smtClean="0"/>
                        <a:t>職名 　       　　 </a:t>
                      </a:r>
                      <a:r>
                        <a:rPr kumimoji="1" lang="ja-JP" altLang="en-US" sz="1000" dirty="0" smtClean="0"/>
                        <a:t>                                                         　　　　　（　　　　才）　</a:t>
                      </a:r>
                      <a:endParaRPr kumimoji="1" lang="en-US" altLang="ja-JP" sz="1000" dirty="0" smtClean="0"/>
                    </a:p>
                    <a:p>
                      <a:pPr algn="l"/>
                      <a:r>
                        <a:rPr kumimoji="1" lang="ja-JP" altLang="en-US" sz="1000" dirty="0" smtClean="0"/>
                        <a:t>　　　　　　　　　　　　　　　　　　　　　　　　　　　　　　　　　</a:t>
                      </a:r>
                      <a:r>
                        <a:rPr kumimoji="1" lang="ja-JP" altLang="en-US" sz="1000" baseline="0" dirty="0" smtClean="0"/>
                        <a:t>  </a:t>
                      </a:r>
                      <a:r>
                        <a:rPr kumimoji="1" lang="ja-JP" altLang="en-US" sz="1000" dirty="0" smtClean="0"/>
                        <a:t>（ 男 ・ 女 ）</a:t>
                      </a:r>
                      <a:endParaRPr kumimoji="1" lang="ja-JP" altLang="en-US" sz="10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71606">
                <a:tc gridSpan="4">
                  <a:txBody>
                    <a:bodyPr/>
                    <a:lstStyle/>
                    <a:p>
                      <a:r>
                        <a:rPr kumimoji="1" lang="en-US" altLang="ja-JP" sz="1100" dirty="0" smtClean="0"/>
                        <a:t>※</a:t>
                      </a:r>
                      <a:r>
                        <a:rPr kumimoji="1" lang="ja-JP" altLang="en-US" sz="1100" dirty="0" smtClean="0"/>
                        <a:t>ご記入いただいた個人情報は、講座開催以外の目的には使用しません。</a:t>
                      </a:r>
                      <a:endParaRPr kumimoji="1" lang="ja-JP" alt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9" name="AutoShape 20"/>
          <p:cNvSpPr>
            <a:spLocks noChangeArrowheads="1"/>
          </p:cNvSpPr>
          <p:nvPr/>
        </p:nvSpPr>
        <p:spPr bwMode="auto">
          <a:xfrm>
            <a:off x="0" y="9540974"/>
            <a:ext cx="7200900" cy="900014"/>
          </a:xfrm>
          <a:prstGeom prst="roundRect">
            <a:avLst>
              <a:gd name="adj" fmla="val 0"/>
            </a:avLst>
          </a:prstGeom>
          <a:blipFill>
            <a:blip r:embed="rId5" cstate="print"/>
            <a:tile tx="0" ty="0" sx="100000" sy="100000" flip="none" algn="tl"/>
          </a:blipFill>
          <a:ln w="19050">
            <a:noFill/>
            <a:round/>
            <a:headEnd/>
            <a:tailEnd/>
          </a:ln>
          <a:effectLst>
            <a:outerShdw dist="28398" dir="3806097" algn="ctr" rotWithShape="0">
              <a:srgbClr val="7F7F7F">
                <a:alpha val="50000"/>
              </a:srgbClr>
            </a:outerShdw>
          </a:effectLst>
        </p:spPr>
        <p:txBody>
          <a:bodyPr lIns="81878" tIns="9797" rIns="81878" bIns="9797"/>
          <a:lstStyle/>
          <a:p>
            <a:pPr>
              <a:defRPr/>
            </a:pPr>
            <a:r>
              <a:rPr lang="ja-JP" altLang="en-US" sz="2800" dirty="0" smtClean="0">
                <a:solidFill>
                  <a:schemeClr val="bg1"/>
                </a:solidFill>
                <a:latin typeface="HG丸ｺﾞｼｯｸM-PRO" pitchFamily="50" charset="-128"/>
                <a:ea typeface="HG丸ｺﾞｼｯｸM-PRO" pitchFamily="50" charset="-128"/>
              </a:rPr>
              <a:t>　　</a:t>
            </a:r>
            <a:r>
              <a:rPr lang="en-US" altLang="ja-JP" sz="2800" dirty="0" smtClean="0">
                <a:solidFill>
                  <a:schemeClr val="bg1"/>
                </a:solidFill>
                <a:latin typeface="HG丸ｺﾞｼｯｸM-PRO" pitchFamily="50" charset="-128"/>
                <a:ea typeface="HG丸ｺﾞｼｯｸM-PRO" pitchFamily="50" charset="-128"/>
              </a:rPr>
              <a:t>FAX</a:t>
            </a:r>
            <a:r>
              <a:rPr lang="ja-JP" altLang="en-US" sz="2800" dirty="0" smtClean="0">
                <a:solidFill>
                  <a:schemeClr val="bg1"/>
                </a:solidFill>
                <a:latin typeface="HG丸ｺﾞｼｯｸM-PRO" pitchFamily="50" charset="-128"/>
                <a:ea typeface="HG丸ｺﾞｼｯｸM-PRO" pitchFamily="50" charset="-128"/>
              </a:rPr>
              <a:t>　：</a:t>
            </a:r>
            <a:r>
              <a:rPr lang="en-US" altLang="ja-JP" sz="2800" dirty="0" smtClean="0">
                <a:solidFill>
                  <a:schemeClr val="bg1"/>
                </a:solidFill>
                <a:latin typeface="HG丸ｺﾞｼｯｸM-PRO" pitchFamily="50" charset="-128"/>
                <a:ea typeface="HG丸ｺﾞｼｯｸM-PRO" pitchFamily="50" charset="-128"/>
              </a:rPr>
              <a:t>0776-20-0679</a:t>
            </a:r>
          </a:p>
          <a:p>
            <a:pPr>
              <a:defRPr/>
            </a:pPr>
            <a:r>
              <a:rPr lang="ja-JP" altLang="en-US" sz="2800" dirty="0" smtClean="0">
                <a:solidFill>
                  <a:schemeClr val="bg1"/>
                </a:solidFill>
                <a:latin typeface="HG丸ｺﾞｼｯｸM-PRO" pitchFamily="50" charset="-128"/>
                <a:ea typeface="HG丸ｺﾞｼｯｸM-PRO" pitchFamily="50" charset="-128"/>
              </a:rPr>
              <a:t>　　</a:t>
            </a:r>
            <a:r>
              <a:rPr lang="en-US" altLang="ja-JP" sz="2800" dirty="0" smtClean="0">
                <a:solidFill>
                  <a:schemeClr val="bg1"/>
                </a:solidFill>
                <a:latin typeface="HG丸ｺﾞｼｯｸM-PRO" pitchFamily="50" charset="-128"/>
                <a:ea typeface="HG丸ｺﾞｼｯｸM-PRO" pitchFamily="50" charset="-128"/>
              </a:rPr>
              <a:t>E-mail</a:t>
            </a:r>
            <a:r>
              <a:rPr lang="ja-JP" altLang="en-US" sz="2800" dirty="0">
                <a:solidFill>
                  <a:schemeClr val="bg1"/>
                </a:solidFill>
                <a:latin typeface="HG丸ｺﾞｼｯｸM-PRO" pitchFamily="50" charset="-128"/>
                <a:ea typeface="HG丸ｺﾞｼｯｸM-PRO" pitchFamily="50" charset="-128"/>
              </a:rPr>
              <a:t>：</a:t>
            </a:r>
            <a:r>
              <a:rPr lang="en-US" altLang="ja-JP" sz="2800" dirty="0" smtClean="0">
                <a:solidFill>
                  <a:schemeClr val="bg1"/>
                </a:solidFill>
                <a:latin typeface="HG丸ｺﾞｼｯｸM-PRO" pitchFamily="50" charset="-128"/>
                <a:ea typeface="HG丸ｺﾞｼｯｸM-PRO" pitchFamily="50" charset="-128"/>
              </a:rPr>
              <a:t>kankyou@pref.fukui.lgjp</a:t>
            </a:r>
            <a:endParaRPr lang="ja-JP" altLang="ja-JP" sz="2800" dirty="0">
              <a:solidFill>
                <a:schemeClr val="bg1"/>
              </a:solidFill>
              <a:latin typeface="HG丸ｺﾞｼｯｸM-PRO" pitchFamily="50" charset="-128"/>
              <a:ea typeface="HG丸ｺﾞｼｯｸM-PRO" pitchFamily="50" charset="-128"/>
            </a:endParaRPr>
          </a:p>
        </p:txBody>
      </p:sp>
      <p:sp>
        <p:nvSpPr>
          <p:cNvPr id="12" name="タイトル 1"/>
          <p:cNvSpPr txBox="1">
            <a:spLocks/>
          </p:cNvSpPr>
          <p:nvPr/>
        </p:nvSpPr>
        <p:spPr>
          <a:xfrm>
            <a:off x="0" y="1332062"/>
            <a:ext cx="4104506" cy="1224136"/>
          </a:xfrm>
          <a:prstGeom prst="rect">
            <a:avLst/>
          </a:prstGeom>
        </p:spPr>
        <p:txBody>
          <a:bodyPr vert="horz" lIns="100773" tIns="50387" rIns="100773" bIns="50387" rtlCol="0" anchor="t">
            <a:noAutofit/>
          </a:bodyPr>
          <a:lstStyle/>
          <a:p>
            <a:r>
              <a:rPr lang="ja-JP" altLang="en-US" sz="1100" dirty="0" smtClean="0">
                <a:latin typeface="+mj-ea"/>
                <a:ea typeface="+mj-ea"/>
                <a:cs typeface="+mj-cs"/>
              </a:rPr>
              <a:t>　地球</a:t>
            </a:r>
            <a:r>
              <a:rPr lang="ja-JP" altLang="en-US" sz="1100" dirty="0" smtClean="0"/>
              <a:t>環境問題が深刻化する中、環境教育への期待はますます高まっています。しかし、環境教育というと、何を行ってよいか、と感じていませんか。</a:t>
            </a:r>
            <a:endParaRPr lang="en-US" altLang="ja-JP" sz="1100" dirty="0" smtClean="0"/>
          </a:p>
          <a:p>
            <a:r>
              <a:rPr lang="ja-JP" altLang="en-US" sz="1100" dirty="0" smtClean="0"/>
              <a:t>　今回の講座は、これまでの地域活動に環境という切り口での学びをプラスするノウハウについて学びます。この機会を利用して、今後の環境活動のヒントを見つけてみませんか？</a:t>
            </a:r>
            <a:endParaRPr lang="ja-JP" altLang="en-US" sz="1400" dirty="0" smtClean="0"/>
          </a:p>
          <a:p>
            <a:pPr marL="0" marR="0" lvl="0" indent="0" defTabSz="100773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mj-ea"/>
              <a:ea typeface="+mj-ea"/>
              <a:cs typeface="+mj-cs"/>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1452</TotalTime>
  <Words>391</Words>
  <Application>Microsoft Office PowerPoint</Application>
  <PresentationFormat>ユーザー設定</PresentationFormat>
  <Paragraphs>116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～身近な環境を、地域の学習会に活かすために～</vt:lpstr>
      <vt:lpstr>地域が元気になる！ 環境学習連続講座 ～身近な環境を、地域の学習会に活かすために～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福井県で初開催！！ チームで力を合わせ、制限時間内に決められたエリア内でゴミを拾い、その質と量をポイントで競い合う、環境にやさしいスポーツ「スポーツGOMI拾い」。 ルールも簡単なのでどなたでも参加できます。さわやかに楽しみましょう！ </dc:title>
  <dc:creator>Fukui</dc:creator>
  <cp:lastModifiedBy>Expert</cp:lastModifiedBy>
  <cp:revision>119</cp:revision>
  <dcterms:created xsi:type="dcterms:W3CDTF">2014-07-30T00:19:20Z</dcterms:created>
  <dcterms:modified xsi:type="dcterms:W3CDTF">2014-10-03T04:41:45Z</dcterms:modified>
</cp:coreProperties>
</file>