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200900" cy="10440988"/>
  <p:notesSz cx="6807200" cy="9939338"/>
  <p:defaultTextStyle>
    <a:defPPr>
      <a:defRPr lang="ja-JP"/>
    </a:defPPr>
    <a:lvl1pPr marL="0" algn="l" defTabSz="1008009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504005" algn="l" defTabSz="1008009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1008009" algn="l" defTabSz="1008009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512014" algn="l" defTabSz="1008009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2016019" algn="l" defTabSz="1008009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520023" algn="l" defTabSz="1008009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3024028" algn="l" defTabSz="1008009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528033" algn="l" defTabSz="1008009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4032037" algn="l" defTabSz="1008009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28" y="2886"/>
      </p:cViewPr>
      <p:guideLst>
        <p:guide orient="horz" pos="3289"/>
        <p:guide pos="22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0D76F-87B2-47A8-B3EB-42FBFB0AA8DF}" type="datetimeFigureOut">
              <a:rPr kumimoji="1" lang="ja-JP" altLang="en-US" smtClean="0"/>
              <a:pPr/>
              <a:t>2014/8/14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119313" y="746125"/>
            <a:ext cx="25685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32D6D-5E31-4D90-9B67-836E14619A0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08009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1pPr>
    <a:lvl2pPr marL="504005" algn="l" defTabSz="1008009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2pPr>
    <a:lvl3pPr marL="1008009" algn="l" defTabSz="1008009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3pPr>
    <a:lvl4pPr marL="1512014" algn="l" defTabSz="1008009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4pPr>
    <a:lvl5pPr marL="2016019" algn="l" defTabSz="1008009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5pPr>
    <a:lvl6pPr marL="2520023" algn="l" defTabSz="1008009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3024028" algn="l" defTabSz="1008009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3528033" algn="l" defTabSz="1008009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4032037" algn="l" defTabSz="1008009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243476"/>
            <a:ext cx="6120765" cy="223804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916559"/>
            <a:ext cx="5040630" cy="26682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2014/8/14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2014/8/14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220653" y="418126"/>
            <a:ext cx="1620202" cy="8908676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60045" y="418126"/>
            <a:ext cx="4740592" cy="8908676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2014/8/14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2014/8/14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2" y="6709302"/>
            <a:ext cx="6120765" cy="207369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68822" y="4425338"/>
            <a:ext cx="6120765" cy="2283965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40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80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120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60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200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40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80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20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2014/8/14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60045" y="2436233"/>
            <a:ext cx="3180398" cy="68905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660457" y="2436233"/>
            <a:ext cx="3180398" cy="68905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2014/8/14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60046" y="2337139"/>
            <a:ext cx="3181648" cy="97400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05" indent="0">
              <a:buNone/>
              <a:defRPr sz="2200" b="1"/>
            </a:lvl2pPr>
            <a:lvl3pPr marL="1008009" indent="0">
              <a:buNone/>
              <a:defRPr sz="2000" b="1"/>
            </a:lvl3pPr>
            <a:lvl4pPr marL="1512014" indent="0">
              <a:buNone/>
              <a:defRPr sz="1700" b="1"/>
            </a:lvl4pPr>
            <a:lvl5pPr marL="2016019" indent="0">
              <a:buNone/>
              <a:defRPr sz="1700" b="1"/>
            </a:lvl5pPr>
            <a:lvl6pPr marL="2520023" indent="0">
              <a:buNone/>
              <a:defRPr sz="1700" b="1"/>
            </a:lvl6pPr>
            <a:lvl7pPr marL="3024028" indent="0">
              <a:buNone/>
              <a:defRPr sz="1700" b="1"/>
            </a:lvl7pPr>
            <a:lvl8pPr marL="3528033" indent="0">
              <a:buNone/>
              <a:defRPr sz="1700" b="1"/>
            </a:lvl8pPr>
            <a:lvl9pPr marL="4032037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60046" y="3311147"/>
            <a:ext cx="3181648" cy="601565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657958" y="2337139"/>
            <a:ext cx="3182898" cy="97400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05" indent="0">
              <a:buNone/>
              <a:defRPr sz="2200" b="1"/>
            </a:lvl2pPr>
            <a:lvl3pPr marL="1008009" indent="0">
              <a:buNone/>
              <a:defRPr sz="2000" b="1"/>
            </a:lvl3pPr>
            <a:lvl4pPr marL="1512014" indent="0">
              <a:buNone/>
              <a:defRPr sz="1700" b="1"/>
            </a:lvl4pPr>
            <a:lvl5pPr marL="2016019" indent="0">
              <a:buNone/>
              <a:defRPr sz="1700" b="1"/>
            </a:lvl5pPr>
            <a:lvl6pPr marL="2520023" indent="0">
              <a:buNone/>
              <a:defRPr sz="1700" b="1"/>
            </a:lvl6pPr>
            <a:lvl7pPr marL="3024028" indent="0">
              <a:buNone/>
              <a:defRPr sz="1700" b="1"/>
            </a:lvl7pPr>
            <a:lvl8pPr marL="3528033" indent="0">
              <a:buNone/>
              <a:defRPr sz="1700" b="1"/>
            </a:lvl8pPr>
            <a:lvl9pPr marL="4032037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657958" y="3311147"/>
            <a:ext cx="3182898" cy="601565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2014/8/14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2014/8/14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2014/8/14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6" y="415707"/>
            <a:ext cx="2369047" cy="17691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15353" y="415708"/>
            <a:ext cx="4025504" cy="891109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60046" y="2184875"/>
            <a:ext cx="2369047" cy="7141927"/>
          </a:xfrm>
        </p:spPr>
        <p:txBody>
          <a:bodyPr/>
          <a:lstStyle>
            <a:lvl1pPr marL="0" indent="0">
              <a:buNone/>
              <a:defRPr sz="1500"/>
            </a:lvl1pPr>
            <a:lvl2pPr marL="504005" indent="0">
              <a:buNone/>
              <a:defRPr sz="1400"/>
            </a:lvl2pPr>
            <a:lvl3pPr marL="1008009" indent="0">
              <a:buNone/>
              <a:defRPr sz="1100"/>
            </a:lvl3pPr>
            <a:lvl4pPr marL="1512014" indent="0">
              <a:buNone/>
              <a:defRPr sz="1000"/>
            </a:lvl4pPr>
            <a:lvl5pPr marL="2016019" indent="0">
              <a:buNone/>
              <a:defRPr sz="1000"/>
            </a:lvl5pPr>
            <a:lvl6pPr marL="2520023" indent="0">
              <a:buNone/>
              <a:defRPr sz="1000"/>
            </a:lvl6pPr>
            <a:lvl7pPr marL="3024028" indent="0">
              <a:buNone/>
              <a:defRPr sz="1000"/>
            </a:lvl7pPr>
            <a:lvl8pPr marL="3528033" indent="0">
              <a:buNone/>
              <a:defRPr sz="1000"/>
            </a:lvl8pPr>
            <a:lvl9pPr marL="4032037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2014/8/14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6" y="7308693"/>
            <a:ext cx="4320540" cy="86283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11426" y="932921"/>
            <a:ext cx="4320540" cy="6264593"/>
          </a:xfrm>
        </p:spPr>
        <p:txBody>
          <a:bodyPr/>
          <a:lstStyle>
            <a:lvl1pPr marL="0" indent="0">
              <a:buNone/>
              <a:defRPr sz="3600"/>
            </a:lvl1pPr>
            <a:lvl2pPr marL="504005" indent="0">
              <a:buNone/>
              <a:defRPr sz="3100"/>
            </a:lvl2pPr>
            <a:lvl3pPr marL="1008009" indent="0">
              <a:buNone/>
              <a:defRPr sz="2600"/>
            </a:lvl3pPr>
            <a:lvl4pPr marL="1512014" indent="0">
              <a:buNone/>
              <a:defRPr sz="2200"/>
            </a:lvl4pPr>
            <a:lvl5pPr marL="2016019" indent="0">
              <a:buNone/>
              <a:defRPr sz="2200"/>
            </a:lvl5pPr>
            <a:lvl6pPr marL="2520023" indent="0">
              <a:buNone/>
              <a:defRPr sz="2200"/>
            </a:lvl6pPr>
            <a:lvl7pPr marL="3024028" indent="0">
              <a:buNone/>
              <a:defRPr sz="2200"/>
            </a:lvl7pPr>
            <a:lvl8pPr marL="3528033" indent="0">
              <a:buNone/>
              <a:defRPr sz="2200"/>
            </a:lvl8pPr>
            <a:lvl9pPr marL="4032037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11426" y="8171525"/>
            <a:ext cx="4320540" cy="1225365"/>
          </a:xfrm>
        </p:spPr>
        <p:txBody>
          <a:bodyPr/>
          <a:lstStyle>
            <a:lvl1pPr marL="0" indent="0">
              <a:buNone/>
              <a:defRPr sz="1500"/>
            </a:lvl1pPr>
            <a:lvl2pPr marL="504005" indent="0">
              <a:buNone/>
              <a:defRPr sz="1400"/>
            </a:lvl2pPr>
            <a:lvl3pPr marL="1008009" indent="0">
              <a:buNone/>
              <a:defRPr sz="1100"/>
            </a:lvl3pPr>
            <a:lvl4pPr marL="1512014" indent="0">
              <a:buNone/>
              <a:defRPr sz="1000"/>
            </a:lvl4pPr>
            <a:lvl5pPr marL="2016019" indent="0">
              <a:buNone/>
              <a:defRPr sz="1000"/>
            </a:lvl5pPr>
            <a:lvl6pPr marL="2520023" indent="0">
              <a:buNone/>
              <a:defRPr sz="1000"/>
            </a:lvl6pPr>
            <a:lvl7pPr marL="3024028" indent="0">
              <a:buNone/>
              <a:defRPr sz="1000"/>
            </a:lvl7pPr>
            <a:lvl8pPr marL="3528033" indent="0">
              <a:buNone/>
              <a:defRPr sz="1000"/>
            </a:lvl8pPr>
            <a:lvl9pPr marL="4032037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2014/8/14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60045" y="418124"/>
            <a:ext cx="6480810" cy="1740164"/>
          </a:xfrm>
          <a:prstGeom prst="rect">
            <a:avLst/>
          </a:prstGeom>
        </p:spPr>
        <p:txBody>
          <a:bodyPr vert="horz" lIns="100801" tIns="50401" rIns="100801" bIns="50401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60045" y="2436233"/>
            <a:ext cx="6480810" cy="6890569"/>
          </a:xfrm>
          <a:prstGeom prst="rect">
            <a:avLst/>
          </a:prstGeom>
        </p:spPr>
        <p:txBody>
          <a:bodyPr vert="horz" lIns="100801" tIns="50401" rIns="100801" bIns="50401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60045" y="9677251"/>
            <a:ext cx="1680210" cy="555885"/>
          </a:xfrm>
          <a:prstGeom prst="rect">
            <a:avLst/>
          </a:prstGeom>
        </p:spPr>
        <p:txBody>
          <a:bodyPr vert="horz" lIns="100801" tIns="50401" rIns="100801" bIns="5040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2014/8/14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460308" y="9677251"/>
            <a:ext cx="2280285" cy="555885"/>
          </a:xfrm>
          <a:prstGeom prst="rect">
            <a:avLst/>
          </a:prstGeom>
        </p:spPr>
        <p:txBody>
          <a:bodyPr vert="horz" lIns="100801" tIns="50401" rIns="100801" bIns="5040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160645" y="9677251"/>
            <a:ext cx="1680210" cy="555885"/>
          </a:xfrm>
          <a:prstGeom prst="rect">
            <a:avLst/>
          </a:prstGeom>
        </p:spPr>
        <p:txBody>
          <a:bodyPr vert="horz" lIns="100801" tIns="50401" rIns="100801" bIns="5040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8009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03" indent="-378003" algn="l" defTabSz="1008009" rtl="0" eaLnBrk="1" latinLnBrk="0" hangingPunct="1">
        <a:spcBef>
          <a:spcPct val="20000"/>
        </a:spcBef>
        <a:buFont typeface="Arial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08" indent="-315003" algn="l" defTabSz="1008009" rtl="0" eaLnBrk="1" latinLnBrk="0" hangingPunct="1">
        <a:spcBef>
          <a:spcPct val="20000"/>
        </a:spcBef>
        <a:buFont typeface="Arial" pitchFamily="34" charset="0"/>
        <a:buChar char="–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12" indent="-252002" algn="l" defTabSz="1008009" rtl="0" eaLnBrk="1" latinLnBrk="0" hangingPunct="1">
        <a:spcBef>
          <a:spcPct val="20000"/>
        </a:spcBef>
        <a:buFont typeface="Arial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16" indent="-252002" algn="l" defTabSz="1008009" rtl="0" eaLnBrk="1" latinLnBrk="0" hangingPunct="1">
        <a:spcBef>
          <a:spcPct val="20000"/>
        </a:spcBef>
        <a:buFont typeface="Arial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21" indent="-252002" algn="l" defTabSz="1008009" rtl="0" eaLnBrk="1" latinLnBrk="0" hangingPunct="1">
        <a:spcBef>
          <a:spcPct val="20000"/>
        </a:spcBef>
        <a:buFont typeface="Arial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26" indent="-252002" algn="l" defTabSz="1008009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030" indent="-252002" algn="l" defTabSz="1008009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035" indent="-252002" algn="l" defTabSz="1008009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040" indent="-252002" algn="l" defTabSz="1008009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8009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5" algn="l" defTabSz="1008009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09" algn="l" defTabSz="1008009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14" algn="l" defTabSz="1008009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19" algn="l" defTabSz="1008009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23" algn="l" defTabSz="1008009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028" algn="l" defTabSz="1008009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033" algn="l" defTabSz="1008009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037" algn="l" defTabSz="1008009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spogomi.or.jp/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kankyou@pref.fukui.lg.j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ポゴミロゴタイプ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0490" y="6372622"/>
            <a:ext cx="3384426" cy="1440161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 rot="21342540">
            <a:off x="1804141" y="1314060"/>
            <a:ext cx="5353807" cy="1620182"/>
          </a:xfrm>
          <a:prstGeom prst="rect">
            <a:avLst/>
          </a:prstGeom>
          <a:noFill/>
        </p:spPr>
        <p:txBody>
          <a:bodyPr wrap="none" lIns="100801" tIns="50401" rIns="100801" bIns="50401">
            <a:prstTxWarp prst="textWave4">
              <a:avLst>
                <a:gd name="adj1" fmla="val 6755"/>
                <a:gd name="adj2" fmla="val 0"/>
              </a:avLst>
            </a:prstTxWarp>
            <a:spAutoFit/>
          </a:bodyPr>
          <a:lstStyle/>
          <a:p>
            <a:pPr algn="ctr"/>
            <a:r>
              <a:rPr lang="en-US" altLang="ja-JP" sz="6000" b="1" spc="33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GOMI</a:t>
            </a:r>
            <a:r>
              <a:rPr lang="ja-JP" altLang="en-US" sz="6000" b="1" spc="33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拾い大会</a:t>
            </a:r>
            <a:endParaRPr lang="en-US" altLang="ja-JP" sz="6000" b="1" spc="331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98017" y="3740505"/>
            <a:ext cx="3902883" cy="172665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1700" dirty="0" smtClean="0">
                <a:latin typeface="HG丸ｺﾞｼｯｸM-PRO" pitchFamily="50" charset="-128"/>
                <a:ea typeface="HG丸ｺﾞｼｯｸM-PRO" pitchFamily="50" charset="-128"/>
              </a:rPr>
              <a:t>福井県で初開催！！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「スポーツ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GOMI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拾い」チームで力を合わせ、制限時間内に決められたエリア内でゴミを拾い、その質と量をポイントで競い合う、子どもから大人まで年齢を問わずできる競技です。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ご家族やお友達、サークル、職場などチーム単位でエントリーできます。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</a:br>
            <a:endParaRPr lang="ja-JP" altLang="en-US" sz="1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5724550"/>
            <a:ext cx="4824586" cy="2160240"/>
          </a:xfrm>
        </p:spPr>
        <p:txBody>
          <a:bodyPr>
            <a:normAutofit/>
          </a:bodyPr>
          <a:lstStyle/>
          <a:p>
            <a:pPr algn="l"/>
            <a:r>
              <a:rPr lang="ja-JP" altLang="en-US" sz="1400" dirty="0" smtClean="0">
                <a:solidFill>
                  <a:schemeClr val="tx1"/>
                </a:solidFill>
              </a:rPr>
              <a:t>対　　　象　　どなたでも（</a:t>
            </a:r>
            <a:r>
              <a:rPr lang="ja-JP" altLang="en-US" sz="1200" dirty="0" smtClean="0">
                <a:solidFill>
                  <a:schemeClr val="tx1"/>
                </a:solidFill>
              </a:rPr>
              <a:t>５名以内のチームでお申し込みください。）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900" dirty="0" smtClean="0">
                <a:solidFill>
                  <a:schemeClr val="tx1"/>
                </a:solidFill>
              </a:rPr>
              <a:t>　　　　　　　　　　　　　スタッフ（当日の準備、審判、片づけ）は</a:t>
            </a:r>
            <a:r>
              <a:rPr lang="en-US" altLang="ja-JP" sz="900" dirty="0" smtClean="0">
                <a:solidFill>
                  <a:schemeClr val="tx1"/>
                </a:solidFill>
              </a:rPr>
              <a:t>10</a:t>
            </a:r>
            <a:r>
              <a:rPr lang="ja-JP" altLang="en-US" sz="900" dirty="0" smtClean="0">
                <a:solidFill>
                  <a:schemeClr val="tx1"/>
                </a:solidFill>
              </a:rPr>
              <a:t>名程度募集しています。</a:t>
            </a:r>
            <a:endParaRPr lang="en-US" altLang="ja-JP" sz="9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1400" dirty="0" smtClean="0">
                <a:solidFill>
                  <a:schemeClr val="tx1"/>
                </a:solidFill>
              </a:rPr>
              <a:t>集合場所　　若狭総合公園</a:t>
            </a:r>
            <a:r>
              <a:rPr lang="ja-JP" altLang="en-US" sz="1200" dirty="0" smtClean="0">
                <a:solidFill>
                  <a:schemeClr val="tx1"/>
                </a:solidFill>
              </a:rPr>
              <a:t>（小浜市北塩屋３５－１７）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1400" dirty="0" smtClean="0">
                <a:solidFill>
                  <a:schemeClr val="tx1"/>
                </a:solidFill>
              </a:rPr>
              <a:t>参　加　費　  無料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1400" dirty="0" smtClean="0">
                <a:solidFill>
                  <a:schemeClr val="tx1"/>
                </a:solidFill>
              </a:rPr>
              <a:t>応募締切　　申込みは</a:t>
            </a:r>
            <a:r>
              <a:rPr lang="ja-JP" altLang="en-US" sz="1400" i="1" u="sng" dirty="0" smtClean="0">
                <a:solidFill>
                  <a:schemeClr val="tx1"/>
                </a:solidFill>
              </a:rPr>
              <a:t>２０１４年９月１９日（金）まで</a:t>
            </a:r>
            <a:endParaRPr lang="en-US" altLang="ja-JP" sz="1400" i="1" u="sng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1400" dirty="0" smtClean="0">
                <a:solidFill>
                  <a:schemeClr val="tx1"/>
                </a:solidFill>
              </a:rPr>
              <a:t>　　　　　　　　とさせていただきます。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r>
              <a:rPr lang="ja-JP" altLang="en-US" sz="1100" dirty="0" smtClean="0">
                <a:solidFill>
                  <a:schemeClr val="tx1"/>
                </a:solidFill>
              </a:rPr>
              <a:t>上位入賞チームには素敵な商品を差し上げます。</a:t>
            </a:r>
            <a:endParaRPr lang="en-US" altLang="ja-JP" sz="11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1050" dirty="0" smtClean="0">
                <a:solidFill>
                  <a:schemeClr val="tx1"/>
                </a:solidFill>
              </a:rPr>
              <a:t>主催：福井県　</a:t>
            </a:r>
            <a:endParaRPr lang="en-US" altLang="ja-JP" sz="105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1050" dirty="0" smtClean="0">
                <a:solidFill>
                  <a:schemeClr val="tx1"/>
                </a:solidFill>
              </a:rPr>
              <a:t>共催：一般社団法人日本スポーツ</a:t>
            </a:r>
            <a:r>
              <a:rPr lang="en-US" altLang="ja-JP" sz="1050" dirty="0" smtClean="0">
                <a:solidFill>
                  <a:schemeClr val="tx1"/>
                </a:solidFill>
              </a:rPr>
              <a:t>GOMI</a:t>
            </a:r>
            <a:r>
              <a:rPr lang="ja-JP" altLang="en-US" sz="1050" dirty="0" smtClean="0">
                <a:solidFill>
                  <a:schemeClr val="tx1"/>
                </a:solidFill>
              </a:rPr>
              <a:t>拾い連盟　</a:t>
            </a:r>
            <a:r>
              <a:rPr lang="en-US" altLang="ja-JP" sz="1100" dirty="0" smtClean="0">
                <a:hlinkClick r:id="rId3"/>
              </a:rPr>
              <a:t>http://www.spogomi.or.jp</a:t>
            </a:r>
            <a:endParaRPr lang="en-US" altLang="ja-JP" sz="1100" dirty="0" smtClean="0"/>
          </a:p>
        </p:txBody>
      </p:sp>
      <p:sp>
        <p:nvSpPr>
          <p:cNvPr id="7" name="角丸四角形吹き出し 6"/>
          <p:cNvSpPr/>
          <p:nvPr/>
        </p:nvSpPr>
        <p:spPr>
          <a:xfrm>
            <a:off x="4752578" y="251942"/>
            <a:ext cx="2304256" cy="720079"/>
          </a:xfrm>
          <a:prstGeom prst="wedgeRoundRectCallout">
            <a:avLst>
              <a:gd name="adj1" fmla="val -47223"/>
              <a:gd name="adj2" fmla="val 8793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801" tIns="50401" rIns="100801" bIns="50401" rtlCol="0" anchor="ctr"/>
          <a:lstStyle/>
          <a:p>
            <a:pPr algn="ctr"/>
            <a:r>
              <a:rPr lang="ja-JP" altLang="en-US" sz="1600" dirty="0" smtClean="0"/>
              <a:t>ふるさと環境</a:t>
            </a:r>
            <a:r>
              <a:rPr lang="ja-JP" altLang="en-US" sz="1600" dirty="0" smtClean="0"/>
              <a:t>フェア</a:t>
            </a:r>
            <a:r>
              <a:rPr lang="en-US" altLang="ja-JP" sz="1600" dirty="0" smtClean="0"/>
              <a:t>2014</a:t>
            </a:r>
            <a:endParaRPr lang="en-US" altLang="ja-JP" sz="1600" dirty="0" smtClean="0"/>
          </a:p>
          <a:p>
            <a:pPr algn="ctr"/>
            <a:r>
              <a:rPr lang="ja-JP" altLang="en-US" sz="1600" dirty="0" smtClean="0"/>
              <a:t>と同時開催！</a:t>
            </a:r>
            <a:endParaRPr lang="en-US" altLang="ja-JP" sz="1600" dirty="0" smtClean="0"/>
          </a:p>
        </p:txBody>
      </p:sp>
      <p:sp>
        <p:nvSpPr>
          <p:cNvPr id="8" name="フローチャート: 手作業 7"/>
          <p:cNvSpPr/>
          <p:nvPr/>
        </p:nvSpPr>
        <p:spPr>
          <a:xfrm rot="5062134">
            <a:off x="1588981" y="1471010"/>
            <a:ext cx="754624" cy="3892312"/>
          </a:xfrm>
          <a:prstGeom prst="flowChartManualOperati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0801" tIns="50401" rIns="100801" bIns="50401"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参加チーム・スタッフ募集！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0" y="8427139"/>
            <a:ext cx="7200900" cy="609779"/>
          </a:xfrm>
          <a:prstGeom prst="rect">
            <a:avLst/>
          </a:prstGeom>
        </p:spPr>
        <p:txBody>
          <a:bodyPr vert="horz" lIns="100801" tIns="50401" rIns="100801" bIns="50401" rtlCol="0">
            <a:normAutofit/>
          </a:bodyPr>
          <a:lstStyle/>
          <a:p>
            <a:pPr>
              <a:spcBef>
                <a:spcPct val="20000"/>
              </a:spcBef>
            </a:pPr>
            <a:endParaRPr lang="ja-JP" altLang="en-US" sz="15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0" y="9180934"/>
            <a:ext cx="1180981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1" tIns="50401" rIns="100801" bIns="50401" rtlCol="0" anchor="ctr"/>
          <a:lstStyle/>
          <a:p>
            <a:pPr algn="ctr"/>
            <a:r>
              <a:rPr lang="ja-JP" altLang="en-US" sz="1700" dirty="0" smtClean="0"/>
              <a:t>お申込みはこちら</a:t>
            </a:r>
            <a:endParaRPr lang="ja-JP" altLang="en-US" sz="1700" dirty="0"/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auto">
          <a:xfrm>
            <a:off x="1180981" y="9228067"/>
            <a:ext cx="6019919" cy="1212921"/>
          </a:xfrm>
          <a:prstGeom prst="roundRect">
            <a:avLst>
              <a:gd name="adj" fmla="val 0"/>
            </a:avLst>
          </a:prstGeom>
          <a:noFill/>
          <a:ln w="19050">
            <a:noFill/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lIns="81900" tIns="9800" rIns="81900" bIns="9800"/>
          <a:lstStyle/>
          <a:p>
            <a:pPr algn="just">
              <a:defRPr/>
            </a:pP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裏面申込書に必要事項を記入、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E-mail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FAX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・郵送にてお送りください。</a:t>
            </a:r>
            <a:endParaRPr lang="en-US" altLang="ja-JP" sz="1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just">
              <a:defRPr/>
            </a:pP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スタッフについては下記連絡先までお電話ください。</a:t>
            </a:r>
            <a:endParaRPr lang="en-US" altLang="ja-JP" sz="1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just">
              <a:defRPr/>
            </a:pP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福井県環境政策課（福井県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福井市大手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3-17-1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）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</a:p>
          <a:p>
            <a:pPr>
              <a:defRPr/>
            </a:pP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TEL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0776-20-030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１（平日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8:30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～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17:15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）</a:t>
            </a:r>
            <a:endParaRPr lang="en-US" altLang="ja-JP" sz="1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defRPr/>
            </a:pP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FAX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0776-20-0679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E-mail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kankyou@pref.fukui.lg.jp</a:t>
            </a:r>
            <a:endParaRPr lang="ja-JP" altLang="ja-JP" sz="1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0" y="3852342"/>
            <a:ext cx="3384426" cy="1625280"/>
          </a:xfrm>
          <a:prstGeom prst="rect">
            <a:avLst/>
          </a:prstGeom>
        </p:spPr>
        <p:txBody>
          <a:bodyPr vert="horz" wrap="square" lIns="100801" tIns="50401" rIns="100801" bIns="50401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  <a:cs typeface="+mj-cs"/>
              </a:rPr>
              <a:t>２０１４年</a:t>
            </a:r>
            <a:endParaRPr lang="en-US" altLang="ja-JP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altLang="ja-JP" sz="4100" b="1" spc="-33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  <a:cs typeface="+mj-cs"/>
              </a:rPr>
              <a:t>10</a:t>
            </a:r>
            <a:r>
              <a:rPr lang="ja-JP" altLang="en-US" sz="4100" b="1" spc="-33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  <a:cs typeface="+mj-cs"/>
              </a:rPr>
              <a:t>月</a:t>
            </a:r>
            <a:r>
              <a:rPr lang="en-US" altLang="ja-JP" sz="4100" b="1" spc="-33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  <a:cs typeface="+mj-cs"/>
              </a:rPr>
              <a:t>11</a:t>
            </a:r>
            <a:r>
              <a:rPr lang="ja-JP" altLang="en-US" sz="4100" b="1" spc="-33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  <a:cs typeface="+mj-cs"/>
              </a:rPr>
              <a:t>日</a:t>
            </a:r>
            <a:r>
              <a:rPr lang="en-US" altLang="ja-JP" sz="4100" b="1" spc="-33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  <a:cs typeface="+mj-cs"/>
              </a:rPr>
              <a:t>(</a:t>
            </a:r>
            <a:r>
              <a:rPr lang="ja-JP" altLang="en-US" sz="4100" b="1" spc="-33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  <a:cs typeface="+mj-cs"/>
              </a:rPr>
              <a:t>土</a:t>
            </a:r>
            <a:r>
              <a:rPr lang="en-US" altLang="ja-JP" sz="4100" b="1" spc="-33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  <a:cs typeface="+mj-cs"/>
              </a:rPr>
              <a:t>)</a:t>
            </a:r>
          </a:p>
          <a:p>
            <a:pPr algn="ctr">
              <a:spcBef>
                <a:spcPct val="0"/>
              </a:spcBef>
            </a:pPr>
            <a:r>
              <a:rPr lang="ja-JP" altLang="en-US" sz="2200" b="1" spc="-33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+mj-cs"/>
              </a:rPr>
              <a:t>９：</a:t>
            </a:r>
            <a:r>
              <a:rPr lang="en-US" altLang="ja-JP" sz="2200" b="1" spc="-33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+mj-cs"/>
              </a:rPr>
              <a:t>0</a:t>
            </a:r>
            <a:r>
              <a:rPr lang="ja-JP" altLang="en-US" sz="2200" b="1" spc="-33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+mj-cs"/>
              </a:rPr>
              <a:t>０～１１：３０</a:t>
            </a:r>
            <a:endParaRPr lang="en-US" altLang="ja-JP" sz="2200" b="1" spc="-33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/>
              <a:latin typeface="HG丸ｺﾞｼｯｸM-PRO" pitchFamily="50" charset="-128"/>
              <a:ea typeface="HG丸ｺﾞｼｯｸM-PRO" pitchFamily="50" charset="-128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ja-JP" altLang="en-US" sz="2200" b="1" spc="-33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+mj-cs"/>
              </a:rPr>
              <a:t>（</a:t>
            </a:r>
            <a:r>
              <a:rPr lang="ja-JP" altLang="en-US" sz="2200" b="1" spc="-33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+mj-cs"/>
              </a:rPr>
              <a:t>受付</a:t>
            </a:r>
            <a:r>
              <a:rPr lang="en-US" altLang="ja-JP" sz="2200" b="1" spc="-33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+mj-cs"/>
              </a:rPr>
              <a:t>8</a:t>
            </a:r>
            <a:r>
              <a:rPr lang="ja-JP" altLang="en-US" sz="2200" b="1" spc="-33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+mj-cs"/>
              </a:rPr>
              <a:t>：</a:t>
            </a:r>
            <a:r>
              <a:rPr lang="en-US" altLang="ja-JP" sz="2200" b="1" spc="-33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  <a:cs typeface="+mj-cs"/>
              </a:rPr>
              <a:t>3</a:t>
            </a:r>
            <a:r>
              <a:rPr lang="ja-JP" altLang="en-US" sz="2200" b="1" spc="-33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+mj-cs"/>
              </a:rPr>
              <a:t>０～）</a:t>
            </a:r>
            <a:endParaRPr lang="ja-JP" altLang="en-US" sz="900" b="1" spc="-33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/>
              <a:latin typeface="HG丸ｺﾞｼｯｸM-PRO" pitchFamily="50" charset="-128"/>
              <a:ea typeface="HG丸ｺﾞｼｯｸM-PRO" pitchFamily="50" charset="-128"/>
              <a:cs typeface="+mj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088282" y="5436518"/>
            <a:ext cx="1357350" cy="2875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801" tIns="50401" rIns="100801" bIns="50401" rtlCol="0" anchor="ctr"/>
          <a:lstStyle/>
          <a:p>
            <a:pPr algn="ctr"/>
            <a:r>
              <a:rPr lang="ja-JP" altLang="en-US" sz="1800" dirty="0" smtClean="0"/>
              <a:t>小雨決行</a:t>
            </a:r>
            <a:endParaRPr lang="ja-JP" altLang="en-US" sz="1800" dirty="0"/>
          </a:p>
        </p:txBody>
      </p:sp>
      <p:sp>
        <p:nvSpPr>
          <p:cNvPr id="16" name="サブタイトル 2"/>
          <p:cNvSpPr txBox="1">
            <a:spLocks/>
          </p:cNvSpPr>
          <p:nvPr/>
        </p:nvSpPr>
        <p:spPr>
          <a:xfrm>
            <a:off x="7683304" y="5384936"/>
            <a:ext cx="4432142" cy="3124423"/>
          </a:xfrm>
          <a:prstGeom prst="rect">
            <a:avLst/>
          </a:prstGeom>
        </p:spPr>
        <p:txBody>
          <a:bodyPr vert="horz" lIns="100801" tIns="50401" rIns="100801" bIns="50401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ja-JP" altLang="en-US" sz="1500" dirty="0" smtClean="0">
                <a:solidFill>
                  <a:schemeClr val="tx1">
                    <a:tint val="75000"/>
                  </a:schemeClr>
                </a:solidFill>
              </a:rPr>
              <a:t>対　　　象　　どなたでも</a:t>
            </a:r>
            <a:endParaRPr lang="en-US" altLang="ja-JP" sz="1500" dirty="0" smtClean="0">
              <a:solidFill>
                <a:schemeClr val="tx1">
                  <a:tint val="75000"/>
                </a:schemeClr>
              </a:solidFill>
            </a:endParaRPr>
          </a:p>
          <a:p>
            <a:pPr>
              <a:spcBef>
                <a:spcPct val="20000"/>
              </a:spcBef>
            </a:pPr>
            <a:r>
              <a:rPr lang="ja-JP" altLang="en-US" sz="1500" dirty="0" smtClean="0">
                <a:solidFill>
                  <a:schemeClr val="tx1">
                    <a:tint val="75000"/>
                  </a:schemeClr>
                </a:solidFill>
              </a:rPr>
              <a:t>　　　　　　　 　</a:t>
            </a:r>
            <a:r>
              <a:rPr lang="ja-JP" altLang="en-US" sz="1400" dirty="0" smtClean="0">
                <a:solidFill>
                  <a:schemeClr val="tx1">
                    <a:tint val="75000"/>
                  </a:schemeClr>
                </a:solidFill>
              </a:rPr>
              <a:t>５名以内のチームでお申し込みください。</a:t>
            </a:r>
            <a:endParaRPr lang="en-US" altLang="ja-JP" sz="1500" dirty="0" smtClean="0">
              <a:solidFill>
                <a:schemeClr val="tx1">
                  <a:tint val="75000"/>
                </a:schemeClr>
              </a:solidFill>
            </a:endParaRPr>
          </a:p>
          <a:p>
            <a:pPr>
              <a:spcBef>
                <a:spcPct val="20000"/>
              </a:spcBef>
            </a:pPr>
            <a:r>
              <a:rPr lang="ja-JP" altLang="en-US" sz="1500" dirty="0" smtClean="0">
                <a:solidFill>
                  <a:schemeClr val="tx1">
                    <a:tint val="75000"/>
                  </a:schemeClr>
                </a:solidFill>
              </a:rPr>
              <a:t>大会時間　　９時３０分～１１時３０分</a:t>
            </a:r>
            <a:endParaRPr lang="en-US" altLang="ja-JP" sz="1500" dirty="0" smtClean="0">
              <a:solidFill>
                <a:schemeClr val="tx1">
                  <a:tint val="75000"/>
                </a:schemeClr>
              </a:solidFill>
            </a:endParaRPr>
          </a:p>
          <a:p>
            <a:pPr>
              <a:spcBef>
                <a:spcPct val="20000"/>
              </a:spcBef>
            </a:pPr>
            <a:r>
              <a:rPr lang="ja-JP" altLang="en-US" sz="1500" dirty="0" smtClean="0">
                <a:solidFill>
                  <a:schemeClr val="tx1">
                    <a:tint val="75000"/>
                  </a:schemeClr>
                </a:solidFill>
              </a:rPr>
              <a:t>　　　　　　　　（受付開始　９時～）</a:t>
            </a:r>
            <a:endParaRPr lang="en-US" altLang="ja-JP" sz="1500" dirty="0" smtClean="0">
              <a:solidFill>
                <a:schemeClr val="tx1">
                  <a:tint val="75000"/>
                </a:schemeClr>
              </a:solidFill>
            </a:endParaRPr>
          </a:p>
          <a:p>
            <a:pPr>
              <a:spcBef>
                <a:spcPct val="20000"/>
              </a:spcBef>
            </a:pPr>
            <a:r>
              <a:rPr lang="ja-JP" altLang="en-US" sz="1500" dirty="0" smtClean="0">
                <a:solidFill>
                  <a:schemeClr val="tx1">
                    <a:tint val="75000"/>
                  </a:schemeClr>
                </a:solidFill>
              </a:rPr>
              <a:t>集合場所　　若狭総合公園</a:t>
            </a:r>
            <a:endParaRPr lang="en-US" altLang="ja-JP" sz="1500" dirty="0" smtClean="0">
              <a:solidFill>
                <a:schemeClr val="tx1">
                  <a:tint val="75000"/>
                </a:schemeClr>
              </a:solidFill>
            </a:endParaRPr>
          </a:p>
          <a:p>
            <a:pPr>
              <a:spcBef>
                <a:spcPct val="20000"/>
              </a:spcBef>
            </a:pPr>
            <a:r>
              <a:rPr lang="ja-JP" altLang="en-US" sz="1400" dirty="0" smtClean="0">
                <a:solidFill>
                  <a:schemeClr val="tx1">
                    <a:tint val="75000"/>
                  </a:schemeClr>
                </a:solidFill>
              </a:rPr>
              <a:t>　　　　　　　　（小浜市北塩屋３５－１７）</a:t>
            </a:r>
            <a:endParaRPr lang="en-US" altLang="ja-JP" sz="1400" dirty="0" smtClean="0">
              <a:solidFill>
                <a:schemeClr val="tx1">
                  <a:tint val="75000"/>
                </a:schemeClr>
              </a:solidFill>
            </a:endParaRPr>
          </a:p>
          <a:p>
            <a:pPr>
              <a:spcBef>
                <a:spcPct val="20000"/>
              </a:spcBef>
            </a:pPr>
            <a:r>
              <a:rPr lang="ja-JP" altLang="en-US" sz="1500" dirty="0" smtClean="0">
                <a:solidFill>
                  <a:schemeClr val="tx1">
                    <a:tint val="75000"/>
                  </a:schemeClr>
                </a:solidFill>
              </a:rPr>
              <a:t>参　加　費　無料</a:t>
            </a:r>
            <a:endParaRPr lang="en-US" altLang="ja-JP" sz="1500" dirty="0" smtClean="0">
              <a:solidFill>
                <a:schemeClr val="tx1">
                  <a:tint val="75000"/>
                </a:schemeClr>
              </a:solidFill>
            </a:endParaRPr>
          </a:p>
          <a:p>
            <a:pPr>
              <a:spcBef>
                <a:spcPct val="20000"/>
              </a:spcBef>
            </a:pPr>
            <a:r>
              <a:rPr lang="ja-JP" altLang="en-US" sz="1500" dirty="0" smtClean="0">
                <a:solidFill>
                  <a:schemeClr val="tx1">
                    <a:tint val="75000"/>
                  </a:schemeClr>
                </a:solidFill>
              </a:rPr>
              <a:t>　　　　　　　　５名以内のチームでお申し込みください。</a:t>
            </a:r>
            <a:endParaRPr lang="en-US" altLang="ja-JP" sz="1500" dirty="0" smtClean="0">
              <a:solidFill>
                <a:schemeClr val="tx1">
                  <a:tint val="75000"/>
                </a:schemeClr>
              </a:solidFill>
            </a:endParaRPr>
          </a:p>
          <a:p>
            <a:pPr>
              <a:spcBef>
                <a:spcPct val="20000"/>
              </a:spcBef>
            </a:pPr>
            <a:r>
              <a:rPr lang="ja-JP" altLang="en-US" sz="1500" dirty="0" smtClean="0">
                <a:solidFill>
                  <a:schemeClr val="tx1">
                    <a:tint val="75000"/>
                  </a:schemeClr>
                </a:solidFill>
              </a:rPr>
              <a:t>応募締切　　２０１４年９月１９日（金）</a:t>
            </a:r>
            <a:endParaRPr lang="en-US" altLang="ja-JP" sz="1500" dirty="0" smtClean="0">
              <a:solidFill>
                <a:schemeClr val="tx1">
                  <a:tint val="75000"/>
                </a:schemeClr>
              </a:solidFill>
            </a:endParaRPr>
          </a:p>
          <a:p>
            <a:pPr>
              <a:spcBef>
                <a:spcPct val="20000"/>
              </a:spcBef>
            </a:pPr>
            <a:r>
              <a:rPr lang="ja-JP" altLang="en-US" sz="1500" dirty="0" smtClean="0">
                <a:solidFill>
                  <a:schemeClr val="tx1">
                    <a:tint val="75000"/>
                  </a:schemeClr>
                </a:solidFill>
              </a:rPr>
              <a:t>上位入賞チームには素敵な商品を差し上げます。</a:t>
            </a:r>
            <a:endParaRPr lang="en-US" altLang="ja-JP" sz="15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 rot="20985931">
            <a:off x="66008" y="249775"/>
            <a:ext cx="4375735" cy="1745907"/>
          </a:xfrm>
          <a:prstGeom prst="rect">
            <a:avLst/>
          </a:prstGeom>
          <a:noFill/>
        </p:spPr>
        <p:txBody>
          <a:bodyPr wrap="none" lIns="100801" tIns="50401" rIns="100801" bIns="50401">
            <a:prstTxWarp prst="textDeflateBottom">
              <a:avLst>
                <a:gd name="adj" fmla="val 74398"/>
              </a:avLst>
            </a:prstTxWarp>
            <a:spAutoFit/>
          </a:bodyPr>
          <a:lstStyle/>
          <a:p>
            <a:pPr algn="ctr"/>
            <a:r>
              <a:rPr lang="ja-JP" alt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スポーツ</a:t>
            </a:r>
            <a:endParaRPr lang="en-US" altLang="ja-JP" sz="6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608563" y="2753844"/>
            <a:ext cx="2592338" cy="1025116"/>
          </a:xfrm>
          <a:prstGeom prst="rect">
            <a:avLst/>
          </a:prstGeom>
          <a:noFill/>
        </p:spPr>
        <p:txBody>
          <a:bodyPr wrap="square" lIns="100801" tIns="50401" rIns="100801" bIns="50401">
            <a:spAutoFit/>
          </a:bodyPr>
          <a:lstStyle/>
          <a:p>
            <a:pPr algn="ctr"/>
            <a:r>
              <a:rPr lang="en-US" altLang="ja-JP" sz="6000" b="1" spc="331" dirty="0" smtClean="0">
                <a:ln w="11430" cmpd="sng">
                  <a:noFill/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</a:t>
            </a:r>
            <a:r>
              <a:rPr lang="ja-JP" altLang="en-US" sz="6000" b="1" spc="331" dirty="0" smtClean="0">
                <a:ln w="11430" cmpd="sng">
                  <a:noFill/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小浜</a:t>
            </a:r>
            <a:endParaRPr lang="ja-JP" altLang="en-US" sz="6000" b="1" spc="331" dirty="0">
              <a:ln w="11430" cmpd="sng">
                <a:noFill/>
                <a:prstDash val="solid"/>
                <a:miter lim="800000"/>
              </a:ln>
              <a:solidFill>
                <a:srgbClr val="00B0F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3" name="図 22" descr="ファミリーチーム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52142"/>
            <a:ext cx="1735672" cy="1152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図 23" descr="ごみ拾いはスポーツだ！スタート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00450" y="7956798"/>
            <a:ext cx="1731445" cy="1152128"/>
          </a:xfrm>
          <a:prstGeom prst="rect">
            <a:avLst/>
          </a:prstGeom>
        </p:spPr>
      </p:pic>
      <p:pic>
        <p:nvPicPr>
          <p:cNvPr id="25" name="図 24" descr="競技中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7956798"/>
            <a:ext cx="1735676" cy="1152129"/>
          </a:xfrm>
          <a:prstGeom prst="rect">
            <a:avLst/>
          </a:prstGeom>
        </p:spPr>
      </p:pic>
      <p:pic>
        <p:nvPicPr>
          <p:cNvPr id="26" name="図 25" descr="作戦会議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00250" y="7956798"/>
            <a:ext cx="1728192" cy="1147163"/>
          </a:xfrm>
          <a:prstGeom prst="rect">
            <a:avLst/>
          </a:prstGeom>
        </p:spPr>
      </p:pic>
      <p:pic>
        <p:nvPicPr>
          <p:cNvPr id="29" name="図 28" descr="計量時の結果発表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72658" y="7956798"/>
            <a:ext cx="1728242" cy="1152128"/>
          </a:xfrm>
          <a:prstGeom prst="rect">
            <a:avLst/>
          </a:prstGeom>
        </p:spPr>
      </p:pic>
      <p:pic>
        <p:nvPicPr>
          <p:cNvPr id="30" name="図 29" descr="全体写真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40660" y="5148486"/>
            <a:ext cx="2160240" cy="16201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7200900" cy="1188046"/>
          </a:xfrm>
        </p:spPr>
        <p:txBody>
          <a:bodyPr>
            <a:normAutofit/>
          </a:bodyPr>
          <a:lstStyle/>
          <a:p>
            <a:r>
              <a:rPr lang="ja-JP" altLang="en-US" sz="4000" dirty="0" smtClean="0"/>
              <a:t>お申込み　</a:t>
            </a:r>
            <a:r>
              <a:rPr lang="en-US" altLang="ja-JP" sz="4000" dirty="0" smtClean="0"/>
              <a:t>FAX</a:t>
            </a:r>
            <a:r>
              <a:rPr lang="ja-JP" altLang="en-US" sz="4000" dirty="0" smtClean="0"/>
              <a:t>　</a:t>
            </a:r>
            <a:r>
              <a:rPr lang="en-US" altLang="ja-JP" sz="4000" dirty="0" smtClean="0"/>
              <a:t>0776-20-0679</a:t>
            </a:r>
            <a:br>
              <a:rPr lang="en-US" altLang="ja-JP" sz="4000" dirty="0" smtClean="0"/>
            </a:br>
            <a:r>
              <a:rPr lang="ja-JP" altLang="en-US" sz="2400" dirty="0" smtClean="0"/>
              <a:t>　　　　　　　　　</a:t>
            </a:r>
            <a:r>
              <a:rPr lang="ja-JP" altLang="en-US" sz="1800" dirty="0" smtClean="0"/>
              <a:t>（</a:t>
            </a:r>
            <a:r>
              <a:rPr lang="en-US" altLang="ja-JP" sz="1800" dirty="0" smtClean="0"/>
              <a:t>E-mail</a:t>
            </a:r>
            <a:r>
              <a:rPr lang="ja-JP" altLang="en-US" sz="1800" dirty="0" smtClean="0"/>
              <a:t>　</a:t>
            </a:r>
            <a:r>
              <a:rPr lang="en-US" altLang="ja-JP" sz="1800" dirty="0" smtClean="0">
                <a:hlinkClick r:id="rId2"/>
              </a:rPr>
              <a:t>kankyou@pref.fukui.lg.jp</a:t>
            </a:r>
            <a:r>
              <a:rPr lang="ja-JP" altLang="en-US" sz="1800" dirty="0" smtClean="0"/>
              <a:t>）</a:t>
            </a:r>
            <a:endParaRPr lang="ja-JP" altLang="en-US" sz="2000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-6" y="1188046"/>
          <a:ext cx="7200906" cy="5248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0055"/>
                <a:gridCol w="2417813"/>
                <a:gridCol w="621723"/>
                <a:gridCol w="621723"/>
                <a:gridCol w="3289592"/>
              </a:tblGrid>
              <a:tr h="444606">
                <a:tc gridSpan="5">
                  <a:txBody>
                    <a:bodyPr/>
                    <a:lstStyle/>
                    <a:p>
                      <a:pPr algn="ctr"/>
                      <a:r>
                        <a:rPr kumimoji="1" lang="ja-JP" altLang="en-US" sz="2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スポーツ</a:t>
                      </a:r>
                      <a:r>
                        <a:rPr kumimoji="1" lang="en-US" altLang="ja-JP" sz="2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GOMI</a:t>
                      </a:r>
                      <a:r>
                        <a:rPr kumimoji="1" lang="ja-JP" altLang="en-US" sz="2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拾い大会</a:t>
                      </a:r>
                      <a:r>
                        <a:rPr kumimoji="1" lang="en-US" altLang="ja-JP" sz="2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in</a:t>
                      </a:r>
                      <a:r>
                        <a:rPr kumimoji="1" lang="ja-JP" altLang="en-US" sz="2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小浜　申込書</a:t>
                      </a:r>
                      <a:endParaRPr kumimoji="1" lang="ja-JP" altLang="en-US" sz="21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8033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チーム名</a:t>
                      </a:r>
                      <a:endParaRPr kumimoji="1" lang="ja-JP" alt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代表者の連絡先</a:t>
                      </a:r>
                      <a:r>
                        <a:rPr kumimoji="1" lang="ja-JP" altLang="en-US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（必ずご記入ください）</a:t>
                      </a:r>
                      <a:endParaRPr kumimoji="1" lang="ja-JP" alt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6012" marR="96012" marT="52205" marB="522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5551">
                <a:tc rowSpan="3" gridSpan="3">
                  <a:txBody>
                    <a:bodyPr/>
                    <a:lstStyle/>
                    <a:p>
                      <a:r>
                        <a:rPr kumimoji="1" lang="ja-JP" altLang="en-US" sz="13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ふりがな（　　　　　　　　　　　　）</a:t>
                      </a:r>
                      <a:endParaRPr kumimoji="1" lang="ja-JP" altLang="en-US" sz="13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kumimoji="1" lang="ja-JP" altLang="en-US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kumimoji="1" lang="ja-JP" altLang="en-US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住所</a:t>
                      </a:r>
                      <a:endParaRPr kumimoji="1" lang="ja-JP" alt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〒</a:t>
                      </a:r>
                      <a:endParaRPr kumimoji="1" lang="ja-JP" alt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5550">
                <a:tc gridSpan="3" vMerge="1">
                  <a:txBody>
                    <a:bodyPr/>
                    <a:lstStyle/>
                    <a:p>
                      <a:endParaRPr kumimoji="1" lang="ja-JP" altLang="en-US" sz="160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160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TEL</a:t>
                      </a:r>
                      <a:endParaRPr kumimoji="1" lang="ja-JP" alt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携帯電話番号など緊急時の連絡先</a:t>
                      </a:r>
                      <a:endParaRPr kumimoji="1" lang="ja-JP" alt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5552">
                <a:tc gridSpan="3" vMerge="1">
                  <a:txBody>
                    <a:bodyPr/>
                    <a:lstStyle/>
                    <a:p>
                      <a:endParaRPr kumimoji="1" lang="ja-JP" altLang="en-US" sz="160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160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1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Email</a:t>
                      </a:r>
                      <a:endParaRPr kumimoji="1" lang="ja-JP" alt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461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参加者の氏名</a:t>
                      </a:r>
                      <a:endParaRPr kumimoji="1" lang="ja-JP" alt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年齢</a:t>
                      </a:r>
                      <a:endParaRPr kumimoji="1" lang="ja-JP" alt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性別</a:t>
                      </a:r>
                      <a:endParaRPr kumimoji="1" lang="ja-JP" alt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連絡事項</a:t>
                      </a:r>
                      <a:endParaRPr kumimoji="1" lang="en-US" altLang="ja-JP" sz="16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15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１</a:t>
                      </a:r>
                      <a:endParaRPr kumimoji="1" lang="ja-JP" altLang="en-US" sz="11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ふりがな（　　　　　　　　　　　　　　　）</a:t>
                      </a:r>
                      <a:endParaRPr kumimoji="1" lang="en-US" altLang="ja-JP" sz="8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r>
                        <a:rPr kumimoji="1" lang="en-US" altLang="ja-JP" sz="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&lt;</a:t>
                      </a:r>
                      <a:r>
                        <a:rPr kumimoji="1" lang="ja-JP" altLang="en-US" sz="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代表者</a:t>
                      </a:r>
                      <a:r>
                        <a:rPr kumimoji="1" lang="en-US" altLang="ja-JP" sz="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&gt;</a:t>
                      </a:r>
                      <a:endParaRPr kumimoji="1" lang="ja-JP" altLang="en-US" sz="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9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9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kumimoji="1" lang="ja-JP" altLang="en-US" sz="19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591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２</a:t>
                      </a:r>
                      <a:endParaRPr kumimoji="1" lang="ja-JP" altLang="en-US" sz="11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ふりがな（　　　　　　　　　　　　　　　）</a:t>
                      </a:r>
                    </a:p>
                    <a:p>
                      <a:endParaRPr kumimoji="1" lang="ja-JP" altLang="en-US" sz="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9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9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３</a:t>
                      </a:r>
                      <a:endParaRPr kumimoji="1" lang="ja-JP" altLang="en-US" sz="11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ふりがな（　　　　　　　　　　　　　　　）</a:t>
                      </a:r>
                    </a:p>
                    <a:p>
                      <a:endParaRPr kumimoji="1" lang="ja-JP" altLang="en-US" sz="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9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9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08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４</a:t>
                      </a:r>
                      <a:endParaRPr kumimoji="1" lang="ja-JP" altLang="en-US" sz="11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ふりがな（　　　　　　　　　　　　　　　）</a:t>
                      </a:r>
                      <a:endParaRPr kumimoji="1" lang="ja-JP" altLang="en-US" sz="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※</a:t>
                      </a:r>
                      <a:r>
                        <a:rPr kumimoji="1" lang="ja-JP" altLang="en-US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中止の場合、連絡は早朝となります。確実に連絡のつく電話番号をご記入ください。</a:t>
                      </a:r>
                      <a:endParaRPr kumimoji="1" lang="en-US" altLang="ja-JP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r>
                        <a:rPr lang="en-US" altLang="ja-JP" sz="1100" dirty="0" smtClean="0">
                          <a:latin typeface="HG丸ｺﾞｼｯｸM-PRO" pitchFamily="50" charset="-128"/>
                          <a:ea typeface="HG丸ｺﾞｼｯｸM-PRO" pitchFamily="50" charset="-128"/>
                        </a:rPr>
                        <a:t>※</a:t>
                      </a:r>
                      <a:r>
                        <a:rPr lang="ja-JP" altLang="en-US" sz="1100" dirty="0" smtClean="0">
                          <a:latin typeface="HG丸ｺﾞｼｯｸM-PRO" pitchFamily="50" charset="-128"/>
                          <a:ea typeface="HG丸ｺﾞｼｯｸM-PRO" pitchFamily="50" charset="-128"/>
                        </a:rPr>
                        <a:t>同時募集中の審判スタッフは、お電話でお申し込みください。当日の準備・片づけなど、大会運営をお手伝いいただきます。</a:t>
                      </a:r>
                    </a:p>
                  </a:txBody>
                  <a:tcPr marL="96012" marR="96012" marT="52205" marB="52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3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５</a:t>
                      </a:r>
                      <a:endParaRPr kumimoji="1" lang="ja-JP" altLang="en-US" sz="11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ふりがな（　　　　　　　　　　　　　　　）</a:t>
                      </a:r>
                    </a:p>
                  </a:txBody>
                  <a:tcPr marL="96012" marR="96012" marT="52205" marB="52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96012" marR="96012" marT="52205" marB="52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05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3528442" y="7164710"/>
            <a:ext cx="3528392" cy="12241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801" tIns="50401" rIns="100801" bIns="50401" rtlCol="0" anchor="ctr"/>
          <a:lstStyle/>
          <a:p>
            <a:r>
              <a:rPr lang="ja-JP" altLang="en-US" sz="1200" dirty="0" smtClean="0"/>
              <a:t>当日スケジュール</a:t>
            </a:r>
            <a:endParaRPr lang="en-US" altLang="ja-JP" sz="1200" dirty="0" smtClean="0"/>
          </a:p>
          <a:p>
            <a:r>
              <a:rPr lang="ja-JP" altLang="en-US" sz="1200" dirty="0" smtClean="0"/>
              <a:t>　　８：３０～９：００　　　　受付</a:t>
            </a:r>
            <a:endParaRPr lang="en-US" altLang="ja-JP" sz="1200" dirty="0" smtClean="0"/>
          </a:p>
          <a:p>
            <a:r>
              <a:rPr lang="ja-JP" altLang="en-US" sz="1200" dirty="0" smtClean="0"/>
              <a:t>　　９：００～９：４０　　　　会場移動・開会式</a:t>
            </a:r>
            <a:endParaRPr lang="en-US" altLang="ja-JP" sz="1200" dirty="0" smtClean="0"/>
          </a:p>
          <a:p>
            <a:r>
              <a:rPr lang="ja-JP" altLang="en-US" sz="1200" dirty="0" smtClean="0"/>
              <a:t>　　９：４０～１０：２０　　　競技</a:t>
            </a:r>
            <a:endParaRPr lang="en-US" altLang="ja-JP" sz="1200" dirty="0" smtClean="0"/>
          </a:p>
          <a:p>
            <a:r>
              <a:rPr lang="ja-JP" altLang="en-US" sz="1200" dirty="0" smtClean="0"/>
              <a:t>　　１０：２０～１１：１０　　会場移動・集計・休憩</a:t>
            </a:r>
            <a:endParaRPr lang="en-US" altLang="ja-JP" sz="1200" dirty="0" smtClean="0"/>
          </a:p>
          <a:p>
            <a:r>
              <a:rPr lang="ja-JP" altLang="en-US" sz="1200" dirty="0" smtClean="0"/>
              <a:t>　　１１：１０～１１：３０　　結果発表、表彰式</a:t>
            </a:r>
            <a:endParaRPr lang="ja-JP" altLang="en-US" sz="1200" dirty="0"/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3456434" y="8388846"/>
            <a:ext cx="3744467" cy="2052142"/>
          </a:xfrm>
          <a:prstGeom prst="rect">
            <a:avLst/>
          </a:prstGeom>
        </p:spPr>
        <p:txBody>
          <a:bodyPr vert="horz" lIns="100801" tIns="50401" rIns="100801" bIns="50401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ja-JP" altLang="en-US" sz="1100" dirty="0" smtClean="0"/>
              <a:t>募集予定　先着２５組！</a:t>
            </a:r>
            <a:endParaRPr lang="en-US" altLang="ja-JP" sz="1100" dirty="0" smtClean="0"/>
          </a:p>
          <a:p>
            <a:pPr>
              <a:spcBef>
                <a:spcPct val="20000"/>
              </a:spcBef>
            </a:pPr>
            <a:r>
              <a:rPr lang="ja-JP" altLang="en-US" sz="1100" dirty="0" smtClean="0"/>
              <a:t>○ゴミ拾いの競技時間は</a:t>
            </a:r>
            <a:r>
              <a:rPr lang="en-US" altLang="ja-JP" sz="1100" dirty="0" smtClean="0"/>
              <a:t>40</a:t>
            </a:r>
            <a:r>
              <a:rPr lang="ja-JP" altLang="en-US" sz="1100" dirty="0" smtClean="0"/>
              <a:t>分間です。</a:t>
            </a:r>
            <a:endParaRPr lang="en-US" altLang="ja-JP" sz="1100" dirty="0" smtClean="0"/>
          </a:p>
          <a:p>
            <a:pPr>
              <a:spcBef>
                <a:spcPct val="20000"/>
              </a:spcBef>
            </a:pPr>
            <a:r>
              <a:rPr lang="ja-JP" altLang="en-US" sz="1100" dirty="0" smtClean="0"/>
              <a:t>○当日は動きやすい服装でご参加ください。（仮装オッケー！）</a:t>
            </a:r>
            <a:endParaRPr lang="en-US" altLang="ja-JP" sz="1100" dirty="0" smtClean="0"/>
          </a:p>
          <a:p>
            <a:pPr>
              <a:spcBef>
                <a:spcPct val="20000"/>
              </a:spcBef>
            </a:pPr>
            <a:r>
              <a:rPr lang="ja-JP" altLang="en-US" sz="1100" dirty="0" smtClean="0"/>
              <a:t>○ゴミ拾いの用具はご用意しております。</a:t>
            </a:r>
            <a:endParaRPr lang="en-US" altLang="ja-JP" sz="1100" dirty="0" smtClean="0"/>
          </a:p>
          <a:p>
            <a:pPr>
              <a:spcBef>
                <a:spcPct val="20000"/>
              </a:spcBef>
            </a:pPr>
            <a:r>
              <a:rPr lang="ja-JP" altLang="en-US" sz="1100" dirty="0" smtClean="0"/>
              <a:t>○お申し込み多数の場合は先着２５組といたします。</a:t>
            </a:r>
            <a:endParaRPr lang="en-US" altLang="ja-JP" sz="1100" dirty="0" smtClean="0"/>
          </a:p>
          <a:p>
            <a:pPr>
              <a:spcBef>
                <a:spcPct val="20000"/>
              </a:spcBef>
            </a:pPr>
            <a:r>
              <a:rPr lang="ja-JP" altLang="en-US" sz="1100" dirty="0" smtClean="0"/>
              <a:t>○小学生以下の参加については保護者（１名以上）との混合メンバーでご参加ください。</a:t>
            </a:r>
            <a:endParaRPr lang="en-US" altLang="ja-JP" sz="1100" dirty="0" smtClean="0"/>
          </a:p>
          <a:p>
            <a:pPr>
              <a:spcBef>
                <a:spcPct val="20000"/>
              </a:spcBef>
            </a:pPr>
            <a:r>
              <a:rPr lang="ja-JP" altLang="en-US" sz="1100" dirty="0" smtClean="0"/>
              <a:t>○雨天中止の場合は、当日７時３０分頃までにチーム代表者へ連絡いたします。</a:t>
            </a:r>
            <a:endParaRPr lang="ja-JP" altLang="en-US" sz="1100" dirty="0"/>
          </a:p>
        </p:txBody>
      </p:sp>
      <p:sp>
        <p:nvSpPr>
          <p:cNvPr id="7" name="正方形/長方形 6"/>
          <p:cNvSpPr/>
          <p:nvPr/>
        </p:nvSpPr>
        <p:spPr>
          <a:xfrm>
            <a:off x="3456434" y="6516638"/>
            <a:ext cx="3744466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801" tIns="50401" rIns="100801" bIns="50401"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ご提出いただいた皆様の個人情報は大会・競技の運営、連絡のみに使用し、その他の用途には一切使用いたしません。</a:t>
            </a:r>
            <a:endParaRPr lang="ja-JP" altLang="en-US" sz="12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026" name="図 2" descr="地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59477"/>
            <a:ext cx="3407104" cy="388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円/楕円 7"/>
          <p:cNvSpPr/>
          <p:nvPr/>
        </p:nvSpPr>
        <p:spPr>
          <a:xfrm>
            <a:off x="2376314" y="7236718"/>
            <a:ext cx="360040" cy="36004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>
            <a:stCxn id="8" idx="2"/>
            <a:endCxn id="11" idx="3"/>
          </p:cNvCxnSpPr>
          <p:nvPr/>
        </p:nvCxnSpPr>
        <p:spPr>
          <a:xfrm flipH="1" flipV="1">
            <a:off x="1440210" y="6912682"/>
            <a:ext cx="936104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1008162" y="6732662"/>
            <a:ext cx="432048" cy="36004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</a:rPr>
              <a:t>集合場所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 rot="1539659">
            <a:off x="1453495" y="7476047"/>
            <a:ext cx="288032" cy="79208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>
            <a:stCxn id="13" idx="2"/>
            <a:endCxn id="17" idx="3"/>
          </p:cNvCxnSpPr>
          <p:nvPr/>
        </p:nvCxnSpPr>
        <p:spPr>
          <a:xfrm flipH="1" flipV="1">
            <a:off x="864146" y="7560754"/>
            <a:ext cx="603553" cy="2489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0" y="7380734"/>
            <a:ext cx="864146" cy="36004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</a:rPr>
              <a:t>実施場所</a:t>
            </a:r>
            <a:endParaRPr kumimoji="1" lang="en-US" altLang="ja-JP" sz="105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</a:rPr>
              <a:t>西津海岸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225</Words>
  <Application>Microsoft Office PowerPoint</Application>
  <PresentationFormat>ユーザー設定</PresentationFormat>
  <Paragraphs>81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福井県で初開催！！ 「スポーツGOMI拾い」チームで力を合わせ、制限時間内に決められたエリア内でゴミを拾い、その質と量をポイントで競い合う、子どもから大人まで年齢を問わずできる競技です。 ご家族やお友達、サークル、職場などチーム単位でエントリーできます。 </vt:lpstr>
      <vt:lpstr>お申込み　FAX　0776-20-0679 　　　　　　　　　（E-mail　kankyou@pref.fukui.lg.jp）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福井県で初開催！！ チームで力を合わせ、制限時間内に決められたエリア内でゴミを拾い、その質と量をポイントで競い合う、環境にやさしいスポーツ「スポーツGOMI拾い」。 ルールも簡単なのでどなたでも参加できます。さわやかに楽しみましょう！ </dc:title>
  <dc:creator>Fukui</dc:creator>
  <cp:lastModifiedBy>Expert</cp:lastModifiedBy>
  <cp:revision>58</cp:revision>
  <dcterms:created xsi:type="dcterms:W3CDTF">2014-07-30T00:19:20Z</dcterms:created>
  <dcterms:modified xsi:type="dcterms:W3CDTF">2014-08-14T04:11:53Z</dcterms:modified>
</cp:coreProperties>
</file>