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sldIdLst>
    <p:sldId id="264" r:id="rId2"/>
  </p:sldIdLst>
  <p:sldSz cx="7775575" cy="10907713"/>
  <p:notesSz cx="6807200" cy="9939338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000"/>
    <a:srgbClr val="FFC000"/>
    <a:srgbClr val="3E0000"/>
    <a:srgbClr val="B00E17"/>
    <a:srgbClr val="905A36"/>
    <a:srgbClr val="905B37"/>
    <a:srgbClr val="B5AC3A"/>
    <a:srgbClr val="CC3300"/>
    <a:srgbClr val="460000"/>
    <a:srgbClr val="E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6B6191-3B15-46B2-8369-BF44596C90E9}" v="14" dt="2026-08-03T08:08:45.1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592" y="58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礒見 恒樹" userId="ee804c4e-e29e-42ef-8a9e-86ba7b2d8a27" providerId="ADAL" clId="{D04B4C25-45D3-48BC-9A36-2170699CC631}"/>
    <pc:docChg chg="modSld">
      <pc:chgData name="礒見 恒樹" userId="ee804c4e-e29e-42ef-8a9e-86ba7b2d8a27" providerId="ADAL" clId="{D04B4C25-45D3-48BC-9A36-2170699CC631}" dt="2026-08-03T08:08:48.872" v="123" actId="1076"/>
      <pc:docMkLst>
        <pc:docMk/>
      </pc:docMkLst>
      <pc:sldChg chg="addSp modSp mod">
        <pc:chgData name="礒見 恒樹" userId="ee804c4e-e29e-42ef-8a9e-86ba7b2d8a27" providerId="ADAL" clId="{D04B4C25-45D3-48BC-9A36-2170699CC631}" dt="2026-08-03T08:08:48.872" v="123" actId="1076"/>
        <pc:sldMkLst>
          <pc:docMk/>
          <pc:sldMk cId="1716845958" sldId="264"/>
        </pc:sldMkLst>
        <pc:spChg chg="add mod">
          <ac:chgData name="礒見 恒樹" userId="ee804c4e-e29e-42ef-8a9e-86ba7b2d8a27" providerId="ADAL" clId="{D04B4C25-45D3-48BC-9A36-2170699CC631}" dt="2026-08-03T08:08:48.872" v="123" actId="1076"/>
          <ac:spMkLst>
            <pc:docMk/>
            <pc:sldMk cId="1716845958" sldId="264"/>
            <ac:spMk id="10" creationId="{90683D9B-F6F1-2F31-C5EE-C070DA7C000B}"/>
          </ac:spMkLst>
        </pc:spChg>
        <pc:spChg chg="mod">
          <ac:chgData name="礒見 恒樹" userId="ee804c4e-e29e-42ef-8a9e-86ba7b2d8a27" providerId="ADAL" clId="{D04B4C25-45D3-48BC-9A36-2170699CC631}" dt="2026-08-03T08:03:40.963" v="2" actId="14100"/>
          <ac:spMkLst>
            <pc:docMk/>
            <pc:sldMk cId="1716845958" sldId="264"/>
            <ac:spMk id="376" creationId="{00000000-0000-0000-0000-000000000000}"/>
          </ac:spMkLst>
        </pc:spChg>
        <pc:picChg chg="add mod">
          <ac:chgData name="礒見 恒樹" userId="ee804c4e-e29e-42ef-8a9e-86ba7b2d8a27" providerId="ADAL" clId="{D04B4C25-45D3-48BC-9A36-2170699CC631}" dt="2026-08-03T08:08:45.124" v="122" actId="1076"/>
          <ac:picMkLst>
            <pc:docMk/>
            <pc:sldMk cId="1716845958" sldId="264"/>
            <ac:picMk id="1026" creationId="{F87D2180-38EC-D4D4-261C-3E115781AE1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6" cy="498693"/>
          </a:xfrm>
          <a:prstGeom prst="rect">
            <a:avLst/>
          </a:prstGeom>
        </p:spPr>
        <p:txBody>
          <a:bodyPr vert="horz" lIns="91577" tIns="45788" rIns="91577" bIns="4578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0" y="0"/>
            <a:ext cx="2949786" cy="498693"/>
          </a:xfrm>
          <a:prstGeom prst="rect">
            <a:avLst/>
          </a:prstGeom>
        </p:spPr>
        <p:txBody>
          <a:bodyPr vert="horz" lIns="91577" tIns="45788" rIns="91577" bIns="45788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1241425"/>
            <a:ext cx="23907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8" rIns="91577" bIns="4578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577" tIns="45788" rIns="91577" bIns="4578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649"/>
            <a:ext cx="2949786" cy="498692"/>
          </a:xfrm>
          <a:prstGeom prst="rect">
            <a:avLst/>
          </a:prstGeom>
        </p:spPr>
        <p:txBody>
          <a:bodyPr vert="horz" lIns="91577" tIns="45788" rIns="91577" bIns="4578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0" y="9440649"/>
            <a:ext cx="2949786" cy="498692"/>
          </a:xfrm>
          <a:prstGeom prst="rect">
            <a:avLst/>
          </a:prstGeom>
        </p:spPr>
        <p:txBody>
          <a:bodyPr vert="horz" lIns="91577" tIns="45788" rIns="91577" bIns="45788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 userDrawn="1"/>
        </p:nvSpPr>
        <p:spPr>
          <a:xfrm>
            <a:off x="0" y="0"/>
            <a:ext cx="7775575" cy="10907713"/>
          </a:xfrm>
          <a:prstGeom prst="rect">
            <a:avLst/>
          </a:prstGeom>
          <a:pattFill prst="narVert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rms.cloud.microsoft/r/LxrzSHA5A1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屋外, 雪, 空気, 山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588D0BA-1EFF-3823-38D7-2345B2EFB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0" y="-1413"/>
            <a:ext cx="7818092" cy="321277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9" y="3363583"/>
            <a:ext cx="7474376" cy="6368547"/>
          </a:xfrm>
          <a:prstGeom prst="rect">
            <a:avLst/>
          </a:prstGeom>
        </p:spPr>
      </p:pic>
      <p:sp>
        <p:nvSpPr>
          <p:cNvPr id="376" name="正方形/長方形 375"/>
          <p:cNvSpPr/>
          <p:nvPr/>
        </p:nvSpPr>
        <p:spPr>
          <a:xfrm>
            <a:off x="0" y="9736059"/>
            <a:ext cx="7775575" cy="1171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948502" y="3498850"/>
            <a:ext cx="27871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66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11</a:t>
            </a:r>
            <a:r>
              <a:rPr lang="ja-JP" altLang="en-US" sz="3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月</a:t>
            </a:r>
            <a:r>
              <a:rPr lang="ja-JP" altLang="en-US" sz="66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1</a:t>
            </a:r>
            <a:r>
              <a:rPr lang="en-US" altLang="ja-JP" sz="66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2</a:t>
            </a:r>
            <a:r>
              <a:rPr lang="ja-JP" altLang="en-US" sz="32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日</a:t>
            </a:r>
            <a:endParaRPr lang="ja-JP" altLang="en-US" sz="54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69339" y="46985"/>
            <a:ext cx="74132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600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雪害事故防止研修会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4075984" y="3791594"/>
            <a:ext cx="3142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1</a:t>
            </a:r>
            <a:r>
              <a:rPr lang="en-US" altLang="ja-JP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4</a:t>
            </a:r>
            <a:r>
              <a:rPr lang="ja-JP" altLang="en-US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:00</a:t>
            </a:r>
            <a:r>
              <a:rPr lang="en-US" altLang="ja-JP" sz="36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-</a:t>
            </a:r>
            <a:r>
              <a:rPr lang="ja-JP" altLang="en-US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1</a:t>
            </a:r>
            <a:r>
              <a:rPr lang="en-US" altLang="ja-JP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6</a:t>
            </a:r>
            <a:r>
              <a:rPr lang="ja-JP" altLang="en-US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ja-JP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3</a:t>
            </a:r>
            <a:r>
              <a:rPr lang="ja-JP" altLang="en-US" sz="4800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0　</a:t>
            </a:r>
          </a:p>
        </p:txBody>
      </p:sp>
      <p:sp>
        <p:nvSpPr>
          <p:cNvPr id="363" name="正方形/長方形 362"/>
          <p:cNvSpPr/>
          <p:nvPr/>
        </p:nvSpPr>
        <p:spPr>
          <a:xfrm>
            <a:off x="1338608" y="5253176"/>
            <a:ext cx="5541094" cy="4103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428465" y="5272961"/>
            <a:ext cx="25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dirty="0">
                <a:solidFill>
                  <a:schemeClr val="bg1"/>
                </a:solidFill>
              </a:rPr>
              <a:t>第</a:t>
            </a:r>
            <a:r>
              <a:rPr lang="en-US" altLang="ja-JP" sz="1800" dirty="0">
                <a:solidFill>
                  <a:schemeClr val="bg1"/>
                </a:solidFill>
              </a:rPr>
              <a:t>1</a:t>
            </a:r>
            <a:r>
              <a:rPr lang="ja-JP" altLang="en-US" sz="1800" dirty="0">
                <a:solidFill>
                  <a:schemeClr val="bg1"/>
                </a:solidFill>
              </a:rPr>
              <a:t>部</a:t>
            </a:r>
          </a:p>
        </p:txBody>
      </p:sp>
      <p:sp>
        <p:nvSpPr>
          <p:cNvPr id="372" name="角丸四角形 371"/>
          <p:cNvSpPr/>
          <p:nvPr/>
        </p:nvSpPr>
        <p:spPr>
          <a:xfrm>
            <a:off x="3541472" y="4017010"/>
            <a:ext cx="535321" cy="53532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1" name="正方形/長方形 370"/>
          <p:cNvSpPr/>
          <p:nvPr/>
        </p:nvSpPr>
        <p:spPr>
          <a:xfrm>
            <a:off x="3513599" y="3979856"/>
            <a:ext cx="59106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木</a:t>
            </a:r>
          </a:p>
        </p:txBody>
      </p:sp>
      <p:grpSp>
        <p:nvGrpSpPr>
          <p:cNvPr id="226" name="図形グループ 225"/>
          <p:cNvGrpSpPr/>
          <p:nvPr/>
        </p:nvGrpSpPr>
        <p:grpSpPr>
          <a:xfrm>
            <a:off x="951158" y="9881695"/>
            <a:ext cx="1861206" cy="681695"/>
            <a:chOff x="331228" y="9881695"/>
            <a:chExt cx="1861206" cy="681695"/>
          </a:xfrm>
        </p:grpSpPr>
        <p:sp>
          <p:nvSpPr>
            <p:cNvPr id="9" name="正方形/長方形 8"/>
            <p:cNvSpPr/>
            <p:nvPr/>
          </p:nvSpPr>
          <p:spPr>
            <a:xfrm>
              <a:off x="331228" y="9881695"/>
              <a:ext cx="18612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1800" b="1" dirty="0">
                  <a:solidFill>
                    <a:schemeClr val="bg1"/>
                  </a:solidFill>
                </a:rPr>
                <a:t>お申込み</a:t>
              </a:r>
              <a:endParaRPr lang="en-US" altLang="ja-JP" sz="1800" b="1" dirty="0">
                <a:solidFill>
                  <a:schemeClr val="bg1"/>
                </a:solidFill>
              </a:endParaRPr>
            </a:p>
            <a:p>
              <a:pPr algn="ctr"/>
              <a:r>
                <a:rPr lang="ja-JP" altLang="en-US" sz="1800" b="1" dirty="0">
                  <a:solidFill>
                    <a:schemeClr val="bg1"/>
                  </a:solidFill>
                </a:rPr>
                <a:t>お問い合わせ </a:t>
              </a:r>
              <a:r>
                <a:rPr lang="en-US" altLang="ja-JP" sz="1800" b="1" dirty="0">
                  <a:solidFill>
                    <a:schemeClr val="bg1"/>
                  </a:solidFill>
                </a:rPr>
                <a:t> </a:t>
              </a:r>
              <a:endParaRPr lang="ja-JP" altLang="en-US" sz="1800" b="1" dirty="0">
                <a:solidFill>
                  <a:schemeClr val="bg1"/>
                </a:solidFill>
              </a:endParaRPr>
            </a:p>
          </p:txBody>
        </p:sp>
        <p:cxnSp>
          <p:nvCxnSpPr>
            <p:cNvPr id="32" name="直線コネクタ 31"/>
            <p:cNvCxnSpPr/>
            <p:nvPr/>
          </p:nvCxnSpPr>
          <p:spPr>
            <a:xfrm>
              <a:off x="393125" y="9881695"/>
              <a:ext cx="171901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線コネクタ 220"/>
            <p:cNvCxnSpPr/>
            <p:nvPr/>
          </p:nvCxnSpPr>
          <p:spPr>
            <a:xfrm>
              <a:off x="378004" y="10552437"/>
              <a:ext cx="1734134" cy="109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図形グループ 13"/>
          <p:cNvGrpSpPr/>
          <p:nvPr/>
        </p:nvGrpSpPr>
        <p:grpSpPr>
          <a:xfrm>
            <a:off x="248524" y="1215226"/>
            <a:ext cx="1399956" cy="1399954"/>
            <a:chOff x="534012" y="880412"/>
            <a:chExt cx="1399956" cy="1399954"/>
          </a:xfrm>
        </p:grpSpPr>
        <p:sp>
          <p:nvSpPr>
            <p:cNvPr id="2" name="円/楕円 1"/>
            <p:cNvSpPr/>
            <p:nvPr/>
          </p:nvSpPr>
          <p:spPr>
            <a:xfrm>
              <a:off x="534012" y="880412"/>
              <a:ext cx="1399956" cy="139995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57150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>
              <a:off x="622200" y="968600"/>
              <a:ext cx="1223580" cy="122357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2700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258239" y="1547497"/>
            <a:ext cx="13999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</a:rPr>
              <a:t>参加費</a:t>
            </a:r>
            <a:endParaRPr lang="en-US" altLang="ja-JP" sz="2400" dirty="0">
              <a:solidFill>
                <a:schemeClr val="bg1"/>
              </a:solidFill>
            </a:endParaRPr>
          </a:p>
          <a:p>
            <a:pPr algn="ctr"/>
            <a:r>
              <a:rPr lang="ja-JP" altLang="en-US" sz="2400" dirty="0">
                <a:solidFill>
                  <a:schemeClr val="bg1"/>
                </a:solidFill>
              </a:rPr>
              <a:t>無料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4556761" y="1096687"/>
            <a:ext cx="29702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dirty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除雪作業による</a:t>
            </a:r>
            <a:endParaRPr lang="en-US" altLang="ja-JP" sz="2400" dirty="0">
              <a:solidFill>
                <a:srgbClr val="FF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ja-JP" altLang="en-US" sz="2400" dirty="0">
                <a:solidFill>
                  <a:srgbClr val="FF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　　　　　事故を防ごう</a:t>
            </a:r>
          </a:p>
        </p:txBody>
      </p:sp>
      <p:sp>
        <p:nvSpPr>
          <p:cNvPr id="51" name="正方形/長方形 50"/>
          <p:cNvSpPr/>
          <p:nvPr/>
        </p:nvSpPr>
        <p:spPr>
          <a:xfrm>
            <a:off x="3148399" y="10175882"/>
            <a:ext cx="3156633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TEL: 0</a:t>
            </a:r>
            <a:r>
              <a: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776</a:t>
            </a:r>
            <a:r>
              <a:rPr lang="ja-JP" alt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20-0469</a:t>
            </a:r>
          </a:p>
          <a:p>
            <a:endParaRPr lang="ja-JP" altLang="en-US" sz="2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18"/>
          <p:cNvSpPr txBox="1"/>
          <p:nvPr/>
        </p:nvSpPr>
        <p:spPr>
          <a:xfrm>
            <a:off x="3148399" y="9845551"/>
            <a:ext cx="2441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福井県土木部土木管理課</a:t>
            </a:r>
            <a:endParaRPr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31"/>
          <p:cNvSpPr txBox="1"/>
          <p:nvPr/>
        </p:nvSpPr>
        <p:spPr>
          <a:xfrm>
            <a:off x="1338608" y="4582948"/>
            <a:ext cx="462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市民プラザたけふ</a:t>
            </a:r>
            <a:r>
              <a:rPr lang="en-US" altLang="ja-JP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多目的室１</a:t>
            </a:r>
            <a:r>
              <a:rPr lang="en-US" altLang="ja-JP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 </a:t>
            </a:r>
          </a:p>
          <a:p>
            <a:pPr algn="ctr"/>
            <a:r>
              <a:rPr lang="ja-JP" altLang="en-US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（越前市府中</a:t>
            </a:r>
            <a:r>
              <a:rPr lang="en-US" altLang="ja-JP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丁目</a:t>
            </a:r>
            <a:r>
              <a:rPr lang="en-US" altLang="ja-JP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lang="ja-JP" altLang="en-US" sz="1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-2　アル・プラザ武生３階）</a:t>
            </a:r>
            <a:endParaRPr lang="ja-JP" alt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5" name="テキスト ボックス 29"/>
          <p:cNvSpPr txBox="1"/>
          <p:nvPr/>
        </p:nvSpPr>
        <p:spPr>
          <a:xfrm>
            <a:off x="1178561" y="5778708"/>
            <a:ext cx="618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14:05</a:t>
            </a:r>
            <a:r>
              <a:rPr lang="ja-JP" altLang="en-US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14:25</a:t>
            </a:r>
          </a:p>
          <a:p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「段階的に発表される大雪に関する防災気象情報」</a:t>
            </a:r>
            <a:endParaRPr lang="en-US" altLang="ja-JP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講師：野内修一</a:t>
            </a:r>
            <a:r>
              <a:rPr lang="en-US" altLang="ja-JP" sz="1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1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福井地方気象台地域防災官</a:t>
            </a:r>
            <a:r>
              <a:rPr lang="en-US" altLang="ja-JP" sz="1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lang="ja-JP" altLang="en-US" sz="16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29"/>
          <p:cNvSpPr txBox="1"/>
          <p:nvPr/>
        </p:nvSpPr>
        <p:spPr>
          <a:xfrm>
            <a:off x="1143758" y="7206522"/>
            <a:ext cx="546607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14:25</a:t>
            </a:r>
            <a:r>
              <a:rPr lang="ja-JP" altLang="en-US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16:25</a:t>
            </a:r>
            <a:r>
              <a:rPr lang="ja-JP" altLang="en-US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（途中</a:t>
            </a:r>
            <a:r>
              <a:rPr lang="en-US" altLang="ja-JP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分休憩あり）</a:t>
            </a:r>
            <a:endParaRPr lang="en-US" altLang="ja-JP" sz="18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「最近の除雪の事故事例や統計について」</a:t>
            </a:r>
            <a:endParaRPr lang="en-US" altLang="ja-JP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「安全な雪下ろし方法」</a:t>
            </a:r>
            <a:endParaRPr lang="en-US" altLang="ja-JP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－－－・・・実　技・・・－－－－－－－ </a:t>
            </a:r>
            <a:endParaRPr lang="en-US" altLang="ja-JP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「ロープワーク練習」</a:t>
            </a:r>
            <a:endParaRPr lang="en-US" altLang="ja-JP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「安全帯使用の実践練習」</a:t>
            </a:r>
            <a:endParaRPr lang="en-US" altLang="ja-JP" sz="20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講師：木村浩和</a:t>
            </a:r>
            <a:r>
              <a:rPr lang="en-US" altLang="ja-JP" sz="1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1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（特非）中越防災フロンティア理事</a:t>
            </a:r>
            <a:r>
              <a:rPr lang="en-US" altLang="ja-JP" sz="1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lang="ja-JP" altLang="en-US" sz="16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1323961" y="6715027"/>
            <a:ext cx="5541094" cy="4103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1428465" y="6722464"/>
            <a:ext cx="25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dirty="0">
                <a:solidFill>
                  <a:schemeClr val="bg1"/>
                </a:solidFill>
              </a:rPr>
              <a:t>第</a:t>
            </a:r>
            <a:r>
              <a:rPr lang="en-US" altLang="ja-JP" sz="1800" dirty="0">
                <a:solidFill>
                  <a:schemeClr val="bg1"/>
                </a:solidFill>
              </a:rPr>
              <a:t>2</a:t>
            </a:r>
            <a:r>
              <a:rPr lang="ja-JP" altLang="en-US" sz="1800" dirty="0">
                <a:solidFill>
                  <a:schemeClr val="bg1"/>
                </a:solidFill>
              </a:rPr>
              <a:t>部</a:t>
            </a:r>
          </a:p>
        </p:txBody>
      </p:sp>
      <p:pic>
        <p:nvPicPr>
          <p:cNvPr id="15" name="図 14" descr="男の顔写真&#10;&#10;AI 生成コンテンツは誤りを含む可能性があります。">
            <a:extLst>
              <a:ext uri="{FF2B5EF4-FFF2-40B4-BE49-F238E27FC236}">
                <a16:creationId xmlns:a16="http://schemas.microsoft.com/office/drawing/2014/main" id="{B2C550F0-411E-20A1-E691-2F35ADCF6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031" y="7669774"/>
            <a:ext cx="1250189" cy="1229694"/>
          </a:xfrm>
          <a:prstGeom prst="rect">
            <a:avLst/>
          </a:prstGeom>
        </p:spPr>
      </p:pic>
      <p:pic>
        <p:nvPicPr>
          <p:cNvPr id="1026" name="Picture 2" descr="QR コード">
            <a:extLst>
              <a:ext uri="{FF2B5EF4-FFF2-40B4-BE49-F238E27FC236}">
                <a16:creationId xmlns:a16="http://schemas.microsoft.com/office/drawing/2014/main" id="{F87D2180-38EC-D4D4-261C-3E115781A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125" y="9794579"/>
            <a:ext cx="830997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18">
            <a:extLst>
              <a:ext uri="{FF2B5EF4-FFF2-40B4-BE49-F238E27FC236}">
                <a16:creationId xmlns:a16="http://schemas.microsoft.com/office/drawing/2014/main" id="{90683D9B-F6F1-2F31-C5EE-C070DA7C000B}"/>
              </a:ext>
            </a:extLst>
          </p:cNvPr>
          <p:cNvSpPr txBox="1"/>
          <p:nvPr/>
        </p:nvSpPr>
        <p:spPr>
          <a:xfrm>
            <a:off x="4513143" y="10646810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参加申込はこちら　→　</a:t>
            </a: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参加申込みフォーム</a:t>
            </a:r>
            <a:endParaRPr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6845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518</TotalTime>
  <Words>173</Words>
  <Application>Microsoft Office PowerPoint</Application>
  <PresentationFormat>ユーザー設定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岩見 治</dc:creator>
  <cp:lastModifiedBy>岩見 治</cp:lastModifiedBy>
  <cp:revision>6</cp:revision>
  <cp:lastPrinted>2026-07-23T05:46:33Z</cp:lastPrinted>
  <dcterms:created xsi:type="dcterms:W3CDTF">2014-07-29T05:44:25Z</dcterms:created>
  <dcterms:modified xsi:type="dcterms:W3CDTF">2026-08-05T00:04:11Z</dcterms:modified>
</cp:coreProperties>
</file>