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0" r:id="rId2"/>
    <p:sldId id="261" r:id="rId3"/>
  </p:sldIdLst>
  <p:sldSz cx="6858000" cy="9144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テーマ スタイル 2 - アクセント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96" d="100"/>
          <a:sy n="96" d="100"/>
        </p:scale>
        <p:origin x="-1266" y="-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3D30A-EE09-4949-A147-22A7EA741A67}" type="datetimeFigureOut">
              <a:rPr kumimoji="1" lang="ja-JP" altLang="en-US" smtClean="0"/>
              <a:pPr/>
              <a:t>2016/9/8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D1F7B-DC02-458F-8126-B4FF295DBCC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06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3D30A-EE09-4949-A147-22A7EA741A67}" type="datetimeFigureOut">
              <a:rPr kumimoji="1" lang="ja-JP" altLang="en-US" smtClean="0"/>
              <a:pPr/>
              <a:t>2016/9/8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D1F7B-DC02-458F-8126-B4FF295DBCC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0667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3D30A-EE09-4949-A147-22A7EA741A67}" type="datetimeFigureOut">
              <a:rPr kumimoji="1" lang="ja-JP" altLang="en-US" smtClean="0"/>
              <a:pPr/>
              <a:t>2016/9/8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D1F7B-DC02-458F-8126-B4FF295DBCC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1282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3D30A-EE09-4949-A147-22A7EA741A67}" type="datetimeFigureOut">
              <a:rPr kumimoji="1" lang="ja-JP" altLang="en-US" smtClean="0"/>
              <a:pPr/>
              <a:t>2016/9/8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D1F7B-DC02-458F-8126-B4FF295DBCC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8292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3D30A-EE09-4949-A147-22A7EA741A67}" type="datetimeFigureOut">
              <a:rPr kumimoji="1" lang="ja-JP" altLang="en-US" smtClean="0"/>
              <a:pPr/>
              <a:t>2016/9/8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D1F7B-DC02-458F-8126-B4FF295DBCC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1633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3D30A-EE09-4949-A147-22A7EA741A67}" type="datetimeFigureOut">
              <a:rPr kumimoji="1" lang="ja-JP" altLang="en-US" smtClean="0"/>
              <a:pPr/>
              <a:t>2016/9/8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D1F7B-DC02-458F-8126-B4FF295DBCC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0681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3D30A-EE09-4949-A147-22A7EA741A67}" type="datetimeFigureOut">
              <a:rPr kumimoji="1" lang="ja-JP" altLang="en-US" smtClean="0"/>
              <a:pPr/>
              <a:t>2016/9/8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D1F7B-DC02-458F-8126-B4FF295DBCC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9329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3D30A-EE09-4949-A147-22A7EA741A67}" type="datetimeFigureOut">
              <a:rPr kumimoji="1" lang="ja-JP" altLang="en-US" smtClean="0"/>
              <a:pPr/>
              <a:t>2016/9/8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D1F7B-DC02-458F-8126-B4FF295DBCC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9230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3D30A-EE09-4949-A147-22A7EA741A67}" type="datetimeFigureOut">
              <a:rPr kumimoji="1" lang="ja-JP" altLang="en-US" smtClean="0"/>
              <a:pPr/>
              <a:t>2016/9/8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D1F7B-DC02-458F-8126-B4FF295DBCC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459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3D30A-EE09-4949-A147-22A7EA741A67}" type="datetimeFigureOut">
              <a:rPr kumimoji="1" lang="ja-JP" altLang="en-US" smtClean="0"/>
              <a:pPr/>
              <a:t>2016/9/8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D1F7B-DC02-458F-8126-B4FF295DBCC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139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3D30A-EE09-4949-A147-22A7EA741A67}" type="datetimeFigureOut">
              <a:rPr kumimoji="1" lang="ja-JP" altLang="en-US" smtClean="0"/>
              <a:pPr/>
              <a:t>2016/9/8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D1F7B-DC02-458F-8126-B4FF295DBCC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3989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03D30A-EE09-4949-A147-22A7EA741A67}" type="datetimeFigureOut">
              <a:rPr kumimoji="1" lang="ja-JP" altLang="en-US" smtClean="0"/>
              <a:pPr/>
              <a:t>2016/9/8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8D1F7B-DC02-458F-8126-B4FF295DBCC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7206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テキスト ボックス 81"/>
          <p:cNvSpPr txBox="1">
            <a:spLocks noChangeArrowheads="1"/>
          </p:cNvSpPr>
          <p:nvPr/>
        </p:nvSpPr>
        <p:spPr bwMode="auto">
          <a:xfrm>
            <a:off x="108989" y="5016004"/>
            <a:ext cx="6714543" cy="1692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1450" indent="-1714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buFont typeface="Wingdings" panose="05000000000000000000" pitchFamily="2" charset="2"/>
              <a:buChar char="p"/>
            </a:pPr>
            <a:r>
              <a:rPr lang="ja-JP" altLang="en-US" sz="1400" dirty="0" smtClean="0">
                <a:solidFill>
                  <a:srgbClr val="000000"/>
                </a:solidFill>
              </a:rPr>
              <a:t>●●市から発令される避難情報には、以下のものがあります</a:t>
            </a:r>
            <a:r>
              <a:rPr lang="ja-JP" altLang="ja-JP" sz="1400" baseline="30000" dirty="0" smtClean="0">
                <a:latin typeface="Calibri"/>
              </a:rPr>
              <a:t>※</a:t>
            </a:r>
            <a:r>
              <a:rPr lang="ja-JP" altLang="en-US" sz="1400" baseline="30000" dirty="0" smtClean="0">
                <a:latin typeface="Calibri"/>
              </a:rPr>
              <a:t>３</a:t>
            </a:r>
            <a:r>
              <a:rPr lang="ja-JP" altLang="en-US" sz="1600" baseline="30000" dirty="0" smtClean="0">
                <a:latin typeface="Calibri"/>
              </a:rPr>
              <a:t> </a:t>
            </a:r>
            <a:r>
              <a:rPr lang="ja-JP" altLang="en-US" sz="1400" dirty="0" smtClean="0">
                <a:solidFill>
                  <a:srgbClr val="000000"/>
                </a:solidFill>
              </a:rPr>
              <a:t>。</a:t>
            </a:r>
            <a:endParaRPr lang="en-US" altLang="ja-JP" sz="600" dirty="0" smtClean="0">
              <a:solidFill>
                <a:srgbClr val="000000"/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endParaRPr lang="en-US" altLang="ja-JP" sz="600" dirty="0" smtClean="0">
              <a:solidFill>
                <a:srgbClr val="000000"/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endParaRPr lang="en-US" altLang="ja-JP" sz="600" dirty="0" smtClean="0">
              <a:solidFill>
                <a:srgbClr val="000000"/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endParaRPr lang="en-US" altLang="ja-JP" sz="600" dirty="0">
              <a:solidFill>
                <a:srgbClr val="000000"/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endParaRPr lang="en-US" altLang="ja-JP" sz="600" dirty="0">
              <a:solidFill>
                <a:srgbClr val="000000"/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endParaRPr lang="en-US" altLang="ja-JP" sz="600" dirty="0" smtClean="0">
              <a:solidFill>
                <a:srgbClr val="000000"/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endParaRPr lang="en-US" altLang="ja-JP" sz="600" dirty="0" smtClean="0">
              <a:solidFill>
                <a:srgbClr val="000000"/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endParaRPr lang="en-US" altLang="ja-JP" sz="600" dirty="0">
              <a:solidFill>
                <a:srgbClr val="000000"/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endParaRPr lang="en-US" altLang="ja-JP" sz="600" dirty="0" smtClean="0">
              <a:solidFill>
                <a:srgbClr val="000000"/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endParaRPr lang="en-US" altLang="ja-JP" sz="600" dirty="0">
              <a:solidFill>
                <a:srgbClr val="000000"/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endParaRPr lang="en-US" altLang="ja-JP" sz="800" dirty="0" smtClean="0">
              <a:solidFill>
                <a:srgbClr val="000000"/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ja-JP" altLang="en-US" sz="1400" dirty="0">
                <a:solidFill>
                  <a:srgbClr val="000000"/>
                </a:solidFill>
              </a:rPr>
              <a:t>社会福祉</a:t>
            </a:r>
            <a:r>
              <a:rPr lang="ja-JP" altLang="en-US" sz="1400" dirty="0" smtClean="0">
                <a:solidFill>
                  <a:srgbClr val="000000"/>
                </a:solidFill>
              </a:rPr>
              <a:t>施設</a:t>
            </a:r>
            <a:r>
              <a:rPr lang="ja-JP" altLang="en-US" sz="1400" dirty="0" smtClean="0"/>
              <a:t>など</a:t>
            </a:r>
            <a:r>
              <a:rPr lang="ja-JP" altLang="en-US" sz="1400" dirty="0" smtClean="0">
                <a:solidFill>
                  <a:srgbClr val="000000"/>
                </a:solidFill>
              </a:rPr>
              <a:t>で</a:t>
            </a:r>
            <a:r>
              <a:rPr lang="ja-JP" altLang="en-US" sz="1400" dirty="0">
                <a:solidFill>
                  <a:srgbClr val="000000"/>
                </a:solidFill>
              </a:rPr>
              <a:t>は、自力避難が困難な方も多く利用されており、避難に時間を要することから、</a:t>
            </a:r>
            <a:r>
              <a:rPr lang="ja-JP" altLang="en-US" sz="1400" u="sng" dirty="0">
                <a:solidFill>
                  <a:srgbClr val="000000"/>
                </a:solidFill>
              </a:rPr>
              <a:t>「</a:t>
            </a:r>
            <a:r>
              <a:rPr lang="ja-JP" altLang="en-US" sz="1400" b="1" u="sng" dirty="0">
                <a:solidFill>
                  <a:srgbClr val="000000"/>
                </a:solidFill>
              </a:rPr>
              <a:t>避難準備情報</a:t>
            </a:r>
            <a:r>
              <a:rPr lang="ja-JP" altLang="en-US" sz="1400" u="sng" dirty="0">
                <a:solidFill>
                  <a:srgbClr val="000000"/>
                </a:solidFill>
              </a:rPr>
              <a:t>」が発令されたら、避難を開始して</a:t>
            </a:r>
            <a:r>
              <a:rPr lang="ja-JP" altLang="en-US" sz="1400" u="sng" dirty="0" smtClean="0">
                <a:solidFill>
                  <a:srgbClr val="000000"/>
                </a:solidFill>
              </a:rPr>
              <a:t>ください</a:t>
            </a:r>
            <a:r>
              <a:rPr lang="ja-JP" altLang="ja-JP" sz="1400" u="sng" baseline="30000" dirty="0" smtClean="0">
                <a:latin typeface="Calibri"/>
              </a:rPr>
              <a:t>※</a:t>
            </a:r>
            <a:r>
              <a:rPr lang="ja-JP" altLang="en-US" sz="1400" u="sng" baseline="30000" dirty="0">
                <a:latin typeface="Calibri"/>
              </a:rPr>
              <a:t>４</a:t>
            </a:r>
            <a:r>
              <a:rPr lang="ja-JP" altLang="en-US" sz="1400" u="sng" dirty="0" smtClean="0">
                <a:solidFill>
                  <a:srgbClr val="000000"/>
                </a:solidFill>
              </a:rPr>
              <a:t>。</a:t>
            </a:r>
            <a:endParaRPr lang="en-US" altLang="ja-JP" sz="1400" u="sng" dirty="0">
              <a:solidFill>
                <a:srgbClr val="000000"/>
              </a:solidFill>
            </a:endParaRPr>
          </a:p>
        </p:txBody>
      </p:sp>
      <p:sp>
        <p:nvSpPr>
          <p:cNvPr id="53" name="テキスト ボックス 81"/>
          <p:cNvSpPr txBox="1">
            <a:spLocks noChangeArrowheads="1"/>
          </p:cNvSpPr>
          <p:nvPr/>
        </p:nvSpPr>
        <p:spPr bwMode="auto">
          <a:xfrm>
            <a:off x="150981" y="2117827"/>
            <a:ext cx="6608941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1450" indent="-1714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buFont typeface="Wingdings" panose="05000000000000000000" pitchFamily="2" charset="2"/>
              <a:buChar char="p"/>
            </a:pPr>
            <a:r>
              <a:rPr lang="ja-JP" altLang="en-US" sz="1400" dirty="0" smtClean="0">
                <a:solidFill>
                  <a:srgbClr val="000000"/>
                </a:solidFill>
              </a:rPr>
              <a:t>●●市が作成しているハザードマップや地域防災計画を見て、河川が氾濫した場合には何ｍ浸水してしまうのか、土砂災害が起こりやすい場所ではないか等、施設の立地場所には、どのような危険があるのか確認しましょう。</a:t>
            </a:r>
            <a:endParaRPr lang="en-US" altLang="ja-JP" sz="1400" dirty="0" smtClean="0">
              <a:solidFill>
                <a:srgbClr val="000000"/>
              </a:solidFill>
            </a:endParaRPr>
          </a:p>
          <a:p>
            <a:pPr marL="0" indent="0"/>
            <a:endParaRPr lang="en-US" altLang="ja-JP" sz="800" dirty="0" smtClean="0">
              <a:solidFill>
                <a:srgbClr val="000000"/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ja-JP" altLang="en-US" sz="1400" dirty="0" smtClean="0">
                <a:solidFill>
                  <a:srgbClr val="000000"/>
                </a:solidFill>
              </a:rPr>
              <a:t>●●市が指定している避難場所</a:t>
            </a:r>
            <a:r>
              <a:rPr lang="ja-JP" altLang="ja-JP" sz="1400" baseline="30000" dirty="0" smtClean="0"/>
              <a:t>※</a:t>
            </a:r>
            <a:r>
              <a:rPr lang="ja-JP" altLang="en-US" sz="1400" baseline="30000" dirty="0" smtClean="0"/>
              <a:t>１</a:t>
            </a:r>
            <a:r>
              <a:rPr lang="ja-JP" altLang="en-US" sz="1400" dirty="0" smtClean="0">
                <a:solidFill>
                  <a:srgbClr val="000000"/>
                </a:solidFill>
              </a:rPr>
              <a:t>を確認し、そこまでの経路や移動手段について計画しておきましょう。</a:t>
            </a:r>
            <a:endParaRPr lang="en-US" altLang="ja-JP" sz="800" dirty="0" smtClean="0">
              <a:solidFill>
                <a:srgbClr val="000000"/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endParaRPr lang="en-US" altLang="ja-JP" sz="800" dirty="0" smtClean="0">
              <a:solidFill>
                <a:srgbClr val="000000"/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ja-JP" altLang="en-US" sz="1400" dirty="0">
                <a:solidFill>
                  <a:srgbClr val="000000"/>
                </a:solidFill>
              </a:rPr>
              <a:t>ホームページ等で危険性や避難</a:t>
            </a:r>
            <a:r>
              <a:rPr lang="ja-JP" altLang="en-US" sz="1400" dirty="0" smtClean="0">
                <a:solidFill>
                  <a:srgbClr val="000000"/>
                </a:solidFill>
              </a:rPr>
              <a:t>場所の</a:t>
            </a:r>
            <a:endParaRPr lang="en-US" altLang="ja-JP" sz="1400" dirty="0" smtClean="0">
              <a:solidFill>
                <a:srgbClr val="000000"/>
              </a:solidFill>
            </a:endParaRPr>
          </a:p>
          <a:p>
            <a:pPr marL="0" indent="0"/>
            <a:r>
              <a:rPr lang="ja-JP" altLang="en-US" sz="1400" dirty="0" smtClean="0">
                <a:solidFill>
                  <a:srgbClr val="000000"/>
                </a:solidFill>
              </a:rPr>
              <a:t>　確認ができない</a:t>
            </a:r>
            <a:r>
              <a:rPr lang="ja-JP" altLang="en-US" sz="1400" dirty="0">
                <a:solidFill>
                  <a:srgbClr val="000000"/>
                </a:solidFill>
              </a:rPr>
              <a:t>場合は</a:t>
            </a:r>
            <a:r>
              <a:rPr lang="ja-JP" altLang="en-US" sz="1400" dirty="0" smtClean="0">
                <a:solidFill>
                  <a:srgbClr val="000000"/>
                </a:solidFill>
              </a:rPr>
              <a:t>、●</a:t>
            </a:r>
            <a:r>
              <a:rPr lang="ja-JP" altLang="en-US" sz="1400" dirty="0">
                <a:solidFill>
                  <a:srgbClr val="000000"/>
                </a:solidFill>
              </a:rPr>
              <a:t>●</a:t>
            </a:r>
            <a:r>
              <a:rPr lang="ja-JP" altLang="en-US" sz="1400" dirty="0" smtClean="0">
                <a:solidFill>
                  <a:srgbClr val="000000"/>
                </a:solidFill>
              </a:rPr>
              <a:t>●まで</a:t>
            </a:r>
            <a:endParaRPr lang="en-US" altLang="ja-JP" sz="1400" dirty="0" smtClean="0">
              <a:solidFill>
                <a:srgbClr val="000000"/>
              </a:solidFill>
            </a:endParaRPr>
          </a:p>
          <a:p>
            <a:pPr marL="0" indent="0"/>
            <a:r>
              <a:rPr lang="ja-JP" altLang="en-US" sz="1400" dirty="0" smtClean="0">
                <a:solidFill>
                  <a:srgbClr val="000000"/>
                </a:solidFill>
              </a:rPr>
              <a:t>　お問い合わせください</a:t>
            </a:r>
            <a:r>
              <a:rPr lang="ja-JP" altLang="en-US" sz="1400" dirty="0">
                <a:solidFill>
                  <a:srgbClr val="000000"/>
                </a:solidFill>
              </a:rPr>
              <a:t>。（裏面</a:t>
            </a:r>
            <a:r>
              <a:rPr lang="ja-JP" altLang="en-US" sz="1400" dirty="0" smtClean="0">
                <a:solidFill>
                  <a:srgbClr val="000000"/>
                </a:solidFill>
              </a:rPr>
              <a:t>）</a:t>
            </a:r>
            <a:endParaRPr lang="ja-JP" altLang="en-US" sz="1400" dirty="0">
              <a:solidFill>
                <a:srgbClr val="000000"/>
              </a:solidFill>
            </a:endParaRPr>
          </a:p>
        </p:txBody>
      </p:sp>
      <p:sp>
        <p:nvSpPr>
          <p:cNvPr id="57" name="テキスト ボックス 81"/>
          <p:cNvSpPr txBox="1">
            <a:spLocks noChangeArrowheads="1"/>
          </p:cNvSpPr>
          <p:nvPr/>
        </p:nvSpPr>
        <p:spPr bwMode="auto">
          <a:xfrm>
            <a:off x="82845" y="7541659"/>
            <a:ext cx="6764927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1450" indent="-1714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buFont typeface="Wingdings" panose="05000000000000000000" pitchFamily="2" charset="2"/>
              <a:buChar char="p"/>
            </a:pPr>
            <a:r>
              <a:rPr lang="ja-JP" altLang="en-US" sz="1400" dirty="0" smtClean="0">
                <a:solidFill>
                  <a:srgbClr val="000000"/>
                </a:solidFill>
              </a:rPr>
              <a:t>例えば、以下のような状況も考えられることから、緊急的な対応について、事前に考えておきましょう。</a:t>
            </a:r>
            <a:endParaRPr lang="en-US" altLang="ja-JP" sz="1400" dirty="0" smtClean="0">
              <a:solidFill>
                <a:srgbClr val="000000"/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endParaRPr lang="en-US" altLang="ja-JP" sz="800" dirty="0" smtClean="0">
              <a:solidFill>
                <a:srgbClr val="000000"/>
              </a:solidFill>
            </a:endParaRPr>
          </a:p>
          <a:p>
            <a:pPr marL="0" indent="0"/>
            <a:r>
              <a:rPr lang="ja-JP" altLang="en-US" sz="1400" dirty="0" smtClean="0">
                <a:solidFill>
                  <a:srgbClr val="000000"/>
                </a:solidFill>
              </a:rPr>
              <a:t>　例１：大雨等により、避難場所までの移動が危険と思われる場合は、</a:t>
            </a:r>
            <a:r>
              <a:rPr lang="ja-JP" altLang="en-US" sz="1400" dirty="0">
                <a:solidFill>
                  <a:prstClr val="black"/>
                </a:solidFill>
                <a:latin typeface="Calibri"/>
              </a:rPr>
              <a:t>近</a:t>
            </a:r>
            <a:r>
              <a:rPr lang="ja-JP" altLang="en-US" sz="1400" dirty="0" smtClean="0">
                <a:solidFill>
                  <a:prstClr val="black"/>
                </a:solidFill>
                <a:latin typeface="Calibri"/>
              </a:rPr>
              <a:t>くのより安全と</a:t>
            </a:r>
            <a:endParaRPr lang="en-US" altLang="ja-JP" sz="1400" dirty="0" smtClean="0">
              <a:solidFill>
                <a:prstClr val="black"/>
              </a:solidFill>
              <a:latin typeface="Calibri"/>
            </a:endParaRPr>
          </a:p>
          <a:p>
            <a:pPr marL="0" indent="0"/>
            <a:r>
              <a:rPr lang="ja-JP" altLang="en-US" sz="1400" dirty="0">
                <a:solidFill>
                  <a:prstClr val="black"/>
                </a:solidFill>
                <a:latin typeface="Calibri"/>
              </a:rPr>
              <a:t>　</a:t>
            </a:r>
            <a:r>
              <a:rPr lang="ja-JP" altLang="en-US" sz="1400" dirty="0" smtClean="0">
                <a:solidFill>
                  <a:prstClr val="black"/>
                </a:solidFill>
                <a:latin typeface="Calibri"/>
              </a:rPr>
              <a:t>　　　思われる建物（</a:t>
            </a:r>
            <a:r>
              <a:rPr lang="ja-JP" altLang="en-US" sz="1400" dirty="0">
                <a:solidFill>
                  <a:prstClr val="black"/>
                </a:solidFill>
                <a:latin typeface="Calibri"/>
              </a:rPr>
              <a:t>最上階が浸水しない建物、川沿いでない建物等）</a:t>
            </a:r>
            <a:r>
              <a:rPr lang="ja-JP" altLang="en-US" sz="1400" dirty="0" smtClean="0">
                <a:solidFill>
                  <a:prstClr val="black"/>
                </a:solidFill>
                <a:latin typeface="Calibri"/>
              </a:rPr>
              <a:t>に移動しましょう。</a:t>
            </a:r>
            <a:endParaRPr lang="en-US" altLang="ja-JP" sz="1400" dirty="0">
              <a:solidFill>
                <a:prstClr val="black"/>
              </a:solidFill>
              <a:latin typeface="Calibri"/>
            </a:endParaRPr>
          </a:p>
          <a:p>
            <a:pPr marL="0" indent="0"/>
            <a:endParaRPr lang="en-US" altLang="ja-JP" sz="800" dirty="0" smtClean="0">
              <a:solidFill>
                <a:srgbClr val="000000"/>
              </a:solidFill>
            </a:endParaRPr>
          </a:p>
          <a:p>
            <a:pPr marL="0" indent="0"/>
            <a:r>
              <a:rPr lang="ja-JP" altLang="en-US" sz="1400" dirty="0" smtClean="0">
                <a:solidFill>
                  <a:srgbClr val="000000"/>
                </a:solidFill>
              </a:rPr>
              <a:t>　例２：外出すら危険と思われる場合は、</a:t>
            </a:r>
            <a:r>
              <a:rPr lang="ja-JP" altLang="en-US" sz="1400" dirty="0">
                <a:solidFill>
                  <a:prstClr val="black"/>
                </a:solidFill>
                <a:latin typeface="Calibri"/>
              </a:rPr>
              <a:t>施設</a:t>
            </a:r>
            <a:r>
              <a:rPr lang="ja-JP" altLang="en-US" sz="1400" dirty="0" smtClean="0">
                <a:solidFill>
                  <a:prstClr val="black"/>
                </a:solidFill>
                <a:latin typeface="Calibri"/>
              </a:rPr>
              <a:t>内のより安全</a:t>
            </a:r>
            <a:r>
              <a:rPr lang="ja-JP" altLang="en-US" sz="1400" dirty="0">
                <a:solidFill>
                  <a:prstClr val="black"/>
                </a:solidFill>
                <a:latin typeface="Calibri"/>
              </a:rPr>
              <a:t>と思われる</a:t>
            </a:r>
            <a:r>
              <a:rPr lang="ja-JP" altLang="en-US" sz="1400" dirty="0" smtClean="0">
                <a:solidFill>
                  <a:prstClr val="black"/>
                </a:solidFill>
                <a:latin typeface="Calibri"/>
              </a:rPr>
              <a:t>部屋（</a:t>
            </a:r>
            <a:r>
              <a:rPr lang="ja-JP" altLang="en-US" sz="1400" dirty="0">
                <a:solidFill>
                  <a:prstClr val="black"/>
                </a:solidFill>
                <a:latin typeface="Calibri"/>
              </a:rPr>
              <a:t>上層階の</a:t>
            </a:r>
            <a:r>
              <a:rPr lang="ja-JP" altLang="en-US" sz="1400" dirty="0" smtClean="0">
                <a:solidFill>
                  <a:prstClr val="black"/>
                </a:solidFill>
                <a:latin typeface="Calibri"/>
              </a:rPr>
              <a:t>部</a:t>
            </a:r>
            <a:endParaRPr lang="en-US" altLang="ja-JP" sz="1400" dirty="0" smtClean="0">
              <a:solidFill>
                <a:prstClr val="black"/>
              </a:solidFill>
              <a:latin typeface="Calibri"/>
            </a:endParaRPr>
          </a:p>
          <a:p>
            <a:pPr marL="0" indent="0"/>
            <a:r>
              <a:rPr lang="ja-JP" altLang="en-US" sz="1400" dirty="0">
                <a:solidFill>
                  <a:prstClr val="black"/>
                </a:solidFill>
                <a:latin typeface="Calibri"/>
              </a:rPr>
              <a:t>　</a:t>
            </a:r>
            <a:r>
              <a:rPr lang="ja-JP" altLang="en-US" sz="1400" dirty="0" smtClean="0">
                <a:solidFill>
                  <a:prstClr val="black"/>
                </a:solidFill>
                <a:latin typeface="Calibri"/>
              </a:rPr>
              <a:t>　　　屋</a:t>
            </a:r>
            <a:r>
              <a:rPr lang="ja-JP" altLang="en-US" sz="1400" dirty="0">
                <a:solidFill>
                  <a:prstClr val="black"/>
                </a:solidFill>
                <a:latin typeface="Calibri"/>
              </a:rPr>
              <a:t>、山からできるだけ離れた部屋）</a:t>
            </a:r>
            <a:r>
              <a:rPr lang="ja-JP" altLang="en-US" sz="1400" dirty="0" smtClean="0">
                <a:solidFill>
                  <a:prstClr val="black"/>
                </a:solidFill>
                <a:latin typeface="Calibri"/>
              </a:rPr>
              <a:t>に</a:t>
            </a:r>
            <a:r>
              <a:rPr lang="ja-JP" altLang="en-US" sz="1400" dirty="0">
                <a:solidFill>
                  <a:prstClr val="black"/>
                </a:solidFill>
                <a:latin typeface="Calibri"/>
              </a:rPr>
              <a:t>移動</a:t>
            </a:r>
            <a:r>
              <a:rPr lang="ja-JP" altLang="en-US" sz="1400" dirty="0" smtClean="0">
                <a:solidFill>
                  <a:prstClr val="black"/>
                </a:solidFill>
                <a:latin typeface="Calibri"/>
              </a:rPr>
              <a:t>しましょう。</a:t>
            </a:r>
            <a:endParaRPr lang="en-US" altLang="ja-JP" sz="1400" dirty="0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0379281"/>
              </p:ext>
            </p:extLst>
          </p:nvPr>
        </p:nvGraphicFramePr>
        <p:xfrm>
          <a:off x="40924" y="263847"/>
          <a:ext cx="6764041" cy="965200"/>
        </p:xfrm>
        <a:graphic>
          <a:graphicData uri="http://schemas.openxmlformats.org/drawingml/2006/table">
            <a:tbl>
              <a:tblPr/>
              <a:tblGrid>
                <a:gridCol w="6764041"/>
              </a:tblGrid>
              <a:tr h="614749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ja-JP" sz="2000" kern="100" dirty="0" smtClean="0">
                        <a:latin typeface="HG創英角ｺﾞｼｯｸUB" pitchFamily="49" charset="-128"/>
                        <a:ea typeface="HG創英角ｺﾞｼｯｸUB" pitchFamily="49" charset="-128"/>
                        <a:cs typeface="Times New Roman"/>
                      </a:endParaRPr>
                    </a:p>
                    <a:p>
                      <a:pPr algn="ctr">
                        <a:lnSpc>
                          <a:spcPts val="18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2800" kern="100" dirty="0" smtClean="0">
                          <a:latin typeface="Century"/>
                          <a:ea typeface="HG創英角ｺﾞｼｯｸUB"/>
                          <a:cs typeface="Times New Roman"/>
                        </a:rPr>
                        <a:t>水害や土砂災害から命を守るために</a:t>
                      </a:r>
                      <a:r>
                        <a:rPr lang="ja-JP" sz="2800" kern="100" dirty="0" smtClean="0">
                          <a:latin typeface="Century"/>
                          <a:ea typeface="HG創英角ｺﾞｼｯｸUB"/>
                          <a:cs typeface="Times New Roman"/>
                        </a:rPr>
                        <a:t>！</a:t>
                      </a:r>
                      <a:endParaRPr lang="ja-JP" sz="28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1600" kern="100" dirty="0" smtClean="0">
                          <a:latin typeface="Century"/>
                          <a:ea typeface="HG創英角ｺﾞｼｯｸUB"/>
                          <a:cs typeface="Times New Roman"/>
                        </a:rPr>
                        <a:t>～</a:t>
                      </a:r>
                      <a:r>
                        <a:rPr lang="ja-JP" altLang="en-US" sz="1600" kern="100" dirty="0" smtClean="0">
                          <a:solidFill>
                            <a:schemeClr val="tx1"/>
                          </a:solidFill>
                          <a:latin typeface="Century"/>
                          <a:ea typeface="HG創英角ｺﾞｼｯｸUB"/>
                          <a:cs typeface="Times New Roman"/>
                        </a:rPr>
                        <a:t>社会福祉施設など災害時要配慮者利用施設</a:t>
                      </a:r>
                      <a:r>
                        <a:rPr lang="ja-JP" altLang="en-US" sz="1600" kern="100" dirty="0" smtClean="0">
                          <a:latin typeface="Century"/>
                          <a:ea typeface="HG創英角ｺﾞｼｯｸUB"/>
                          <a:cs typeface="Times New Roman"/>
                        </a:rPr>
                        <a:t>の管理者の皆様へ～</a:t>
                      </a:r>
                      <a:endParaRPr lang="en-US" altLang="ja-JP" sz="1600" kern="100" dirty="0" smtClean="0">
                        <a:latin typeface="Century"/>
                        <a:ea typeface="HG創英角ｺﾞｼｯｸUB"/>
                        <a:cs typeface="Times New Roman"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ja-JP" altLang="en-US" sz="400" kern="100" dirty="0" smtClean="0">
                        <a:latin typeface="Century"/>
                        <a:ea typeface="HG創英角ｺﾞｼｯｸUB"/>
                        <a:cs typeface="Times New Roman"/>
                      </a:endParaRPr>
                    </a:p>
                  </a:txBody>
                  <a:tcPr marL="50201" marR="50201" marT="0" marB="0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2" name="Picture 2" descr="http://www.cbr.mlit.go.jp/kisojyo/saigai/all/spacer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0996" y="4067252"/>
            <a:ext cx="95250" cy="9525"/>
          </a:xfrm>
          <a:prstGeom prst="rect">
            <a:avLst/>
          </a:prstGeom>
          <a:noFill/>
        </p:spPr>
      </p:pic>
      <p:sp>
        <p:nvSpPr>
          <p:cNvPr id="36" name="二等辺三角形 35"/>
          <p:cNvSpPr/>
          <p:nvPr/>
        </p:nvSpPr>
        <p:spPr>
          <a:xfrm rot="5400000">
            <a:off x="1905000" y="5579644"/>
            <a:ext cx="895057" cy="245691"/>
          </a:xfrm>
          <a:prstGeom prst="triangle">
            <a:avLst/>
          </a:prstGeom>
          <a:gradFill flip="none" rotWithShape="1">
            <a:gsLst>
              <a:gs pos="0">
                <a:srgbClr val="FFFF00"/>
              </a:gs>
              <a:gs pos="70000">
                <a:srgbClr val="FF6600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000">
              <a:solidFill>
                <a:prstClr val="white"/>
              </a:solidFill>
            </a:endParaRPr>
          </a:p>
        </p:txBody>
      </p:sp>
      <p:sp>
        <p:nvSpPr>
          <p:cNvPr id="38" name="二等辺三角形 37"/>
          <p:cNvSpPr/>
          <p:nvPr/>
        </p:nvSpPr>
        <p:spPr>
          <a:xfrm rot="5400000">
            <a:off x="4208260" y="5581647"/>
            <a:ext cx="888447" cy="255587"/>
          </a:xfrm>
          <a:prstGeom prst="triangle">
            <a:avLst/>
          </a:prstGeom>
          <a:gradFill flip="none" rotWithShape="1">
            <a:gsLst>
              <a:gs pos="0">
                <a:srgbClr val="FF6600"/>
              </a:gs>
              <a:gs pos="70000">
                <a:srgbClr val="FF0000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2000">
              <a:solidFill>
                <a:prstClr val="white"/>
              </a:solidFill>
            </a:endParaRPr>
          </a:p>
        </p:txBody>
      </p:sp>
      <p:sp>
        <p:nvSpPr>
          <p:cNvPr id="39" name="円/楕円 38"/>
          <p:cNvSpPr/>
          <p:nvPr/>
        </p:nvSpPr>
        <p:spPr>
          <a:xfrm>
            <a:off x="150981" y="5337245"/>
            <a:ext cx="2015166" cy="5207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b="1" dirty="0">
                <a:solidFill>
                  <a:schemeClr val="tx1"/>
                </a:solidFill>
              </a:rPr>
              <a:t>避難準備情報</a:t>
            </a:r>
          </a:p>
        </p:txBody>
      </p:sp>
      <p:sp>
        <p:nvSpPr>
          <p:cNvPr id="40" name="円/楕円 39"/>
          <p:cNvSpPr/>
          <p:nvPr/>
        </p:nvSpPr>
        <p:spPr>
          <a:xfrm>
            <a:off x="2601874" y="5334178"/>
            <a:ext cx="1796316" cy="520700"/>
          </a:xfrm>
          <a:prstGeom prst="ellips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b="1" dirty="0">
                <a:solidFill>
                  <a:prstClr val="white"/>
                </a:solidFill>
              </a:rPr>
              <a:t>避難勧告</a:t>
            </a:r>
          </a:p>
        </p:txBody>
      </p:sp>
      <p:sp>
        <p:nvSpPr>
          <p:cNvPr id="41" name="円/楕円 40"/>
          <p:cNvSpPr/>
          <p:nvPr/>
        </p:nvSpPr>
        <p:spPr>
          <a:xfrm>
            <a:off x="4926298" y="5342828"/>
            <a:ext cx="1796316" cy="5207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b="1" dirty="0">
                <a:solidFill>
                  <a:prstClr val="white"/>
                </a:solidFill>
              </a:rPr>
              <a:t>避難指示</a:t>
            </a:r>
          </a:p>
        </p:txBody>
      </p:sp>
      <p:sp>
        <p:nvSpPr>
          <p:cNvPr id="44" name="正方形/長方形 43"/>
          <p:cNvSpPr/>
          <p:nvPr/>
        </p:nvSpPr>
        <p:spPr>
          <a:xfrm>
            <a:off x="84485" y="4819640"/>
            <a:ext cx="6729412" cy="185658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5" name="テキスト ボックス 26"/>
          <p:cNvSpPr txBox="1">
            <a:spLocks noChangeArrowheads="1"/>
          </p:cNvSpPr>
          <p:nvPr/>
        </p:nvSpPr>
        <p:spPr bwMode="auto">
          <a:xfrm>
            <a:off x="622718" y="4682024"/>
            <a:ext cx="6137204" cy="33855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ja-JP" altLang="en-US" sz="1600" b="1" dirty="0" smtClean="0">
                <a:solidFill>
                  <a:schemeClr val="bg1"/>
                </a:solidFill>
              </a:rPr>
              <a:t>　　</a:t>
            </a:r>
            <a:r>
              <a:rPr lang="ja-JP" altLang="en-US" sz="1600" b="1" u="sng" dirty="0" smtClean="0">
                <a:solidFill>
                  <a:schemeClr val="bg1"/>
                </a:solidFill>
              </a:rPr>
              <a:t>●●市から</a:t>
            </a:r>
            <a:r>
              <a:rPr lang="ja-JP" altLang="en-US" sz="1600" b="1" u="sng" dirty="0">
                <a:solidFill>
                  <a:schemeClr val="bg1"/>
                </a:solidFill>
              </a:rPr>
              <a:t>発令</a:t>
            </a:r>
            <a:r>
              <a:rPr lang="ja-JP" altLang="en-US" sz="1600" b="1" u="sng" dirty="0" smtClean="0">
                <a:solidFill>
                  <a:schemeClr val="bg1"/>
                </a:solidFill>
              </a:rPr>
              <a:t>される避難情報</a:t>
            </a:r>
            <a:r>
              <a:rPr lang="ja-JP" altLang="ja-JP" sz="1600" u="sng" baseline="30000" dirty="0" smtClean="0">
                <a:solidFill>
                  <a:schemeClr val="bg1"/>
                </a:solidFill>
              </a:rPr>
              <a:t>※</a:t>
            </a:r>
            <a:r>
              <a:rPr lang="ja-JP" altLang="en-US" sz="1600" u="sng" baseline="30000" dirty="0" smtClean="0">
                <a:solidFill>
                  <a:schemeClr val="bg1"/>
                </a:solidFill>
              </a:rPr>
              <a:t>２</a:t>
            </a:r>
            <a:r>
              <a:rPr lang="ja-JP" altLang="en-US" sz="1600" b="1" u="sng" dirty="0" smtClean="0">
                <a:solidFill>
                  <a:schemeClr val="bg1"/>
                </a:solidFill>
              </a:rPr>
              <a:t>について確認しましょう。</a:t>
            </a:r>
            <a:endParaRPr lang="ja-JP" altLang="en-US" sz="1600" b="1" u="sng" dirty="0">
              <a:solidFill>
                <a:schemeClr val="bg1"/>
              </a:solidFill>
            </a:endParaRPr>
          </a:p>
        </p:txBody>
      </p:sp>
      <p:sp>
        <p:nvSpPr>
          <p:cNvPr id="8" name="横巻き 7"/>
          <p:cNvSpPr/>
          <p:nvPr/>
        </p:nvSpPr>
        <p:spPr>
          <a:xfrm rot="20810998">
            <a:off x="97771" y="4281568"/>
            <a:ext cx="1088139" cy="625167"/>
          </a:xfrm>
          <a:prstGeom prst="horizontalScroll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 smtClean="0"/>
              <a:t>ステップ</a:t>
            </a:r>
            <a:endParaRPr kumimoji="1" lang="en-US" altLang="ja-JP" sz="1600" b="1" dirty="0" smtClean="0"/>
          </a:p>
          <a:p>
            <a:pPr algn="ctr"/>
            <a:r>
              <a:rPr lang="ja-JP" altLang="en-US" sz="1600" b="1" dirty="0"/>
              <a:t>②</a:t>
            </a:r>
            <a:endParaRPr kumimoji="1" lang="ja-JP" altLang="en-US" sz="1600" b="1" dirty="0"/>
          </a:p>
        </p:txBody>
      </p:sp>
      <p:sp>
        <p:nvSpPr>
          <p:cNvPr id="48" name="正方形/長方形 47"/>
          <p:cNvSpPr/>
          <p:nvPr/>
        </p:nvSpPr>
        <p:spPr>
          <a:xfrm>
            <a:off x="82845" y="1968399"/>
            <a:ext cx="6729412" cy="216302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9" name="テキスト ボックス 26"/>
          <p:cNvSpPr txBox="1">
            <a:spLocks noChangeArrowheads="1"/>
          </p:cNvSpPr>
          <p:nvPr/>
        </p:nvSpPr>
        <p:spPr bwMode="auto">
          <a:xfrm>
            <a:off x="622718" y="1772664"/>
            <a:ext cx="6137205" cy="33855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ja-JP" altLang="en-US" sz="1600" b="1" dirty="0" smtClean="0">
                <a:solidFill>
                  <a:schemeClr val="bg1"/>
                </a:solidFill>
              </a:rPr>
              <a:t>　　　</a:t>
            </a:r>
            <a:r>
              <a:rPr lang="ja-JP" altLang="en-US" sz="1600" b="1" u="sng" dirty="0" smtClean="0">
                <a:solidFill>
                  <a:schemeClr val="bg1"/>
                </a:solidFill>
              </a:rPr>
              <a:t>施設の立地場所には、どのような危険があるのか確認しましょう。</a:t>
            </a:r>
            <a:endParaRPr lang="ja-JP" altLang="en-US" sz="1600" b="1" u="sng" dirty="0">
              <a:solidFill>
                <a:schemeClr val="bg1"/>
              </a:solidFill>
            </a:endParaRPr>
          </a:p>
        </p:txBody>
      </p:sp>
      <p:sp>
        <p:nvSpPr>
          <p:cNvPr id="50" name="横巻き 49"/>
          <p:cNvSpPr/>
          <p:nvPr/>
        </p:nvSpPr>
        <p:spPr>
          <a:xfrm rot="20810998">
            <a:off x="97772" y="1380674"/>
            <a:ext cx="1088139" cy="625167"/>
          </a:xfrm>
          <a:prstGeom prst="horizontalScroll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 smtClean="0"/>
              <a:t>ステップ</a:t>
            </a:r>
            <a:endParaRPr kumimoji="1" lang="en-US" altLang="ja-JP" sz="1600" b="1" dirty="0" smtClean="0"/>
          </a:p>
          <a:p>
            <a:pPr algn="ctr"/>
            <a:r>
              <a:rPr lang="ja-JP" altLang="en-US" sz="1600" b="1" dirty="0" smtClean="0"/>
              <a:t>①</a:t>
            </a:r>
            <a:endParaRPr kumimoji="1" lang="ja-JP" altLang="en-US" sz="1600" b="1" dirty="0"/>
          </a:p>
        </p:txBody>
      </p:sp>
      <p:sp>
        <p:nvSpPr>
          <p:cNvPr id="54" name="正方形/長方形 53"/>
          <p:cNvSpPr/>
          <p:nvPr/>
        </p:nvSpPr>
        <p:spPr>
          <a:xfrm>
            <a:off x="67197" y="7382032"/>
            <a:ext cx="6729412" cy="173993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5" name="テキスト ボックス 26"/>
          <p:cNvSpPr txBox="1">
            <a:spLocks noChangeArrowheads="1"/>
          </p:cNvSpPr>
          <p:nvPr/>
        </p:nvSpPr>
        <p:spPr bwMode="auto">
          <a:xfrm>
            <a:off x="693939" y="7226278"/>
            <a:ext cx="5985872" cy="33855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ja-JP" altLang="en-US" sz="1600" b="1" dirty="0" smtClean="0">
                <a:solidFill>
                  <a:schemeClr val="bg1"/>
                </a:solidFill>
              </a:rPr>
              <a:t>　</a:t>
            </a:r>
            <a:r>
              <a:rPr lang="ja-JP" altLang="en-US" sz="1600" b="1" u="sng" dirty="0" smtClean="0">
                <a:solidFill>
                  <a:schemeClr val="bg1"/>
                </a:solidFill>
              </a:rPr>
              <a:t>もしもの時に備えて考えておきましょう。</a:t>
            </a:r>
            <a:endParaRPr lang="ja-JP" altLang="en-US" sz="1600" b="1" u="sng" dirty="0">
              <a:solidFill>
                <a:schemeClr val="bg1"/>
              </a:solidFill>
            </a:endParaRPr>
          </a:p>
        </p:txBody>
      </p:sp>
      <p:sp>
        <p:nvSpPr>
          <p:cNvPr id="56" name="横巻き 55"/>
          <p:cNvSpPr/>
          <p:nvPr/>
        </p:nvSpPr>
        <p:spPr>
          <a:xfrm rot="20810998">
            <a:off x="97771" y="6824085"/>
            <a:ext cx="1088139" cy="625167"/>
          </a:xfrm>
          <a:prstGeom prst="horizontalScroll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 smtClean="0"/>
              <a:t>ステップ</a:t>
            </a:r>
            <a:endParaRPr kumimoji="1" lang="en-US" altLang="ja-JP" sz="1600" b="1" dirty="0" smtClean="0"/>
          </a:p>
          <a:p>
            <a:pPr algn="ctr"/>
            <a:r>
              <a:rPr lang="ja-JP" altLang="en-US" sz="1600" b="1" dirty="0" smtClean="0"/>
              <a:t>③</a:t>
            </a:r>
            <a:endParaRPr kumimoji="1" lang="ja-JP" altLang="en-US" sz="1600" b="1" dirty="0"/>
          </a:p>
        </p:txBody>
      </p:sp>
      <p:sp>
        <p:nvSpPr>
          <p:cNvPr id="58" name="テキスト ボックス 14"/>
          <p:cNvSpPr txBox="1">
            <a:spLocks noChangeArrowheads="1"/>
          </p:cNvSpPr>
          <p:nvPr/>
        </p:nvSpPr>
        <p:spPr bwMode="auto">
          <a:xfrm>
            <a:off x="4267424" y="-26430"/>
            <a:ext cx="264369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177800" lvl="0" indent="-177800">
              <a:defRPr/>
            </a:pPr>
            <a:r>
              <a:rPr lang="ja-JP" altLang="en-US" sz="1400" dirty="0" smtClean="0">
                <a:solidFill>
                  <a:prstClr val="black"/>
                </a:solidFill>
                <a:latin typeface="Calibri"/>
              </a:rPr>
              <a:t>～●●市からのお知らせです～</a:t>
            </a:r>
            <a:endParaRPr lang="en-US" altLang="ja-JP" sz="1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テキスト ボックス 14"/>
          <p:cNvSpPr txBox="1">
            <a:spLocks noChangeArrowheads="1"/>
          </p:cNvSpPr>
          <p:nvPr/>
        </p:nvSpPr>
        <p:spPr bwMode="auto">
          <a:xfrm>
            <a:off x="4398480" y="4118648"/>
            <a:ext cx="261297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177800" lvl="0" indent="-177800">
              <a:defRPr/>
            </a:pPr>
            <a:r>
              <a:rPr lang="en-US" altLang="ja-JP" sz="800" dirty="0" smtClean="0">
                <a:solidFill>
                  <a:prstClr val="black"/>
                </a:solidFill>
                <a:latin typeface="Calibri"/>
              </a:rPr>
              <a:t>※</a:t>
            </a:r>
            <a:r>
              <a:rPr lang="ja-JP" altLang="en-US" sz="800" dirty="0" smtClean="0">
                <a:solidFill>
                  <a:prstClr val="black"/>
                </a:solidFill>
                <a:latin typeface="Calibri"/>
              </a:rPr>
              <a:t>１　災害種別ごとに異なりますので、ご注意ください。</a:t>
            </a:r>
            <a:endParaRPr lang="en-US" altLang="ja-JP" sz="8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2" name="テキスト ボックス 14"/>
          <p:cNvSpPr txBox="1">
            <a:spLocks noChangeArrowheads="1"/>
          </p:cNvSpPr>
          <p:nvPr/>
        </p:nvSpPr>
        <p:spPr bwMode="auto">
          <a:xfrm>
            <a:off x="3565626" y="6653845"/>
            <a:ext cx="329184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177800" lvl="0" indent="-177800">
              <a:defRPr/>
            </a:pPr>
            <a:r>
              <a:rPr lang="en-US" altLang="ja-JP" sz="800" dirty="0" smtClean="0">
                <a:solidFill>
                  <a:prstClr val="black"/>
                </a:solidFill>
                <a:latin typeface="Calibri"/>
              </a:rPr>
              <a:t>※</a:t>
            </a:r>
            <a:r>
              <a:rPr lang="ja-JP" altLang="en-US" sz="800" dirty="0" smtClean="0">
                <a:solidFill>
                  <a:prstClr val="black"/>
                </a:solidFill>
                <a:latin typeface="Calibri"/>
              </a:rPr>
              <a:t>２　避難情報の入手方法については、裏面をご確認ください。</a:t>
            </a:r>
            <a:endParaRPr lang="en-US" altLang="ja-JP" sz="800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5052" y="3224311"/>
            <a:ext cx="1341246" cy="859099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64734" y="3214044"/>
            <a:ext cx="1335228" cy="878204"/>
          </a:xfrm>
          <a:prstGeom prst="rect">
            <a:avLst/>
          </a:prstGeom>
        </p:spPr>
      </p:pic>
      <p:sp>
        <p:nvSpPr>
          <p:cNvPr id="66" name="テキスト ボックス 14"/>
          <p:cNvSpPr txBox="1">
            <a:spLocks noChangeArrowheads="1"/>
          </p:cNvSpPr>
          <p:nvPr/>
        </p:nvSpPr>
        <p:spPr bwMode="auto">
          <a:xfrm>
            <a:off x="328168" y="5846516"/>
            <a:ext cx="174559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177800" lvl="0" indent="-177800">
              <a:defRPr/>
            </a:pPr>
            <a:r>
              <a:rPr lang="ja-JP" altLang="en-US" sz="800" dirty="0" smtClean="0">
                <a:solidFill>
                  <a:prstClr val="black"/>
                </a:solidFill>
                <a:latin typeface="Calibri"/>
              </a:rPr>
              <a:t>避難勧告や避難指示を発令すること</a:t>
            </a:r>
            <a:endParaRPr lang="en-US" altLang="ja-JP" sz="800" dirty="0" smtClean="0">
              <a:solidFill>
                <a:prstClr val="black"/>
              </a:solidFill>
              <a:latin typeface="Calibri"/>
            </a:endParaRPr>
          </a:p>
          <a:p>
            <a:pPr marL="177800" lvl="0" indent="-177800">
              <a:defRPr/>
            </a:pPr>
            <a:r>
              <a:rPr lang="ja-JP" altLang="en-US" sz="800" dirty="0" smtClean="0">
                <a:solidFill>
                  <a:prstClr val="black"/>
                </a:solidFill>
                <a:latin typeface="Calibri"/>
              </a:rPr>
              <a:t>が予想される場合</a:t>
            </a:r>
            <a:endParaRPr lang="en-US" altLang="ja-JP" sz="8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7" name="テキスト ボックス 14"/>
          <p:cNvSpPr txBox="1">
            <a:spLocks noChangeArrowheads="1"/>
          </p:cNvSpPr>
          <p:nvPr/>
        </p:nvSpPr>
        <p:spPr bwMode="auto">
          <a:xfrm>
            <a:off x="2499878" y="5838608"/>
            <a:ext cx="200013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177800" lvl="0" indent="-177800" algn="dist">
              <a:defRPr/>
            </a:pPr>
            <a:r>
              <a:rPr lang="ja-JP" altLang="en-US" sz="800" dirty="0" smtClean="0">
                <a:solidFill>
                  <a:prstClr val="black"/>
                </a:solidFill>
                <a:latin typeface="Calibri"/>
              </a:rPr>
              <a:t>災害による被害が予想され、人的被害が</a:t>
            </a:r>
            <a:endParaRPr lang="en-US" altLang="ja-JP" sz="800" dirty="0" smtClean="0">
              <a:solidFill>
                <a:prstClr val="black"/>
              </a:solidFill>
              <a:latin typeface="Calibri"/>
            </a:endParaRPr>
          </a:p>
          <a:p>
            <a:pPr marL="177800" lvl="0" indent="-177800">
              <a:defRPr/>
            </a:pPr>
            <a:r>
              <a:rPr lang="ja-JP" altLang="en-US" sz="800" dirty="0" smtClean="0">
                <a:solidFill>
                  <a:prstClr val="black"/>
                </a:solidFill>
                <a:latin typeface="Calibri"/>
              </a:rPr>
              <a:t>発生する可能性が高まった場合</a:t>
            </a:r>
            <a:endParaRPr lang="en-US" altLang="ja-JP" sz="8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8" name="テキスト ボックス 14"/>
          <p:cNvSpPr txBox="1">
            <a:spLocks noChangeArrowheads="1"/>
          </p:cNvSpPr>
          <p:nvPr/>
        </p:nvSpPr>
        <p:spPr bwMode="auto">
          <a:xfrm>
            <a:off x="4867400" y="5838608"/>
            <a:ext cx="203361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177800" lvl="0" indent="-177800">
              <a:defRPr/>
            </a:pPr>
            <a:r>
              <a:rPr lang="ja-JP" altLang="en-US" sz="800" dirty="0">
                <a:solidFill>
                  <a:prstClr val="black"/>
                </a:solidFill>
                <a:latin typeface="Calibri"/>
              </a:rPr>
              <a:t>災害</a:t>
            </a:r>
            <a:r>
              <a:rPr lang="ja-JP" altLang="en-US" sz="800" dirty="0" smtClean="0">
                <a:solidFill>
                  <a:prstClr val="black"/>
                </a:solidFill>
                <a:latin typeface="Calibri"/>
              </a:rPr>
              <a:t>が発生するなど状況がさらに悪化し、</a:t>
            </a:r>
            <a:endParaRPr lang="en-US" altLang="ja-JP" sz="800" dirty="0" smtClean="0">
              <a:solidFill>
                <a:prstClr val="black"/>
              </a:solidFill>
              <a:latin typeface="Calibri"/>
            </a:endParaRPr>
          </a:p>
          <a:p>
            <a:pPr marL="177800" lvl="0" indent="-177800">
              <a:defRPr/>
            </a:pPr>
            <a:r>
              <a:rPr lang="ja-JP" altLang="en-US" sz="800" dirty="0" smtClean="0">
                <a:solidFill>
                  <a:prstClr val="black"/>
                </a:solidFill>
                <a:latin typeface="Calibri"/>
              </a:rPr>
              <a:t>人的被害の危険性が非常に高まった場合</a:t>
            </a:r>
            <a:endParaRPr lang="en-US" altLang="ja-JP" sz="8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9" name="テキスト ボックス 14"/>
          <p:cNvSpPr txBox="1">
            <a:spLocks noChangeArrowheads="1"/>
          </p:cNvSpPr>
          <p:nvPr/>
        </p:nvSpPr>
        <p:spPr bwMode="auto">
          <a:xfrm>
            <a:off x="3565626" y="6789670"/>
            <a:ext cx="331633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177800" lvl="0" indent="-177800">
              <a:defRPr/>
            </a:pPr>
            <a:r>
              <a:rPr lang="en-US" altLang="ja-JP" sz="800" dirty="0" smtClean="0">
                <a:solidFill>
                  <a:prstClr val="black"/>
                </a:solidFill>
                <a:latin typeface="Calibri"/>
              </a:rPr>
              <a:t>※</a:t>
            </a:r>
            <a:r>
              <a:rPr lang="ja-JP" altLang="en-US" sz="800" dirty="0">
                <a:solidFill>
                  <a:prstClr val="black"/>
                </a:solidFill>
                <a:latin typeface="Calibri"/>
              </a:rPr>
              <a:t>３</a:t>
            </a:r>
            <a:r>
              <a:rPr lang="ja-JP" altLang="en-US" sz="800" dirty="0" smtClean="0">
                <a:solidFill>
                  <a:prstClr val="black"/>
                </a:solidFill>
                <a:latin typeface="Calibri"/>
              </a:rPr>
              <a:t>　必ずしも、この順番で発令されるとは限らないので、ご注意ください。</a:t>
            </a:r>
            <a:endParaRPr lang="en-US" altLang="ja-JP" sz="8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テキスト ボックス 14"/>
          <p:cNvSpPr txBox="1">
            <a:spLocks noChangeArrowheads="1"/>
          </p:cNvSpPr>
          <p:nvPr/>
        </p:nvSpPr>
        <p:spPr bwMode="auto">
          <a:xfrm>
            <a:off x="3565626" y="6929777"/>
            <a:ext cx="331633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177800" lvl="0" indent="-177800">
              <a:defRPr/>
            </a:pPr>
            <a:r>
              <a:rPr lang="en-US" altLang="ja-JP" sz="800" dirty="0" smtClean="0">
                <a:solidFill>
                  <a:prstClr val="black"/>
                </a:solidFill>
                <a:latin typeface="Calibri"/>
              </a:rPr>
              <a:t>※</a:t>
            </a:r>
            <a:r>
              <a:rPr lang="ja-JP" altLang="en-US" sz="800" dirty="0">
                <a:solidFill>
                  <a:prstClr val="black"/>
                </a:solidFill>
                <a:latin typeface="Calibri"/>
              </a:rPr>
              <a:t>４</a:t>
            </a:r>
            <a:r>
              <a:rPr lang="ja-JP" altLang="en-US" sz="800" dirty="0" smtClean="0">
                <a:solidFill>
                  <a:prstClr val="black"/>
                </a:solidFill>
                <a:latin typeface="Calibri"/>
              </a:rPr>
              <a:t>　「避難準備情報」等が発令されていなくても、身の危険を感じる場合は避難を開始してください。</a:t>
            </a:r>
            <a:endParaRPr lang="en-US" altLang="ja-JP" sz="8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19449" y="-41505"/>
            <a:ext cx="1341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/>
              <a:t>（別添１）</a:t>
            </a:r>
            <a:endParaRPr kumimoji="1" lang="ja-JP" alt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角丸四角形 13"/>
          <p:cNvSpPr/>
          <p:nvPr/>
        </p:nvSpPr>
        <p:spPr>
          <a:xfrm>
            <a:off x="176797" y="966826"/>
            <a:ext cx="4820543" cy="3821074"/>
          </a:xfrm>
          <a:prstGeom prst="roundRect">
            <a:avLst>
              <a:gd name="adj" fmla="val 5649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81"/>
          <p:cNvSpPr txBox="1">
            <a:spLocks noChangeArrowheads="1"/>
          </p:cNvSpPr>
          <p:nvPr/>
        </p:nvSpPr>
        <p:spPr bwMode="auto">
          <a:xfrm>
            <a:off x="273244" y="1044051"/>
            <a:ext cx="5002626" cy="38779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1450" indent="-1714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buFont typeface="Wingdings" panose="05000000000000000000" pitchFamily="2" charset="2"/>
              <a:buChar char="p"/>
            </a:pPr>
            <a:endParaRPr lang="en-US" altLang="ja-JP" sz="800" dirty="0" smtClean="0">
              <a:solidFill>
                <a:srgbClr val="000000"/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ja-JP" altLang="en-US" sz="1400" dirty="0" smtClean="0">
                <a:solidFill>
                  <a:prstClr val="black"/>
                </a:solidFill>
                <a:latin typeface="Calibri"/>
              </a:rPr>
              <a:t>●●市の防災ウェブサイト</a:t>
            </a:r>
            <a:endParaRPr lang="en-US" altLang="ja-JP" sz="1400" dirty="0">
              <a:solidFill>
                <a:prstClr val="black"/>
              </a:solidFill>
              <a:latin typeface="Calibri"/>
            </a:endParaRPr>
          </a:p>
          <a:p>
            <a:pPr marL="0" indent="0"/>
            <a:r>
              <a:rPr lang="ja-JP" altLang="en-US" sz="1400" dirty="0">
                <a:solidFill>
                  <a:prstClr val="black"/>
                </a:solidFill>
                <a:latin typeface="Calibri"/>
              </a:rPr>
              <a:t>　</a:t>
            </a:r>
            <a:r>
              <a:rPr lang="en-US" altLang="ja-JP" sz="1400" dirty="0">
                <a:solidFill>
                  <a:srgbClr val="0070C0"/>
                </a:solidFill>
              </a:rPr>
              <a:t>http://www.</a:t>
            </a:r>
            <a:r>
              <a:rPr lang="ja-JP" altLang="en-US" sz="1400" dirty="0">
                <a:solidFill>
                  <a:srgbClr val="0070C0"/>
                </a:solidFill>
              </a:rPr>
              <a:t>●●●●●●</a:t>
            </a:r>
            <a:endParaRPr lang="en-US" altLang="ja-JP" sz="1400" dirty="0">
              <a:solidFill>
                <a:srgbClr val="0070C0"/>
              </a:solidFill>
            </a:endParaRPr>
          </a:p>
          <a:p>
            <a:pPr marL="0" indent="0"/>
            <a:r>
              <a:rPr lang="ja-JP" altLang="en-US" sz="1400" dirty="0">
                <a:solidFill>
                  <a:prstClr val="black"/>
                </a:solidFill>
                <a:latin typeface="Calibri"/>
              </a:rPr>
              <a:t>　</a:t>
            </a:r>
            <a:r>
              <a:rPr lang="ja-JP" altLang="en-US" sz="1400" dirty="0" smtClean="0">
                <a:solidFill>
                  <a:prstClr val="black"/>
                </a:solidFill>
                <a:latin typeface="Calibri"/>
              </a:rPr>
              <a:t>　●●市内の防災情報について掲載しています。</a:t>
            </a:r>
            <a:endParaRPr lang="en-US" altLang="ja-JP" sz="1400" dirty="0" smtClean="0">
              <a:solidFill>
                <a:prstClr val="black"/>
              </a:solidFill>
              <a:latin typeface="Calibri"/>
            </a:endParaRPr>
          </a:p>
          <a:p>
            <a:pPr marL="0" indent="0"/>
            <a:r>
              <a:rPr lang="ja-JP" altLang="en-US" sz="1400" dirty="0">
                <a:solidFill>
                  <a:prstClr val="black"/>
                </a:solidFill>
                <a:latin typeface="Calibri"/>
              </a:rPr>
              <a:t>　</a:t>
            </a:r>
            <a:r>
              <a:rPr lang="ja-JP" altLang="en-US" sz="1400" dirty="0" smtClean="0">
                <a:solidFill>
                  <a:prstClr val="black"/>
                </a:solidFill>
                <a:latin typeface="Calibri"/>
              </a:rPr>
              <a:t>　なお、電子メールによる防災情報の配信サービスも行って</a:t>
            </a:r>
            <a:endParaRPr lang="en-US" altLang="ja-JP" sz="1400" dirty="0" smtClean="0">
              <a:solidFill>
                <a:prstClr val="black"/>
              </a:solidFill>
              <a:latin typeface="Calibri"/>
            </a:endParaRPr>
          </a:p>
          <a:p>
            <a:pPr marL="0" indent="0"/>
            <a:r>
              <a:rPr lang="ja-JP" altLang="en-US" sz="1400" dirty="0">
                <a:solidFill>
                  <a:prstClr val="black"/>
                </a:solidFill>
                <a:latin typeface="Calibri"/>
              </a:rPr>
              <a:t>　</a:t>
            </a:r>
            <a:r>
              <a:rPr lang="ja-JP" altLang="en-US" sz="1400" dirty="0" smtClean="0">
                <a:solidFill>
                  <a:prstClr val="black"/>
                </a:solidFill>
                <a:latin typeface="Calibri"/>
              </a:rPr>
              <a:t>おりますので、この機会にご登録ください。</a:t>
            </a:r>
            <a:endParaRPr lang="en-US" altLang="ja-JP" sz="800" dirty="0" smtClean="0">
              <a:solidFill>
                <a:prstClr val="black"/>
              </a:solidFill>
              <a:latin typeface="Calibri"/>
            </a:endParaRPr>
          </a:p>
          <a:p>
            <a:pPr marL="0" indent="0"/>
            <a:endParaRPr lang="en-US" altLang="ja-JP" sz="800" dirty="0" smtClean="0">
              <a:solidFill>
                <a:prstClr val="black"/>
              </a:solidFill>
              <a:latin typeface="Calibri"/>
            </a:endParaRPr>
          </a:p>
          <a:p>
            <a:pPr marL="0" indent="0"/>
            <a:r>
              <a:rPr lang="ja-JP" altLang="en-US" sz="800" dirty="0" smtClean="0">
                <a:solidFill>
                  <a:prstClr val="black"/>
                </a:solidFill>
                <a:latin typeface="Calibri"/>
              </a:rPr>
              <a:t>　</a:t>
            </a:r>
            <a:r>
              <a:rPr lang="ja-JP" altLang="en-US" sz="1400" dirty="0" smtClean="0">
                <a:solidFill>
                  <a:prstClr val="black"/>
                </a:solidFill>
                <a:latin typeface="Calibri"/>
              </a:rPr>
              <a:t>＜登録方法＞</a:t>
            </a:r>
            <a:endParaRPr lang="en-US" altLang="ja-JP" sz="1400" dirty="0" smtClean="0">
              <a:solidFill>
                <a:prstClr val="black"/>
              </a:solidFill>
              <a:latin typeface="Calibri"/>
            </a:endParaRPr>
          </a:p>
          <a:p>
            <a:pPr marL="0" indent="0"/>
            <a:endParaRPr lang="en-US" altLang="ja-JP" sz="800" dirty="0">
              <a:solidFill>
                <a:prstClr val="black"/>
              </a:solidFill>
              <a:latin typeface="Calibri"/>
            </a:endParaRPr>
          </a:p>
          <a:p>
            <a:pPr marL="0" indent="0"/>
            <a:endParaRPr lang="en-US" altLang="ja-JP" sz="1400" dirty="0" smtClean="0">
              <a:solidFill>
                <a:prstClr val="black"/>
              </a:solidFill>
              <a:latin typeface="Calibri"/>
            </a:endParaRPr>
          </a:p>
          <a:p>
            <a:pPr marL="0" indent="0"/>
            <a:endParaRPr lang="en-US" altLang="ja-JP" sz="1400" dirty="0">
              <a:solidFill>
                <a:prstClr val="black"/>
              </a:solidFill>
              <a:latin typeface="Calibri"/>
            </a:endParaRPr>
          </a:p>
          <a:p>
            <a:pPr marL="0" indent="0"/>
            <a:endParaRPr lang="en-US" altLang="ja-JP" sz="1400" dirty="0" smtClean="0">
              <a:solidFill>
                <a:prstClr val="black"/>
              </a:solidFill>
              <a:latin typeface="Calibri"/>
            </a:endParaRPr>
          </a:p>
          <a:p>
            <a:pPr marL="0" indent="0"/>
            <a:endParaRPr lang="en-US" altLang="ja-JP" sz="1400" dirty="0">
              <a:solidFill>
                <a:prstClr val="black"/>
              </a:solidFill>
              <a:latin typeface="Calibri"/>
            </a:endParaRPr>
          </a:p>
          <a:p>
            <a:pPr marL="0" indent="0"/>
            <a:endParaRPr lang="en-US" altLang="ja-JP" sz="1400" dirty="0">
              <a:solidFill>
                <a:prstClr val="black"/>
              </a:solidFill>
              <a:latin typeface="Calibri"/>
            </a:endParaRPr>
          </a:p>
          <a:p>
            <a:pPr marL="0" indent="0"/>
            <a:endParaRPr lang="en-US" altLang="ja-JP" sz="800" dirty="0" smtClean="0">
              <a:solidFill>
                <a:srgbClr val="000000"/>
              </a:solidFill>
            </a:endParaRPr>
          </a:p>
          <a:p>
            <a:pPr marL="0" indent="0"/>
            <a:endParaRPr lang="en-US" altLang="ja-JP" sz="800" dirty="0">
              <a:solidFill>
                <a:srgbClr val="000000"/>
              </a:solidFill>
            </a:endParaRPr>
          </a:p>
          <a:p>
            <a:pPr marL="0" indent="0"/>
            <a:endParaRPr lang="en-US" altLang="ja-JP" sz="800" dirty="0">
              <a:solidFill>
                <a:srgbClr val="000000"/>
              </a:solidFill>
            </a:endParaRPr>
          </a:p>
          <a:p>
            <a:pPr marL="0" indent="0"/>
            <a:endParaRPr lang="en-US" altLang="ja-JP" sz="800" dirty="0" smtClean="0">
              <a:solidFill>
                <a:srgbClr val="000000"/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ja-JP" altLang="en-US" sz="1400" dirty="0" smtClean="0">
                <a:solidFill>
                  <a:srgbClr val="000000"/>
                </a:solidFill>
              </a:rPr>
              <a:t>防災無線や広報車等</a:t>
            </a:r>
            <a:endParaRPr lang="en-US" altLang="ja-JP" sz="1400" dirty="0">
              <a:solidFill>
                <a:srgbClr val="000000"/>
              </a:solidFill>
            </a:endParaRPr>
          </a:p>
          <a:p>
            <a:pPr marL="0" indent="0"/>
            <a:r>
              <a:rPr lang="ja-JP" altLang="en-US" sz="1400" dirty="0">
                <a:solidFill>
                  <a:srgbClr val="000000"/>
                </a:solidFill>
              </a:rPr>
              <a:t>　</a:t>
            </a:r>
            <a:r>
              <a:rPr lang="ja-JP" altLang="en-US" sz="1400" dirty="0" smtClean="0">
                <a:solidFill>
                  <a:srgbClr val="000000"/>
                </a:solidFill>
              </a:rPr>
              <a:t>　防災無線や広報車等を使用し、情報をお伝えしています。</a:t>
            </a:r>
            <a:endParaRPr lang="en-US" altLang="ja-JP" sz="1400" dirty="0" smtClean="0">
              <a:solidFill>
                <a:srgbClr val="000000"/>
              </a:solidFill>
            </a:endParaRPr>
          </a:p>
          <a:p>
            <a:pPr marL="0" indent="0"/>
            <a:endParaRPr lang="en-US" altLang="ja-JP" sz="800" dirty="0" smtClean="0">
              <a:solidFill>
                <a:srgbClr val="000000"/>
              </a:solidFill>
            </a:endParaRPr>
          </a:p>
        </p:txBody>
      </p:sp>
      <p:sp>
        <p:nvSpPr>
          <p:cNvPr id="3" name="角丸四角形 2"/>
          <p:cNvSpPr/>
          <p:nvPr/>
        </p:nvSpPr>
        <p:spPr>
          <a:xfrm>
            <a:off x="54895" y="8566970"/>
            <a:ext cx="6717434" cy="549321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正方形/長方形 43"/>
          <p:cNvSpPr/>
          <p:nvPr/>
        </p:nvSpPr>
        <p:spPr>
          <a:xfrm>
            <a:off x="63554" y="714847"/>
            <a:ext cx="6729412" cy="780569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5" name="テキスト ボックス 26"/>
          <p:cNvSpPr txBox="1">
            <a:spLocks noChangeArrowheads="1"/>
          </p:cNvSpPr>
          <p:nvPr/>
        </p:nvSpPr>
        <p:spPr bwMode="auto">
          <a:xfrm>
            <a:off x="601786" y="418275"/>
            <a:ext cx="6137204" cy="33855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ja-JP" altLang="en-US" sz="1600" b="1" dirty="0" smtClean="0">
                <a:solidFill>
                  <a:schemeClr val="bg1"/>
                </a:solidFill>
              </a:rPr>
              <a:t>　　</a:t>
            </a:r>
            <a:r>
              <a:rPr lang="ja-JP" altLang="en-US" sz="1600" b="1" u="sng" dirty="0">
                <a:solidFill>
                  <a:schemeClr val="bg1"/>
                </a:solidFill>
              </a:rPr>
              <a:t>避難</a:t>
            </a:r>
            <a:r>
              <a:rPr lang="ja-JP" altLang="en-US" sz="1600" b="1" u="sng" dirty="0" smtClean="0">
                <a:solidFill>
                  <a:schemeClr val="bg1"/>
                </a:solidFill>
              </a:rPr>
              <a:t>に関する防災情報の入手方法について</a:t>
            </a:r>
            <a:endParaRPr lang="ja-JP" altLang="en-US" sz="1600" b="1" u="sng" dirty="0">
              <a:solidFill>
                <a:schemeClr val="bg1"/>
              </a:solidFill>
            </a:endParaRPr>
          </a:p>
        </p:txBody>
      </p:sp>
      <p:sp>
        <p:nvSpPr>
          <p:cNvPr id="8" name="横巻き 7"/>
          <p:cNvSpPr/>
          <p:nvPr/>
        </p:nvSpPr>
        <p:spPr>
          <a:xfrm rot="20810998">
            <a:off x="81363" y="143560"/>
            <a:ext cx="1088139" cy="625167"/>
          </a:xfrm>
          <a:prstGeom prst="horizontalScroll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/>
              <a:t>参考</a:t>
            </a:r>
            <a:endParaRPr kumimoji="1" lang="en-US" altLang="ja-JP" sz="1600" b="1" dirty="0" smtClean="0"/>
          </a:p>
        </p:txBody>
      </p:sp>
      <p:sp>
        <p:nvSpPr>
          <p:cNvPr id="60" name="テキスト ボックス 14"/>
          <p:cNvSpPr txBox="1">
            <a:spLocks noChangeArrowheads="1"/>
          </p:cNvSpPr>
          <p:nvPr/>
        </p:nvSpPr>
        <p:spPr bwMode="auto">
          <a:xfrm>
            <a:off x="0" y="8597770"/>
            <a:ext cx="6996200" cy="5027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177800" lvl="0" indent="-177800">
              <a:lnSpc>
                <a:spcPts val="1600"/>
              </a:lnSpc>
              <a:defRPr/>
            </a:pPr>
            <a:r>
              <a:rPr lang="en-US" altLang="ja-JP" sz="1400" dirty="0" smtClean="0">
                <a:solidFill>
                  <a:prstClr val="black"/>
                </a:solidFill>
                <a:latin typeface="Calibri"/>
              </a:rPr>
              <a:t>【</a:t>
            </a:r>
            <a:r>
              <a:rPr lang="ja-JP" altLang="en-US" sz="1400" dirty="0" smtClean="0">
                <a:solidFill>
                  <a:prstClr val="black"/>
                </a:solidFill>
                <a:latin typeface="Calibri"/>
              </a:rPr>
              <a:t>お問い合わせ先</a:t>
            </a:r>
            <a:r>
              <a:rPr lang="en-US" altLang="ja-JP" sz="1400" dirty="0" smtClean="0">
                <a:solidFill>
                  <a:prstClr val="black"/>
                </a:solidFill>
                <a:latin typeface="Calibri"/>
              </a:rPr>
              <a:t>】</a:t>
            </a:r>
            <a:r>
              <a:rPr lang="ja-JP" altLang="en-US" sz="1400" dirty="0">
                <a:solidFill>
                  <a:prstClr val="black"/>
                </a:solidFill>
                <a:latin typeface="Calibri"/>
              </a:rPr>
              <a:t>　</a:t>
            </a:r>
            <a:r>
              <a:rPr lang="ja-JP" altLang="en-US" sz="1400" dirty="0" smtClean="0">
                <a:solidFill>
                  <a:prstClr val="black"/>
                </a:solidFill>
                <a:latin typeface="Calibri"/>
              </a:rPr>
              <a:t>●●市役所　●●課　●●係　　　電話：●●</a:t>
            </a:r>
            <a:r>
              <a:rPr lang="ja-JP" altLang="en-US" sz="1400" dirty="0">
                <a:solidFill>
                  <a:prstClr val="black"/>
                </a:solidFill>
                <a:latin typeface="Calibri"/>
              </a:rPr>
              <a:t>●－ ●●●</a:t>
            </a:r>
            <a:r>
              <a:rPr lang="ja-JP" altLang="en-US" sz="1400" dirty="0" smtClean="0">
                <a:solidFill>
                  <a:prstClr val="black"/>
                </a:solidFill>
                <a:latin typeface="Calibri"/>
              </a:rPr>
              <a:t>－</a:t>
            </a:r>
            <a:r>
              <a:rPr lang="ja-JP" altLang="en-US" sz="1400" dirty="0">
                <a:solidFill>
                  <a:prstClr val="black"/>
                </a:solidFill>
                <a:latin typeface="Calibri"/>
              </a:rPr>
              <a:t> ●</a:t>
            </a:r>
            <a:r>
              <a:rPr lang="ja-JP" altLang="en-US" sz="1400" dirty="0" smtClean="0">
                <a:solidFill>
                  <a:prstClr val="black"/>
                </a:solidFill>
                <a:latin typeface="Calibri"/>
              </a:rPr>
              <a:t>●●</a:t>
            </a:r>
            <a:endParaRPr lang="en-US" altLang="ja-JP" sz="1400" dirty="0" smtClean="0">
              <a:solidFill>
                <a:prstClr val="black"/>
              </a:solidFill>
              <a:latin typeface="Calibri"/>
            </a:endParaRPr>
          </a:p>
          <a:p>
            <a:pPr marL="177800" lvl="0" indent="-177800">
              <a:lnSpc>
                <a:spcPts val="1600"/>
              </a:lnSpc>
              <a:defRPr/>
            </a:pPr>
            <a:r>
              <a:rPr lang="ja-JP" altLang="en-US" sz="1400" dirty="0">
                <a:solidFill>
                  <a:prstClr val="black"/>
                </a:solidFill>
                <a:latin typeface="Calibri"/>
              </a:rPr>
              <a:t>　</a:t>
            </a:r>
            <a:r>
              <a:rPr lang="ja-JP" altLang="en-US" sz="1400" dirty="0" smtClean="0">
                <a:solidFill>
                  <a:prstClr val="black"/>
                </a:solidFill>
                <a:latin typeface="Calibri"/>
              </a:rPr>
              <a:t>　　　　　　　　　　　 （●●県庁　　</a:t>
            </a:r>
            <a:r>
              <a:rPr lang="ja-JP" altLang="en-US" sz="1400" dirty="0">
                <a:solidFill>
                  <a:prstClr val="black"/>
                </a:solidFill>
                <a:latin typeface="Calibri"/>
              </a:rPr>
              <a:t>●●課　●●係　　　 </a:t>
            </a:r>
            <a:r>
              <a:rPr lang="ja-JP" altLang="en-US" sz="1400" dirty="0" smtClean="0">
                <a:solidFill>
                  <a:prstClr val="black"/>
                </a:solidFill>
                <a:latin typeface="Calibri"/>
              </a:rPr>
              <a:t>電話</a:t>
            </a:r>
            <a:r>
              <a:rPr lang="ja-JP" altLang="en-US" sz="1400" dirty="0">
                <a:solidFill>
                  <a:prstClr val="black"/>
                </a:solidFill>
                <a:latin typeface="Calibri"/>
              </a:rPr>
              <a:t>：●●●－ ●●●－ ●●</a:t>
            </a:r>
            <a:r>
              <a:rPr lang="ja-JP" altLang="en-US" sz="1400" dirty="0" smtClean="0">
                <a:solidFill>
                  <a:prstClr val="black"/>
                </a:solidFill>
                <a:latin typeface="Calibri"/>
              </a:rPr>
              <a:t>●）　</a:t>
            </a:r>
            <a:endParaRPr lang="en-US" altLang="ja-JP" sz="1400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1692" y="3453707"/>
            <a:ext cx="1383645" cy="1161201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8542" y="5343893"/>
            <a:ext cx="1431392" cy="872836"/>
          </a:xfrm>
          <a:prstGeom prst="rect">
            <a:avLst/>
          </a:prstGeom>
        </p:spPr>
      </p:pic>
      <p:sp>
        <p:nvSpPr>
          <p:cNvPr id="15" name="テキスト ボックス 14"/>
          <p:cNvSpPr txBox="1">
            <a:spLocks noChangeArrowheads="1"/>
          </p:cNvSpPr>
          <p:nvPr/>
        </p:nvSpPr>
        <p:spPr bwMode="auto">
          <a:xfrm>
            <a:off x="273244" y="839348"/>
            <a:ext cx="1984286" cy="307777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177800" lvl="0" indent="-177800">
              <a:defRPr/>
            </a:pPr>
            <a:r>
              <a:rPr lang="ja-JP" altLang="en-US" sz="1400" dirty="0" smtClean="0">
                <a:solidFill>
                  <a:prstClr val="black"/>
                </a:solidFill>
                <a:latin typeface="Calibri"/>
              </a:rPr>
              <a:t>●●市からの</a:t>
            </a:r>
            <a:r>
              <a:rPr lang="ja-JP" altLang="en-US" sz="1400" dirty="0">
                <a:solidFill>
                  <a:prstClr val="black"/>
                </a:solidFill>
                <a:latin typeface="Calibri"/>
              </a:rPr>
              <a:t>防災</a:t>
            </a:r>
            <a:r>
              <a:rPr lang="ja-JP" altLang="en-US" sz="1400" dirty="0" smtClean="0">
                <a:solidFill>
                  <a:prstClr val="black"/>
                </a:solidFill>
                <a:latin typeface="Calibri"/>
              </a:rPr>
              <a:t>情報</a:t>
            </a:r>
            <a:endParaRPr lang="en-US" altLang="ja-JP" sz="1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2" name="角丸四角形 41"/>
          <p:cNvSpPr/>
          <p:nvPr/>
        </p:nvSpPr>
        <p:spPr>
          <a:xfrm>
            <a:off x="256855" y="2345076"/>
            <a:ext cx="4683702" cy="1896724"/>
          </a:xfrm>
          <a:prstGeom prst="roundRect">
            <a:avLst>
              <a:gd name="adj" fmla="val 838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角丸四角形 16"/>
          <p:cNvSpPr/>
          <p:nvPr/>
        </p:nvSpPr>
        <p:spPr>
          <a:xfrm>
            <a:off x="176798" y="4956240"/>
            <a:ext cx="4820542" cy="3501959"/>
          </a:xfrm>
          <a:prstGeom prst="roundRect">
            <a:avLst>
              <a:gd name="adj" fmla="val 564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>
            <a:spLocks noChangeArrowheads="1"/>
          </p:cNvSpPr>
          <p:nvPr/>
        </p:nvSpPr>
        <p:spPr bwMode="auto">
          <a:xfrm>
            <a:off x="273244" y="4828763"/>
            <a:ext cx="2486092" cy="307777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177800" lvl="0" indent="-177800">
              <a:defRPr/>
            </a:pPr>
            <a:r>
              <a:rPr lang="ja-JP" altLang="en-US" sz="1400" dirty="0" smtClean="0">
                <a:solidFill>
                  <a:prstClr val="black"/>
                </a:solidFill>
                <a:latin typeface="Calibri"/>
              </a:rPr>
              <a:t>その他の機関からの防災情報</a:t>
            </a:r>
            <a:endParaRPr lang="en-US" altLang="ja-JP" sz="1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9" name="テキスト ボックス 81"/>
          <p:cNvSpPr txBox="1">
            <a:spLocks noChangeArrowheads="1"/>
          </p:cNvSpPr>
          <p:nvPr/>
        </p:nvSpPr>
        <p:spPr bwMode="auto">
          <a:xfrm>
            <a:off x="217850" y="4999824"/>
            <a:ext cx="5000945" cy="35086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1450" indent="-1714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0" indent="0"/>
            <a:endParaRPr lang="en-US" altLang="ja-JP" sz="800" dirty="0" smtClean="0">
              <a:solidFill>
                <a:srgbClr val="000000"/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ja-JP" altLang="en-US" sz="1400" dirty="0">
                <a:solidFill>
                  <a:srgbClr val="000000"/>
                </a:solidFill>
              </a:rPr>
              <a:t>●●県の防災ウェブサイト</a:t>
            </a:r>
            <a:endParaRPr lang="en-US" altLang="ja-JP" sz="1400" dirty="0">
              <a:solidFill>
                <a:srgbClr val="000000"/>
              </a:solidFill>
            </a:endParaRPr>
          </a:p>
          <a:p>
            <a:pPr marL="0" indent="0"/>
            <a:r>
              <a:rPr lang="ja-JP" altLang="en-US" sz="1400" dirty="0">
                <a:solidFill>
                  <a:srgbClr val="000000"/>
                </a:solidFill>
              </a:rPr>
              <a:t>　</a:t>
            </a:r>
            <a:r>
              <a:rPr lang="en-US" altLang="ja-JP" sz="1400" dirty="0">
                <a:solidFill>
                  <a:srgbClr val="0070C0"/>
                </a:solidFill>
              </a:rPr>
              <a:t>http://www.</a:t>
            </a:r>
            <a:r>
              <a:rPr lang="ja-JP" altLang="en-US" sz="1400" dirty="0">
                <a:solidFill>
                  <a:srgbClr val="0070C0"/>
                </a:solidFill>
              </a:rPr>
              <a:t>●●●●●●</a:t>
            </a:r>
            <a:endParaRPr lang="en-US" altLang="ja-JP" sz="1400" dirty="0">
              <a:solidFill>
                <a:srgbClr val="0070C0"/>
              </a:solidFill>
            </a:endParaRPr>
          </a:p>
          <a:p>
            <a:pPr marL="0" indent="0"/>
            <a:r>
              <a:rPr lang="ja-JP" altLang="en-US" sz="1400" dirty="0">
                <a:solidFill>
                  <a:srgbClr val="000000"/>
                </a:solidFill>
              </a:rPr>
              <a:t>　　●●県内の防災情報について掲載しています。</a:t>
            </a:r>
            <a:endParaRPr lang="en-US" altLang="ja-JP" sz="600" dirty="0">
              <a:solidFill>
                <a:srgbClr val="000000"/>
              </a:solidFill>
            </a:endParaRPr>
          </a:p>
          <a:p>
            <a:pPr marL="0" indent="0"/>
            <a:endParaRPr lang="en-US" altLang="ja-JP" sz="600" dirty="0" smtClean="0">
              <a:solidFill>
                <a:srgbClr val="000000"/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ja-JP" altLang="en-US" sz="1400" dirty="0" smtClean="0">
                <a:solidFill>
                  <a:srgbClr val="000000"/>
                </a:solidFill>
              </a:rPr>
              <a:t>気象庁</a:t>
            </a:r>
            <a:r>
              <a:rPr lang="ja-JP" altLang="en-US" sz="1400" dirty="0">
                <a:solidFill>
                  <a:srgbClr val="000000"/>
                </a:solidFill>
              </a:rPr>
              <a:t>ホームページ</a:t>
            </a:r>
            <a:endParaRPr lang="en-US" altLang="ja-JP" sz="1400" dirty="0">
              <a:solidFill>
                <a:srgbClr val="000000"/>
              </a:solidFill>
            </a:endParaRPr>
          </a:p>
          <a:p>
            <a:pPr marL="0" indent="0"/>
            <a:r>
              <a:rPr lang="ja-JP" altLang="en-US" sz="1400" dirty="0">
                <a:solidFill>
                  <a:srgbClr val="000000"/>
                </a:solidFill>
              </a:rPr>
              <a:t>　</a:t>
            </a:r>
            <a:r>
              <a:rPr lang="en-US" altLang="ja-JP" sz="1400" dirty="0">
                <a:solidFill>
                  <a:srgbClr val="0070C0"/>
                </a:solidFill>
              </a:rPr>
              <a:t>http://www.jma.go.jp</a:t>
            </a:r>
          </a:p>
          <a:p>
            <a:pPr marL="0" indent="0"/>
            <a:r>
              <a:rPr lang="ja-JP" altLang="en-US" sz="1400" dirty="0">
                <a:solidFill>
                  <a:srgbClr val="000000"/>
                </a:solidFill>
              </a:rPr>
              <a:t>　　警報・注意報、台風情報、解析雨量など、気象庁が発表して</a:t>
            </a:r>
            <a:endParaRPr lang="en-US" altLang="ja-JP" sz="1400" dirty="0">
              <a:solidFill>
                <a:srgbClr val="000000"/>
              </a:solidFill>
            </a:endParaRPr>
          </a:p>
          <a:p>
            <a:pPr marL="0" indent="0"/>
            <a:r>
              <a:rPr lang="ja-JP" altLang="en-US" sz="1400" dirty="0">
                <a:solidFill>
                  <a:srgbClr val="000000"/>
                </a:solidFill>
              </a:rPr>
              <a:t>　いる防災気象情報を掲載しています。</a:t>
            </a:r>
            <a:endParaRPr lang="en-US" altLang="ja-JP" sz="600" dirty="0">
              <a:solidFill>
                <a:srgbClr val="000000"/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endParaRPr lang="en-US" altLang="ja-JP" sz="600" dirty="0">
              <a:solidFill>
                <a:srgbClr val="000000"/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ja-JP" altLang="en-US" sz="1400" dirty="0">
                <a:solidFill>
                  <a:prstClr val="black"/>
                </a:solidFill>
                <a:latin typeface="Calibri"/>
              </a:rPr>
              <a:t>国土交通省防災情報提供センター</a:t>
            </a:r>
            <a:endParaRPr lang="en-US" altLang="ja-JP" sz="1400" dirty="0">
              <a:solidFill>
                <a:prstClr val="black"/>
              </a:solidFill>
              <a:latin typeface="Calibri"/>
            </a:endParaRPr>
          </a:p>
          <a:p>
            <a:pPr marL="0" indent="0"/>
            <a:r>
              <a:rPr lang="ja-JP" altLang="en-US" sz="1400" dirty="0">
                <a:solidFill>
                  <a:prstClr val="black"/>
                </a:solidFill>
                <a:latin typeface="Calibri"/>
              </a:rPr>
              <a:t>　</a:t>
            </a:r>
            <a:r>
              <a:rPr lang="en-US" altLang="ja-JP" sz="1400" dirty="0">
                <a:solidFill>
                  <a:srgbClr val="0070C0"/>
                </a:solidFill>
                <a:latin typeface="Calibri"/>
              </a:rPr>
              <a:t>http://</a:t>
            </a:r>
            <a:r>
              <a:rPr lang="en-US" altLang="ja-JP" sz="1400" dirty="0" smtClean="0">
                <a:solidFill>
                  <a:srgbClr val="0070C0"/>
                </a:solidFill>
                <a:latin typeface="Calibri"/>
              </a:rPr>
              <a:t>www.mlit.go.jp/saigai/bosaijoho/</a:t>
            </a:r>
            <a:endParaRPr lang="en-US" altLang="ja-JP" sz="1400" dirty="0">
              <a:solidFill>
                <a:srgbClr val="0070C0"/>
              </a:solidFill>
              <a:latin typeface="Calibri"/>
            </a:endParaRPr>
          </a:p>
          <a:p>
            <a:pPr marL="0" indent="0"/>
            <a:r>
              <a:rPr lang="ja-JP" altLang="en-US" sz="1400" dirty="0">
                <a:solidFill>
                  <a:prstClr val="black"/>
                </a:solidFill>
                <a:latin typeface="Calibri"/>
              </a:rPr>
              <a:t>　　警報・注意報、気象情報、河川情報、降水ナウキャスト等を</a:t>
            </a:r>
            <a:endParaRPr lang="en-US" altLang="ja-JP" sz="1400" dirty="0">
              <a:solidFill>
                <a:prstClr val="black"/>
              </a:solidFill>
              <a:latin typeface="Calibri"/>
            </a:endParaRPr>
          </a:p>
          <a:p>
            <a:pPr marL="0" indent="0"/>
            <a:r>
              <a:rPr lang="ja-JP" altLang="en-US" sz="1400" dirty="0">
                <a:solidFill>
                  <a:prstClr val="black"/>
                </a:solidFill>
                <a:latin typeface="Calibri"/>
              </a:rPr>
              <a:t>　掲載しています</a:t>
            </a:r>
            <a:r>
              <a:rPr lang="ja-JP" altLang="en-US" sz="1400" dirty="0" smtClean="0">
                <a:solidFill>
                  <a:prstClr val="black"/>
                </a:solidFill>
                <a:latin typeface="Calibri"/>
              </a:rPr>
              <a:t>。</a:t>
            </a:r>
            <a:endParaRPr lang="en-US" altLang="ja-JP" sz="600" dirty="0">
              <a:solidFill>
                <a:srgbClr val="000000"/>
              </a:solidFill>
            </a:endParaRPr>
          </a:p>
          <a:p>
            <a:pPr marL="0" indent="0"/>
            <a:endParaRPr lang="en-US" altLang="ja-JP" sz="600" dirty="0" smtClean="0">
              <a:solidFill>
                <a:srgbClr val="000000"/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ja-JP" altLang="en-US" sz="1400" dirty="0" smtClean="0">
                <a:solidFill>
                  <a:srgbClr val="000000"/>
                </a:solidFill>
              </a:rPr>
              <a:t>テレビ</a:t>
            </a:r>
            <a:endParaRPr lang="en-US" altLang="ja-JP" sz="1400" dirty="0">
              <a:solidFill>
                <a:srgbClr val="000000"/>
              </a:solidFill>
            </a:endParaRPr>
          </a:p>
          <a:p>
            <a:pPr marL="0" indent="0"/>
            <a:r>
              <a:rPr lang="ja-JP" altLang="en-US" sz="1400" dirty="0">
                <a:solidFill>
                  <a:srgbClr val="000000"/>
                </a:solidFill>
              </a:rPr>
              <a:t>　</a:t>
            </a:r>
            <a:r>
              <a:rPr lang="ja-JP" altLang="en-US" sz="1400" dirty="0" smtClean="0">
                <a:solidFill>
                  <a:srgbClr val="000000"/>
                </a:solidFill>
              </a:rPr>
              <a:t>　ニュース</a:t>
            </a:r>
            <a:r>
              <a:rPr lang="ja-JP" altLang="en-US" sz="1400" dirty="0">
                <a:solidFill>
                  <a:srgbClr val="000000"/>
                </a:solidFill>
              </a:rPr>
              <a:t>や天気予報番組だけでなく、データ放送では、</a:t>
            </a:r>
            <a:r>
              <a:rPr lang="ja-JP" altLang="en-US" sz="1400" dirty="0" smtClean="0">
                <a:solidFill>
                  <a:srgbClr val="000000"/>
                </a:solidFill>
              </a:rPr>
              <a:t>気象</a:t>
            </a:r>
            <a:endParaRPr lang="en-US" altLang="ja-JP" sz="1400" dirty="0" smtClean="0">
              <a:solidFill>
                <a:srgbClr val="000000"/>
              </a:solidFill>
            </a:endParaRPr>
          </a:p>
          <a:p>
            <a:pPr marL="0" indent="0"/>
            <a:r>
              <a:rPr lang="ja-JP" altLang="en-US" sz="1400" dirty="0" smtClean="0">
                <a:solidFill>
                  <a:srgbClr val="000000"/>
                </a:solidFill>
              </a:rPr>
              <a:t>　情報</a:t>
            </a:r>
            <a:r>
              <a:rPr lang="ja-JP" altLang="en-US" sz="1400" dirty="0">
                <a:solidFill>
                  <a:srgbClr val="000000"/>
                </a:solidFill>
              </a:rPr>
              <a:t>や防災情報について常時放送しております</a:t>
            </a:r>
            <a:r>
              <a:rPr lang="ja-JP" altLang="en-US" sz="1400" dirty="0" smtClean="0">
                <a:solidFill>
                  <a:srgbClr val="000000"/>
                </a:solidFill>
              </a:rPr>
              <a:t>。</a:t>
            </a:r>
            <a:endParaRPr lang="en-US" altLang="ja-JP" sz="1400" dirty="0">
              <a:solidFill>
                <a:srgbClr val="000000"/>
              </a:solidFill>
            </a:endParaRPr>
          </a:p>
        </p:txBody>
      </p:sp>
      <p:pic>
        <p:nvPicPr>
          <p:cNvPr id="30" name="Picture 2" descr="C:\Users\jr00301\AppData\Local\Microsoft\Windows\Temporary Internet Files\Content.IE5\ADM12RHO\lgi01a201308290800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3787" y="1573043"/>
            <a:ext cx="1620902" cy="130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フリーフォーム 30"/>
          <p:cNvSpPr/>
          <p:nvPr/>
        </p:nvSpPr>
        <p:spPr>
          <a:xfrm>
            <a:off x="5201692" y="1108915"/>
            <a:ext cx="401782" cy="540327"/>
          </a:xfrm>
          <a:custGeom>
            <a:avLst/>
            <a:gdLst>
              <a:gd name="connsiteX0" fmla="*/ 83128 w 401782"/>
              <a:gd name="connsiteY0" fmla="*/ 69273 h 540327"/>
              <a:gd name="connsiteX1" fmla="*/ 290946 w 401782"/>
              <a:gd name="connsiteY1" fmla="*/ 263236 h 540327"/>
              <a:gd name="connsiteX2" fmla="*/ 166255 w 401782"/>
              <a:gd name="connsiteY2" fmla="*/ 304800 h 540327"/>
              <a:gd name="connsiteX3" fmla="*/ 401782 w 401782"/>
              <a:gd name="connsiteY3" fmla="*/ 540327 h 540327"/>
              <a:gd name="connsiteX4" fmla="*/ 41564 w 401782"/>
              <a:gd name="connsiteY4" fmla="*/ 318655 h 540327"/>
              <a:gd name="connsiteX5" fmla="*/ 166255 w 401782"/>
              <a:gd name="connsiteY5" fmla="*/ 249382 h 540327"/>
              <a:gd name="connsiteX6" fmla="*/ 0 w 401782"/>
              <a:gd name="connsiteY6" fmla="*/ 0 h 540327"/>
              <a:gd name="connsiteX7" fmla="*/ 83128 w 401782"/>
              <a:gd name="connsiteY7" fmla="*/ 69273 h 540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01782" h="540327">
                <a:moveTo>
                  <a:pt x="83128" y="69273"/>
                </a:moveTo>
                <a:lnTo>
                  <a:pt x="290946" y="263236"/>
                </a:lnTo>
                <a:lnTo>
                  <a:pt x="166255" y="304800"/>
                </a:lnTo>
                <a:lnTo>
                  <a:pt x="401782" y="540327"/>
                </a:lnTo>
                <a:lnTo>
                  <a:pt x="41564" y="318655"/>
                </a:lnTo>
                <a:lnTo>
                  <a:pt x="166255" y="249382"/>
                </a:lnTo>
                <a:lnTo>
                  <a:pt x="0" y="0"/>
                </a:lnTo>
                <a:lnTo>
                  <a:pt x="83128" y="69273"/>
                </a:lnTo>
                <a:close/>
              </a:path>
            </a:pathLst>
          </a:custGeom>
          <a:solidFill>
            <a:srgbClr val="FF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2961" y="6961373"/>
            <a:ext cx="1604383" cy="1141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4010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1046</TotalTime>
  <Words>321</Words>
  <Application>Microsoft Office PowerPoint</Application>
  <PresentationFormat>画面に合わせる (4:3)</PresentationFormat>
  <Paragraphs>97</Paragraphs>
  <Slides>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テーマ</vt:lpstr>
      <vt:lpstr>PowerPoint プレゼンテーション</vt:lpstr>
      <vt:lpstr>PowerPoint プレゼンテーション</vt:lpstr>
    </vt:vector>
  </TitlesOfParts>
  <Company>内閣府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山崎 航（防災・調査企画）</dc:creator>
  <cp:lastModifiedBy>厚生労働省ネットワークシステム</cp:lastModifiedBy>
  <cp:revision>149</cp:revision>
  <cp:lastPrinted>2016-09-07T10:53:25Z</cp:lastPrinted>
  <dcterms:created xsi:type="dcterms:W3CDTF">2015-07-22T08:04:08Z</dcterms:created>
  <dcterms:modified xsi:type="dcterms:W3CDTF">2016-09-08T14:09:55Z</dcterms:modified>
</cp:coreProperties>
</file>