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92" r:id="rId3"/>
    <p:sldMasterId id="2147483709" r:id="rId4"/>
    <p:sldMasterId id="2147483723" r:id="rId5"/>
    <p:sldMasterId id="2147483741" r:id="rId6"/>
    <p:sldMasterId id="2147483754" r:id="rId7"/>
    <p:sldMasterId id="2147483797" r:id="rId8"/>
    <p:sldMasterId id="2147483810" r:id="rId9"/>
    <p:sldMasterId id="2147483834" r:id="rId10"/>
    <p:sldMasterId id="2147483858" r:id="rId11"/>
  </p:sldMasterIdLst>
  <p:notesMasterIdLst>
    <p:notesMasterId r:id="rId71"/>
  </p:notesMasterIdLst>
  <p:sldIdLst>
    <p:sldId id="675" r:id="rId12"/>
    <p:sldId id="256" r:id="rId13"/>
    <p:sldId id="346" r:id="rId14"/>
    <p:sldId id="347" r:id="rId15"/>
    <p:sldId id="294" r:id="rId16"/>
    <p:sldId id="295" r:id="rId17"/>
    <p:sldId id="296" r:id="rId18"/>
    <p:sldId id="284" r:id="rId19"/>
    <p:sldId id="308" r:id="rId20"/>
    <p:sldId id="309" r:id="rId21"/>
    <p:sldId id="306" r:id="rId22"/>
    <p:sldId id="691" r:id="rId23"/>
    <p:sldId id="259" r:id="rId24"/>
    <p:sldId id="676" r:id="rId25"/>
    <p:sldId id="268" r:id="rId26"/>
    <p:sldId id="271" r:id="rId27"/>
    <p:sldId id="677" r:id="rId28"/>
    <p:sldId id="283" r:id="rId29"/>
    <p:sldId id="286" r:id="rId30"/>
    <p:sldId id="289" r:id="rId31"/>
    <p:sldId id="297" r:id="rId32"/>
    <p:sldId id="265" r:id="rId33"/>
    <p:sldId id="277" r:id="rId34"/>
    <p:sldId id="292" r:id="rId35"/>
    <p:sldId id="298" r:id="rId36"/>
    <p:sldId id="299" r:id="rId37"/>
    <p:sldId id="301" r:id="rId38"/>
    <p:sldId id="304" r:id="rId39"/>
    <p:sldId id="305" r:id="rId40"/>
    <p:sldId id="678" r:id="rId41"/>
    <p:sldId id="679" r:id="rId42"/>
    <p:sldId id="680" r:id="rId43"/>
    <p:sldId id="681" r:id="rId44"/>
    <p:sldId id="274" r:id="rId45"/>
    <p:sldId id="310" r:id="rId46"/>
    <p:sldId id="280" r:id="rId47"/>
    <p:sldId id="311" r:id="rId48"/>
    <p:sldId id="312" r:id="rId49"/>
    <p:sldId id="313" r:id="rId50"/>
    <p:sldId id="384" r:id="rId51"/>
    <p:sldId id="682" r:id="rId52"/>
    <p:sldId id="683" r:id="rId53"/>
    <p:sldId id="315" r:id="rId54"/>
    <p:sldId id="316" r:id="rId55"/>
    <p:sldId id="684" r:id="rId56"/>
    <p:sldId id="317" r:id="rId57"/>
    <p:sldId id="318" r:id="rId58"/>
    <p:sldId id="685" r:id="rId59"/>
    <p:sldId id="319" r:id="rId60"/>
    <p:sldId id="320" r:id="rId61"/>
    <p:sldId id="321" r:id="rId62"/>
    <p:sldId id="322" r:id="rId63"/>
    <p:sldId id="690" r:id="rId64"/>
    <p:sldId id="686" r:id="rId65"/>
    <p:sldId id="324" r:id="rId66"/>
    <p:sldId id="687" r:id="rId67"/>
    <p:sldId id="325" r:id="rId68"/>
    <p:sldId id="326" r:id="rId69"/>
    <p:sldId id="688" r:id="rId70"/>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76912-8C8C-4897-B989-C14804B518F0}" v="21" dt="2024-12-23T05:30:40.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0" autoAdjust="0"/>
    <p:restoredTop sz="0"/>
  </p:normalViewPr>
  <p:slideViewPr>
    <p:cSldViewPr>
      <p:cViewPr varScale="1">
        <p:scale>
          <a:sx n="96" d="100"/>
          <a:sy n="96" d="100"/>
        </p:scale>
        <p:origin x="1128" y="6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田 真依" userId="cfb35e1d-46c9-4b15-87e9-c702c619c27e" providerId="ADAL" clId="{BA376912-8C8C-4897-B989-C14804B518F0}"/>
    <pc:docChg chg="addSld delSld modSld sldOrd delMainMaster">
      <pc:chgData name="岩田 真依" userId="cfb35e1d-46c9-4b15-87e9-c702c619c27e" providerId="ADAL" clId="{BA376912-8C8C-4897-B989-C14804B518F0}" dt="2024-12-23T05:30:43.069" v="18" actId="2696"/>
      <pc:docMkLst>
        <pc:docMk/>
      </pc:docMkLst>
      <pc:sldChg chg="add">
        <pc:chgData name="岩田 真依" userId="cfb35e1d-46c9-4b15-87e9-c702c619c27e" providerId="ADAL" clId="{BA376912-8C8C-4897-B989-C14804B518F0}" dt="2024-12-23T00:20:26.587" v="13"/>
        <pc:sldMkLst>
          <pc:docMk/>
          <pc:sldMk cId="1434821854" sldId="256"/>
        </pc:sldMkLst>
      </pc:sldChg>
      <pc:sldChg chg="del">
        <pc:chgData name="岩田 真依" userId="cfb35e1d-46c9-4b15-87e9-c702c619c27e" providerId="ADAL" clId="{BA376912-8C8C-4897-B989-C14804B518F0}" dt="2024-12-23T00:04:37.015" v="10" actId="2696"/>
        <pc:sldMkLst>
          <pc:docMk/>
          <pc:sldMk cId="2850532317" sldId="262"/>
        </pc:sldMkLst>
      </pc:sldChg>
      <pc:sldChg chg="del">
        <pc:chgData name="岩田 真依" userId="cfb35e1d-46c9-4b15-87e9-c702c619c27e" providerId="ADAL" clId="{BA376912-8C8C-4897-B989-C14804B518F0}" dt="2024-12-23T00:20:30.236" v="14" actId="2696"/>
        <pc:sldMkLst>
          <pc:docMk/>
          <pc:sldMk cId="430195748" sldId="293"/>
        </pc:sldMkLst>
      </pc:sldChg>
      <pc:sldChg chg="ord">
        <pc:chgData name="岩田 真依" userId="cfb35e1d-46c9-4b15-87e9-c702c619c27e" providerId="ADAL" clId="{BA376912-8C8C-4897-B989-C14804B518F0}" dt="2024-12-23T00:06:54.111" v="12"/>
        <pc:sldMkLst>
          <pc:docMk/>
          <pc:sldMk cId="1888095901" sldId="306"/>
        </pc:sldMkLst>
      </pc:sldChg>
      <pc:sldChg chg="del ord">
        <pc:chgData name="岩田 真依" userId="cfb35e1d-46c9-4b15-87e9-c702c619c27e" providerId="ADAL" clId="{BA376912-8C8C-4897-B989-C14804B518F0}" dt="2024-12-22T23:53:24.208" v="9" actId="2696"/>
        <pc:sldMkLst>
          <pc:docMk/>
          <pc:sldMk cId="3915681217" sldId="307"/>
        </pc:sldMkLst>
      </pc:sldChg>
      <pc:sldChg chg="ord">
        <pc:chgData name="岩田 真依" userId="cfb35e1d-46c9-4b15-87e9-c702c619c27e" providerId="ADAL" clId="{BA376912-8C8C-4897-B989-C14804B518F0}" dt="2024-12-22T23:46:43.929" v="2"/>
        <pc:sldMkLst>
          <pc:docMk/>
          <pc:sldMk cId="3757347781" sldId="308"/>
        </pc:sldMkLst>
      </pc:sldChg>
      <pc:sldChg chg="ord">
        <pc:chgData name="岩田 真依" userId="cfb35e1d-46c9-4b15-87e9-c702c619c27e" providerId="ADAL" clId="{BA376912-8C8C-4897-B989-C14804B518F0}" dt="2024-12-22T23:46:43.929" v="2"/>
        <pc:sldMkLst>
          <pc:docMk/>
          <pc:sldMk cId="4036542464" sldId="309"/>
        </pc:sldMkLst>
      </pc:sldChg>
      <pc:sldChg chg="del">
        <pc:chgData name="岩田 真依" userId="cfb35e1d-46c9-4b15-87e9-c702c619c27e" providerId="ADAL" clId="{BA376912-8C8C-4897-B989-C14804B518F0}" dt="2024-12-23T00:40:35.060" v="16" actId="2696"/>
        <pc:sldMkLst>
          <pc:docMk/>
          <pc:sldMk cId="2370114650" sldId="314"/>
        </pc:sldMkLst>
      </pc:sldChg>
      <pc:sldChg chg="del">
        <pc:chgData name="岩田 真依" userId="cfb35e1d-46c9-4b15-87e9-c702c619c27e" providerId="ADAL" clId="{BA376912-8C8C-4897-B989-C14804B518F0}" dt="2024-12-23T00:42:15.660" v="17" actId="2696"/>
        <pc:sldMkLst>
          <pc:docMk/>
          <pc:sldMk cId="208937610" sldId="323"/>
        </pc:sldMkLst>
      </pc:sldChg>
      <pc:sldChg chg="del">
        <pc:chgData name="岩田 真依" userId="cfb35e1d-46c9-4b15-87e9-c702c619c27e" providerId="ADAL" clId="{BA376912-8C8C-4897-B989-C14804B518F0}" dt="2024-12-23T00:04:37.015" v="10" actId="2696"/>
        <pc:sldMkLst>
          <pc:docMk/>
          <pc:sldMk cId="2815026492" sldId="327"/>
        </pc:sldMkLst>
      </pc:sldChg>
      <pc:sldChg chg="del">
        <pc:chgData name="岩田 真依" userId="cfb35e1d-46c9-4b15-87e9-c702c619c27e" providerId="ADAL" clId="{BA376912-8C8C-4897-B989-C14804B518F0}" dt="2024-12-23T00:04:37.015" v="10" actId="2696"/>
        <pc:sldMkLst>
          <pc:docMk/>
          <pc:sldMk cId="171037020" sldId="328"/>
        </pc:sldMkLst>
      </pc:sldChg>
      <pc:sldChg chg="del">
        <pc:chgData name="岩田 真依" userId="cfb35e1d-46c9-4b15-87e9-c702c619c27e" providerId="ADAL" clId="{BA376912-8C8C-4897-B989-C14804B518F0}" dt="2024-12-23T00:04:37.015" v="10" actId="2696"/>
        <pc:sldMkLst>
          <pc:docMk/>
          <pc:sldMk cId="3751096607" sldId="329"/>
        </pc:sldMkLst>
      </pc:sldChg>
      <pc:sldChg chg="del">
        <pc:chgData name="岩田 真依" userId="cfb35e1d-46c9-4b15-87e9-c702c619c27e" providerId="ADAL" clId="{BA376912-8C8C-4897-B989-C14804B518F0}" dt="2024-12-23T00:04:37.015" v="10" actId="2696"/>
        <pc:sldMkLst>
          <pc:docMk/>
          <pc:sldMk cId="4034092127" sldId="330"/>
        </pc:sldMkLst>
      </pc:sldChg>
      <pc:sldChg chg="del">
        <pc:chgData name="岩田 真依" userId="cfb35e1d-46c9-4b15-87e9-c702c619c27e" providerId="ADAL" clId="{BA376912-8C8C-4897-B989-C14804B518F0}" dt="2024-12-23T00:04:37.015" v="10" actId="2696"/>
        <pc:sldMkLst>
          <pc:docMk/>
          <pc:sldMk cId="334226405" sldId="331"/>
        </pc:sldMkLst>
      </pc:sldChg>
      <pc:sldChg chg="del">
        <pc:chgData name="岩田 真依" userId="cfb35e1d-46c9-4b15-87e9-c702c619c27e" providerId="ADAL" clId="{BA376912-8C8C-4897-B989-C14804B518F0}" dt="2024-12-23T00:04:37.015" v="10" actId="2696"/>
        <pc:sldMkLst>
          <pc:docMk/>
          <pc:sldMk cId="2856398054" sldId="332"/>
        </pc:sldMkLst>
      </pc:sldChg>
      <pc:sldChg chg="del">
        <pc:chgData name="岩田 真依" userId="cfb35e1d-46c9-4b15-87e9-c702c619c27e" providerId="ADAL" clId="{BA376912-8C8C-4897-B989-C14804B518F0}" dt="2024-12-23T00:04:37.015" v="10" actId="2696"/>
        <pc:sldMkLst>
          <pc:docMk/>
          <pc:sldMk cId="696239998" sldId="333"/>
        </pc:sldMkLst>
      </pc:sldChg>
      <pc:sldChg chg="del">
        <pc:chgData name="岩田 真依" userId="cfb35e1d-46c9-4b15-87e9-c702c619c27e" providerId="ADAL" clId="{BA376912-8C8C-4897-B989-C14804B518F0}" dt="2024-12-23T00:04:37.015" v="10" actId="2696"/>
        <pc:sldMkLst>
          <pc:docMk/>
          <pc:sldMk cId="3204799577" sldId="334"/>
        </pc:sldMkLst>
      </pc:sldChg>
      <pc:sldChg chg="del">
        <pc:chgData name="岩田 真依" userId="cfb35e1d-46c9-4b15-87e9-c702c619c27e" providerId="ADAL" clId="{BA376912-8C8C-4897-B989-C14804B518F0}" dt="2024-12-23T00:04:37.015" v="10" actId="2696"/>
        <pc:sldMkLst>
          <pc:docMk/>
          <pc:sldMk cId="2383007295" sldId="335"/>
        </pc:sldMkLst>
      </pc:sldChg>
      <pc:sldChg chg="del">
        <pc:chgData name="岩田 真依" userId="cfb35e1d-46c9-4b15-87e9-c702c619c27e" providerId="ADAL" clId="{BA376912-8C8C-4897-B989-C14804B518F0}" dt="2024-12-23T00:04:37.015" v="10" actId="2696"/>
        <pc:sldMkLst>
          <pc:docMk/>
          <pc:sldMk cId="1877520871" sldId="336"/>
        </pc:sldMkLst>
      </pc:sldChg>
      <pc:sldChg chg="del">
        <pc:chgData name="岩田 真依" userId="cfb35e1d-46c9-4b15-87e9-c702c619c27e" providerId="ADAL" clId="{BA376912-8C8C-4897-B989-C14804B518F0}" dt="2024-12-23T00:04:37.015" v="10" actId="2696"/>
        <pc:sldMkLst>
          <pc:docMk/>
          <pc:sldMk cId="2963392259" sldId="337"/>
        </pc:sldMkLst>
      </pc:sldChg>
      <pc:sldChg chg="del">
        <pc:chgData name="岩田 真依" userId="cfb35e1d-46c9-4b15-87e9-c702c619c27e" providerId="ADAL" clId="{BA376912-8C8C-4897-B989-C14804B518F0}" dt="2024-12-23T00:04:37.015" v="10" actId="2696"/>
        <pc:sldMkLst>
          <pc:docMk/>
          <pc:sldMk cId="2731167928" sldId="338"/>
        </pc:sldMkLst>
      </pc:sldChg>
      <pc:sldChg chg="del">
        <pc:chgData name="岩田 真依" userId="cfb35e1d-46c9-4b15-87e9-c702c619c27e" providerId="ADAL" clId="{BA376912-8C8C-4897-B989-C14804B518F0}" dt="2024-12-23T00:04:37.015" v="10" actId="2696"/>
        <pc:sldMkLst>
          <pc:docMk/>
          <pc:sldMk cId="473362191" sldId="339"/>
        </pc:sldMkLst>
      </pc:sldChg>
      <pc:sldChg chg="del">
        <pc:chgData name="岩田 真依" userId="cfb35e1d-46c9-4b15-87e9-c702c619c27e" providerId="ADAL" clId="{BA376912-8C8C-4897-B989-C14804B518F0}" dt="2024-12-23T00:04:37.015" v="10" actId="2696"/>
        <pc:sldMkLst>
          <pc:docMk/>
          <pc:sldMk cId="3010090429" sldId="340"/>
        </pc:sldMkLst>
      </pc:sldChg>
      <pc:sldChg chg="del">
        <pc:chgData name="岩田 真依" userId="cfb35e1d-46c9-4b15-87e9-c702c619c27e" providerId="ADAL" clId="{BA376912-8C8C-4897-B989-C14804B518F0}" dt="2024-12-23T00:04:37.015" v="10" actId="2696"/>
        <pc:sldMkLst>
          <pc:docMk/>
          <pc:sldMk cId="308334208" sldId="341"/>
        </pc:sldMkLst>
      </pc:sldChg>
      <pc:sldChg chg="del">
        <pc:chgData name="岩田 真依" userId="cfb35e1d-46c9-4b15-87e9-c702c619c27e" providerId="ADAL" clId="{BA376912-8C8C-4897-B989-C14804B518F0}" dt="2024-12-23T00:04:37.015" v="10" actId="2696"/>
        <pc:sldMkLst>
          <pc:docMk/>
          <pc:sldMk cId="2295293080" sldId="342"/>
        </pc:sldMkLst>
      </pc:sldChg>
      <pc:sldChg chg="del">
        <pc:chgData name="岩田 真依" userId="cfb35e1d-46c9-4b15-87e9-c702c619c27e" providerId="ADAL" clId="{BA376912-8C8C-4897-B989-C14804B518F0}" dt="2024-12-23T00:04:37.015" v="10" actId="2696"/>
        <pc:sldMkLst>
          <pc:docMk/>
          <pc:sldMk cId="2291682354" sldId="343"/>
        </pc:sldMkLst>
      </pc:sldChg>
      <pc:sldChg chg="del">
        <pc:chgData name="岩田 真依" userId="cfb35e1d-46c9-4b15-87e9-c702c619c27e" providerId="ADAL" clId="{BA376912-8C8C-4897-B989-C14804B518F0}" dt="2024-12-23T00:04:37.015" v="10" actId="2696"/>
        <pc:sldMkLst>
          <pc:docMk/>
          <pc:sldMk cId="3525499275" sldId="344"/>
        </pc:sldMkLst>
      </pc:sldChg>
      <pc:sldChg chg="del">
        <pc:chgData name="岩田 真依" userId="cfb35e1d-46c9-4b15-87e9-c702c619c27e" providerId="ADAL" clId="{BA376912-8C8C-4897-B989-C14804B518F0}" dt="2024-12-23T00:04:37.015" v="10" actId="2696"/>
        <pc:sldMkLst>
          <pc:docMk/>
          <pc:sldMk cId="1360524455" sldId="345"/>
        </pc:sldMkLst>
      </pc:sldChg>
      <pc:sldChg chg="add">
        <pc:chgData name="岩田 真依" userId="cfb35e1d-46c9-4b15-87e9-c702c619c27e" providerId="ADAL" clId="{BA376912-8C8C-4897-B989-C14804B518F0}" dt="2024-12-23T00:40:29.824" v="15"/>
        <pc:sldMkLst>
          <pc:docMk/>
          <pc:sldMk cId="1045722659" sldId="384"/>
        </pc:sldMkLst>
      </pc:sldChg>
      <pc:sldChg chg="del">
        <pc:chgData name="岩田 真依" userId="cfb35e1d-46c9-4b15-87e9-c702c619c27e" providerId="ADAL" clId="{BA376912-8C8C-4897-B989-C14804B518F0}" dt="2024-12-22T23:43:20.463" v="0"/>
        <pc:sldMkLst>
          <pc:docMk/>
          <pc:sldMk cId="3115378506" sldId="675"/>
        </pc:sldMkLst>
      </pc:sldChg>
      <pc:sldChg chg="del">
        <pc:chgData name="岩田 真依" userId="cfb35e1d-46c9-4b15-87e9-c702c619c27e" providerId="ADAL" clId="{BA376912-8C8C-4897-B989-C14804B518F0}" dt="2024-12-23T05:30:43.069" v="18" actId="2696"/>
        <pc:sldMkLst>
          <pc:docMk/>
          <pc:sldMk cId="1445364314" sldId="689"/>
        </pc:sldMkLst>
      </pc:sldChg>
      <pc:sldMasterChg chg="delSldLayout">
        <pc:chgData name="岩田 真依" userId="cfb35e1d-46c9-4b15-87e9-c702c619c27e" providerId="ADAL" clId="{BA376912-8C8C-4897-B989-C14804B518F0}" dt="2024-12-23T00:20:30.236" v="14" actId="2696"/>
        <pc:sldMasterMkLst>
          <pc:docMk/>
          <pc:sldMasterMk cId="1079325452" sldId="2147483674"/>
        </pc:sldMasterMkLst>
        <pc:sldLayoutChg chg="del">
          <pc:chgData name="岩田 真依" userId="cfb35e1d-46c9-4b15-87e9-c702c619c27e" providerId="ADAL" clId="{BA376912-8C8C-4897-B989-C14804B518F0}" dt="2024-12-23T00:20:30.236" v="14" actId="2696"/>
          <pc:sldLayoutMkLst>
            <pc:docMk/>
            <pc:sldMasterMk cId="1079325452" sldId="2147483674"/>
            <pc:sldLayoutMk cId="2283240243" sldId="2147483677"/>
          </pc:sldLayoutMkLst>
        </pc:sldLayoutChg>
      </pc:sldMasterChg>
      <pc:sldMasterChg chg="del delSldLayout">
        <pc:chgData name="岩田 真依" userId="cfb35e1d-46c9-4b15-87e9-c702c619c27e" providerId="ADAL" clId="{BA376912-8C8C-4897-B989-C14804B518F0}" dt="2024-12-23T00:04:37.015" v="10" actId="2696"/>
        <pc:sldMasterMkLst>
          <pc:docMk/>
          <pc:sldMasterMk cId="4069582502" sldId="2147483769"/>
        </pc:sldMasterMkLst>
        <pc:sldLayoutChg chg="del">
          <pc:chgData name="岩田 真依" userId="cfb35e1d-46c9-4b15-87e9-c702c619c27e" providerId="ADAL" clId="{BA376912-8C8C-4897-B989-C14804B518F0}" dt="2024-12-23T00:04:37.015" v="10" actId="2696"/>
          <pc:sldLayoutMkLst>
            <pc:docMk/>
            <pc:sldMasterMk cId="4069582502" sldId="2147483769"/>
            <pc:sldLayoutMk cId="2302892713" sldId="2147483770"/>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3889186465" sldId="2147483771"/>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2826458402" sldId="2147483772"/>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1426539446" sldId="2147483773"/>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2521207125" sldId="2147483774"/>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2442266269" sldId="2147483775"/>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3773330524" sldId="2147483776"/>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3590305667" sldId="2147483777"/>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511645368" sldId="2147483778"/>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476076124" sldId="2147483779"/>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2928741311" sldId="2147483780"/>
          </pc:sldLayoutMkLst>
        </pc:sldLayoutChg>
        <pc:sldLayoutChg chg="del">
          <pc:chgData name="岩田 真依" userId="cfb35e1d-46c9-4b15-87e9-c702c619c27e" providerId="ADAL" clId="{BA376912-8C8C-4897-B989-C14804B518F0}" dt="2024-12-23T00:04:37.015" v="10" actId="2696"/>
          <pc:sldLayoutMkLst>
            <pc:docMk/>
            <pc:sldMasterMk cId="4069582502" sldId="2147483769"/>
            <pc:sldLayoutMk cId="3174350955" sldId="2147483781"/>
          </pc:sldLayoutMkLst>
        </pc:sldLayoutChg>
      </pc:sldMasterChg>
      <pc:sldMasterChg chg="del delSldLayout">
        <pc:chgData name="岩田 真依" userId="cfb35e1d-46c9-4b15-87e9-c702c619c27e" providerId="ADAL" clId="{BA376912-8C8C-4897-B989-C14804B518F0}" dt="2024-12-23T00:04:37.015" v="10" actId="2696"/>
        <pc:sldMasterMkLst>
          <pc:docMk/>
          <pc:sldMasterMk cId="278848793" sldId="2147483782"/>
        </pc:sldMasterMkLst>
        <pc:sldLayoutChg chg="del">
          <pc:chgData name="岩田 真依" userId="cfb35e1d-46c9-4b15-87e9-c702c619c27e" providerId="ADAL" clId="{BA376912-8C8C-4897-B989-C14804B518F0}" dt="2024-12-23T00:04:37.015" v="10" actId="2696"/>
          <pc:sldLayoutMkLst>
            <pc:docMk/>
            <pc:sldMasterMk cId="278848793" sldId="2147483782"/>
            <pc:sldLayoutMk cId="1585820314" sldId="2147483783"/>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4278269958" sldId="2147483784"/>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3010147962" sldId="2147483785"/>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3310872113" sldId="2147483786"/>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824486907" sldId="2147483787"/>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457486974" sldId="2147483788"/>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1133371765" sldId="2147483789"/>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1504175395" sldId="2147483790"/>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4231395919" sldId="2147483791"/>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2705179762" sldId="2147483792"/>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685756176" sldId="2147483793"/>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3186574942" sldId="2147483794"/>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2367279241" sldId="2147483795"/>
          </pc:sldLayoutMkLst>
        </pc:sldLayoutChg>
        <pc:sldLayoutChg chg="del">
          <pc:chgData name="岩田 真依" userId="cfb35e1d-46c9-4b15-87e9-c702c619c27e" providerId="ADAL" clId="{BA376912-8C8C-4897-B989-C14804B518F0}" dt="2024-12-23T00:04:37.015" v="10" actId="2696"/>
          <pc:sldLayoutMkLst>
            <pc:docMk/>
            <pc:sldMasterMk cId="278848793" sldId="2147483782"/>
            <pc:sldLayoutMk cId="584112493" sldId="2147483796"/>
          </pc:sldLayoutMkLst>
        </pc:sldLayoutChg>
      </pc:sldMasterChg>
    </pc:docChg>
  </pc:docChgLst>
  <pc:docChgLst>
    <pc:chgData name="岩田 真依" userId="cfb35e1d-46c9-4b15-87e9-c702c619c27e" providerId="ADAL" clId="{18D5F55C-4ED9-4B0D-A8D0-E596B4B68310}"/>
    <pc:docChg chg="delSld modSld">
      <pc:chgData name="岩田 真依" userId="cfb35e1d-46c9-4b15-87e9-c702c619c27e" providerId="ADAL" clId="{18D5F55C-4ED9-4B0D-A8D0-E596B4B68310}" dt="2024-12-12T11:32:05.350" v="0"/>
      <pc:docMkLst>
        <pc:docMk/>
      </pc:docMkLst>
      <pc:sldChg chg="del">
        <pc:chgData name="岩田 真依" userId="cfb35e1d-46c9-4b15-87e9-c702c619c27e" providerId="ADAL" clId="{18D5F55C-4ED9-4B0D-A8D0-E596B4B68310}" dt="2024-12-12T11:32:05.350" v="0"/>
        <pc:sldMkLst>
          <pc:docMk/>
          <pc:sldMk cId="2569082855" sldId="337"/>
        </pc:sldMkLst>
      </pc:sldChg>
      <pc:sldChg chg="del">
        <pc:chgData name="岩田 真依" userId="cfb35e1d-46c9-4b15-87e9-c702c619c27e" providerId="ADAL" clId="{18D5F55C-4ED9-4B0D-A8D0-E596B4B68310}" dt="2024-12-12T11:32:05.350" v="0"/>
        <pc:sldMkLst>
          <pc:docMk/>
          <pc:sldMk cId="2731167928" sldId="338"/>
        </pc:sldMkLst>
      </pc:sldChg>
    </pc:docChg>
  </pc:docChgLst>
  <pc:docChgLst>
    <pc:chgData name="岩田 真依" userId="cfb35e1d-46c9-4b15-87e9-c702c619c27e" providerId="ADAL" clId="{D9E604DE-341B-4BD2-9224-63EA0CA7C600}"/>
    <pc:docChg chg="delSld modSld sldOrd">
      <pc:chgData name="岩田 真依" userId="cfb35e1d-46c9-4b15-87e9-c702c619c27e" providerId="ADAL" clId="{D9E604DE-341B-4BD2-9224-63EA0CA7C600}" dt="2024-12-12T11:11:45.190" v="12" actId="2696"/>
      <pc:docMkLst>
        <pc:docMk/>
      </pc:docMkLst>
      <pc:sldChg chg="del">
        <pc:chgData name="岩田 真依" userId="cfb35e1d-46c9-4b15-87e9-c702c619c27e" providerId="ADAL" clId="{D9E604DE-341B-4BD2-9224-63EA0CA7C600}" dt="2024-12-12T11:11:45.190" v="12" actId="2696"/>
        <pc:sldMkLst>
          <pc:docMk/>
          <pc:sldMk cId="79152270" sldId="262"/>
        </pc:sldMkLst>
      </pc:sldChg>
      <pc:sldChg chg="del">
        <pc:chgData name="岩田 真依" userId="cfb35e1d-46c9-4b15-87e9-c702c619c27e" providerId="ADAL" clId="{D9E604DE-341B-4BD2-9224-63EA0CA7C600}" dt="2024-12-12T11:11:45.190" v="12" actId="2696"/>
        <pc:sldMkLst>
          <pc:docMk/>
          <pc:sldMk cId="3232018870" sldId="265"/>
        </pc:sldMkLst>
      </pc:sldChg>
      <pc:sldChg chg="ord">
        <pc:chgData name="岩田 真依" userId="cfb35e1d-46c9-4b15-87e9-c702c619c27e" providerId="ADAL" clId="{D9E604DE-341B-4BD2-9224-63EA0CA7C600}" dt="2024-12-12T11:06:18.346" v="3"/>
        <pc:sldMkLst>
          <pc:docMk/>
          <pc:sldMk cId="1947674021" sldId="268"/>
        </pc:sldMkLst>
      </pc:sldChg>
      <pc:sldChg chg="ord">
        <pc:chgData name="岩田 真依" userId="cfb35e1d-46c9-4b15-87e9-c702c619c27e" providerId="ADAL" clId="{D9E604DE-341B-4BD2-9224-63EA0CA7C600}" dt="2024-12-12T11:06:26.462" v="5"/>
        <pc:sldMkLst>
          <pc:docMk/>
          <pc:sldMk cId="2032025238" sldId="271"/>
        </pc:sldMkLst>
      </pc:sldChg>
      <pc:sldChg chg="del">
        <pc:chgData name="岩田 真依" userId="cfb35e1d-46c9-4b15-87e9-c702c619c27e" providerId="ADAL" clId="{D9E604DE-341B-4BD2-9224-63EA0CA7C600}" dt="2024-12-12T11:11:45.190" v="12" actId="2696"/>
        <pc:sldMkLst>
          <pc:docMk/>
          <pc:sldMk cId="914015019" sldId="274"/>
        </pc:sldMkLst>
      </pc:sldChg>
      <pc:sldChg chg="del">
        <pc:chgData name="岩田 真依" userId="cfb35e1d-46c9-4b15-87e9-c702c619c27e" providerId="ADAL" clId="{D9E604DE-341B-4BD2-9224-63EA0CA7C600}" dt="2024-12-12T11:11:45.190" v="12" actId="2696"/>
        <pc:sldMkLst>
          <pc:docMk/>
          <pc:sldMk cId="3382861319" sldId="277"/>
        </pc:sldMkLst>
      </pc:sldChg>
      <pc:sldChg chg="del">
        <pc:chgData name="岩田 真依" userId="cfb35e1d-46c9-4b15-87e9-c702c619c27e" providerId="ADAL" clId="{D9E604DE-341B-4BD2-9224-63EA0CA7C600}" dt="2024-12-12T11:11:45.190" v="12" actId="2696"/>
        <pc:sldMkLst>
          <pc:docMk/>
          <pc:sldMk cId="1273407428" sldId="280"/>
        </pc:sldMkLst>
      </pc:sldChg>
      <pc:sldChg chg="ord">
        <pc:chgData name="岩田 真依" userId="cfb35e1d-46c9-4b15-87e9-c702c619c27e" providerId="ADAL" clId="{D9E604DE-341B-4BD2-9224-63EA0CA7C600}" dt="2024-12-12T11:06:39.879" v="7"/>
        <pc:sldMkLst>
          <pc:docMk/>
          <pc:sldMk cId="3033025697" sldId="283"/>
        </pc:sldMkLst>
      </pc:sldChg>
      <pc:sldChg chg="ord">
        <pc:chgData name="岩田 真依" userId="cfb35e1d-46c9-4b15-87e9-c702c619c27e" providerId="ADAL" clId="{D9E604DE-341B-4BD2-9224-63EA0CA7C600}" dt="2024-12-12T11:07:02.958" v="9"/>
        <pc:sldMkLst>
          <pc:docMk/>
          <pc:sldMk cId="3133063650" sldId="286"/>
        </pc:sldMkLst>
      </pc:sldChg>
      <pc:sldChg chg="ord">
        <pc:chgData name="岩田 真依" userId="cfb35e1d-46c9-4b15-87e9-c702c619c27e" providerId="ADAL" clId="{D9E604DE-341B-4BD2-9224-63EA0CA7C600}" dt="2024-12-12T11:07:21.439" v="11"/>
        <pc:sldMkLst>
          <pc:docMk/>
          <pc:sldMk cId="2174590272" sldId="289"/>
        </pc:sldMkLst>
      </pc:sldChg>
      <pc:sldChg chg="del">
        <pc:chgData name="岩田 真依" userId="cfb35e1d-46c9-4b15-87e9-c702c619c27e" providerId="ADAL" clId="{D9E604DE-341B-4BD2-9224-63EA0CA7C600}" dt="2024-12-12T11:11:45.190" v="12" actId="2696"/>
        <pc:sldMkLst>
          <pc:docMk/>
          <pc:sldMk cId="227074602" sldId="292"/>
        </pc:sldMkLst>
      </pc:sldChg>
      <pc:sldChg chg="del">
        <pc:chgData name="岩田 真依" userId="cfb35e1d-46c9-4b15-87e9-c702c619c27e" providerId="ADAL" clId="{D9E604DE-341B-4BD2-9224-63EA0CA7C600}" dt="2024-12-12T11:05:47.135" v="0"/>
        <pc:sldMkLst>
          <pc:docMk/>
          <pc:sldMk cId="2186663606" sldId="293"/>
        </pc:sldMkLst>
      </pc:sldChg>
      <pc:sldChg chg="del">
        <pc:chgData name="岩田 真依" userId="cfb35e1d-46c9-4b15-87e9-c702c619c27e" providerId="ADAL" clId="{D9E604DE-341B-4BD2-9224-63EA0CA7C600}" dt="2024-12-12T11:05:52.793" v="1"/>
        <pc:sldMkLst>
          <pc:docMk/>
          <pc:sldMk cId="3185686767" sldId="293"/>
        </pc:sldMkLst>
      </pc:sldChg>
      <pc:sldChg chg="del">
        <pc:chgData name="岩田 真依" userId="cfb35e1d-46c9-4b15-87e9-c702c619c27e" providerId="ADAL" clId="{D9E604DE-341B-4BD2-9224-63EA0CA7C600}" dt="2024-12-12T11:05:52.793" v="1"/>
        <pc:sldMkLst>
          <pc:docMk/>
          <pc:sldMk cId="4198426276" sldId="294"/>
        </pc:sldMkLst>
      </pc:sldChg>
      <pc:sldChg chg="del">
        <pc:chgData name="岩田 真依" userId="cfb35e1d-46c9-4b15-87e9-c702c619c27e" providerId="ADAL" clId="{D9E604DE-341B-4BD2-9224-63EA0CA7C600}" dt="2024-12-12T11:05:52.793" v="1"/>
        <pc:sldMkLst>
          <pc:docMk/>
          <pc:sldMk cId="2563935778" sldId="295"/>
        </pc:sldMkLst>
      </pc:sldChg>
      <pc:sldChg chg="del">
        <pc:chgData name="岩田 真依" userId="cfb35e1d-46c9-4b15-87e9-c702c619c27e" providerId="ADAL" clId="{D9E604DE-341B-4BD2-9224-63EA0CA7C600}" dt="2024-12-12T11:05:52.793" v="1"/>
        <pc:sldMkLst>
          <pc:docMk/>
          <pc:sldMk cId="2518819852" sldId="296"/>
        </pc:sldMkLst>
      </pc:sldChg>
      <pc:sldMasterChg chg="delSldLayout">
        <pc:chgData name="岩田 真依" userId="cfb35e1d-46c9-4b15-87e9-c702c619c27e" providerId="ADAL" clId="{D9E604DE-341B-4BD2-9224-63EA0CA7C600}" dt="2024-12-12T11:11:45.190" v="12" actId="2696"/>
        <pc:sldMasterMkLst>
          <pc:docMk/>
          <pc:sldMasterMk cId="3868113944" sldId="2147483673"/>
        </pc:sldMasterMkLst>
        <pc:sldLayoutChg chg="del">
          <pc:chgData name="岩田 真依" userId="cfb35e1d-46c9-4b15-87e9-c702c619c27e" providerId="ADAL" clId="{D9E604DE-341B-4BD2-9224-63EA0CA7C600}" dt="2024-12-12T11:11:45.190" v="12" actId="2696"/>
          <pc:sldLayoutMkLst>
            <pc:docMk/>
            <pc:sldMasterMk cId="3868113944" sldId="2147483673"/>
            <pc:sldLayoutMk cId="2833468811" sldId="214748367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FF9900"/>
              </a:solidFill>
              <a:ln w="57150">
                <a:solidFill>
                  <a:schemeClr val="bg1"/>
                </a:solidFill>
              </a:ln>
            </c:spPr>
            <c:extLst>
              <c:ext xmlns:c16="http://schemas.microsoft.com/office/drawing/2014/chart" uri="{C3380CC4-5D6E-409C-BE32-E72D297353CC}">
                <c16:uniqueId val="{00000001-6DF5-45B7-844D-C1D1697B15EA}"/>
              </c:ext>
            </c:extLst>
          </c:dPt>
          <c:dPt>
            <c:idx val="1"/>
            <c:bubble3D val="0"/>
            <c:spPr>
              <a:solidFill>
                <a:srgbClr val="0070C0"/>
              </a:solidFill>
              <a:ln w="57150">
                <a:solidFill>
                  <a:schemeClr val="bg1"/>
                </a:solidFill>
              </a:ln>
            </c:spPr>
            <c:extLst>
              <c:ext xmlns:c16="http://schemas.microsoft.com/office/drawing/2014/chart" uri="{C3380CC4-5D6E-409C-BE32-E72D297353CC}">
                <c16:uniqueId val="{00000003-6DF5-45B7-844D-C1D1697B15EA}"/>
              </c:ext>
            </c:extLst>
          </c:dPt>
          <c:cat>
            <c:strRef>
              <c:f>Sheet1!$A$2:$A$3</c:f>
              <c:strCache>
                <c:ptCount val="2"/>
                <c:pt idx="0">
                  <c:v>治る</c:v>
                </c:pt>
                <c:pt idx="1">
                  <c:v>治らない</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6DF5-45B7-844D-C1D1697B15EA}"/>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smtId="4294967295"/>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41443" cy="344408"/>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4952" y="0"/>
            <a:ext cx="4341443" cy="344408"/>
          </a:xfrm>
          <a:prstGeom prst="rect">
            <a:avLst/>
          </a:prstGeom>
        </p:spPr>
        <p:txBody>
          <a:bodyPr vert="horz" lIns="93113" tIns="46557" rIns="93113" bIns="46557" rtlCol="0"/>
          <a:lstStyle>
            <a:lvl1pPr algn="r">
              <a:defRPr sz="1200"/>
            </a:lvl1pPr>
          </a:lstStyle>
          <a:p>
            <a:fld id="{571B7898-C192-4165-927E-DA37FA6FD7A2}" type="datetimeFigureOut">
              <a:rPr kumimoji="1" lang="ja-JP" altLang="en-US" smtClean="0"/>
              <a:t>2025/1/18</a:t>
            </a:fld>
            <a:endParaRPr kumimoji="1" lang="ja-JP" altLang="en-US"/>
          </a:p>
        </p:txBody>
      </p:sp>
      <p:sp>
        <p:nvSpPr>
          <p:cNvPr id="4" name="スライド イメージ プレースホルダー 3"/>
          <p:cNvSpPr>
            <a:spLocks noGrp="1" noRot="1" noChangeAspect="1"/>
          </p:cNvSpPr>
          <p:nvPr>
            <p:ph type="sldImg" idx="2"/>
          </p:nvPr>
        </p:nvSpPr>
        <p:spPr>
          <a:xfrm>
            <a:off x="3287713" y="515938"/>
            <a:ext cx="3443287" cy="2584450"/>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1001872" y="3271879"/>
            <a:ext cx="8014970" cy="3099673"/>
          </a:xfrm>
          <a:prstGeom prst="rect">
            <a:avLst/>
          </a:prstGeom>
        </p:spPr>
        <p:txBody>
          <a:bodyPr vert="horz" lIns="93113" tIns="46557" rIns="93113" bIns="46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542560"/>
            <a:ext cx="4341443" cy="344408"/>
          </a:xfrm>
          <a:prstGeom prst="rect">
            <a:avLst/>
          </a:prstGeom>
        </p:spPr>
        <p:txBody>
          <a:bodyPr vert="horz" lIns="93113" tIns="46557" rIns="93113" bIns="46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4952" y="6542560"/>
            <a:ext cx="4341443" cy="344408"/>
          </a:xfrm>
          <a:prstGeom prst="rect">
            <a:avLst/>
          </a:prstGeom>
        </p:spPr>
        <p:txBody>
          <a:bodyPr vert="horz" lIns="93113" tIns="46557" rIns="93113" bIns="46557" rtlCol="0" anchor="b"/>
          <a:lstStyle>
            <a:lvl1pPr algn="r">
              <a:defRPr sz="1200"/>
            </a:lvl1pPr>
          </a:lstStyle>
          <a:p>
            <a:fld id="{96BBB197-2DF4-4E91-A988-03D69B58B699}" type="slidenum">
              <a:rPr kumimoji="1" lang="ja-JP" altLang="en-US" smtClean="0"/>
              <a:t>‹#›</a:t>
            </a:fld>
            <a:endParaRPr kumimoji="1" lang="ja-JP" altLang="en-US"/>
          </a:p>
        </p:txBody>
      </p:sp>
    </p:spTree>
    <p:extLst>
      <p:ext uri="{BB962C8B-B14F-4D97-AF65-F5344CB8AC3E}">
        <p14:creationId xmlns:p14="http://schemas.microsoft.com/office/powerpoint/2010/main" val="2366646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福井県では、がんに関する授業を、小学校の</a:t>
            </a:r>
            <a:r>
              <a:rPr kumimoji="1" lang="en-US" altLang="ja-JP" dirty="0"/>
              <a:t>5</a:t>
            </a:r>
            <a:r>
              <a:rPr kumimoji="1" lang="ja-JP" altLang="en-US"/>
              <a:t>年生でも受けることになっています。</a:t>
            </a:r>
            <a:endParaRPr kumimoji="1" lang="en-US" altLang="ja-JP" dirty="0"/>
          </a:p>
          <a:p>
            <a:r>
              <a:rPr kumimoji="1" lang="ja-JP" altLang="en-US"/>
              <a:t>（令和</a:t>
            </a:r>
            <a:r>
              <a:rPr kumimoji="1" lang="en-US" altLang="ja-JP" dirty="0"/>
              <a:t>4</a:t>
            </a:r>
            <a:r>
              <a:rPr kumimoji="1" lang="ja-JP" altLang="en-US"/>
              <a:t>年までは、ほとんどの中学生は小学校で受けていませんので、受けた人は居ますか？と、聞いて挙手させてみてください）</a:t>
            </a:r>
            <a:endParaRPr kumimoji="1" lang="en-US" altLang="ja-JP" dirty="0"/>
          </a:p>
          <a:p>
            <a:r>
              <a:rPr kumimoji="1" lang="ja-JP" altLang="en-US"/>
              <a:t>小学校で受けた人は思い出しながら、聞いてください。</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601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日本では、どれくらいの人ががんになっていると思いますか？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10</a:t>
            </a:r>
            <a:r>
              <a:rPr kumimoji="1" lang="ja-JP" altLang="en-US"/>
              <a:t>％、</a:t>
            </a:r>
            <a:r>
              <a:rPr kumimoji="1" lang="en-US" altLang="ja-JP" dirty="0"/>
              <a:t>20</a:t>
            </a:r>
            <a:r>
              <a:rPr kumimoji="1" lang="ja-JP" altLang="en-US"/>
              <a:t>％、</a:t>
            </a:r>
            <a:r>
              <a:rPr kumimoji="1" lang="en-US" altLang="ja-JP" dirty="0"/>
              <a:t>50</a:t>
            </a:r>
            <a:r>
              <a:rPr kumimoji="1" lang="ja-JP" altLang="en-US"/>
              <a:t>％などと挙手させて聞いてみても）</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7481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最初に、がん、という病気について勉強しましょう。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04283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今まで勉強してきたことから、がんにならないためにどんなことができるかを考えてみましょう。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77800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0"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84660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0"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35465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0393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3184419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それでは、がん検診について勉強していきましょう。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70057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なぜ検診を受けなければならないのでしょう。その意義を考えてみましょう。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66710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この絵のやりとりから、どんなことがわかるでしょうか。</a:t>
            </a:r>
          </a:p>
          <a:p>
            <a:r>
              <a:rPr kumimoji="1" lang="ja-JP" altLang="en-US"/>
              <a:t>この人は、検診で早期のがんが見つかったようですね。</a:t>
            </a:r>
            <a:endParaRPr kumimoji="1" lang="en-US" altLang="ja-JP" dirty="0"/>
          </a:p>
          <a:p>
            <a:r>
              <a:rPr kumimoji="1" lang="ja-JP" altLang="en-US"/>
              <a:t>もちろん、この時点では、何の症状もありません。</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「わたしは元気そのもので、何の症状もありませんが</a:t>
            </a:r>
            <a:r>
              <a:rPr kumimoji="1" lang="en-US" altLang="ja-JP" dirty="0"/>
              <a:t>…</a:t>
            </a:r>
            <a:r>
              <a:rPr kumimoji="1" lang="ja-JP" altLang="en-US"/>
              <a:t>」と、驚いていますね。この人は、検診を受けることで、幸運を引き寄せたのです。この人はがん教育を受けていないので、驚くのも無理はないですが、皆さんは分かりますよね。</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94028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379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がんは大きくなるまで自覚症状がありません。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ここで大切なことは、自覚症状が出る前にがんを見つけることだ、ということが分かりましたね。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症状がなくても、検診を受けることの重要性を理解しましょう。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9402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79701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これは、福井県におけるがん検診受診率を示しています。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全国と比較すると、胃がん、大腸がんでは平均値、肺がんは高く、乳がん、子宮がんはやや高い傾向があります。これは、福井県は共稼ぎ率が高いので、企業検診を受ける女性が多いからでしょう。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それでもまだまだ低いですね。助ける事ができる命がまだまだたくさんあることを理解しましょう。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86546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ここからは、がんの治療について学習しましょう。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60849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がんの治療にはどんな方法ががあって、その治療法をどうやって選択していくかを学びましょう。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5203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がんに対する治療法を、医師から勧められたときに、最終的に決めるのは患者さん本人です。治療法を自分の意思で決めるためには知っておかなければならないことがあります。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6227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t>今日の授業はここまでです。</a:t>
            </a:r>
            <a:r>
              <a:rPr lang="ja-JP" altLang="en-US" sz="1200"/>
              <a:t>内容が多くて、理解する</a:t>
            </a:r>
            <a:r>
              <a:rPr kumimoji="1" lang="ja-JP" altLang="en-US" sz="1200"/>
              <a:t>のが大変でしたね。</a:t>
            </a:r>
            <a:endParaRPr kumimoji="1" lang="en-US" altLang="ja-JP" sz="1200" dirty="0"/>
          </a:p>
          <a:p>
            <a:endParaRPr kumimoji="1" lang="en-US" altLang="ja-JP" sz="1200" dirty="0"/>
          </a:p>
          <a:p>
            <a:r>
              <a:rPr kumimoji="1" lang="ja-JP" altLang="en-US" sz="1200"/>
              <a:t>分からない事があったら何でも質問してください。</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412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それでは、人ががんになる原因を考えてみましょう。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6777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0"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0"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402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3068383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B95808-CD91-45C4-93FE-2D98F1775133}" type="datetimeFigureOut">
              <a:rPr kumimoji="1" lang="ja-JP" altLang="en-US" smtClean="0"/>
              <a:t>2025/1/18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3796774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644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95708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50700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7744790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5" name="正方形/長方形 4"/>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7085405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864097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15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pPr/>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pPr/>
              <a:t>‹#›</a:t>
            </a:fld>
            <a:endParaRPr kumimoji="1" lang="ja-JP" altLang="en-US"/>
          </a:p>
        </p:txBody>
      </p:sp>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56991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077515" y="-713556"/>
            <a:ext cx="6988968"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053946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670331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424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63588720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9887849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91165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9427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4614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4092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44019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09597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9133857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5" name="正方形/長方形 4"/>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148579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60540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74918745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15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20A6EB9-90E9-44F1-A55B-A19D85C517FC}" type="datetime1">
              <a:rPr kumimoji="1" lang="ja-JP" altLang="en-US" smtClean="0"/>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pPr/>
              <a:t>‹#›</a:t>
            </a:fld>
            <a:endParaRPr kumimoji="1" lang="ja-JP" altLang="en-US"/>
          </a:p>
        </p:txBody>
      </p:sp>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37865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077515" y="-713556"/>
            <a:ext cx="6988968"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165466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022933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71620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5101347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71765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57388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03465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1562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userDrawn="1"/>
        </p:nvPicPr>
        <p:blipFill rotWithShape="1">
          <a:blip r:embed="rId2" cstate="print">
            <a:extLst>
              <a:ext uri="{28A0092B-C50C-407E-A947-70E740481C1C}">
                <a14:useLocalDpi xmlns:a14="http://schemas.microsoft.com/office/drawing/2010/main" val="0"/>
              </a:ext>
            </a:extLst>
          </a:blip>
          <a:srcRect b="6061"/>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1053475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28668908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p>
            <a:endParaRPr lang="ja-JP" altLang="en-US" dirty="0"/>
          </a:p>
        </p:txBody>
      </p:sp>
      <p:sp>
        <p:nvSpPr>
          <p:cNvPr id="6" name="正方形/長方形 5"/>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183704" y="260648"/>
            <a:ext cx="1021433" cy="523220"/>
          </a:xfrm>
          <a:prstGeom prst="rect">
            <a:avLst/>
          </a:prstGeom>
        </p:spPr>
        <p:txBody>
          <a:bodyPr wrap="none">
            <a:spAutoFit/>
          </a:bodyPr>
          <a:lstStyle/>
          <a:p>
            <a:r>
              <a:rPr lang="ja-JP" altLang="en-US" sz="2800" b="1" dirty="0">
                <a:solidFill>
                  <a:schemeClr val="bg1"/>
                </a:solidFill>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27480668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4" name="正方形/長方形 3"/>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0248502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2025/1/18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7979440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497990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86647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8736316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32252362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7826817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6931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1035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787235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92090687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61185186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500221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6" name="正方形/長方形 5"/>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7" name="メモ 6"/>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2318196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正方形/長方形 1"/>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3" name="メモ 2"/>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58571895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3514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4" name="正方形/長方形 3"/>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14693995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7" name="メモ 6"/>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0579030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正方形/長方形 1"/>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3" name="メモ 2"/>
          <p:cNvSpPr/>
          <p:nvPr userDrawn="1"/>
        </p:nvSpPr>
        <p:spPr>
          <a:xfrm>
            <a:off x="467544" y="-99391"/>
            <a:ext cx="8208912" cy="1800200"/>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97953256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27834594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942416" y="2136706"/>
            <a:ext cx="3197531" cy="376739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337307" y="2136706"/>
            <a:ext cx="3197093" cy="376739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10" name="Slide Number Placeholder 5"/>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15916702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0464127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2265352" y="2226626"/>
            <a:ext cx="2874596"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656154" y="2223398"/>
            <a:ext cx="287323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8" name="Footer Placeholder 7"/>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12" name="Slide Number Placeholder 5"/>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9237288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5" name="Slide Number Placeholder 4"/>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149118297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4" name="Slide Number Placeholder 3"/>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65879759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a:prstGeom prst="rect">
            <a:avLst/>
          </a:prstGeom>
        </p:spPr>
        <p:txBody>
          <a:bodyPr anchor="b"/>
          <a:lstStyle>
            <a:lvl1pPr algn="l">
              <a:defRPr sz="2000" b="0"/>
            </a:lvl1pPr>
          </a:lstStyle>
          <a:p>
            <a:r>
              <a:rPr lang="ja-JP" altLang="en-US"/>
              <a:t>マスター タイトルの書式設定</a:t>
            </a:r>
            <a:endParaRPr lang="en-US"/>
          </a:p>
        </p:txBody>
      </p:sp>
      <p:sp>
        <p:nvSpPr>
          <p:cNvPr id="3" name="Content Placeholder 2"/>
          <p:cNvSpPr>
            <a:spLocks noGrp="1"/>
          </p:cNvSpPr>
          <p:nvPr>
            <p:ph idx="1"/>
          </p:nvPr>
        </p:nvSpPr>
        <p:spPr>
          <a:xfrm>
            <a:off x="4743494" y="446089"/>
            <a:ext cx="3790906" cy="5414963"/>
          </a:xfrm>
          <a:prstGeom prst="rect">
            <a:avLst/>
          </a:prstGeo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942415" y="1598613"/>
            <a:ext cx="2629584" cy="42624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7" name="Slide Number Placeholder 6"/>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3385996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a:prstGeom prst="rect">
            <a:avLst/>
          </a:prstGeom>
        </p:spPr>
        <p:txBody>
          <a:bodyPr anchor="b">
            <a:normAutofit/>
          </a:bodyPr>
          <a:lstStyle>
            <a:lvl1pPr algn="l">
              <a:defRPr sz="2400" b="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942415" y="634965"/>
            <a:ext cx="6591985" cy="3854970"/>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a:p>
        </p:txBody>
      </p:sp>
      <p:sp>
        <p:nvSpPr>
          <p:cNvPr id="4" name="Text Placeholder 3"/>
          <p:cNvSpPr>
            <a:spLocks noGrp="1"/>
          </p:cNvSpPr>
          <p:nvPr>
            <p:ph type="body" sz="half" idx="2"/>
          </p:nvPr>
        </p:nvSpPr>
        <p:spPr>
          <a:xfrm>
            <a:off x="1942415" y="5367338"/>
            <a:ext cx="6591985" cy="493712"/>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7" name="Slide Number Placeholder 6"/>
          <p:cNvSpPr>
            <a:spLocks noGrp="1"/>
          </p:cNvSpPr>
          <p:nvPr>
            <p:ph type="sldNum" sz="quarter" idx="12"/>
          </p:nvPr>
        </p:nvSpPr>
        <p:spPr>
          <a:xfrm>
            <a:off x="511228" y="4983088"/>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28462692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a:prstGeom prst="rect">
            <a:avLst/>
          </a:prstGeom>
        </p:spPr>
        <p:txBody>
          <a:bodyPr anchor="ctr">
            <a:normAutofit/>
          </a:bodyPr>
          <a:lstStyle>
            <a:lvl1pPr algn="l">
              <a:defRPr sz="48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942415" y="4354046"/>
            <a:ext cx="6591985" cy="1555864"/>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6" name="Slide Number Placeholder 5"/>
          <p:cNvSpPr>
            <a:spLocks noGrp="1"/>
          </p:cNvSpPr>
          <p:nvPr>
            <p:ph type="sldNum" sz="quarter" idx="12"/>
          </p:nvPr>
        </p:nvSpPr>
        <p:spPr>
          <a:xfrm>
            <a:off x="511228" y="3244140"/>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8401827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42090510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73419732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9953072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32376674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8823577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5152173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14070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405489737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a:p>
        </p:txBody>
      </p:sp>
      <p:sp>
        <p:nvSpPr>
          <p:cNvPr id="6" name="正方形/長方形 5"/>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183704" y="260648"/>
            <a:ext cx="1021433" cy="523220"/>
          </a:xfrm>
          <a:prstGeom prst="rect">
            <a:avLst/>
          </a:prstGeom>
        </p:spPr>
        <p:txBody>
          <a:bodyPr wrap="none">
            <a:spAutoFit/>
          </a:bodyPr>
          <a:lstStyle>
            <a:defPPr>
              <a:defRPr lang="ja-JP"/>
            </a:defPPr>
          </a:lstStyle>
          <a:p>
            <a:r>
              <a:rPr lang="ja-JP" altLang="en-US" sz="2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28907979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39872747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077515" y="-713556"/>
            <a:ext cx="6988968"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53615181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64326302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80571117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95566334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15984556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03224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76228741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271921016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138671909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21138118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79804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39359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52981034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0384498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75900171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3549994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0" name="正方形/長方形 9"/>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84880054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56890620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62407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8" name="正方形/長方形 7"/>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123208353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a:p>
        </p:txBody>
      </p:sp>
      <p:sp>
        <p:nvSpPr>
          <p:cNvPr id="6" name="正方形/長方形 5"/>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183704" y="260648"/>
            <a:ext cx="1021433" cy="523220"/>
          </a:xfrm>
          <a:prstGeom prst="rect">
            <a:avLst/>
          </a:prstGeom>
        </p:spPr>
        <p:txBody>
          <a:bodyPr wrap="none">
            <a:spAutoFit/>
          </a:bodyPr>
          <a:lstStyle>
            <a:defPPr>
              <a:defRPr lang="ja-JP"/>
            </a:defPPr>
          </a:lstStyle>
          <a:p>
            <a:r>
              <a:rPr lang="ja-JP" altLang="en-US" sz="2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312481032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185527" y="-821568"/>
            <a:ext cx="677294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220646057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245783874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58103096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10250960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150061485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6902143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a:p>
        </p:txBody>
      </p:sp>
      <p:sp>
        <p:nvSpPr>
          <p:cNvPr id="7" name="正方形/長方形 6"/>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8" name="正方形/長方形 7"/>
          <p:cNvSpPr/>
          <p:nvPr userDrawn="1"/>
        </p:nvSpPr>
        <p:spPr>
          <a:xfrm>
            <a:off x="183704" y="273711"/>
            <a:ext cx="1021433" cy="523220"/>
          </a:xfrm>
          <a:prstGeom prst="rect">
            <a:avLst/>
          </a:prstGeom>
        </p:spPr>
        <p:txBody>
          <a:bodyPr wrap="none">
            <a:spAutoFit/>
          </a:bodyPr>
          <a:lstStyle>
            <a:defPPr>
              <a:defRPr lang="ja-JP"/>
            </a:defPPr>
          </a:lstStyle>
          <a:p>
            <a:r>
              <a:rPr lang="ja-JP" altLang="en-US" sz="2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216456947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77972521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154914076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
        <p:nvSpPr>
          <p:cNvPr id="8" name="メモ 7"/>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296435111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46606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0" name="正方形/長方形 9"/>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56772999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a:solidFill>
                <a:prstClr val="black"/>
              </a:solidFill>
            </a:endParaRPr>
          </a:p>
        </p:txBody>
      </p:sp>
      <p:sp>
        <p:nvSpPr>
          <p:cNvPr id="7" name="正方形/長方形 6"/>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
        <p:nvSpPr>
          <p:cNvPr id="8" name="正方形/長方形 7"/>
          <p:cNvSpPr/>
          <p:nvPr userDrawn="1"/>
        </p:nvSpPr>
        <p:spPr>
          <a:xfrm>
            <a:off x="183704" y="273711"/>
            <a:ext cx="1021433" cy="523220"/>
          </a:xfrm>
          <a:prstGeom prst="rect">
            <a:avLst/>
          </a:prstGeom>
        </p:spPr>
        <p:txBody>
          <a:bodyPr wrap="none">
            <a:spAutoFit/>
          </a:bodyPr>
          <a:lstStyle>
            <a:defPPr>
              <a:defRPr lang="ja-JP"/>
            </a:defPPr>
          </a:lstStyle>
          <a:p>
            <a:r>
              <a:rPr lang="ja-JP" altLang="en-US" sz="2800" b="1">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12249082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25833560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B95808-CD91-45C4-93FE-2D98F1775133}" type="datetimeFigureOut">
              <a:rPr lang="ja-JP" altLang="en-US" smtClean="0">
                <a:solidFill>
                  <a:prstClr val="black">
                    <a:tint val="75000"/>
                  </a:prstClr>
                </a:solidFill>
              </a:rPr>
              <a:t>2025/1/18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FD4F6-53A3-4F67-A018-2974C282BC24}"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3710851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B95808-CD91-45C4-93FE-2D98F1775133}" type="datetimeFigureOut">
              <a:rPr lang="ja-JP" altLang="en-US" smtClean="0">
                <a:solidFill>
                  <a:prstClr val="black">
                    <a:tint val="75000"/>
                  </a:prstClr>
                </a:solidFill>
              </a:rPr>
              <a:t>2025/1/18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FD4F6-53A3-4F67-A018-2974C282BC24}"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0687275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B95808-CD91-45C4-93FE-2D98F1775133}" type="datetimeFigureOut">
              <a:rPr lang="ja-JP" altLang="en-US" smtClean="0">
                <a:solidFill>
                  <a:prstClr val="black">
                    <a:tint val="75000"/>
                  </a:prstClr>
                </a:solidFill>
              </a:rPr>
              <a:t>2025/1/18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FD4F6-53A3-4F67-A018-2974C282BC24}"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3684805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26630110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B95808-CD91-45C4-93FE-2D98F1775133}" type="datetimeFigureOut">
              <a:rPr lang="ja-JP" altLang="en-US" smtClean="0">
                <a:solidFill>
                  <a:prstClr val="black">
                    <a:tint val="75000"/>
                  </a:prstClr>
                </a:solidFill>
              </a:rPr>
              <a:t>2025/1/18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FD4F6-53A3-4F67-A018-2974C282BC24}"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2998867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29140189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比較">
    <p:spTree>
      <p:nvGrpSpPr>
        <p:cNvPr id="1" name=""/>
        <p:cNvGrpSpPr/>
        <p:nvPr/>
      </p:nvGrpSpPr>
      <p:grpSpPr>
        <a:xfrm>
          <a:off x="0" y="0"/>
          <a:ext cx="0" cy="0"/>
          <a:chOff x="0" y="0"/>
          <a:chExt cx="0" cy="0"/>
        </a:xfrm>
      </p:grpSpPr>
      <p:sp>
        <p:nvSpPr>
          <p:cNvPr id="6" name="正方形/長方形 5"/>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7" name="メモ 6"/>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421443196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335939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1942407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224939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0203949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36596326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6379734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176664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B95808-CD91-45C4-93FE-2D98F1775133}" type="datetimeFigureOut">
              <a:rPr kumimoji="1" lang="ja-JP" altLang="en-US" smtClean="0"/>
              <a:t>2025/1/18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158491450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41194277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9907869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8859114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9A649-32CA-894B-82B6-2D5FE6C00172}" type="datetimeFigureOut">
              <a:rPr kumimoji="1" lang="ja-JP" altLang="en-US" smtClean="0"/>
              <a:t>2025/1/18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392401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比較">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85E3C5-A40F-754D-A98A-20E610CB2792}"/>
              </a:ext>
            </a:extLst>
          </p:cNvPr>
          <p:cNvSpPr/>
          <p:nvPr userDrawn="1"/>
        </p:nvSpPr>
        <p:spPr>
          <a:xfrm rot="16200000">
            <a:off x="1338265" y="-609599"/>
            <a:ext cx="6467475" cy="8785225"/>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メモ 2">
            <a:extLst>
              <a:ext uri="{FF2B5EF4-FFF2-40B4-BE49-F238E27FC236}">
                <a16:creationId xmlns:a16="http://schemas.microsoft.com/office/drawing/2014/main" id="{672C373A-BDB4-C544-B344-7F673A291AFB}"/>
              </a:ext>
            </a:extLst>
          </p:cNvPr>
          <p:cNvSpPr/>
          <p:nvPr userDrawn="1"/>
        </p:nvSpPr>
        <p:spPr>
          <a:xfrm>
            <a:off x="468316" y="-171449"/>
            <a:ext cx="8207375" cy="1152525"/>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350"/>
          </a:p>
        </p:txBody>
      </p:sp>
    </p:spTree>
    <p:extLst>
      <p:ext uri="{BB962C8B-B14F-4D97-AF65-F5344CB8AC3E}">
        <p14:creationId xmlns:p14="http://schemas.microsoft.com/office/powerpoint/2010/main" val="3324536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93647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41105145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5004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90055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33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10.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7.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stStyle>
          <a:p>
            <a:fld id="{F0B95808-CD91-45C4-93FE-2D98F1775133}" type="datetimeFigureOut">
              <a:rPr kumimoji="1" lang="ja-JP" altLang="en-US" smtClean="0"/>
              <a:t>2025/1/18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stStyle>
          <a:p>
            <a:fld id="{832FD4F6-53A3-4F67-A018-2974C282BC24}" type="slidenum">
              <a:rPr kumimoji="1" lang="ja-JP" altLang="en-US" smtClean="0"/>
              <a:t>‹#›</a:t>
            </a:fld>
            <a:endParaRPr kumimoji="1" lang="ja-JP" altLang="en-US"/>
          </a:p>
        </p:txBody>
      </p:sp>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86811394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AF27F7D-F28C-4052-877E-9634900EDFF3}" type="datetime1">
              <a:rPr lang="ja-JP" altLang="en-US" smtClean="0"/>
              <a:t>2025/1/18</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378550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942438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defPPr>
                <a:defRPr lang="ja-JP"/>
              </a:defPPr>
            </a:lstStyle>
            <a:p>
              <a:endParaRPr/>
            </a:p>
          </p:txBody>
        </p:sp>
        <p:sp>
          <p:nvSpPr>
            <p:cNvPr id="38" name="Freeform 12"/>
            <p:cNvSpPr/>
            <p:nvPr/>
          </p:nvSpPr>
          <p:spPr bwMode="auto">
            <a:xfrm>
              <a:off x="2597151" y="2779713"/>
              <a:ext cx="550863" cy="1978025"/>
            </a:xfrm>
            <a:custGeom>
              <a:avLst/>
              <a:gdLst/>
              <a:ahLst/>
              <a:cxnLst/>
              <a:rect l="0" t="0" r="r" b="b"/>
              <a:pathLst>
                <a:path w="140" h="502">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defPPr>
                <a:defRPr lang="ja-JP"/>
              </a:defPPr>
            </a:lstStyle>
            <a:p>
              <a:endParaRPr/>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defPPr>
                <a:defRPr lang="ja-JP"/>
              </a:defPPr>
            </a:lstStyle>
            <a:p>
              <a:endParaRPr/>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defPPr>
                <a:defRPr lang="ja-JP"/>
              </a:defPPr>
            </a:lstStyle>
            <a:p>
              <a:endParaRPr/>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defPPr>
                <a:defRPr lang="ja-JP"/>
              </a:defPPr>
            </a:lstStyle>
            <a:p>
              <a:endParaRPr/>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defPPr>
                <a:defRPr lang="ja-JP"/>
              </a:defPPr>
            </a:lstStyle>
            <a:p>
              <a:endParaRPr/>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defPPr>
                <a:defRPr lang="ja-JP"/>
              </a:defPPr>
            </a:lstStyle>
            <a:p>
              <a:endParaRPr/>
            </a:p>
          </p:txBody>
        </p:sp>
        <p:sp>
          <p:nvSpPr>
            <p:cNvPr id="44" name="Freeform 18"/>
            <p:cNvSpPr/>
            <p:nvPr/>
          </p:nvSpPr>
          <p:spPr bwMode="auto">
            <a:xfrm>
              <a:off x="3143251" y="4757738"/>
              <a:ext cx="161925" cy="873125"/>
            </a:xfrm>
            <a:custGeom>
              <a:avLst/>
              <a:gdLst/>
              <a:ahLst/>
              <a:cxnLst/>
              <a:rect l="0" t="0" r="r" b="b"/>
              <a:pathLst>
                <a:path w="41" h="22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defPPr>
                <a:defRPr lang="ja-JP"/>
              </a:defPPr>
            </a:lstStyle>
            <a:p>
              <a:endParaRPr/>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defPPr>
                <a:defRPr lang="ja-JP"/>
              </a:defPPr>
            </a:lstStyle>
            <a:p>
              <a:endParaRPr/>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defPPr>
                <a:defRPr lang="ja-JP"/>
              </a:defPPr>
            </a:lstStyle>
            <a:p>
              <a:endParaRPr/>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defPPr>
                <a:defRPr lang="ja-JP"/>
              </a:defPPr>
            </a:lstStyle>
            <a:p>
              <a:endParaRPr/>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defPPr>
                <a:defRPr lang="ja-JP"/>
              </a:defPPr>
            </a:lstStyle>
            <a:p>
              <a:endParaRPr/>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defPPr>
                <a:defRPr lang="ja-JP"/>
              </a:defPPr>
            </a:lstStyle>
            <a:p>
              <a:endParaRPr/>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defPPr>
                <a:defRPr lang="ja-JP"/>
              </a:defPPr>
            </a:lstStyle>
            <a:p>
              <a:endParaRPr/>
            </a:p>
          </p:txBody>
        </p:sp>
        <p:sp>
          <p:nvSpPr>
            <p:cNvPr id="52" name="Freeform 29"/>
            <p:cNvSpPr/>
            <p:nvPr/>
          </p:nvSpPr>
          <p:spPr bwMode="auto">
            <a:xfrm>
              <a:off x="7439026" y="5053013"/>
              <a:ext cx="357188" cy="820738"/>
            </a:xfrm>
            <a:custGeom>
              <a:avLst/>
              <a:gdLst/>
              <a:ahLst/>
              <a:cxnLst/>
              <a:rect l="0" t="0" r="r" b="b"/>
              <a:pathLst>
                <a:path w="90" h="206">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defPPr>
                <a:defRPr lang="ja-JP"/>
              </a:defPPr>
            </a:lstStyle>
            <a:p>
              <a:endParaRPr/>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defPPr>
                <a:defRPr lang="ja-JP"/>
              </a:defPPr>
            </a:lstStyle>
            <a:p>
              <a:endParaRPr/>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defPPr>
                <a:defRPr lang="ja-JP"/>
              </a:defPPr>
            </a:lstStyle>
            <a:p>
              <a:endParaRPr/>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defPPr>
                <a:defRPr lang="ja-JP"/>
              </a:defPPr>
            </a:lstStyle>
            <a:p>
              <a:endParaRPr/>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defPPr>
                <a:defRPr lang="ja-JP"/>
              </a:defPPr>
            </a:lstStyle>
            <a:p>
              <a:endParaRPr/>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defPPr>
                <a:defRPr lang="ja-JP"/>
              </a:defPPr>
            </a:lstStyle>
            <a:p>
              <a:endParaRPr/>
            </a:p>
          </p:txBody>
        </p:sp>
        <p:sp>
          <p:nvSpPr>
            <p:cNvPr id="58" name="Freeform 35"/>
            <p:cNvSpPr/>
            <p:nvPr/>
          </p:nvSpPr>
          <p:spPr bwMode="auto">
            <a:xfrm>
              <a:off x="7494588" y="5664200"/>
              <a:ext cx="100013" cy="209550"/>
            </a:xfrm>
            <a:custGeom>
              <a:avLst/>
              <a:gdLst/>
              <a:ahLst/>
              <a:cxnLst/>
              <a:rect l="0" t="0" r="r" b="b"/>
              <a:pathLst>
                <a:path w="25" h="52">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defPPr>
                <a:defRPr lang="ja-JP"/>
              </a:defPPr>
            </a:lstStyle>
            <a:p>
              <a:endParaRPr/>
            </a:p>
          </p:txBody>
        </p:sp>
        <p:sp>
          <p:nvSpPr>
            <p:cNvPr id="59" name="Freeform 36"/>
            <p:cNvSpPr/>
            <p:nvPr/>
          </p:nvSpPr>
          <p:spPr bwMode="auto">
            <a:xfrm>
              <a:off x="7412038" y="5081588"/>
              <a:ext cx="114300" cy="558800"/>
            </a:xfrm>
            <a:custGeom>
              <a:avLst/>
              <a:gdLst/>
              <a:ahLst/>
              <a:cxnLst/>
              <a:rect l="0" t="0" r="r" b="b"/>
              <a:pathLst>
                <a:path w="28"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defPPr>
                <a:defRPr lang="ja-JP"/>
              </a:defPPr>
            </a:lstStyle>
            <a:p>
              <a:endParaRPr/>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defPPr>
                <a:defRPr lang="ja-JP"/>
              </a:defPPr>
            </a:lstStyle>
            <a:p>
              <a:endParaRPr/>
            </a:p>
          </p:txBody>
        </p:sp>
        <p:sp>
          <p:nvSpPr>
            <p:cNvPr id="61" name="Freeform 38"/>
            <p:cNvSpPr/>
            <p:nvPr/>
          </p:nvSpPr>
          <p:spPr bwMode="auto">
            <a:xfrm>
              <a:off x="7439026" y="5434013"/>
              <a:ext cx="174625" cy="439738"/>
            </a:xfrm>
            <a:custGeom>
              <a:avLst/>
              <a:gdLst/>
              <a:ahLst/>
              <a:cxnLst/>
              <a:rect l="0" t="0" r="r" b="b"/>
              <a:pathLst>
                <a:path w="44" h="11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defPPr>
                <a:defRPr lang="ja-JP"/>
              </a:defPPr>
            </a:lstStyle>
            <a:p>
              <a:endParaRPr/>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ja-JP"/>
            </a:defPPr>
          </a:lstStyle>
          <a:p>
            <a:endParaRPr/>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stStyle>
          <a:p>
            <a:fld id="{4D9FFFB4-400D-1240-AB24-6F86C96D4DFB}" type="datetimeFigureOut">
              <a:rPr lang="en-US"/>
              <a:t>1/18/2025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rgbClr val="FEFFFF"/>
                </a:solidFill>
                <a:latin typeface="+mn-lt"/>
                <a:ea typeface="+mn-ea"/>
                <a:cs typeface="+mn-cs"/>
              </a:defRPr>
            </a:lvl1pPr>
          </a:lstStyle>
          <a:p>
            <a:fld id="{D57F1E4F-1CFF-5643-939E-217C01CDF565}" type="slidenum">
              <a:rPr lang="en-US"/>
              <a:t>‹#›</a:t>
            </a:fld>
            <a:endParaRPr lang="en-US"/>
          </a:p>
        </p:txBody>
      </p:sp>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0793254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9" r:id="rId5"/>
    <p:sldLayoutId id="2147483690" r:id="rId6"/>
    <p:sldLayoutId id="2147483691" r:id="rId7"/>
  </p:sldLayoutIdLst>
  <p:transition/>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ct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2232119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ransition/>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ct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811203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defPPr>
                <a:defRPr lang="ja-JP"/>
              </a:defPPr>
            </a:lstStyle>
            <a:p>
              <a:endParaRPr/>
            </a:p>
          </p:txBody>
        </p:sp>
        <p:sp>
          <p:nvSpPr>
            <p:cNvPr id="38" name="Freeform 12"/>
            <p:cNvSpPr/>
            <p:nvPr/>
          </p:nvSpPr>
          <p:spPr bwMode="auto">
            <a:xfrm>
              <a:off x="2597151" y="2779713"/>
              <a:ext cx="550863" cy="1978025"/>
            </a:xfrm>
            <a:custGeom>
              <a:avLst/>
              <a:gdLst/>
              <a:ahLst/>
              <a:cxnLst/>
              <a:rect l="0" t="0" r="r" b="b"/>
              <a:pathLst>
                <a:path w="140" h="502">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defPPr>
                <a:defRPr lang="ja-JP"/>
              </a:defPPr>
            </a:lstStyle>
            <a:p>
              <a:endParaRPr/>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defPPr>
                <a:defRPr lang="ja-JP"/>
              </a:defPPr>
            </a:lstStyle>
            <a:p>
              <a:endParaRPr/>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defPPr>
                <a:defRPr lang="ja-JP"/>
              </a:defPPr>
            </a:lstStyle>
            <a:p>
              <a:endParaRPr/>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defPPr>
                <a:defRPr lang="ja-JP"/>
              </a:defPPr>
            </a:lstStyle>
            <a:p>
              <a:endParaRPr/>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defPPr>
                <a:defRPr lang="ja-JP"/>
              </a:defPPr>
            </a:lstStyle>
            <a:p>
              <a:endParaRPr/>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defPPr>
                <a:defRPr lang="ja-JP"/>
              </a:defPPr>
            </a:lstStyle>
            <a:p>
              <a:endParaRPr/>
            </a:p>
          </p:txBody>
        </p:sp>
        <p:sp>
          <p:nvSpPr>
            <p:cNvPr id="44" name="Freeform 18"/>
            <p:cNvSpPr/>
            <p:nvPr/>
          </p:nvSpPr>
          <p:spPr bwMode="auto">
            <a:xfrm>
              <a:off x="3143251" y="4757738"/>
              <a:ext cx="161925" cy="873125"/>
            </a:xfrm>
            <a:custGeom>
              <a:avLst/>
              <a:gdLst/>
              <a:ahLst/>
              <a:cxnLst/>
              <a:rect l="0" t="0" r="r" b="b"/>
              <a:pathLst>
                <a:path w="41" h="22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defPPr>
                <a:defRPr lang="ja-JP"/>
              </a:defPPr>
            </a:lstStyle>
            <a:p>
              <a:endParaRPr/>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defPPr>
                <a:defRPr lang="ja-JP"/>
              </a:defPPr>
            </a:lstStyle>
            <a:p>
              <a:endParaRPr/>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defPPr>
                <a:defRPr lang="ja-JP"/>
              </a:defPPr>
            </a:lstStyle>
            <a:p>
              <a:endParaRPr/>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defPPr>
                <a:defRPr lang="ja-JP"/>
              </a:defPPr>
            </a:lstStyle>
            <a:p>
              <a:endParaRPr/>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defPPr>
                <a:defRPr lang="ja-JP"/>
              </a:defPPr>
            </a:lstStyle>
            <a:p>
              <a:endParaRPr/>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defPPr>
                <a:defRPr lang="ja-JP"/>
              </a:defPPr>
            </a:lstStyle>
            <a:p>
              <a:endParaRPr/>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defPPr>
                <a:defRPr lang="ja-JP"/>
              </a:defPPr>
            </a:lstStyle>
            <a:p>
              <a:endParaRPr/>
            </a:p>
          </p:txBody>
        </p:sp>
        <p:sp>
          <p:nvSpPr>
            <p:cNvPr id="52" name="Freeform 29"/>
            <p:cNvSpPr/>
            <p:nvPr/>
          </p:nvSpPr>
          <p:spPr bwMode="auto">
            <a:xfrm>
              <a:off x="7439026" y="5053013"/>
              <a:ext cx="357188" cy="820738"/>
            </a:xfrm>
            <a:custGeom>
              <a:avLst/>
              <a:gdLst/>
              <a:ahLst/>
              <a:cxnLst/>
              <a:rect l="0" t="0" r="r" b="b"/>
              <a:pathLst>
                <a:path w="90" h="206">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defPPr>
                <a:defRPr lang="ja-JP"/>
              </a:defPPr>
            </a:lstStyle>
            <a:p>
              <a:endParaRPr/>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defPPr>
                <a:defRPr lang="ja-JP"/>
              </a:defPPr>
            </a:lstStyle>
            <a:p>
              <a:endParaRPr/>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defPPr>
                <a:defRPr lang="ja-JP"/>
              </a:defPPr>
            </a:lstStyle>
            <a:p>
              <a:endParaRPr/>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defPPr>
                <a:defRPr lang="ja-JP"/>
              </a:defPPr>
            </a:lstStyle>
            <a:p>
              <a:endParaRPr/>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defPPr>
                <a:defRPr lang="ja-JP"/>
              </a:defPPr>
            </a:lstStyle>
            <a:p>
              <a:endParaRPr/>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defPPr>
                <a:defRPr lang="ja-JP"/>
              </a:defPPr>
            </a:lstStyle>
            <a:p>
              <a:endParaRPr/>
            </a:p>
          </p:txBody>
        </p:sp>
        <p:sp>
          <p:nvSpPr>
            <p:cNvPr id="58" name="Freeform 35"/>
            <p:cNvSpPr/>
            <p:nvPr/>
          </p:nvSpPr>
          <p:spPr bwMode="auto">
            <a:xfrm>
              <a:off x="7494588" y="5664200"/>
              <a:ext cx="100013" cy="209550"/>
            </a:xfrm>
            <a:custGeom>
              <a:avLst/>
              <a:gdLst/>
              <a:ahLst/>
              <a:cxnLst/>
              <a:rect l="0" t="0" r="r" b="b"/>
              <a:pathLst>
                <a:path w="25" h="52">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defPPr>
                <a:defRPr lang="ja-JP"/>
              </a:defPPr>
            </a:lstStyle>
            <a:p>
              <a:endParaRPr/>
            </a:p>
          </p:txBody>
        </p:sp>
        <p:sp>
          <p:nvSpPr>
            <p:cNvPr id="59" name="Freeform 36"/>
            <p:cNvSpPr/>
            <p:nvPr/>
          </p:nvSpPr>
          <p:spPr bwMode="auto">
            <a:xfrm>
              <a:off x="7412038" y="5081588"/>
              <a:ext cx="114300" cy="558800"/>
            </a:xfrm>
            <a:custGeom>
              <a:avLst/>
              <a:gdLst/>
              <a:ahLst/>
              <a:cxnLst/>
              <a:rect l="0" t="0" r="r" b="b"/>
              <a:pathLst>
                <a:path w="28"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defPPr>
                <a:defRPr lang="ja-JP"/>
              </a:defPPr>
            </a:lstStyle>
            <a:p>
              <a:endParaRPr/>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defPPr>
                <a:defRPr lang="ja-JP"/>
              </a:defPPr>
            </a:lstStyle>
            <a:p>
              <a:endParaRPr/>
            </a:p>
          </p:txBody>
        </p:sp>
        <p:sp>
          <p:nvSpPr>
            <p:cNvPr id="61" name="Freeform 38"/>
            <p:cNvSpPr/>
            <p:nvPr/>
          </p:nvSpPr>
          <p:spPr bwMode="auto">
            <a:xfrm>
              <a:off x="7439026" y="5434013"/>
              <a:ext cx="174625" cy="439738"/>
            </a:xfrm>
            <a:custGeom>
              <a:avLst/>
              <a:gdLst/>
              <a:ahLst/>
              <a:cxnLst/>
              <a:rect l="0" t="0" r="r" b="b"/>
              <a:pathLst>
                <a:path w="44" h="11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defPPr>
                <a:defRPr lang="ja-JP"/>
              </a:defPPr>
            </a:lstStyle>
            <a:p>
              <a:endParaRPr/>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ja-JP"/>
            </a:defPPr>
          </a:lstStyle>
          <a:p>
            <a:endParaRPr/>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stStyle>
          <a:p>
            <a:fld id="{4D9FFFB4-400D-1240-AB24-6F86C96D4DFB}" type="datetimeFigureOut">
              <a:rPr lang="en-US">
                <a:solidFill>
                  <a:prstClr val="black">
                    <a:tint val="75000"/>
                  </a:prstClr>
                </a:solidFill>
              </a:rPr>
              <a:t>1/18/2025</a:t>
            </a:fld>
            <a:endParaRPr 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rgbClr val="FEFFFF"/>
                </a:solidFill>
                <a:latin typeface="+mn-lt"/>
                <a:ea typeface="+mn-ea"/>
                <a:cs typeface="+mn-cs"/>
              </a:defRPr>
            </a:lvl1pPr>
          </a:lstStyle>
          <a:p>
            <a:fld id="{D57F1E4F-1CFF-5643-939E-217C01CDF565}" type="slidenum">
              <a:rPr lang="en-US"/>
              <a:t>‹#›</a:t>
            </a:fld>
            <a:endParaRPr lang="en-US"/>
          </a:p>
        </p:txBody>
      </p:sp>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7625887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38" r:id="rId6"/>
    <p:sldLayoutId id="2147483739" r:id="rId7"/>
    <p:sldLayoutId id="2147483740" r:id="rId8"/>
  </p:sldLayoutIdLst>
  <p:transition/>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ct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78576984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stStyle>
          <a:p>
            <a:fld id="{F0B95808-CD91-45C4-93FE-2D98F1775133}" type="datetimeFigureOut">
              <a:rPr lang="ja-JP" altLang="en-US" smtClean="0">
                <a:solidFill>
                  <a:prstClr val="black">
                    <a:tint val="75000"/>
                  </a:prstClr>
                </a:solidFill>
              </a:rPr>
              <a:t>2025/1/18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stStyle>
          <a:p>
            <a:fld id="{832FD4F6-53A3-4F67-A018-2974C282BC24}" type="slidenum">
              <a:rPr lang="ja-JP" altLang="en-US" smtClean="0">
                <a:solidFill>
                  <a:prstClr val="black">
                    <a:tint val="75000"/>
                  </a:prstClr>
                </a:solidFill>
              </a:rPr>
              <a:t>‹#›</a:t>
            </a:fld>
            <a:endParaRPr lang="ja-JP" altLang="en-US">
              <a:solidFill>
                <a:prstClr val="black">
                  <a:tint val="75000"/>
                </a:prstClr>
              </a:solidFill>
            </a:endParaRPr>
          </a:p>
        </p:txBody>
      </p:sp>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solidFill>
                <a:prstClr val="white"/>
              </a:solidFill>
            </a:endParaRPr>
          </a:p>
        </p:txBody>
      </p:sp>
    </p:spTree>
    <p:extLst>
      <p:ext uri="{BB962C8B-B14F-4D97-AF65-F5344CB8AC3E}">
        <p14:creationId xmlns:p14="http://schemas.microsoft.com/office/powerpoint/2010/main" val="346512454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B9A649-32CA-894B-82B6-2D5FE6C00172}" type="datetimeFigureOut">
              <a:rPr kumimoji="1" lang="ja-JP" altLang="en-US" smtClean="0"/>
              <a:t>2025/1/18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A65E58-73BB-B642-A6F3-B9FA9E4E40F9}" type="slidenum">
              <a:rPr kumimoji="1" lang="ja-JP" altLang="en-US" smtClean="0"/>
              <a:t>‹#›</a:t>
            </a:fld>
            <a:endParaRPr kumimoji="1" lang="ja-JP" altLang="en-US"/>
          </a:p>
        </p:txBody>
      </p:sp>
    </p:spTree>
    <p:extLst>
      <p:ext uri="{BB962C8B-B14F-4D97-AF65-F5344CB8AC3E}">
        <p14:creationId xmlns:p14="http://schemas.microsoft.com/office/powerpoint/2010/main" val="231846802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altLang="ja-JP" dirty="0"/>
              <a:pPr/>
              <a:t>1/18/2025</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712606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4.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05.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65.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8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05.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0.xml"/><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41.xml"/><Relationship Id="rId1" Type="http://schemas.openxmlformats.org/officeDocument/2006/relationships/slideLayout" Target="../slideLayouts/slideLayout118.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3.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3.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8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図 8">
            <a:hlinkClick r:id="" action="ppaction://noaction" highlightClick="1">
              <a:snd r:embed="rId3" name="coin.wav"/>
            </a:hlinkClick>
            <a:extLst>
              <a:ext uri="{FF2B5EF4-FFF2-40B4-BE49-F238E27FC236}">
                <a16:creationId xmlns:a16="http://schemas.microsoft.com/office/drawing/2014/main" id="{007A76AD-8284-C84E-99A3-4711FA211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870924"/>
            <a:ext cx="4644179" cy="298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上カーブ リボン 3">
            <a:extLst>
              <a:ext uri="{FF2B5EF4-FFF2-40B4-BE49-F238E27FC236}">
                <a16:creationId xmlns:a16="http://schemas.microsoft.com/office/drawing/2014/main" id="{9FF367F3-259D-9845-A278-2263F2C7FCFC}"/>
              </a:ext>
            </a:extLst>
          </p:cNvPr>
          <p:cNvSpPr/>
          <p:nvPr/>
        </p:nvSpPr>
        <p:spPr>
          <a:xfrm>
            <a:off x="185682" y="1707110"/>
            <a:ext cx="8755119" cy="2319486"/>
          </a:xfrm>
          <a:prstGeom prst="ellipseRibbon2">
            <a:avLst>
              <a:gd name="adj1" fmla="val 25000"/>
              <a:gd name="adj2" fmla="val 100000"/>
              <a:gd name="adj3" fmla="val 1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rPr>
              <a:t>みんなで学ぼう！</a:t>
            </a:r>
            <a:endParaRPr kumimoji="1" lang="en-US" altLang="ja-JP" sz="3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rPr>
              <a:t>がんのこと、がん患者さんのこと</a:t>
            </a:r>
          </a:p>
        </p:txBody>
      </p:sp>
      <p:sp>
        <p:nvSpPr>
          <p:cNvPr id="7" name="テキスト ボックス 6">
            <a:extLst>
              <a:ext uri="{FF2B5EF4-FFF2-40B4-BE49-F238E27FC236}">
                <a16:creationId xmlns:a16="http://schemas.microsoft.com/office/drawing/2014/main" id="{2D4EE5B1-9D0D-CD4B-9C01-D38F4B1E8ABC}"/>
              </a:ext>
            </a:extLst>
          </p:cNvPr>
          <p:cNvSpPr txBox="1"/>
          <p:nvPr/>
        </p:nvSpPr>
        <p:spPr>
          <a:xfrm>
            <a:off x="323528" y="341667"/>
            <a:ext cx="6540573"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福井県がん教育のための教材（中学校向け）</a:t>
            </a:r>
          </a:p>
        </p:txBody>
      </p:sp>
      <p:sp>
        <p:nvSpPr>
          <p:cNvPr id="5" name="テキスト ボックス 1">
            <a:extLst>
              <a:ext uri="{FF2B5EF4-FFF2-40B4-BE49-F238E27FC236}">
                <a16:creationId xmlns:a16="http://schemas.microsoft.com/office/drawing/2014/main" id="{39FC3489-590D-4129-8BB9-3552F4EA8B2C}"/>
              </a:ext>
            </a:extLst>
          </p:cNvPr>
          <p:cNvSpPr txBox="1"/>
          <p:nvPr/>
        </p:nvSpPr>
        <p:spPr>
          <a:xfrm>
            <a:off x="7387347" y="218556"/>
            <a:ext cx="1548509" cy="646331"/>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参考資料４　（中学校）</a:t>
            </a:r>
          </a:p>
        </p:txBody>
      </p:sp>
    </p:spTree>
    <p:extLst>
      <p:ext uri="{BB962C8B-B14F-4D97-AF65-F5344CB8AC3E}">
        <p14:creationId xmlns:p14="http://schemas.microsoft.com/office/powerpoint/2010/main" val="311537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900" b="1" i="0" normalizeH="0" noProof="0">
                <a:solidFill>
                  <a:srgbClr val="FFFFFF"/>
                </a:solidFill>
                <a:uLnTx/>
                <a:uFillTx/>
                <a:latin typeface="+mn-lt"/>
                <a:ea typeface="+mn-ea"/>
                <a:cs typeface="+mn-cs"/>
              </a:defRPr>
            </a:pPr>
            <a:r>
              <a:rPr kumimoji="1" lang="ja-JP" altLang="en-US" sz="39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anose="020B0604020202020204" pitchFamily="34" charset="0"/>
              </a:rPr>
              <a:t>がんの原因</a:t>
            </a:r>
          </a:p>
        </p:txBody>
      </p:sp>
      <p:sp>
        <p:nvSpPr>
          <p:cNvPr id="12" name="テキスト ボックス 11"/>
          <p:cNvSpPr txBox="1"/>
          <p:nvPr/>
        </p:nvSpPr>
        <p:spPr>
          <a:xfrm>
            <a:off x="2520710" y="1093516"/>
            <a:ext cx="4102579" cy="630110"/>
          </a:xfrm>
          <a:prstGeom prst="roundRect">
            <a:avLst>
              <a:gd name="adj" fmla="val 50000"/>
            </a:avLst>
          </a:prstGeom>
          <a:solidFill>
            <a:srgbClr val="0CA41E"/>
          </a:solidFill>
          <a:ln>
            <a:noFill/>
          </a:ln>
        </p:spPr>
        <p:txBody>
          <a:bodyPr wrap="square" lIns="0" tIns="0" rIns="0" bIns="46800" rtlCol="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600" b="1" i="0" u="none" strike="noStrike" kern="1200" cap="none" spc="3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女性</a:t>
            </a:r>
            <a:r>
              <a:rPr kumimoji="1" lang="ja-JP" altLang="en-US" sz="3000" b="1" i="0" u="none" strike="noStrike" kern="1200" cap="none" spc="3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の場合</a:t>
            </a:r>
          </a:p>
        </p:txBody>
      </p:sp>
      <p:sp>
        <p:nvSpPr>
          <p:cNvPr id="11" name="正方形/長方形 10">
            <a:extLst>
              <a:ext uri="{FF2B5EF4-FFF2-40B4-BE49-F238E27FC236}">
                <a16:creationId xmlns:a16="http://schemas.microsoft.com/office/drawing/2014/main" id="{1C2126D4-9061-46E1-ABFD-B78531F541B8}"/>
              </a:ext>
            </a:extLst>
          </p:cNvPr>
          <p:cNvSpPr/>
          <p:nvPr/>
        </p:nvSpPr>
        <p:spPr>
          <a:xfrm>
            <a:off x="8462119" y="6409622"/>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Arial" panose="020B0604020202020204" pitchFamily="34" charset="0"/>
                <a:sym typeface="Wingdings"/>
              </a:rPr>
              <a:t>４</a:t>
            </a:r>
          </a:p>
        </p:txBody>
      </p:sp>
      <p:sp>
        <p:nvSpPr>
          <p:cNvPr id="9" name="テキスト ボックス 8">
            <a:extLst>
              <a:ext uri="{FF2B5EF4-FFF2-40B4-BE49-F238E27FC236}">
                <a16:creationId xmlns:a16="http://schemas.microsoft.com/office/drawing/2014/main" id="{E860554D-C01F-429E-9E7F-A98E257047C3}"/>
              </a:ext>
            </a:extLst>
          </p:cNvPr>
          <p:cNvSpPr txBox="1"/>
          <p:nvPr/>
        </p:nvSpPr>
        <p:spPr>
          <a:xfrm>
            <a:off x="390947" y="6372193"/>
            <a:ext cx="8134943" cy="577081"/>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（「科学的根拠に基づくがんリスク評価とがん予防ガイドライン提言に関する研究（</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Inoue</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 </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M. et al.: Ann Oncol</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 </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2012; 23(5): 1362-9</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）」を基に国立がん研究センターがん情報サービスが作成）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30924BC1-E4AA-46CD-990A-FED550CDD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25" y="1746855"/>
            <a:ext cx="8610170" cy="4676967"/>
          </a:xfrm>
          <a:prstGeom prst="rect">
            <a:avLst/>
          </a:prstGeom>
        </p:spPr>
      </p:pic>
    </p:spTree>
    <p:extLst>
      <p:ext uri="{BB962C8B-B14F-4D97-AF65-F5344CB8AC3E}">
        <p14:creationId xmlns:p14="http://schemas.microsoft.com/office/powerpoint/2010/main" val="40365424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913050" y="2996952"/>
            <a:ext cx="7317899" cy="3960440"/>
          </a:xfrm>
          <a:prstGeom prst="rect">
            <a:avLst/>
          </a:prstGeom>
        </p:spPr>
      </p:pic>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900" b="1" i="0" normalizeH="0" noProof="0">
                <a:solidFill>
                  <a:srgbClr val="FFFFFF"/>
                </a:solidFill>
                <a:uLnTx/>
                <a:uFillTx/>
                <a:latin typeface="+mn-lt"/>
                <a:ea typeface="+mn-ea"/>
                <a:cs typeface="+mn-cs"/>
              </a:defRPr>
            </a:pPr>
            <a:r>
              <a:rPr kumimoji="1" lang="ja-JP" altLang="en-US" sz="3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itchFamily="34" charset="0"/>
              </a:rPr>
              <a:t>がんの原因</a:t>
            </a:r>
          </a:p>
        </p:txBody>
      </p:sp>
      <p:grpSp>
        <p:nvGrpSpPr>
          <p:cNvPr id="4" name="グループ化 3"/>
          <p:cNvGrpSpPr/>
          <p:nvPr/>
        </p:nvGrpSpPr>
        <p:grpSpPr>
          <a:xfrm>
            <a:off x="3441444" y="2798197"/>
            <a:ext cx="3016404" cy="2982643"/>
            <a:chOff x="3806998" y="1894775"/>
            <a:chExt cx="2915872" cy="2915870"/>
          </a:xfrm>
        </p:grpSpPr>
        <p:sp>
          <p:nvSpPr>
            <p:cNvPr id="20" name="円/楕円 19"/>
            <p:cNvSpPr/>
            <p:nvPr/>
          </p:nvSpPr>
          <p:spPr>
            <a:xfrm>
              <a:off x="3806998" y="1894775"/>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26" name="テキスト ボックス 25"/>
            <p:cNvSpPr txBox="1"/>
            <p:nvPr/>
          </p:nvSpPr>
          <p:spPr>
            <a:xfrm>
              <a:off x="4040230" y="3077035"/>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生活習慣</a:t>
              </a:r>
            </a:p>
          </p:txBody>
        </p:sp>
      </p:grpSp>
      <p:grpSp>
        <p:nvGrpSpPr>
          <p:cNvPr id="3" name="グループ化 2"/>
          <p:cNvGrpSpPr/>
          <p:nvPr/>
        </p:nvGrpSpPr>
        <p:grpSpPr>
          <a:xfrm>
            <a:off x="1169211" y="3022862"/>
            <a:ext cx="2740997" cy="2655638"/>
            <a:chOff x="754810" y="1751022"/>
            <a:chExt cx="2915873" cy="2915870"/>
          </a:xfrm>
        </p:grpSpPr>
        <p:sp>
          <p:nvSpPr>
            <p:cNvPr id="24" name="円/楕円 23"/>
            <p:cNvSpPr/>
            <p:nvPr/>
          </p:nvSpPr>
          <p:spPr>
            <a:xfrm>
              <a:off x="754810" y="1751022"/>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27" name="テキスト ボックス 26"/>
            <p:cNvSpPr txBox="1"/>
            <p:nvPr/>
          </p:nvSpPr>
          <p:spPr>
            <a:xfrm>
              <a:off x="947352" y="2617568"/>
              <a:ext cx="2723331" cy="118277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細菌・</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ウイルス</a:t>
              </a:r>
            </a:p>
          </p:txBody>
        </p:sp>
      </p:grpSp>
      <p:sp>
        <p:nvSpPr>
          <p:cNvPr id="14" name="テキスト ボックス 13"/>
          <p:cNvSpPr txBox="1"/>
          <p:nvPr/>
        </p:nvSpPr>
        <p:spPr>
          <a:xfrm>
            <a:off x="764720" y="1491389"/>
            <a:ext cx="7614559" cy="1323439"/>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0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がんには原因のわかっている</a:t>
            </a:r>
            <a:endParaRPr kumimoji="1" lang="en-US" altLang="ja-JP" sz="40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0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ものとわからないものがある</a:t>
            </a:r>
            <a:endParaRPr kumimoji="1" lang="en-US" altLang="ja-JP" sz="40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p:txBody>
      </p:sp>
      <p:grpSp>
        <p:nvGrpSpPr>
          <p:cNvPr id="8" name="グループ化 7">
            <a:extLst>
              <a:ext uri="{FF2B5EF4-FFF2-40B4-BE49-F238E27FC236}">
                <a16:creationId xmlns:a16="http://schemas.microsoft.com/office/drawing/2014/main" id="{41C9ED03-5D98-42A4-809C-64ED69413F11}"/>
              </a:ext>
            </a:extLst>
          </p:cNvPr>
          <p:cNvGrpSpPr/>
          <p:nvPr/>
        </p:nvGrpSpPr>
        <p:grpSpPr>
          <a:xfrm>
            <a:off x="6084168" y="3338884"/>
            <a:ext cx="1702756" cy="1653128"/>
            <a:chOff x="7156012" y="446875"/>
            <a:chExt cx="1702756" cy="1653128"/>
          </a:xfrm>
        </p:grpSpPr>
        <p:sp>
          <p:nvSpPr>
            <p:cNvPr id="18" name="円/楕円 17"/>
            <p:cNvSpPr/>
            <p:nvPr/>
          </p:nvSpPr>
          <p:spPr>
            <a:xfrm>
              <a:off x="7156012" y="446875"/>
              <a:ext cx="1702756" cy="1653128"/>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cs typeface="Arial" pitchFamily="34" charset="0"/>
              </a:endParaRPr>
            </a:p>
          </p:txBody>
        </p:sp>
        <p:sp>
          <p:nvSpPr>
            <p:cNvPr id="19" name="テキスト ボックス 18"/>
            <p:cNvSpPr txBox="1"/>
            <p:nvPr/>
          </p:nvSpPr>
          <p:spPr>
            <a:xfrm>
              <a:off x="7350309" y="955881"/>
              <a:ext cx="1352497" cy="83099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遺伝的</a:t>
              </a:r>
              <a:endParaRPr kumimoji="1" lang="en-US" altLang="ja-JP"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原因</a:t>
              </a:r>
            </a:p>
          </p:txBody>
        </p:sp>
      </p:grpSp>
      <p:sp>
        <p:nvSpPr>
          <p:cNvPr id="15" name="正方形/長方形 14">
            <a:extLst>
              <a:ext uri="{FF2B5EF4-FFF2-40B4-BE49-F238E27FC236}">
                <a16:creationId xmlns:a16="http://schemas.microsoft.com/office/drawing/2014/main" id="{2CE7F036-D087-4463-AE60-6737CA6D326B}"/>
              </a:ext>
            </a:extLst>
          </p:cNvPr>
          <p:cNvSpPr/>
          <p:nvPr/>
        </p:nvSpPr>
        <p:spPr>
          <a:xfrm>
            <a:off x="8274388" y="6389622"/>
            <a:ext cx="646280"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rPr>
              <a:t>10</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
        <p:nvSpPr>
          <p:cNvPr id="2" name="正方形/長方形 1">
            <a:extLst>
              <a:ext uri="{FF2B5EF4-FFF2-40B4-BE49-F238E27FC236}">
                <a16:creationId xmlns:a16="http://schemas.microsoft.com/office/drawing/2014/main" id="{0E06D556-32A3-4043-AC01-FB4C7806E4BD}"/>
              </a:ext>
            </a:extLst>
          </p:cNvPr>
          <p:cNvSpPr/>
          <p:nvPr/>
        </p:nvSpPr>
        <p:spPr>
          <a:xfrm>
            <a:off x="3682717" y="5819042"/>
            <a:ext cx="2044205" cy="60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不明</a:t>
            </a:r>
            <a:endParaRPr kumimoji="1" lang="ja-JP" altLang="en-US" sz="36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Arial" pitchFamily="34" charset="0"/>
            </a:endParaRPr>
          </a:p>
        </p:txBody>
      </p:sp>
    </p:spTree>
    <p:extLst>
      <p:ext uri="{BB962C8B-B14F-4D97-AF65-F5344CB8AC3E}">
        <p14:creationId xmlns:p14="http://schemas.microsoft.com/office/powerpoint/2010/main" val="1888095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82885" y="4330434"/>
            <a:ext cx="6873491" cy="1853071"/>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46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小児がんも</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a:p>
            <a:pPr marL="0" marR="0" lvl="0" indent="0" algn="ctr" defTabSz="914400" rtl="0" eaLnBrk="1" fontAlgn="auto" latinLnBrk="0" hangingPunct="1">
              <a:lnSpc>
                <a:spcPts val="46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生活習慣や細</a:t>
            </a:r>
            <a:r>
              <a:rPr kumimoji="1" lang="ja-JP" altLang="en-US" sz="3600" b="1" i="0" u="none" strike="noStrike" kern="1200" cap="none" spc="-70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菌</a:t>
            </a:r>
            <a:r>
              <a:rPr kumimoji="1" lang="ja-JP" altLang="en-US" sz="3600" b="1" i="0" u="none" strike="noStrike" kern="1200" cap="none" spc="-100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a:t>
            </a: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ウイルスとは</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a:p>
            <a:pPr marL="0" marR="0" lvl="0" indent="0" algn="ctr" defTabSz="914400" rtl="0" eaLnBrk="1" fontAlgn="auto" latinLnBrk="0" hangingPunct="1">
              <a:lnSpc>
                <a:spcPts val="46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関係なく発症するものが多い</a:t>
            </a:r>
          </a:p>
        </p:txBody>
      </p:sp>
      <p:sp>
        <p:nvSpPr>
          <p:cNvPr id="11" name="テキスト ボックス 10"/>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900" b="1" i="0" normalizeH="0" noProof="0">
                <a:solidFill>
                  <a:srgbClr val="FFFFFF"/>
                </a:solidFill>
                <a:uLnTx/>
                <a:uFillTx/>
                <a:latin typeface="+mn-lt"/>
                <a:ea typeface="+mn-ea"/>
                <a:cs typeface="+mn-cs"/>
              </a:defRPr>
            </a:pPr>
            <a:r>
              <a:rPr kumimoji="1" lang="ja-JP" altLang="en-US" sz="3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itchFamily="34" charset="0"/>
              </a:rPr>
              <a:t>原因のわからないがんもある</a:t>
            </a:r>
          </a:p>
        </p:txBody>
      </p:sp>
      <p:grpSp>
        <p:nvGrpSpPr>
          <p:cNvPr id="2" name="グループ化 1"/>
          <p:cNvGrpSpPr/>
          <p:nvPr/>
        </p:nvGrpSpPr>
        <p:grpSpPr>
          <a:xfrm>
            <a:off x="622594" y="1250587"/>
            <a:ext cx="7786268" cy="3083091"/>
            <a:chOff x="622594" y="1250587"/>
            <a:chExt cx="7786268" cy="3083091"/>
          </a:xfrm>
        </p:grpSpPr>
        <p:sp>
          <p:nvSpPr>
            <p:cNvPr id="12" name="円/楕円 11"/>
            <p:cNvSpPr/>
            <p:nvPr/>
          </p:nvSpPr>
          <p:spPr>
            <a:xfrm>
              <a:off x="622594" y="1250587"/>
              <a:ext cx="7786268" cy="3083091"/>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14" name="テキスト ボックス 13"/>
            <p:cNvSpPr txBox="1"/>
            <p:nvPr/>
          </p:nvSpPr>
          <p:spPr>
            <a:xfrm>
              <a:off x="843320" y="1744371"/>
              <a:ext cx="7488832" cy="2169825"/>
            </a:xfrm>
            <a:prstGeom prst="rect">
              <a:avLst/>
            </a:prstGeom>
            <a:noFill/>
          </p:spPr>
          <p:txBody>
            <a:bodyPr wrap="square" rtlCol="0">
              <a:spAutoFit/>
            </a:bodyPr>
            <a:lstStyle>
              <a:defPPr>
                <a:defRPr lang="ja-JP"/>
              </a:defPPr>
              <a:lvl1pPr marL="0" algn="ctr" defTabSz="914400" rtl="0" eaLnBrk="1" latinLnBrk="0" hangingPunct="1">
                <a:defRPr kumimoji="1" sz="3600" b="1" kern="1200">
                  <a:solidFill>
                    <a:schemeClr val="tx1">
                      <a:lumMod val="75000"/>
                      <a:lumOff val="25000"/>
                    </a:schemeClr>
                  </a:solidFill>
                  <a:latin typeface="+mn-lt"/>
                  <a:ea typeface="+mn-ea"/>
                  <a:cs typeface="+mn-cs"/>
                </a:defRPr>
              </a:lvl1pPr>
            </a:lstStyle>
            <a:p>
              <a:pPr marL="0" marR="0" lvl="0" indent="0" algn="ctr" defTabSz="914400" rtl="0" eaLnBrk="1" fontAlgn="auto" latinLnBrk="0" hangingPunct="1">
                <a:lnSpc>
                  <a:spcPts val="5400"/>
                </a:lnSpc>
                <a:spcBef>
                  <a:spcPts val="0"/>
                </a:spcBef>
                <a:spcAft>
                  <a:spcPts val="0"/>
                </a:spcAft>
                <a:buClrTx/>
                <a:buSzTx/>
                <a:buFontTx/>
                <a:buNone/>
                <a:tabLst/>
                <a:defRPr kumimoji="1" sz="3600" b="1" i="0" normalizeH="0" noProof="0">
                  <a:solidFill>
                    <a:srgbClr val="404040"/>
                  </a:solidFill>
                  <a:uLnTx/>
                  <a:uFillTx/>
                  <a:latin typeface="+mn-lt"/>
                  <a:ea typeface="+mn-ea"/>
                  <a:cs typeface="+mn-cs"/>
                </a:defRPr>
              </a:pPr>
              <a:r>
                <a:rPr kumimoji="1" lang="ja-JP" altLang="en-US" sz="4400" b="1" i="0" u="none" strike="noStrike" kern="1200" cap="none" spc="0" normalizeH="0" baseline="0" noProof="0">
                  <a:ln>
                    <a:noFill/>
                  </a:ln>
                  <a:solidFill>
                    <a:srgbClr val="404040"/>
                  </a:solidFill>
                  <a:effectLst/>
                  <a:uLnTx/>
                  <a:uFillTx/>
                  <a:latin typeface="Century Gothic" panose="020B0502020202020204"/>
                  <a:ea typeface="メイリオ" panose="020B0604030504040204" pitchFamily="50" charset="-128"/>
                  <a:cs typeface="Arial" pitchFamily="34" charset="0"/>
                </a:rPr>
                <a:t>がんには</a:t>
              </a:r>
              <a:br>
                <a:rPr kumimoji="1" lang="en-US" altLang="ja-JP" sz="4400" b="1" i="0" u="none" strike="noStrike" kern="1200" cap="none" spc="0" normalizeH="0" baseline="0" noProof="0">
                  <a:ln>
                    <a:noFill/>
                  </a:ln>
                  <a:solidFill>
                    <a:srgbClr val="404040"/>
                  </a:solidFill>
                  <a:effectLst/>
                  <a:uLnTx/>
                  <a:uFillTx/>
                  <a:latin typeface="Century Gothic" panose="020B0502020202020204"/>
                  <a:ea typeface="メイリオ" panose="020B0604030504040204" pitchFamily="50" charset="-128"/>
                  <a:cs typeface="Arial" pitchFamily="34" charset="0"/>
                </a:rPr>
              </a:br>
              <a:r>
                <a:rPr kumimoji="1" lang="ja-JP" altLang="en-US" sz="4400" b="1" i="0" u="none" strike="noStrike" kern="1200" cap="none" spc="0" normalizeH="0" baseline="0" noProof="0">
                  <a:ln>
                    <a:noFill/>
                  </a:ln>
                  <a:solidFill>
                    <a:srgbClr val="404040"/>
                  </a:solidFill>
                  <a:effectLst/>
                  <a:uLnTx/>
                  <a:uFillTx/>
                  <a:latin typeface="Century Gothic" panose="020B0502020202020204"/>
                  <a:ea typeface="メイリオ" panose="020B0604030504040204" pitchFamily="50" charset="-128"/>
                  <a:cs typeface="Arial" pitchFamily="34" charset="0"/>
                </a:rPr>
                <a:t>原因のわかっているものと</a:t>
              </a:r>
              <a:endParaRPr kumimoji="1" lang="en-US" altLang="ja-JP" sz="4400" b="1" i="0" u="none" strike="noStrike" kern="1200" cap="none" spc="0" normalizeH="0" baseline="0" noProof="0">
                <a:ln>
                  <a:noFill/>
                </a:ln>
                <a:solidFill>
                  <a:srgbClr val="404040"/>
                </a:solidFill>
                <a:effectLst/>
                <a:uLnTx/>
                <a:uFillTx/>
                <a:latin typeface="Century Gothic" panose="020B0502020202020204"/>
                <a:ea typeface="メイリオ" panose="020B0604030504040204" pitchFamily="50" charset="-128"/>
                <a:cs typeface="Arial" pitchFamily="34" charset="0"/>
              </a:endParaRPr>
            </a:p>
            <a:p>
              <a:pPr marL="0" marR="0" lvl="0" indent="0" algn="ctr" defTabSz="914400" rtl="0" eaLnBrk="1" fontAlgn="auto" latinLnBrk="0" hangingPunct="1">
                <a:lnSpc>
                  <a:spcPts val="5400"/>
                </a:lnSpc>
                <a:spcBef>
                  <a:spcPts val="0"/>
                </a:spcBef>
                <a:spcAft>
                  <a:spcPts val="0"/>
                </a:spcAft>
                <a:buClrTx/>
                <a:buSzTx/>
                <a:buFontTx/>
                <a:buNone/>
                <a:tabLst/>
                <a:defRPr kumimoji="1" sz="3600" b="1" i="0" normalizeH="0" noProof="0">
                  <a:solidFill>
                    <a:srgbClr val="404040"/>
                  </a:solidFill>
                  <a:uLnTx/>
                  <a:uFillTx/>
                  <a:latin typeface="+mn-lt"/>
                  <a:ea typeface="+mn-ea"/>
                  <a:cs typeface="+mn-cs"/>
                </a:defRPr>
              </a:pPr>
              <a:r>
                <a:rPr kumimoji="1" lang="ja-JP" altLang="en-US" sz="4400" b="1" i="0" u="none" strike="noStrike" kern="1200" cap="none" spc="0" normalizeH="0" baseline="0" noProof="0">
                  <a:ln>
                    <a:noFill/>
                  </a:ln>
                  <a:solidFill>
                    <a:srgbClr val="404040"/>
                  </a:solidFill>
                  <a:effectLst/>
                  <a:uLnTx/>
                  <a:uFillTx/>
                  <a:latin typeface="Century Gothic" panose="020B0502020202020204"/>
                  <a:ea typeface="メイリオ" panose="020B0604030504040204" pitchFamily="50" charset="-128"/>
                  <a:cs typeface="Arial" pitchFamily="34" charset="0"/>
                </a:rPr>
                <a:t>わからないものがある</a:t>
              </a:r>
            </a:p>
          </p:txBody>
        </p:sp>
      </p:grpSp>
      <p:sp>
        <p:nvSpPr>
          <p:cNvPr id="15" name="テキスト ボックス 14"/>
          <p:cNvSpPr txBox="1"/>
          <p:nvPr/>
        </p:nvSpPr>
        <p:spPr>
          <a:xfrm>
            <a:off x="3779912" y="6228387"/>
            <a:ext cx="4550401" cy="510778"/>
          </a:xfrm>
          <a:prstGeom prst="round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小児がん</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白血病、脳腫瘍など</a:t>
            </a:r>
          </a:p>
        </p:txBody>
      </p:sp>
      <p:sp>
        <p:nvSpPr>
          <p:cNvPr id="8" name="正方形/長方形 7">
            <a:extLst>
              <a:ext uri="{FF2B5EF4-FFF2-40B4-BE49-F238E27FC236}">
                <a16:creationId xmlns:a16="http://schemas.microsoft.com/office/drawing/2014/main" id="{F6283404-4718-4706-98F7-F39C69EE67E1}"/>
              </a:ext>
            </a:extLst>
          </p:cNvPr>
          <p:cNvSpPr/>
          <p:nvPr/>
        </p:nvSpPr>
        <p:spPr>
          <a:xfrm>
            <a:off x="8274388" y="6469832"/>
            <a:ext cx="646280"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rPr>
              <a:t>12</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Tree>
    <p:extLst>
      <p:ext uri="{BB962C8B-B14F-4D97-AF65-F5344CB8AC3E}">
        <p14:creationId xmlns:p14="http://schemas.microsoft.com/office/powerpoint/2010/main" val="1635256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75656" y="2579420"/>
            <a:ext cx="6192688" cy="1569660"/>
          </a:xfrm>
          <a:prstGeom prst="rect">
            <a:avLst/>
          </a:prstGeom>
          <a:noFill/>
        </p:spPr>
        <p:txBody>
          <a:bodyPr wrap="square" rtlCol="0">
            <a:spAutoFit/>
          </a:bodyPr>
          <a:lstStyle>
            <a:defPPr>
              <a:defRPr lang="ja-JP"/>
            </a:defPPr>
          </a:lstStyle>
          <a:p>
            <a:pPr marL="174625" indent="-174625" algn="ctr" defTabSz="914400">
              <a:buNone/>
              <a:defRPr kumimoji="1" sz="1800" b="0" i="0" normalizeH="0" noProof="0">
                <a:uLnTx/>
                <a:uFillTx/>
                <a:latin typeface="+mn-lt"/>
                <a:ea typeface="+mn-ea"/>
                <a:cs typeface="+mn-cs"/>
              </a:defRPr>
            </a:pPr>
            <a:r>
              <a:rPr kumimoji="1" lang="en-US" altLang="ja-JP" sz="4800" b="1" i="0" normalizeH="0" noProof="0">
                <a:solidFill>
                  <a:schemeClr val="accent3">
                    <a:lumMod val="7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2</a:t>
            </a:r>
          </a:p>
          <a:p>
            <a:pPr marL="0" algn="ctr" defTabSz="914400">
              <a:buNone/>
              <a:defRPr kumimoji="1" sz="1800" b="0" i="0" normalizeH="0" noProof="0">
                <a:uLnTx/>
                <a:uFillTx/>
                <a:latin typeface="+mn-lt"/>
                <a:ea typeface="+mn-ea"/>
                <a:cs typeface="+mn-cs"/>
              </a:defRPr>
            </a:pPr>
            <a:r>
              <a:rPr kumimoji="1" lang="ja-JP" altLang="en-US" sz="4800" b="1" i="0" normalizeH="0" noProof="0">
                <a:solidFill>
                  <a:schemeClr val="accent3">
                    <a:lumMod val="7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日本のがんの現状</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77" y="787692"/>
            <a:ext cx="8147837" cy="5282616"/>
          </a:xfrm>
          <a:prstGeom prst="rect">
            <a:avLst/>
          </a:prstGeom>
          <a:effectLst>
            <a:outerShdw blurRad="50800" dist="38100" dir="2700000" algn="tl" rotWithShape="0">
              <a:prstClr val="black">
                <a:alpha val="40000"/>
              </a:prstClr>
            </a:outerShdw>
          </a:effectLst>
        </p:spPr>
      </p:pic>
      <p:sp>
        <p:nvSpPr>
          <p:cNvPr id="4" name="テキスト ボックス 3"/>
          <p:cNvSpPr txBox="1"/>
          <p:nvPr/>
        </p:nvSpPr>
        <p:spPr>
          <a:xfrm>
            <a:off x="1691680" y="5293287"/>
            <a:ext cx="5904656" cy="584775"/>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我が国におけるがんの現状」対応</a:t>
            </a:r>
            <a:endParaRPr kumimoji="1" lang="ja-JP" altLang="en-US" sz="16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2170F4D2-8A8B-434B-8161-89665B6095E1}"/>
              </a:ext>
            </a:extLst>
          </p:cNvPr>
          <p:cNvSpPr/>
          <p:nvPr/>
        </p:nvSpPr>
        <p:spPr>
          <a:xfrm>
            <a:off x="8675414" y="6440760"/>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7289094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06284" y="1268760"/>
            <a:ext cx="7125995"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日本では</a:t>
            </a:r>
            <a:br>
              <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b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どれくらいの人が</a:t>
            </a:r>
            <a:endPar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がんになっている</a:t>
            </a:r>
            <a:endPar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のだろう</a:t>
            </a:r>
          </a:p>
        </p:txBody>
      </p:sp>
    </p:spTree>
    <p:extLst>
      <p:ext uri="{BB962C8B-B14F-4D97-AF65-F5344CB8AC3E}">
        <p14:creationId xmlns:p14="http://schemas.microsoft.com/office/powerpoint/2010/main" val="323201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407" y="1772816"/>
            <a:ext cx="4279625" cy="2445501"/>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407" y="1772816"/>
            <a:ext cx="4279625" cy="2445501"/>
          </a:xfrm>
          <a:prstGeom prst="rect">
            <a:avLst/>
          </a:prstGeom>
        </p:spPr>
      </p:pic>
      <p:sp>
        <p:nvSpPr>
          <p:cNvPr id="16" name="角丸四角形吹き出し 15"/>
          <p:cNvSpPr/>
          <p:nvPr/>
        </p:nvSpPr>
        <p:spPr>
          <a:xfrm>
            <a:off x="1658861" y="4082348"/>
            <a:ext cx="5806539" cy="1923155"/>
          </a:xfrm>
          <a:custGeom>
            <a:avLst/>
            <a:gdLst>
              <a:gd name="connsiteX0" fmla="*/ 0 w 5806539"/>
              <a:gd name="connsiteY0" fmla="*/ 878234 h 1923155"/>
              <a:gd name="connsiteX1" fmla="*/ 208989 w 5806539"/>
              <a:gd name="connsiteY1" fmla="*/ 669245 h 1923155"/>
              <a:gd name="connsiteX2" fmla="*/ 2580387 w 5806539"/>
              <a:gd name="connsiteY2" fmla="*/ 668824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06539" h="1923155">
                <a:moveTo>
                  <a:pt x="0" y="878234"/>
                </a:moveTo>
                <a:cubicBezTo>
                  <a:pt x="0" y="762813"/>
                  <a:pt x="93568" y="669245"/>
                  <a:pt x="208989" y="669245"/>
                </a:cubicBezTo>
                <a:lnTo>
                  <a:pt x="2580387" y="668824"/>
                </a:lnTo>
                <a:lnTo>
                  <a:pt x="2905528" y="0"/>
                </a:lnTo>
                <a:lnTo>
                  <a:pt x="3242351" y="673880"/>
                </a:lnTo>
                <a:lnTo>
                  <a:pt x="5597550" y="669245"/>
                </a:lnTo>
                <a:cubicBezTo>
                  <a:pt x="5712971" y="669245"/>
                  <a:pt x="5806539" y="762813"/>
                  <a:pt x="5806539" y="878234"/>
                </a:cubicBezTo>
                <a:lnTo>
                  <a:pt x="5806539" y="878230"/>
                </a:lnTo>
                <a:lnTo>
                  <a:pt x="5806539" y="878230"/>
                </a:lnTo>
                <a:lnTo>
                  <a:pt x="5806539" y="1191708"/>
                </a:lnTo>
                <a:lnTo>
                  <a:pt x="5806539" y="1714166"/>
                </a:lnTo>
                <a:cubicBezTo>
                  <a:pt x="5806539" y="1829587"/>
                  <a:pt x="5712971" y="1923155"/>
                  <a:pt x="5597550" y="1923155"/>
                </a:cubicBezTo>
                <a:lnTo>
                  <a:pt x="2419391" y="1923155"/>
                </a:lnTo>
                <a:lnTo>
                  <a:pt x="967757" y="1923155"/>
                </a:lnTo>
                <a:lnTo>
                  <a:pt x="967757" y="1923155"/>
                </a:lnTo>
                <a:lnTo>
                  <a:pt x="208989" y="1923155"/>
                </a:lnTo>
                <a:cubicBezTo>
                  <a:pt x="93568" y="1923155"/>
                  <a:pt x="0" y="1829587"/>
                  <a:pt x="0" y="1714166"/>
                </a:cubicBezTo>
                <a:lnTo>
                  <a:pt x="0" y="1191708"/>
                </a:lnTo>
                <a:lnTo>
                  <a:pt x="0" y="878230"/>
                </a:lnTo>
                <a:lnTo>
                  <a:pt x="0" y="878230"/>
                </a:lnTo>
                <a:lnTo>
                  <a:pt x="0" y="878234"/>
                </a:lnTo>
                <a:close/>
              </a:path>
            </a:pathLst>
          </a:cu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216000" rIns="0" bIns="108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5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２人に１人</a:t>
            </a:r>
          </a:p>
        </p:txBody>
      </p:sp>
      <p:sp>
        <p:nvSpPr>
          <p:cNvPr id="6" name="テキスト ボックス 5"/>
          <p:cNvSpPr txBox="1"/>
          <p:nvPr/>
        </p:nvSpPr>
        <p:spPr>
          <a:xfrm>
            <a:off x="431540" y="208696"/>
            <a:ext cx="8280919" cy="769441"/>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a:solidFill>
                  <a:srgbClr val="FFFFFF"/>
                </a:solidFill>
                <a:uLnTx/>
                <a:uFillTx/>
                <a:latin typeface="メイリオ" panose="020B0604030504040204" pitchFamily="50" charset="-128"/>
                <a:ea typeface="メイリオ" panose="020B0604030504040204" pitchFamily="50" charset="-128"/>
                <a:cs typeface="+mn-cs"/>
              </a:rPr>
              <a:t>がんになる人の割合</a:t>
            </a:r>
          </a:p>
        </p:txBody>
      </p:sp>
      <p:sp>
        <p:nvSpPr>
          <p:cNvPr id="7" name="テキスト ボックス 6"/>
          <p:cNvSpPr txBox="1"/>
          <p:nvPr/>
        </p:nvSpPr>
        <p:spPr>
          <a:xfrm>
            <a:off x="2319899" y="6483044"/>
            <a:ext cx="6092105" cy="253916"/>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050" b="0" i="0" normalizeH="0" noProof="0">
                <a:solidFill>
                  <a:schemeClr val="tx1">
                    <a:lumMod val="65000"/>
                    <a:lumOff val="3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出典：国立がん研究センターがん情報サービス「がん登録・統計」最新がん統計</a:t>
            </a:r>
            <a:endParaRPr kumimoji="1" lang="ja-JP" altLang="en-US" sz="105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EFC7B6D9-BCAD-423C-88BF-F9DE1277DEF3}"/>
              </a:ext>
            </a:extLst>
          </p:cNvPr>
          <p:cNvSpPr/>
          <p:nvPr/>
        </p:nvSpPr>
        <p:spPr>
          <a:xfrm>
            <a:off x="8497331" y="6422272"/>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４</a:t>
            </a:r>
          </a:p>
        </p:txBody>
      </p:sp>
    </p:spTree>
    <p:extLst>
      <p:ext uri="{BB962C8B-B14F-4D97-AF65-F5344CB8AC3E}">
        <p14:creationId xmlns:p14="http://schemas.microsoft.com/office/powerpoint/2010/main" val="1947674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38F65D5-3489-48CC-AB98-505C1A3AB35D}"/>
              </a:ext>
            </a:extLst>
          </p:cNvPr>
          <p:cNvPicPr>
            <a:picLocks noChangeAspect="1"/>
          </p:cNvPicPr>
          <p:nvPr/>
        </p:nvPicPr>
        <p:blipFill rotWithShape="1">
          <a:blip r:embed="rId3">
            <a:extLst>
              <a:ext uri="{28A0092B-C50C-407E-A947-70E740481C1C}">
                <a14:useLocalDpi xmlns:a14="http://schemas.microsoft.com/office/drawing/2010/main" val="0"/>
              </a:ext>
            </a:extLst>
          </a:blip>
          <a:srcRect t="2958"/>
          <a:stretch/>
        </p:blipFill>
        <p:spPr>
          <a:xfrm>
            <a:off x="1060275" y="1052736"/>
            <a:ext cx="7023449" cy="4409030"/>
          </a:xfrm>
          <a:prstGeom prst="rect">
            <a:avLst/>
          </a:prstGeom>
        </p:spPr>
      </p:pic>
      <p:sp>
        <p:nvSpPr>
          <p:cNvPr id="17" name="テキスト ボックス 16"/>
          <p:cNvSpPr txBox="1"/>
          <p:nvPr/>
        </p:nvSpPr>
        <p:spPr>
          <a:xfrm>
            <a:off x="759744" y="6049276"/>
            <a:ext cx="7768294" cy="584775"/>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54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5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3200" b="1" i="0" normalizeH="0" noProof="0" dirty="0">
                <a:solidFill>
                  <a:srgbClr val="FFFFFF"/>
                </a:solidFill>
                <a:uLnTx/>
                <a:uFillTx/>
                <a:latin typeface="メイリオ" panose="020B0604030504040204" pitchFamily="50" charset="-128"/>
                <a:ea typeface="メイリオ" panose="020B0604030504040204" pitchFamily="50" charset="-128"/>
                <a:cs typeface="+mn-cs"/>
              </a:rPr>
              <a:t>がんによる死亡数は増え続けている</a:t>
            </a:r>
          </a:p>
        </p:txBody>
      </p:sp>
      <p:sp>
        <p:nvSpPr>
          <p:cNvPr id="5" name="正方形/長方形 4"/>
          <p:cNvSpPr/>
          <p:nvPr/>
        </p:nvSpPr>
        <p:spPr>
          <a:xfrm>
            <a:off x="1401657" y="5504791"/>
            <a:ext cx="6484467" cy="584775"/>
          </a:xfrm>
          <a:prstGeom prst="rect">
            <a:avLst/>
          </a:prstGeom>
        </p:spPr>
        <p:txBody>
          <a:bodyPr wrap="none">
            <a:spAutoFit/>
          </a:bodyPr>
          <a:lstStyle>
            <a:defPPr>
              <a:defRPr lang="ja-JP"/>
            </a:defPPr>
          </a:lstStyle>
          <a:p>
            <a:pPr marL="0" algn="ctr" defTabSz="914400">
              <a:buNone/>
              <a:defRPr kumimoji="1" sz="1800" b="0" i="0" normalizeH="0" noProof="0">
                <a:uLnTx/>
                <a:uFillTx/>
                <a:latin typeface="+mn-lt"/>
                <a:ea typeface="+mn-ea"/>
                <a:cs typeface="+mn-cs"/>
              </a:defRPr>
            </a:pPr>
            <a:r>
              <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3</a:t>
            </a: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人に</a:t>
            </a:r>
            <a:r>
              <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1</a:t>
            </a: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人ががんで亡くなっている</a:t>
            </a:r>
          </a:p>
        </p:txBody>
      </p:sp>
      <p:sp>
        <p:nvSpPr>
          <p:cNvPr id="11" name="テキスト ボックス 10"/>
          <p:cNvSpPr txBox="1"/>
          <p:nvPr/>
        </p:nvSpPr>
        <p:spPr>
          <a:xfrm>
            <a:off x="383373" y="5247461"/>
            <a:ext cx="7700351" cy="577081"/>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（厚生労働省「人口動態統計」を基に公益財団法人がん研究振興財団が作成（「がん統計‘</a:t>
            </a:r>
            <a:r>
              <a:rPr kumimoji="1" lang="en-US"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19</a:t>
            </a: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BD77CF21-F2C6-4C95-A8FD-AA3B1F289BFF}"/>
              </a:ext>
            </a:extLst>
          </p:cNvPr>
          <p:cNvSpPr/>
          <p:nvPr/>
        </p:nvSpPr>
        <p:spPr>
          <a:xfrm>
            <a:off x="8528038" y="6482681"/>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５</a:t>
            </a:r>
          </a:p>
        </p:txBody>
      </p:sp>
      <p:sp>
        <p:nvSpPr>
          <p:cNvPr id="10" name="テキスト ボックス 9"/>
          <p:cNvSpPr txBox="1"/>
          <p:nvPr/>
        </p:nvSpPr>
        <p:spPr>
          <a:xfrm>
            <a:off x="179512" y="209059"/>
            <a:ext cx="8640960"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a:solidFill>
                  <a:srgbClr val="FFFFFF"/>
                </a:solidFill>
                <a:uLnTx/>
                <a:uFillTx/>
                <a:latin typeface="メイリオ" panose="020B0604030504040204" pitchFamily="50" charset="-128"/>
                <a:ea typeface="メイリオ" panose="020B0604030504040204" pitchFamily="50" charset="-128"/>
                <a:cs typeface="+mn-cs"/>
              </a:rPr>
              <a:t>がんによる死亡数</a:t>
            </a:r>
          </a:p>
        </p:txBody>
      </p:sp>
    </p:spTree>
    <p:extLst>
      <p:ext uri="{BB962C8B-B14F-4D97-AF65-F5344CB8AC3E}">
        <p14:creationId xmlns:p14="http://schemas.microsoft.com/office/powerpoint/2010/main" val="2032025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0D214F-8FEF-491F-A08E-67A09D2AD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63" y="1532610"/>
            <a:ext cx="8346594" cy="5031477"/>
          </a:xfrm>
          <a:prstGeom prst="rect">
            <a:avLst/>
          </a:prstGeom>
        </p:spPr>
      </p:pic>
      <p:sp>
        <p:nvSpPr>
          <p:cNvPr id="25" name="テキスト ボックス 24"/>
          <p:cNvSpPr txBox="1"/>
          <p:nvPr/>
        </p:nvSpPr>
        <p:spPr>
          <a:xfrm>
            <a:off x="3472809" y="6568421"/>
            <a:ext cx="5079209" cy="253916"/>
          </a:xfrm>
          <a:prstGeom prst="rect">
            <a:avLst/>
          </a:prstGeom>
          <a:noFill/>
        </p:spPr>
        <p:txBody>
          <a:bodyPr wrap="square" rtlCol="0">
            <a:spAutoFit/>
          </a:bodyPr>
          <a:lstStyle>
            <a:defPPr>
              <a:defRPr lang="ja-JP"/>
            </a:defPPr>
          </a:lstStyle>
          <a:p>
            <a:pPr marL="0" marR="0" lvl="0" indent="0" algn="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出典：厚生労働省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a:t>
            </a:r>
            <a:r>
              <a:rPr kumimoji="1" lang="ja-JP" altLang="en-US" sz="105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簡易生命表</a:t>
            </a:r>
          </a:p>
        </p:txBody>
      </p:sp>
      <p:sp>
        <p:nvSpPr>
          <p:cNvPr id="26" name="テキスト ボックス 25"/>
          <p:cNvSpPr txBox="1"/>
          <p:nvPr/>
        </p:nvSpPr>
        <p:spPr>
          <a:xfrm>
            <a:off x="858762" y="202409"/>
            <a:ext cx="7876039"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8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日本の平均寿命の推移</a:t>
            </a:r>
          </a:p>
        </p:txBody>
      </p:sp>
      <p:grpSp>
        <p:nvGrpSpPr>
          <p:cNvPr id="11" name="グループ化 10"/>
          <p:cNvGrpSpPr/>
          <p:nvPr/>
        </p:nvGrpSpPr>
        <p:grpSpPr>
          <a:xfrm>
            <a:off x="329863" y="44624"/>
            <a:ext cx="1574050" cy="691870"/>
            <a:chOff x="294833" y="960233"/>
            <a:chExt cx="1574050" cy="691870"/>
          </a:xfrm>
        </p:grpSpPr>
        <p:pic>
          <p:nvPicPr>
            <p:cNvPr id="1026" name="Picture 2" descr="C:\Users\nakamura\Desktop\スライド文字-04.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4833" y="960233"/>
              <a:ext cx="1574050" cy="69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29066" y="1117027"/>
              <a:ext cx="1313181" cy="430887"/>
            </a:xfrm>
            <a:prstGeom prst="rect">
              <a:avLst/>
            </a:prstGeom>
          </p:spPr>
          <p:txBody>
            <a:bodyPr wrap="none">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cxnSp>
        <p:nvCxnSpPr>
          <p:cNvPr id="39" name="直線コネクタ 38"/>
          <p:cNvCxnSpPr/>
          <p:nvPr/>
        </p:nvCxnSpPr>
        <p:spPr>
          <a:xfrm flipH="1">
            <a:off x="1043608" y="1988840"/>
            <a:ext cx="0" cy="4198838"/>
          </a:xfrm>
          <a:prstGeom prst="line">
            <a:avLst/>
          </a:prstGeom>
          <a:ln w="76200">
            <a:solidFill>
              <a:srgbClr val="FF6600"/>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8316416" y="1988840"/>
            <a:ext cx="0" cy="4198838"/>
          </a:xfrm>
          <a:prstGeom prst="line">
            <a:avLst/>
          </a:prstGeom>
          <a:ln w="76200">
            <a:solidFill>
              <a:srgbClr val="FF6600"/>
            </a:solidFill>
            <a:prstDash val="sysDot"/>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1222600" y="2040311"/>
            <a:ext cx="3038270" cy="1480126"/>
            <a:chOff x="1776912" y="3849249"/>
            <a:chExt cx="3038270" cy="1480126"/>
          </a:xfrm>
        </p:grpSpPr>
        <p:sp>
          <p:nvSpPr>
            <p:cNvPr id="43" name="テキスト ボックス 42"/>
            <p:cNvSpPr txBox="1"/>
            <p:nvPr/>
          </p:nvSpPr>
          <p:spPr>
            <a:xfrm>
              <a:off x="1776912" y="3849249"/>
              <a:ext cx="3038270" cy="1412693"/>
            </a:xfrm>
            <a:prstGeom prst="wedgeRectCallout">
              <a:avLst>
                <a:gd name="adj1" fmla="val -44686"/>
                <a:gd name="adj2" fmla="val 89870"/>
              </a:avLst>
            </a:prstGeom>
            <a:solidFill>
              <a:schemeClr val="bg1"/>
            </a:solidFill>
            <a:ln w="38100">
              <a:solidFill>
                <a:schemeClr val="tx1">
                  <a:lumMod val="50000"/>
                  <a:lumOff val="50000"/>
                </a:schemeClr>
              </a:solidFill>
            </a:ln>
          </p:spPr>
          <p:txBody>
            <a:bodyPr wrap="square" rtlCol="0" anchor="ctr">
              <a:noAutofit/>
            </a:bodyPr>
            <a:lstStyle>
              <a:defPPr>
                <a:defRPr lang="ja-JP"/>
              </a:defPPr>
            </a:lstStyle>
            <a:p>
              <a:pPr marL="0" marR="0" lvl="0" indent="0" algn="l" defTabSz="914400" rtl="0" eaLnBrk="1" fontAlgn="auto" latinLnBrk="0" hangingPunct="1">
                <a:lnSpc>
                  <a:spcPts val="3700"/>
                </a:lnSpc>
                <a:spcBef>
                  <a:spcPts val="0"/>
                </a:spcBef>
                <a:spcAft>
                  <a:spcPts val="0"/>
                </a:spcAft>
                <a:buClrTx/>
                <a:buSzTx/>
                <a:buFontTx/>
                <a:buNone/>
                <a:tabLst/>
                <a:defRPr kumimoji="1" sz="1800" b="0" i="0" normalizeH="0" noProof="0">
                  <a:uLnTx/>
                  <a:uFillTx/>
                  <a:latin typeface="+mn-lt"/>
                  <a:ea typeface="+mn-ea"/>
                  <a:cs typeface="+mn-cs"/>
                </a:defRPr>
              </a:pPr>
              <a:endPar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44" name="正方形/長方形 43"/>
            <p:cNvSpPr/>
            <p:nvPr/>
          </p:nvSpPr>
          <p:spPr>
            <a:xfrm>
              <a:off x="1860097" y="3899760"/>
              <a:ext cx="2480166" cy="540533"/>
            </a:xfrm>
            <a:prstGeom prst="rect">
              <a:avLst/>
            </a:prstGeom>
          </p:spPr>
          <p:txBody>
            <a:bodyPr wrap="none">
              <a:spAutoFit/>
            </a:bodyPr>
            <a:lstStyle>
              <a:defPPr>
                <a:defRPr lang="ja-JP"/>
              </a:defPPr>
            </a:lstStyle>
            <a:p>
              <a:pPr marL="0" marR="0" lvl="0" indent="0" algn="l" defTabSz="914400" rtl="0" eaLnBrk="1" fontAlgn="auto" latinLnBrk="0" hangingPunct="1">
                <a:lnSpc>
                  <a:spcPts val="37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1955</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年</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の平均寿命</a:t>
              </a:r>
            </a:p>
          </p:txBody>
        </p:sp>
        <p:sp>
          <p:nvSpPr>
            <p:cNvPr id="45" name="角丸四角形 44"/>
            <p:cNvSpPr/>
            <p:nvPr/>
          </p:nvSpPr>
          <p:spPr>
            <a:xfrm>
              <a:off x="1896306" y="4395688"/>
              <a:ext cx="1125674" cy="349161"/>
            </a:xfrm>
            <a:prstGeom prst="roundRect">
              <a:avLst>
                <a:gd name="adj" fmla="val 50000"/>
              </a:avLst>
            </a:prstGeom>
            <a:solidFill>
              <a:srgbClr val="075D11"/>
            </a:solidFill>
          </p:spPr>
          <p:txBody>
            <a:bodyPr wrap="square" tIns="108000" anchor="ctr">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男性</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46" name="正方形/長方形 45"/>
            <p:cNvSpPr/>
            <p:nvPr/>
          </p:nvSpPr>
          <p:spPr>
            <a:xfrm>
              <a:off x="2989230" y="4345077"/>
              <a:ext cx="1741182" cy="553998"/>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3000" b="1" i="0" u="none" strike="noStrike" kern="1200" cap="none" spc="0" normalizeH="0" baseline="0" noProof="0" dirty="0">
                  <a:ln>
                    <a:noFill/>
                  </a:ln>
                  <a:solidFill>
                    <a:srgbClr val="075D11"/>
                  </a:solidFill>
                  <a:effectLst/>
                  <a:uLnTx/>
                  <a:uFillTx/>
                  <a:latin typeface="メイリオ" panose="020B0604030504040204" pitchFamily="50" charset="-128"/>
                  <a:ea typeface="メイリオ" panose="020B0604030504040204" pitchFamily="50" charset="-128"/>
                  <a:cs typeface="Arial" panose="020B0604020202020204" pitchFamily="34" charset="0"/>
                </a:rPr>
                <a:t>63.60</a:t>
              </a:r>
              <a:r>
                <a:rPr kumimoji="1" lang="ja-JP" altLang="en-US" sz="3000" b="1" i="0" u="none" strike="noStrike" kern="1200" cap="none" spc="0" normalizeH="0" baseline="0" noProof="0" dirty="0">
                  <a:ln>
                    <a:noFill/>
                  </a:ln>
                  <a:solidFill>
                    <a:srgbClr val="075D11"/>
                  </a:solidFill>
                  <a:effectLst/>
                  <a:uLnTx/>
                  <a:uFillTx/>
                  <a:latin typeface="メイリオ" panose="020B0604030504040204" pitchFamily="50" charset="-128"/>
                  <a:ea typeface="メイリオ" panose="020B0604030504040204" pitchFamily="50" charset="-128"/>
                  <a:cs typeface="Arial" panose="020B0604020202020204" pitchFamily="34" charset="0"/>
                </a:rPr>
                <a:t>才</a:t>
              </a:r>
            </a:p>
          </p:txBody>
        </p:sp>
        <p:sp>
          <p:nvSpPr>
            <p:cNvPr id="47" name="角丸四角形 46"/>
            <p:cNvSpPr/>
            <p:nvPr/>
          </p:nvSpPr>
          <p:spPr>
            <a:xfrm>
              <a:off x="1896306" y="4809753"/>
              <a:ext cx="1125674" cy="349161"/>
            </a:xfrm>
            <a:prstGeom prst="roundRect">
              <a:avLst>
                <a:gd name="adj" fmla="val 50000"/>
              </a:avLst>
            </a:prstGeom>
            <a:solidFill>
              <a:srgbClr val="0CA41E"/>
            </a:solidFill>
          </p:spPr>
          <p:txBody>
            <a:bodyPr wrap="square" tIns="108000" anchor="ctr">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女性</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48" name="正方形/長方形 47"/>
            <p:cNvSpPr/>
            <p:nvPr/>
          </p:nvSpPr>
          <p:spPr>
            <a:xfrm>
              <a:off x="3005605" y="4775377"/>
              <a:ext cx="1741182" cy="553998"/>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3000" b="1" i="0" u="none" strike="noStrike" kern="1200" cap="none" spc="0" normalizeH="0" baseline="0" noProof="0" dirty="0">
                  <a:ln>
                    <a:noFill/>
                  </a:ln>
                  <a:solidFill>
                    <a:srgbClr val="0CA41E"/>
                  </a:solidFill>
                  <a:effectLst/>
                  <a:uLnTx/>
                  <a:uFillTx/>
                  <a:latin typeface="メイリオ" panose="020B0604030504040204" pitchFamily="50" charset="-128"/>
                  <a:ea typeface="メイリオ" panose="020B0604030504040204" pitchFamily="50" charset="-128"/>
                  <a:cs typeface="Arial" panose="020B0604020202020204" pitchFamily="34" charset="0"/>
                </a:rPr>
                <a:t>67.75</a:t>
              </a:r>
              <a:r>
                <a:rPr kumimoji="1" lang="ja-JP" altLang="en-US" sz="3000" b="1" i="0" u="none" strike="noStrike" kern="1200" cap="none" spc="0" normalizeH="0" baseline="0" noProof="0" dirty="0">
                  <a:ln>
                    <a:noFill/>
                  </a:ln>
                  <a:solidFill>
                    <a:srgbClr val="0CA41E"/>
                  </a:solidFill>
                  <a:effectLst/>
                  <a:uLnTx/>
                  <a:uFillTx/>
                  <a:latin typeface="メイリオ" panose="020B0604030504040204" pitchFamily="50" charset="-128"/>
                  <a:ea typeface="メイリオ" panose="020B0604030504040204" pitchFamily="50" charset="-128"/>
                  <a:cs typeface="Arial" panose="020B0604020202020204" pitchFamily="34" charset="0"/>
                </a:rPr>
                <a:t>才</a:t>
              </a:r>
            </a:p>
          </p:txBody>
        </p:sp>
      </p:grpSp>
      <p:grpSp>
        <p:nvGrpSpPr>
          <p:cNvPr id="49" name="グループ化 48"/>
          <p:cNvGrpSpPr/>
          <p:nvPr/>
        </p:nvGrpSpPr>
        <p:grpSpPr>
          <a:xfrm>
            <a:off x="4503160" y="1294303"/>
            <a:ext cx="3712081" cy="1435773"/>
            <a:chOff x="1729520" y="4086470"/>
            <a:chExt cx="3712081" cy="1435773"/>
          </a:xfrm>
        </p:grpSpPr>
        <p:sp>
          <p:nvSpPr>
            <p:cNvPr id="50" name="テキスト ボックス 49"/>
            <p:cNvSpPr txBox="1"/>
            <p:nvPr/>
          </p:nvSpPr>
          <p:spPr>
            <a:xfrm>
              <a:off x="1729520" y="4086470"/>
              <a:ext cx="3038270" cy="1412693"/>
            </a:xfrm>
            <a:prstGeom prst="wedgeRectCallout">
              <a:avLst>
                <a:gd name="adj1" fmla="val 34523"/>
                <a:gd name="adj2" fmla="val 66318"/>
              </a:avLst>
            </a:prstGeom>
            <a:solidFill>
              <a:schemeClr val="bg1"/>
            </a:solidFill>
            <a:ln w="38100">
              <a:solidFill>
                <a:schemeClr val="tx1">
                  <a:lumMod val="50000"/>
                  <a:lumOff val="50000"/>
                </a:schemeClr>
              </a:solidFill>
            </a:ln>
          </p:spPr>
          <p:txBody>
            <a:bodyPr wrap="square" rtlCol="0" anchor="ctr">
              <a:noAutofit/>
            </a:bodyPr>
            <a:lstStyle>
              <a:defPPr>
                <a:defRPr lang="ja-JP"/>
              </a:defPPr>
            </a:lstStyle>
            <a:p>
              <a:pPr marL="0" marR="0" lvl="0" indent="0" algn="l" defTabSz="914400" rtl="0" eaLnBrk="1" fontAlgn="auto" latinLnBrk="0" hangingPunct="1">
                <a:lnSpc>
                  <a:spcPts val="3700"/>
                </a:lnSpc>
                <a:spcBef>
                  <a:spcPts val="0"/>
                </a:spcBef>
                <a:spcAft>
                  <a:spcPts val="0"/>
                </a:spcAft>
                <a:buClrTx/>
                <a:buSzTx/>
                <a:buFontTx/>
                <a:buNone/>
                <a:tabLst/>
                <a:defRPr kumimoji="1" sz="1800" b="0" i="0" normalizeH="0" noProof="0">
                  <a:uLnTx/>
                  <a:uFillTx/>
                  <a:latin typeface="+mn-lt"/>
                  <a:ea typeface="+mn-ea"/>
                  <a:cs typeface="+mn-cs"/>
                </a:defRPr>
              </a:pP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51" name="正方形/長方形 50"/>
            <p:cNvSpPr/>
            <p:nvPr/>
          </p:nvSpPr>
          <p:spPr>
            <a:xfrm>
              <a:off x="1863199" y="4155723"/>
              <a:ext cx="2933648" cy="461665"/>
            </a:xfrm>
            <a:prstGeom prst="rect">
              <a:avLst/>
            </a:prstGeom>
          </p:spPr>
          <p:txBody>
            <a:bodyPr wrap="square">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メイリオ" panose="020B0604030504040204" pitchFamily="50" charset="-128"/>
                  <a:ea typeface="游明朝" panose="02020400000000000000" pitchFamily="18" charset="-128"/>
                  <a:cs typeface="Arial" panose="020B0604020202020204" pitchFamily="34" charset="0"/>
                </a:rPr>
                <a:t>2019</a:t>
              </a:r>
              <a:r>
                <a:rPr kumimoji="1" lang="ja-JP" altLang="en-US" sz="2400" b="1" i="0" u="none" strike="noStrike" kern="1200" cap="none" spc="0" normalizeH="0" baseline="0" noProof="0" dirty="0">
                  <a:ln>
                    <a:noFill/>
                  </a:ln>
                  <a:solidFill>
                    <a:prstClr val="black"/>
                  </a:solidFill>
                  <a:effectLst/>
                  <a:uLnTx/>
                  <a:uFillTx/>
                  <a:latin typeface="游明朝" panose="02020400000000000000" pitchFamily="18" charset="-128"/>
                  <a:ea typeface="メイリオ" panose="020B0604030504040204" pitchFamily="50" charset="-128"/>
                  <a:cs typeface="Arial" panose="020B0604020202020204" pitchFamily="34" charset="0"/>
                </a:rPr>
                <a:t>年</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の平均寿命</a:t>
              </a:r>
            </a:p>
          </p:txBody>
        </p:sp>
        <p:sp>
          <p:nvSpPr>
            <p:cNvPr id="52" name="角丸四角形 51"/>
            <p:cNvSpPr/>
            <p:nvPr/>
          </p:nvSpPr>
          <p:spPr>
            <a:xfrm>
              <a:off x="1934158" y="4592007"/>
              <a:ext cx="1125674" cy="349161"/>
            </a:xfrm>
            <a:prstGeom prst="roundRect">
              <a:avLst>
                <a:gd name="adj" fmla="val 50000"/>
              </a:avLst>
            </a:prstGeom>
            <a:solidFill>
              <a:srgbClr val="075D11"/>
            </a:solidFill>
          </p:spPr>
          <p:txBody>
            <a:bodyPr wrap="square" tIns="108000" anchor="ctr">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男性</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53" name="正方形/長方形 52"/>
            <p:cNvSpPr/>
            <p:nvPr/>
          </p:nvSpPr>
          <p:spPr>
            <a:xfrm>
              <a:off x="3055665" y="4526118"/>
              <a:ext cx="1741182" cy="553998"/>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srgbClr val="000000"/>
                  </a:solidFill>
                  <a:effectLst/>
                  <a:uLnTx/>
                  <a:uFillTx/>
                  <a:latin typeface="メイリオ" panose="020B0604030504040204" pitchFamily="50" charset="-128"/>
                  <a:ea typeface="游明朝" panose="02020400000000000000" pitchFamily="18" charset="-128"/>
                  <a:cs typeface="Arial" panose="020B0604020202020204" pitchFamily="34" charset="0"/>
                </a:rPr>
                <a:t>81.41</a:t>
              </a:r>
              <a:r>
                <a:rPr kumimoji="1" lang="ja-JP" altLang="ja-JP" sz="3000" b="1" i="0" u="none" strike="noStrike" kern="1200" cap="none" spc="0" normalizeH="0" baseline="0" noProof="0" dirty="0">
                  <a:ln>
                    <a:noFill/>
                  </a:ln>
                  <a:solidFill>
                    <a:srgbClr val="548235"/>
                  </a:solidFill>
                  <a:effectLst/>
                  <a:uLnTx/>
                  <a:uFillTx/>
                  <a:latin typeface="游明朝" panose="02020400000000000000" pitchFamily="18" charset="-128"/>
                  <a:ea typeface="メイリオ" panose="020B0604030504040204" pitchFamily="50" charset="-128"/>
                  <a:cs typeface="Arial" panose="020B0604020202020204" pitchFamily="34" charset="0"/>
                </a:rPr>
                <a:t>才</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4" name="角丸四角形 53"/>
            <p:cNvSpPr/>
            <p:nvPr/>
          </p:nvSpPr>
          <p:spPr>
            <a:xfrm>
              <a:off x="1934158" y="5034134"/>
              <a:ext cx="1125674" cy="349161"/>
            </a:xfrm>
            <a:prstGeom prst="roundRect">
              <a:avLst>
                <a:gd name="adj" fmla="val 50000"/>
              </a:avLst>
            </a:prstGeom>
            <a:solidFill>
              <a:srgbClr val="0CA41E"/>
            </a:solidFill>
          </p:spPr>
          <p:txBody>
            <a:bodyPr wrap="square" tIns="108000" anchor="ctr">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女性</a:t>
              </a: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55" name="正方形/長方形 54"/>
            <p:cNvSpPr/>
            <p:nvPr/>
          </p:nvSpPr>
          <p:spPr>
            <a:xfrm>
              <a:off x="3055664" y="4968245"/>
              <a:ext cx="2385937" cy="553998"/>
            </a:xfrm>
            <a:prstGeom prst="rect">
              <a:avLst/>
            </a:prstGeom>
          </p:spPr>
          <p:txBody>
            <a:bodyPr wrap="squar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srgbClr val="000000"/>
                  </a:solidFill>
                  <a:effectLst/>
                  <a:uLnTx/>
                  <a:uFillTx/>
                  <a:latin typeface="メイリオ" panose="020B0604030504040204" pitchFamily="50" charset="-128"/>
                  <a:ea typeface="游明朝" panose="02020400000000000000" pitchFamily="18" charset="-128"/>
                  <a:cs typeface="Arial" panose="020B0604020202020204" pitchFamily="34" charset="0"/>
                </a:rPr>
                <a:t>87.45</a:t>
              </a:r>
              <a:r>
                <a:rPr kumimoji="1" lang="ja-JP" altLang="ja-JP" sz="3000" b="1" i="0" u="none" strike="noStrike" kern="1200" cap="none" spc="0" normalizeH="0" baseline="0" noProof="0" dirty="0">
                  <a:ln>
                    <a:noFill/>
                  </a:ln>
                  <a:solidFill>
                    <a:srgbClr val="548235"/>
                  </a:solidFill>
                  <a:effectLst/>
                  <a:uLnTx/>
                  <a:uFillTx/>
                  <a:latin typeface="游明朝" panose="02020400000000000000" pitchFamily="18" charset="-128"/>
                  <a:ea typeface="メイリオ" panose="020B0604030504040204" pitchFamily="50" charset="-128"/>
                  <a:cs typeface="Arial" panose="020B0604020202020204" pitchFamily="34" charset="0"/>
                </a:rPr>
                <a:t>才</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24" name="正方形/長方形 23">
            <a:extLst>
              <a:ext uri="{FF2B5EF4-FFF2-40B4-BE49-F238E27FC236}">
                <a16:creationId xmlns:a16="http://schemas.microsoft.com/office/drawing/2014/main" id="{F4C18508-B579-46BF-9061-D604F42A509B}"/>
              </a:ext>
            </a:extLst>
          </p:cNvPr>
          <p:cNvSpPr/>
          <p:nvPr/>
        </p:nvSpPr>
        <p:spPr>
          <a:xfrm>
            <a:off x="8519673" y="6458925"/>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７</a:t>
            </a:r>
          </a:p>
        </p:txBody>
      </p:sp>
      <p:sp>
        <p:nvSpPr>
          <p:cNvPr id="5" name="テキスト ボックス 4">
            <a:extLst>
              <a:ext uri="{FF2B5EF4-FFF2-40B4-BE49-F238E27FC236}">
                <a16:creationId xmlns:a16="http://schemas.microsoft.com/office/drawing/2014/main" id="{F432DEB5-AD01-4D52-917B-28E8A9B390BC}"/>
              </a:ext>
            </a:extLst>
          </p:cNvPr>
          <p:cNvSpPr txBox="1"/>
          <p:nvPr/>
        </p:nvSpPr>
        <p:spPr>
          <a:xfrm>
            <a:off x="145019" y="1129635"/>
            <a:ext cx="7137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ゴシック" panose="020B0609070205080204" pitchFamily="49" charset="-128"/>
                <a:ea typeface="ゴシック" panose="020B0609070205080204" pitchFamily="49" charset="-128"/>
                <a:cs typeface="Arial" panose="020B0604020202020204" pitchFamily="34" charset="0"/>
              </a:rPr>
              <a:t>年齢</a:t>
            </a:r>
            <a:endParaRPr kumimoji="1" lang="en-US" altLang="ja-JP" sz="1100" b="0" i="0" u="none" strike="noStrike" kern="1200" cap="none" spc="0" normalizeH="0" baseline="0" noProof="0" dirty="0">
              <a:ln>
                <a:noFill/>
              </a:ln>
              <a:solidFill>
                <a:prstClr val="black"/>
              </a:solidFill>
              <a:effectLst/>
              <a:uLnTx/>
              <a:uFillTx/>
              <a:latin typeface="ゴシック" panose="020B0609070205080204" pitchFamily="49" charset="-128"/>
              <a:ea typeface="ゴシック" panose="020B0609070205080204" pitchFamily="49"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ゴシック" panose="020B0609070205080204" pitchFamily="49" charset="-128"/>
                <a:ea typeface="ゴシック" panose="020B0609070205080204" pitchFamily="49" charset="-128"/>
                <a:cs typeface="Arial" panose="020B0604020202020204" pitchFamily="34" charset="0"/>
              </a:rPr>
              <a:t>（才）</a:t>
            </a:r>
          </a:p>
        </p:txBody>
      </p:sp>
    </p:spTree>
    <p:extLst>
      <p:ext uri="{BB962C8B-B14F-4D97-AF65-F5344CB8AC3E}">
        <p14:creationId xmlns:p14="http://schemas.microsoft.com/office/powerpoint/2010/main" val="3382861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000"/>
                                        <p:tgtEl>
                                          <p:spTgt spid="39"/>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1000"/>
                                        <p:tgtEl>
                                          <p:spTgt spid="40"/>
                                        </p:tgtEl>
                                      </p:cBhvr>
                                    </p:animEffect>
                                  </p:childTnLst>
                                </p:cTn>
                              </p:par>
                            </p:childTnLst>
                          </p:cTn>
                        </p:par>
                        <p:par>
                          <p:cTn id="17" fill="hold" nodeType="afterGroup">
                            <p:stCondLst>
                              <p:cond delay="25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0" y="188640"/>
            <a:ext cx="9119744"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高齢化とがんとの関わり</a:t>
            </a:r>
            <a:endParaRPr lang="en-US" altLang="ja-JP" sz="4400" dirty="0"/>
          </a:p>
        </p:txBody>
      </p:sp>
      <p:grpSp>
        <p:nvGrpSpPr>
          <p:cNvPr id="20" name="グループ化 19"/>
          <p:cNvGrpSpPr/>
          <p:nvPr/>
        </p:nvGrpSpPr>
        <p:grpSpPr>
          <a:xfrm>
            <a:off x="257884" y="3864896"/>
            <a:ext cx="4251266" cy="2221940"/>
            <a:chOff x="257884" y="4015372"/>
            <a:chExt cx="4251266" cy="2221940"/>
          </a:xfrm>
        </p:grpSpPr>
        <p:sp>
          <p:nvSpPr>
            <p:cNvPr id="21" name="円/楕円 20"/>
            <p:cNvSpPr/>
            <p:nvPr/>
          </p:nvSpPr>
          <p:spPr>
            <a:xfrm>
              <a:off x="25788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22" name="テキスト ボックス 21"/>
            <p:cNvSpPr txBox="1"/>
            <p:nvPr/>
          </p:nvSpPr>
          <p:spPr>
            <a:xfrm>
              <a:off x="447102" y="4643532"/>
              <a:ext cx="3816424" cy="1118255"/>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細胞が変異する</a:t>
              </a:r>
              <a:br>
                <a:rPr kumimoji="1" lang="en-US" altLang="ja-JP"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可能性が高まる</a:t>
              </a:r>
              <a:endParaRPr lang="en-US" altLang="ja-JP" sz="35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23" name="グループ化 22"/>
          <p:cNvGrpSpPr/>
          <p:nvPr/>
        </p:nvGrpSpPr>
        <p:grpSpPr>
          <a:xfrm>
            <a:off x="4473394" y="3864896"/>
            <a:ext cx="4251266" cy="2221940"/>
            <a:chOff x="4473394" y="4015372"/>
            <a:chExt cx="4251266" cy="2221940"/>
          </a:xfrm>
        </p:grpSpPr>
        <p:sp>
          <p:nvSpPr>
            <p:cNvPr id="24" name="円/楕円 23"/>
            <p:cNvSpPr/>
            <p:nvPr/>
          </p:nvSpPr>
          <p:spPr>
            <a:xfrm>
              <a:off x="447339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26" name="テキスト ボックス 25"/>
            <p:cNvSpPr txBox="1"/>
            <p:nvPr/>
          </p:nvSpPr>
          <p:spPr>
            <a:xfrm>
              <a:off x="4644008" y="4383015"/>
              <a:ext cx="3888432" cy="1631216"/>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細胞を正常に</a:t>
              </a:r>
              <a:br>
                <a:rPr kumimoji="1" lang="en-US" altLang="ja-JP"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保つ働きが</a:t>
              </a:r>
              <a:endParaRPr lang="en-US" altLang="ja-JP" sz="35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低下</a:t>
              </a:r>
              <a:r>
                <a:rPr kumimoji="1" lang="ja-JP" altLang="en-US" sz="3500" b="1" i="0" spc="-15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しはじめる</a:t>
              </a:r>
              <a:endParaRPr lang="en-US" altLang="ja-JP" sz="3500" b="1" spc="-15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7" name="角丸四角形 26"/>
          <p:cNvSpPr/>
          <p:nvPr/>
        </p:nvSpPr>
        <p:spPr>
          <a:xfrm>
            <a:off x="418382" y="1126412"/>
            <a:ext cx="8114058" cy="1072255"/>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pic>
        <p:nvPicPr>
          <p:cNvPr id="28" name="Picture 2" descr="C:\Users\nakamura\Desktop\サタケさんイラストスライド化拡大-02.png"/>
          <p:cNvPicPr>
            <a:picLocks noChangeAspect="1" noChangeArrowheads="1"/>
          </p:cNvPicPr>
          <p:nvPr/>
        </p:nvPicPr>
        <p:blipFill>
          <a:blip r:embed="rId2" cstate="print">
            <a:extLst>
              <a:ext uri="{28A0092B-C50C-407E-A947-70E740481C1C}">
                <a14:useLocalDpi xmlns:a14="http://schemas.microsoft.com/office/drawing/2010/main" val="0"/>
              </a:ext>
            </a:extLst>
          </a:blip>
          <a:srcRect b="22328"/>
          <a:stretch>
            <a:fillRect/>
          </a:stretch>
        </p:blipFill>
        <p:spPr bwMode="auto">
          <a:xfrm>
            <a:off x="6665041" y="1079817"/>
            <a:ext cx="2341651" cy="1439834"/>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2157068" y="1374601"/>
            <a:ext cx="4829864" cy="707886"/>
          </a:xfrm>
          <a:prstGeom prst="rect">
            <a:avLst/>
          </a:prstGeom>
          <a:noFill/>
        </p:spPr>
        <p:txBody>
          <a:bodyPr wrap="square" rtlCol="0">
            <a:spAutoFit/>
          </a:bodyPr>
          <a:lstStyle>
            <a:defPPr>
              <a:defRPr lang="ja-JP"/>
            </a:defPPr>
          </a:lstStyle>
          <a:p>
            <a:pPr algn="ctr"/>
            <a:r>
              <a:rPr kumimoji="1" lang="ja-JP" altLang="ja-JP" sz="4000" b="1" kern="1200" dirty="0">
                <a:solidFill>
                  <a:srgbClr val="000000"/>
                </a:solidFill>
                <a:effectLst/>
                <a:latin typeface="游明朝" panose="02020400000000000000" pitchFamily="18" charset="-128"/>
                <a:ea typeface="メイリオ" panose="020B0604030504040204" pitchFamily="50" charset="-128"/>
                <a:cs typeface="Arial" panose="020B0604020202020204" pitchFamily="34" charset="0"/>
              </a:rPr>
              <a:t>年をとっていくと…</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0" name="テキスト ボックス 29"/>
          <p:cNvSpPr txBox="1"/>
          <p:nvPr/>
        </p:nvSpPr>
        <p:spPr>
          <a:xfrm>
            <a:off x="1099698" y="5967235"/>
            <a:ext cx="7088620" cy="746202"/>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54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5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3600" b="1" i="0" normalizeH="0" noProof="0">
                <a:solidFill>
                  <a:srgbClr val="FFFFFF"/>
                </a:solidFill>
                <a:uLnTx/>
                <a:uFillTx/>
                <a:latin typeface="メイリオ" panose="020B0604030504040204" pitchFamily="50" charset="-128"/>
                <a:ea typeface="メイリオ" panose="020B0604030504040204" pitchFamily="50" charset="-128"/>
                <a:cs typeface="+mn-cs"/>
              </a:rPr>
              <a:t>がんは誰もがなりうる病気</a:t>
            </a:r>
          </a:p>
        </p:txBody>
      </p:sp>
      <p:grpSp>
        <p:nvGrpSpPr>
          <p:cNvPr id="31" name="グループ化 30"/>
          <p:cNvGrpSpPr/>
          <p:nvPr/>
        </p:nvGrpSpPr>
        <p:grpSpPr>
          <a:xfrm>
            <a:off x="280610" y="2086013"/>
            <a:ext cx="4196906" cy="2066367"/>
            <a:chOff x="280610" y="2236489"/>
            <a:chExt cx="4196906" cy="2066367"/>
          </a:xfrm>
        </p:grpSpPr>
        <p:sp>
          <p:nvSpPr>
            <p:cNvPr id="32" name="テキスト ボックス 31"/>
            <p:cNvSpPr txBox="1"/>
            <p:nvPr/>
          </p:nvSpPr>
          <p:spPr>
            <a:xfrm>
              <a:off x="280610" y="2787883"/>
              <a:ext cx="4196906" cy="1118255"/>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細胞分裂の</a:t>
              </a:r>
              <a:endParaRPr lang="en-US" altLang="ja-JP" sz="35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回数が多くなる</a:t>
              </a:r>
              <a:endParaRPr lang="en-US" altLang="ja-JP" sz="35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下矢印 32"/>
            <p:cNvSpPr/>
            <p:nvPr/>
          </p:nvSpPr>
          <p:spPr>
            <a:xfrm flipH="1">
              <a:off x="1973894" y="3820100"/>
              <a:ext cx="819246" cy="482756"/>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34" name="下矢印 33"/>
            <p:cNvSpPr/>
            <p:nvPr/>
          </p:nvSpPr>
          <p:spPr>
            <a:xfrm flipH="1">
              <a:off x="1945691" y="2236489"/>
              <a:ext cx="819246" cy="482756"/>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35" name="下矢印 34"/>
          <p:cNvSpPr/>
          <p:nvPr/>
        </p:nvSpPr>
        <p:spPr>
          <a:xfrm flipH="1">
            <a:off x="6238321" y="2076084"/>
            <a:ext cx="787279" cy="2076296"/>
          </a:xfrm>
          <a:prstGeom prst="downArrow">
            <a:avLst>
              <a:gd name="adj1" fmla="val 50000"/>
              <a:gd name="adj2" fmla="val 3757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fontAlgn="base">
              <a:lnSpc>
                <a:spcPts val="3600"/>
              </a:lnSpc>
              <a:spcBef>
                <a:spcPct val="0"/>
              </a:spcBef>
              <a:spcAft>
                <a:spcPct val="0"/>
              </a:spcAft>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18" name="正方形/長方形 17">
            <a:extLst>
              <a:ext uri="{FF2B5EF4-FFF2-40B4-BE49-F238E27FC236}">
                <a16:creationId xmlns:a16="http://schemas.microsoft.com/office/drawing/2014/main" id="{CFEBA8F7-697F-4BFB-84F1-86B254075204}"/>
              </a:ext>
            </a:extLst>
          </p:cNvPr>
          <p:cNvSpPr/>
          <p:nvPr/>
        </p:nvSpPr>
        <p:spPr>
          <a:xfrm>
            <a:off x="8505818" y="6458925"/>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９</a:t>
            </a:r>
          </a:p>
        </p:txBody>
      </p:sp>
    </p:spTree>
    <p:extLst>
      <p:ext uri="{BB962C8B-B14F-4D97-AF65-F5344CB8AC3E}">
        <p14:creationId xmlns:p14="http://schemas.microsoft.com/office/powerpoint/2010/main" val="3033025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750"/>
                                        <p:tgtEl>
                                          <p:spTgt spid="35"/>
                                        </p:tgtEl>
                                      </p:cBhvr>
                                    </p:animEffect>
                                  </p:childTnLst>
                                </p:cTn>
                              </p:par>
                            </p:childTnLst>
                          </p:cTn>
                        </p:par>
                        <p:par>
                          <p:cTn id="11" fill="hold" nodeType="afterGroup">
                            <p:stCondLst>
                              <p:cond delay="75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7F309A0B-0065-4B1C-A2FC-5765D9249CAB}"/>
              </a:ext>
            </a:extLst>
          </p:cNvPr>
          <p:cNvPicPr/>
          <p:nvPr/>
        </p:nvPicPr>
        <p:blipFill rotWithShape="1">
          <a:blip r:embed="rId3" cstate="print">
            <a:extLst>
              <a:ext uri="{28A0092B-C50C-407E-A947-70E740481C1C}">
                <a14:useLocalDpi xmlns:a14="http://schemas.microsoft.com/office/drawing/2010/main" val="0"/>
              </a:ext>
            </a:extLst>
          </a:blip>
          <a:srcRect l="1242" t="1293" r="1466" b="9449"/>
          <a:stretch/>
        </p:blipFill>
        <p:spPr bwMode="auto">
          <a:xfrm>
            <a:off x="418026" y="1147306"/>
            <a:ext cx="8186422" cy="4272691"/>
          </a:xfrm>
          <a:prstGeom prst="rect">
            <a:avLst/>
          </a:prstGeom>
          <a:noFill/>
          <a:ln>
            <a:noFill/>
          </a:ln>
        </p:spPr>
      </p:pic>
      <p:sp>
        <p:nvSpPr>
          <p:cNvPr id="16" name="テキスト ボックス 15"/>
          <p:cNvSpPr txBox="1"/>
          <p:nvPr/>
        </p:nvSpPr>
        <p:spPr>
          <a:xfrm>
            <a:off x="535833" y="5849962"/>
            <a:ext cx="7913440" cy="792109"/>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54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5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en-US" altLang="ja-JP" sz="3600" b="1" i="0" normalizeH="0" noProof="0">
                <a:solidFill>
                  <a:srgbClr val="FFFFFF"/>
                </a:solidFill>
                <a:uLnTx/>
                <a:uFillTx/>
                <a:latin typeface="メイリオ" panose="020B0604030504040204" pitchFamily="50" charset="-128"/>
                <a:ea typeface="メイリオ" panose="020B0604030504040204" pitchFamily="50" charset="-128"/>
                <a:cs typeface="+mn-cs"/>
              </a:rPr>
              <a:t>50</a:t>
            </a:r>
            <a:r>
              <a:rPr kumimoji="1" lang="ja-JP" altLang="en-US" sz="3600" b="1" i="0" normalizeH="0" noProof="0">
                <a:solidFill>
                  <a:srgbClr val="FFFFFF"/>
                </a:solidFill>
                <a:uLnTx/>
                <a:uFillTx/>
                <a:latin typeface="メイリオ" panose="020B0604030504040204" pitchFamily="50" charset="-128"/>
                <a:ea typeface="メイリオ" panose="020B0604030504040204" pitchFamily="50" charset="-128"/>
                <a:cs typeface="+mn-cs"/>
              </a:rPr>
              <a:t>才前後からがんになる人が増える</a:t>
            </a:r>
          </a:p>
        </p:txBody>
      </p:sp>
      <p:sp>
        <p:nvSpPr>
          <p:cNvPr id="14" name="角丸四角形吹き出し 13"/>
          <p:cNvSpPr/>
          <p:nvPr/>
        </p:nvSpPr>
        <p:spPr>
          <a:xfrm>
            <a:off x="3995936" y="2558358"/>
            <a:ext cx="1656184" cy="870642"/>
          </a:xfrm>
          <a:prstGeom prst="wedgeRoundRectCallout">
            <a:avLst>
              <a:gd name="adj1" fmla="val -16419"/>
              <a:gd name="adj2" fmla="val 155623"/>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sz="44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50</a:t>
            </a:r>
            <a:r>
              <a:rPr kumimoji="1" lang="ja-JP" altLang="en-US" sz="44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才</a:t>
            </a:r>
          </a:p>
        </p:txBody>
      </p:sp>
      <p:grpSp>
        <p:nvGrpSpPr>
          <p:cNvPr id="20" name="グループ化 19"/>
          <p:cNvGrpSpPr/>
          <p:nvPr/>
        </p:nvGrpSpPr>
        <p:grpSpPr>
          <a:xfrm>
            <a:off x="283794" y="44624"/>
            <a:ext cx="1574050" cy="691870"/>
            <a:chOff x="294833" y="960233"/>
            <a:chExt cx="1574050" cy="691870"/>
          </a:xfrm>
        </p:grpSpPr>
        <p:pic>
          <p:nvPicPr>
            <p:cNvPr id="21" name="Picture 2" descr="C:\Users\nakamura\Desktop\スライド文字-04.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4833" y="960233"/>
              <a:ext cx="1574050" cy="69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429066" y="1117027"/>
              <a:ext cx="1313181" cy="430887"/>
            </a:xfrm>
            <a:prstGeom prst="rect">
              <a:avLst/>
            </a:prstGeom>
          </p:spPr>
          <p:txBody>
            <a:bodyPr wrap="none">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sp>
        <p:nvSpPr>
          <p:cNvPr id="11" name="テキスト ボックス 10"/>
          <p:cNvSpPr txBox="1"/>
          <p:nvPr/>
        </p:nvSpPr>
        <p:spPr>
          <a:xfrm>
            <a:off x="598115" y="5524186"/>
            <a:ext cx="7913440" cy="253916"/>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（厚生労働省「人口動態統計」より国立がん研究センターがん情報サービスが作成（「がん登録・統計」））</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正方形/長方形 11">
            <a:extLst>
              <a:ext uri="{FF2B5EF4-FFF2-40B4-BE49-F238E27FC236}">
                <a16:creationId xmlns:a16="http://schemas.microsoft.com/office/drawing/2014/main" id="{26D71DF0-EC57-4474-B592-85E664418355}"/>
              </a:ext>
            </a:extLst>
          </p:cNvPr>
          <p:cNvSpPr/>
          <p:nvPr/>
        </p:nvSpPr>
        <p:spPr>
          <a:xfrm>
            <a:off x="8416134" y="6409917"/>
            <a:ext cx="51334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10</a:t>
            </a:r>
            <a:endParaRPr kumimoji="1" lang="ja-JP" altLang="en-US" b="1">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176385" y="188640"/>
            <a:ext cx="8076135"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年齢別がんになる人の割合</a:t>
            </a:r>
          </a:p>
        </p:txBody>
      </p:sp>
    </p:spTree>
    <p:extLst>
      <p:ext uri="{BB962C8B-B14F-4D97-AF65-F5344CB8AC3E}">
        <p14:creationId xmlns:p14="http://schemas.microsoft.com/office/powerpoint/2010/main" val="3133063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77" y="762000"/>
            <a:ext cx="8147837" cy="5282616"/>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文部科学省　がん教育推進のための教材</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「１　がんとはどのような病気でしょうか？」対応</a:t>
            </a:r>
          </a:p>
        </p:txBody>
      </p:sp>
      <p:sp>
        <p:nvSpPr>
          <p:cNvPr id="4" name="正方形/長方形 3">
            <a:extLst>
              <a:ext uri="{FF2B5EF4-FFF2-40B4-BE49-F238E27FC236}">
                <a16:creationId xmlns:a16="http://schemas.microsoft.com/office/drawing/2014/main" id="{19E8ED12-D667-D843-BECA-B95C58EFC629}"/>
              </a:ext>
            </a:extLst>
          </p:cNvPr>
          <p:cNvSpPr/>
          <p:nvPr/>
        </p:nvSpPr>
        <p:spPr>
          <a:xfrm>
            <a:off x="899592" y="908720"/>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福井県がん教育のための教材（中学校向け）</a:t>
            </a:r>
          </a:p>
        </p:txBody>
      </p:sp>
    </p:spTree>
    <p:extLst>
      <p:ext uri="{BB962C8B-B14F-4D97-AF65-F5344CB8AC3E}">
        <p14:creationId xmlns:p14="http://schemas.microsoft.com/office/powerpoint/2010/main" val="143482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C4631902-DDF5-4927-AB51-B91C0DA2A31E}"/>
              </a:ext>
            </a:extLst>
          </p:cNvPr>
          <p:cNvPicPr/>
          <p:nvPr/>
        </p:nvPicPr>
        <p:blipFill rotWithShape="1">
          <a:blip r:embed="rId3" cstate="print">
            <a:extLst>
              <a:ext uri="{28A0092B-C50C-407E-A947-70E740481C1C}">
                <a14:useLocalDpi xmlns:a14="http://schemas.microsoft.com/office/drawing/2010/main" val="0"/>
              </a:ext>
            </a:extLst>
          </a:blip>
          <a:srcRect l="1242" t="1293" r="1466" b="9449"/>
          <a:stretch/>
        </p:blipFill>
        <p:spPr bwMode="auto">
          <a:xfrm>
            <a:off x="251520" y="1613918"/>
            <a:ext cx="8480343" cy="4749878"/>
          </a:xfrm>
          <a:prstGeom prst="rect">
            <a:avLst/>
          </a:prstGeom>
          <a:noFill/>
          <a:ln>
            <a:noFill/>
          </a:ln>
        </p:spPr>
      </p:pic>
      <p:sp>
        <p:nvSpPr>
          <p:cNvPr id="14" name="角丸四角形吹き出し 13"/>
          <p:cNvSpPr/>
          <p:nvPr/>
        </p:nvSpPr>
        <p:spPr>
          <a:xfrm>
            <a:off x="2394981" y="1492704"/>
            <a:ext cx="4252021" cy="1893925"/>
          </a:xfrm>
          <a:prstGeom prst="wedgeRoundRectCallout">
            <a:avLst>
              <a:gd name="adj1" fmla="val 57488"/>
              <a:gd name="adj2" fmla="val 35937"/>
              <a:gd name="adj3" fmla="val 16667"/>
            </a:avLst>
          </a:prstGeom>
          <a:solidFill>
            <a:srgbClr val="C9E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のリスク</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を高める生活習慣をもつ人が多いから</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（肺がん、胃がんなどが多い）</a:t>
            </a:r>
          </a:p>
        </p:txBody>
      </p:sp>
      <p:grpSp>
        <p:nvGrpSpPr>
          <p:cNvPr id="25" name="グループ化 24"/>
          <p:cNvGrpSpPr/>
          <p:nvPr/>
        </p:nvGrpSpPr>
        <p:grpSpPr>
          <a:xfrm>
            <a:off x="326528" y="196941"/>
            <a:ext cx="8605520" cy="1358020"/>
            <a:chOff x="326528" y="196941"/>
            <a:chExt cx="8605520" cy="1358020"/>
          </a:xfrm>
        </p:grpSpPr>
        <p:pic>
          <p:nvPicPr>
            <p:cNvPr id="26" name="Picture 2" descr="C:\Users\nakamura\Desktop\スライド文字-05.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87215" y="196941"/>
              <a:ext cx="7644833" cy="1358020"/>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1996964" y="370681"/>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2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男性の方が多いのはなぜか</a:t>
              </a:r>
            </a:p>
          </p:txBody>
        </p:sp>
        <p:grpSp>
          <p:nvGrpSpPr>
            <p:cNvPr id="28" name="グループ化 27"/>
            <p:cNvGrpSpPr/>
            <p:nvPr/>
          </p:nvGrpSpPr>
          <p:grpSpPr>
            <a:xfrm>
              <a:off x="326528" y="348797"/>
              <a:ext cx="1008112" cy="1067428"/>
              <a:chOff x="728192" y="921380"/>
              <a:chExt cx="1008112" cy="1067428"/>
            </a:xfrm>
          </p:grpSpPr>
          <p:sp>
            <p:nvSpPr>
              <p:cNvPr id="29" name="円/楕円 28"/>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30" name="テキスト ボックス 29"/>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6" name="グループ化 5"/>
          <p:cNvGrpSpPr/>
          <p:nvPr/>
        </p:nvGrpSpPr>
        <p:grpSpPr>
          <a:xfrm>
            <a:off x="857609" y="2818068"/>
            <a:ext cx="4252022" cy="2341578"/>
            <a:chOff x="1188097" y="3281190"/>
            <a:chExt cx="4608512" cy="2561531"/>
          </a:xfrm>
        </p:grpSpPr>
        <p:sp>
          <p:nvSpPr>
            <p:cNvPr id="13" name="角丸四角形吹き出し 12"/>
            <p:cNvSpPr/>
            <p:nvPr/>
          </p:nvSpPr>
          <p:spPr>
            <a:xfrm>
              <a:off x="1188097" y="3845547"/>
              <a:ext cx="4608512" cy="1997174"/>
            </a:xfrm>
            <a:prstGeom prst="wedgeRoundRectCallout">
              <a:avLst>
                <a:gd name="adj1" fmla="val 36601"/>
                <a:gd name="adj2" fmla="val 57945"/>
                <a:gd name="adj3" fmla="val 16667"/>
              </a:avLst>
            </a:prstGeom>
            <a:solidFill>
              <a:schemeClr val="bg1"/>
            </a:solid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defPPr>
                <a:defRPr lang="ja-JP"/>
              </a:defPPr>
            </a:lstStyle>
            <a:p>
              <a:pPr algn="ctr"/>
              <a:r>
                <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20</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代～</a:t>
              </a:r>
              <a:r>
                <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50</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代前半までは</a:t>
              </a:r>
              <a:endPar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algn="ct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女性が多い</a:t>
              </a:r>
              <a:endParaRPr lang="en-US" altLang="ja-JP" sz="2800" b="1" dirty="0">
                <a:solidFill>
                  <a:schemeClr val="tx1"/>
                </a:solidFill>
                <a:latin typeface="メイリオ" panose="020B0604030504040204" pitchFamily="50" charset="-128"/>
                <a:ea typeface="メイリオ" panose="020B0604030504040204" pitchFamily="50" charset="-128"/>
              </a:endParaRPr>
            </a:p>
            <a:p>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　　　（乳がんや子宮頸がんが</a:t>
              </a:r>
              <a:br>
                <a:rPr kumimoji="1" lang="en-US" altLang="ja-JP"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　　　　この世代に多いから）</a:t>
              </a:r>
            </a:p>
          </p:txBody>
        </p:sp>
        <p:grpSp>
          <p:nvGrpSpPr>
            <p:cNvPr id="18" name="グループ化 17"/>
            <p:cNvGrpSpPr/>
            <p:nvPr/>
          </p:nvGrpSpPr>
          <p:grpSpPr>
            <a:xfrm>
              <a:off x="1201442" y="3281190"/>
              <a:ext cx="1262638" cy="632605"/>
              <a:chOff x="802581" y="1059467"/>
              <a:chExt cx="1262638" cy="632605"/>
            </a:xfrm>
          </p:grpSpPr>
          <p:pic>
            <p:nvPicPr>
              <p:cNvPr id="19" name="Picture 2" descr="C:\Users\nakamura\Desktop\スライド文字-04.png"/>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2581" y="1059467"/>
                <a:ext cx="1262638" cy="6326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854254" y="1194978"/>
                <a:ext cx="1159292" cy="384721"/>
              </a:xfrm>
              <a:prstGeom prst="rect">
                <a:avLst/>
              </a:prstGeom>
            </p:spPr>
            <p:txBody>
              <a:bodyPr wrap="none">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9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sp>
          <p:nvSpPr>
            <p:cNvPr id="5" name="テキスト ボックス 4"/>
            <p:cNvSpPr txBox="1"/>
            <p:nvPr/>
          </p:nvSpPr>
          <p:spPr>
            <a:xfrm>
              <a:off x="3726954" y="4813357"/>
              <a:ext cx="570360" cy="249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defPPr>
                <a:defRPr lang="ja-JP"/>
              </a:defPPr>
              <a:lvl1pPr marL="0" algn="ctr" defTabSz="914400" rtl="0" eaLnBrk="1" latinLnBrk="0" hangingPunct="1">
                <a:defRPr kumimoji="1" sz="3200" b="1"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a:defRPr>
                  <a:solidFill>
                    <a:schemeClr val="lt1"/>
                  </a:solidFill>
                </a:defRPr>
              </a:lvl9pPr>
            </a:lstStyle>
            <a:p>
              <a:pPr marL="0" algn="ctr" defTabSz="914400">
                <a:buNone/>
                <a:defRPr kumimoji="1" sz="3200" b="1" i="0" normalizeH="0" noProof="0">
                  <a:solidFill>
                    <a:srgbClr val="404040"/>
                  </a:solidFill>
                  <a:uLnTx/>
                  <a:uFillTx/>
                  <a:latin typeface="メイリオ" panose="020B0604030504040204" pitchFamily="50" charset="-128"/>
                  <a:ea typeface="メイリオ" panose="020B0604030504040204" pitchFamily="50" charset="-128"/>
                  <a:cs typeface="+mn-cs"/>
                </a:defRPr>
              </a:pPr>
              <a:r>
                <a:rPr kumimoji="1" lang="ja-JP" altLang="en-US" sz="1100" b="1" i="0" normalizeH="0" noProof="0">
                  <a:solidFill>
                    <a:srgbClr val="404040"/>
                  </a:solidFill>
                  <a:uLnTx/>
                  <a:uFillTx/>
                  <a:latin typeface="メイリオ" panose="020B0604030504040204" pitchFamily="50" charset="-128"/>
                  <a:ea typeface="メイリオ" panose="020B0604030504040204" pitchFamily="50" charset="-128"/>
                  <a:cs typeface="+mn-cs"/>
                </a:rPr>
                <a:t>けい</a:t>
              </a:r>
            </a:p>
          </p:txBody>
        </p:sp>
      </p:grpSp>
      <p:sp>
        <p:nvSpPr>
          <p:cNvPr id="22" name="正方形/長方形 21">
            <a:extLst>
              <a:ext uri="{FF2B5EF4-FFF2-40B4-BE49-F238E27FC236}">
                <a16:creationId xmlns:a16="http://schemas.microsoft.com/office/drawing/2014/main" id="{70D0F3C7-68EB-4881-8EE9-51C811C674AF}"/>
              </a:ext>
            </a:extLst>
          </p:cNvPr>
          <p:cNvSpPr/>
          <p:nvPr/>
        </p:nvSpPr>
        <p:spPr>
          <a:xfrm>
            <a:off x="8518585" y="6377275"/>
            <a:ext cx="512813"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11</a:t>
            </a:r>
            <a:endParaRPr kumimoji="1" lang="ja-JP" altLang="en-US" b="1">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E4B3CF17-45D1-4D42-8E0B-51A837E69FF8}"/>
              </a:ext>
            </a:extLst>
          </p:cNvPr>
          <p:cNvSpPr txBox="1"/>
          <p:nvPr/>
        </p:nvSpPr>
        <p:spPr>
          <a:xfrm>
            <a:off x="584532" y="6346415"/>
            <a:ext cx="7913440" cy="253916"/>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（厚生労働省「人口動態統計」より国立がん研究センターがん情報サービスが作成（「がん登録・統計」））</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174590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77" y="787692"/>
            <a:ext cx="8147836" cy="5282616"/>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Arial" pitchFamily="34" charset="0"/>
              </a:rPr>
              <a:t>文部科学省　がん教育推進のための教材</a:t>
            </a:r>
            <a:endParaRPr kumimoji="1" lang="en-US" altLang="ja-JP"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Arial" pitchFamily="34" charset="0"/>
              </a:rPr>
              <a:t>「</a:t>
            </a:r>
            <a:r>
              <a:rPr kumimoji="1" lang="en-US" altLang="ja-JP"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Arial" pitchFamily="34" charset="0"/>
              </a:rPr>
              <a:t>3</a:t>
            </a:r>
            <a:r>
              <a:rPr kumimoji="1" lang="ja-JP" altLang="en-US"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Arial" pitchFamily="34" charset="0"/>
              </a:rPr>
              <a:t>　がんの経過と様々ながんの種類」対応</a:t>
            </a:r>
          </a:p>
        </p:txBody>
      </p:sp>
      <p:sp>
        <p:nvSpPr>
          <p:cNvPr id="6" name="正方形/長方形 5">
            <a:extLst>
              <a:ext uri="{FF2B5EF4-FFF2-40B4-BE49-F238E27FC236}">
                <a16:creationId xmlns:a16="http://schemas.microsoft.com/office/drawing/2014/main" id="{2C828078-EED3-4F2A-AAA1-1019DE2797A0}"/>
              </a:ext>
            </a:extLst>
          </p:cNvPr>
          <p:cNvSpPr/>
          <p:nvPr/>
        </p:nvSpPr>
        <p:spPr>
          <a:xfrm>
            <a:off x="8675414" y="6371485"/>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Arial" pitchFamily="34" charset="0"/>
                <a:sym typeface="Wingdings"/>
              </a:rPr>
              <a:t>１</a:t>
            </a:r>
          </a:p>
        </p:txBody>
      </p:sp>
    </p:spTree>
    <p:extLst>
      <p:ext uri="{BB962C8B-B14F-4D97-AF65-F5344CB8AC3E}">
        <p14:creationId xmlns:p14="http://schemas.microsoft.com/office/powerpoint/2010/main" val="16689197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kamura\Desktop\サタケさんイラストスライド化拡大-0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86144" y="1651526"/>
            <a:ext cx="2634375" cy="469487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1798804" y="3963007"/>
            <a:ext cx="1545001" cy="444096"/>
          </a:xfrm>
          <a:prstGeom prst="wedgeRoundRectCallout">
            <a:avLst>
              <a:gd name="adj1" fmla="val 61322"/>
              <a:gd name="adj2" fmla="val 18940"/>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胆のうがん</a:t>
            </a:r>
            <a:endParaRPr kumimoji="1" lang="en-US" altLang="ja-JP"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9" name="角丸四角形吹き出し 8"/>
          <p:cNvSpPr/>
          <p:nvPr/>
        </p:nvSpPr>
        <p:spPr>
          <a:xfrm>
            <a:off x="2027337" y="2955249"/>
            <a:ext cx="1545001" cy="431036"/>
          </a:xfrm>
          <a:prstGeom prst="wedgeRoundRectCallout">
            <a:avLst>
              <a:gd name="adj1" fmla="val 58239"/>
              <a:gd name="adj2" fmla="val 34727"/>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胃がん</a:t>
            </a:r>
            <a:endParaRPr kumimoji="1" lang="en-US" altLang="ja-JP" sz="1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10" name="角丸四角形吹き出し 9"/>
          <p:cNvSpPr/>
          <p:nvPr/>
        </p:nvSpPr>
        <p:spPr>
          <a:xfrm>
            <a:off x="1890551" y="3463549"/>
            <a:ext cx="1545001" cy="426768"/>
          </a:xfrm>
          <a:prstGeom prst="wedgeRoundRectCallout">
            <a:avLst>
              <a:gd name="adj1" fmla="val 60705"/>
              <a:gd name="adj2" fmla="val 2966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肝臓がん</a:t>
            </a:r>
            <a:endParaRPr kumimoji="1" lang="en-US" altLang="ja-JP"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12" name="角丸四角形吹き出し 11"/>
          <p:cNvSpPr/>
          <p:nvPr/>
        </p:nvSpPr>
        <p:spPr>
          <a:xfrm>
            <a:off x="5320187" y="2530032"/>
            <a:ext cx="1545001" cy="476130"/>
          </a:xfrm>
          <a:prstGeom prst="wedgeRoundRectCallout">
            <a:avLst>
              <a:gd name="adj1" fmla="val -59840"/>
              <a:gd name="adj2" fmla="val 3383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肺がん</a:t>
            </a:r>
            <a:endParaRPr kumimoji="1" lang="en-US" altLang="ja-JP" sz="1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13" name="角丸四角形吹き出し 12"/>
          <p:cNvSpPr/>
          <p:nvPr/>
        </p:nvSpPr>
        <p:spPr>
          <a:xfrm>
            <a:off x="1946945" y="4476093"/>
            <a:ext cx="1353897" cy="435346"/>
          </a:xfrm>
          <a:prstGeom prst="wedgeRoundRectCallout">
            <a:avLst>
              <a:gd name="adj1" fmla="val 60336"/>
              <a:gd name="adj2" fmla="val 2134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大腸がん</a:t>
            </a:r>
            <a:endParaRPr kumimoji="1" lang="en-US" altLang="ja-JP" sz="1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16" name="角丸四角形吹き出し 15"/>
          <p:cNvSpPr/>
          <p:nvPr/>
        </p:nvSpPr>
        <p:spPr>
          <a:xfrm>
            <a:off x="5832301" y="4217355"/>
            <a:ext cx="1519553" cy="523743"/>
          </a:xfrm>
          <a:prstGeom prst="wedgeRoundRectCallout">
            <a:avLst>
              <a:gd name="adj1" fmla="val -59804"/>
              <a:gd name="adj2" fmla="val 3891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前立腺がん</a:t>
            </a:r>
            <a:endParaRPr kumimoji="1" lang="en-US" altLang="ja-JP" sz="1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19" name="角丸四角形吹き出し 18"/>
          <p:cNvSpPr/>
          <p:nvPr/>
        </p:nvSpPr>
        <p:spPr>
          <a:xfrm>
            <a:off x="5363920" y="1930124"/>
            <a:ext cx="1637142" cy="523743"/>
          </a:xfrm>
          <a:prstGeom prst="wedgeRoundRectCallout">
            <a:avLst>
              <a:gd name="adj1" fmla="val -57880"/>
              <a:gd name="adj2" fmla="val 3225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甲状腺がん</a:t>
            </a:r>
            <a:endParaRPr kumimoji="1" lang="en-US" altLang="ja-JP" sz="1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20" name="角丸四角形吹き出し 19"/>
          <p:cNvSpPr/>
          <p:nvPr/>
        </p:nvSpPr>
        <p:spPr>
          <a:xfrm>
            <a:off x="2412376" y="4973353"/>
            <a:ext cx="1776932" cy="476130"/>
          </a:xfrm>
          <a:prstGeom prst="wedgeRoundRectCallout">
            <a:avLst>
              <a:gd name="adj1" fmla="val 60531"/>
              <a:gd name="adj2" fmla="val 2861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ぼうこうがん</a:t>
            </a:r>
            <a:endParaRPr kumimoji="1" lang="en-US" altLang="ja-JP" sz="1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23" name="角丸四角形吹き出し 22"/>
          <p:cNvSpPr/>
          <p:nvPr/>
        </p:nvSpPr>
        <p:spPr>
          <a:xfrm>
            <a:off x="5889804" y="4809253"/>
            <a:ext cx="1404546" cy="488505"/>
          </a:xfrm>
          <a:prstGeom prst="wedgeRoundRectCallout">
            <a:avLst>
              <a:gd name="adj1" fmla="val -62465"/>
              <a:gd name="adj2" fmla="val 1890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卵巣がん</a:t>
            </a:r>
            <a:endParaRPr kumimoji="1" lang="en-US" altLang="ja-JP" sz="1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46" name="テキスト ボックス 45"/>
          <p:cNvSpPr txBox="1"/>
          <p:nvPr/>
        </p:nvSpPr>
        <p:spPr>
          <a:xfrm>
            <a:off x="236662" y="247629"/>
            <a:ext cx="8712968" cy="1446550"/>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rPr>
              <a:t>細胞が分裂する全ての臓器に</a:t>
            </a:r>
            <a:endParaRPr kumimoji="1" lang="en-US" altLang="ja-JP"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rPr>
              <a:t>がんができる可能性がある</a:t>
            </a:r>
          </a:p>
        </p:txBody>
      </p:sp>
      <p:sp>
        <p:nvSpPr>
          <p:cNvPr id="14" name="角丸四角形吹き出し 13"/>
          <p:cNvSpPr/>
          <p:nvPr/>
        </p:nvSpPr>
        <p:spPr>
          <a:xfrm>
            <a:off x="5576478" y="3085337"/>
            <a:ext cx="1296144" cy="450373"/>
          </a:xfrm>
          <a:prstGeom prst="wedgeRoundRectCallout">
            <a:avLst>
              <a:gd name="adj1" fmla="val -60431"/>
              <a:gd name="adj2" fmla="val 2254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乳がん</a:t>
            </a:r>
            <a:endParaRPr kumimoji="1" lang="en-US" altLang="ja-JP" sz="1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11" name="テキスト ボックス 10"/>
          <p:cNvSpPr txBox="1"/>
          <p:nvPr/>
        </p:nvSpPr>
        <p:spPr>
          <a:xfrm>
            <a:off x="378354" y="5495623"/>
            <a:ext cx="8010070" cy="1211402"/>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36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rPr>
              <a:t>細胞が分裂するときの変異により</a:t>
            </a:r>
            <a:endParaRPr kumimoji="1" lang="en-US" altLang="ja-JP"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rPr>
              <a:t>がん細胞ができるから</a:t>
            </a:r>
            <a:endParaRPr kumimoji="1" lang="en-US" altLang="ja-JP"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endParaRPr>
          </a:p>
        </p:txBody>
      </p:sp>
      <p:grpSp>
        <p:nvGrpSpPr>
          <p:cNvPr id="3" name="グループ化 2"/>
          <p:cNvGrpSpPr/>
          <p:nvPr/>
        </p:nvGrpSpPr>
        <p:grpSpPr>
          <a:xfrm>
            <a:off x="2120241" y="2331560"/>
            <a:ext cx="1545001" cy="543192"/>
            <a:chOff x="2120241" y="2746509"/>
            <a:chExt cx="1545001" cy="606022"/>
          </a:xfrm>
        </p:grpSpPr>
        <p:sp>
          <p:nvSpPr>
            <p:cNvPr id="17" name="角丸四角形吹き出し 16"/>
            <p:cNvSpPr/>
            <p:nvPr/>
          </p:nvSpPr>
          <p:spPr>
            <a:xfrm>
              <a:off x="2120241" y="2780928"/>
              <a:ext cx="1545001" cy="571603"/>
            </a:xfrm>
            <a:prstGeom prst="wedgeRoundRectCallout">
              <a:avLst>
                <a:gd name="adj1" fmla="val 58856"/>
                <a:gd name="adj2" fmla="val 1340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108000" tIns="72000" bIns="0" rtlCol="0" anchor="b"/>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喉頭がん</a:t>
              </a:r>
              <a:endParaRPr kumimoji="1" lang="en-US" altLang="ja-JP" sz="1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315195" y="2746509"/>
              <a:ext cx="678392" cy="276999"/>
            </a:xfrm>
            <a:prstGeom prst="rect">
              <a:avLst/>
            </a:prstGeom>
          </p:spPr>
          <p:txBody>
            <a:bodyPr wrap="none">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こうとう</a:t>
              </a:r>
              <a:endParaRPr kumimoji="1" lang="en-US" altLang="ja-JP" sz="1200" b="0" i="0" u="none" strike="noStrike" kern="1200" cap="none" spc="0" normalizeH="0" baseline="0" noProof="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grpSp>
        <p:nvGrpSpPr>
          <p:cNvPr id="4" name="グループ化 3"/>
          <p:cNvGrpSpPr/>
          <p:nvPr/>
        </p:nvGrpSpPr>
        <p:grpSpPr>
          <a:xfrm>
            <a:off x="5806853" y="3575326"/>
            <a:ext cx="1545001" cy="554596"/>
            <a:chOff x="5750291" y="3715575"/>
            <a:chExt cx="1545001" cy="554596"/>
          </a:xfrm>
        </p:grpSpPr>
        <p:sp>
          <p:nvSpPr>
            <p:cNvPr id="15" name="角丸四角形吹き出し 14"/>
            <p:cNvSpPr/>
            <p:nvPr/>
          </p:nvSpPr>
          <p:spPr>
            <a:xfrm>
              <a:off x="5750291" y="3742057"/>
              <a:ext cx="1545001" cy="528114"/>
            </a:xfrm>
            <a:prstGeom prst="wedgeRoundRectCallout">
              <a:avLst>
                <a:gd name="adj1" fmla="val -61664"/>
                <a:gd name="adj2" fmla="val 37095"/>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72000" bIns="0" rtlCol="0" anchor="b"/>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子宮頸がん</a:t>
              </a:r>
              <a:endParaRPr kumimoji="1" lang="en-US" altLang="ja-JP" sz="1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6291258" y="3715575"/>
              <a:ext cx="465192" cy="276999"/>
            </a:xfrm>
            <a:prstGeom prst="rect">
              <a:avLst/>
            </a:prstGeom>
          </p:spPr>
          <p:txBody>
            <a:bodyPr wrap="none">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200" b="0" i="0" u="none" strike="noStrike" kern="1200" cap="none" spc="0" normalizeH="0" baseline="0" noProof="0" err="1">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けい</a:t>
              </a:r>
              <a:endParaRPr kumimoji="1" lang="en-US" altLang="ja-JP" sz="1200" b="0" i="0" u="none" strike="noStrike" kern="1200" cap="none" spc="0" normalizeH="0" baseline="0" noProof="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25" name="角丸四角形吹き出し 24"/>
          <p:cNvSpPr/>
          <p:nvPr/>
        </p:nvSpPr>
        <p:spPr>
          <a:xfrm>
            <a:off x="2321411" y="1825691"/>
            <a:ext cx="1404546" cy="478879"/>
          </a:xfrm>
          <a:prstGeom prst="wedgeRoundRectCallout">
            <a:avLst>
              <a:gd name="adj1" fmla="val 55995"/>
              <a:gd name="adj2" fmla="val 22973"/>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食道がん</a:t>
            </a:r>
            <a:endParaRPr kumimoji="1" lang="en-US" altLang="ja-JP" sz="1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22" name="正方形/長方形 21">
            <a:extLst>
              <a:ext uri="{FF2B5EF4-FFF2-40B4-BE49-F238E27FC236}">
                <a16:creationId xmlns:a16="http://schemas.microsoft.com/office/drawing/2014/main" id="{FE28D95D-03FD-469E-B625-B224B42BE893}"/>
              </a:ext>
            </a:extLst>
          </p:cNvPr>
          <p:cNvSpPr/>
          <p:nvPr/>
        </p:nvSpPr>
        <p:spPr>
          <a:xfrm>
            <a:off x="8533229" y="6444273"/>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Arial" pitchFamily="34" charset="0"/>
                <a:sym typeface="Wingdings"/>
              </a:rPr>
              <a:t>３</a:t>
            </a:r>
          </a:p>
        </p:txBody>
      </p:sp>
    </p:spTree>
    <p:extLst>
      <p:ext uri="{BB962C8B-B14F-4D97-AF65-F5344CB8AC3E}">
        <p14:creationId xmlns:p14="http://schemas.microsoft.com/office/powerpoint/2010/main" val="3673156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C2244E-AFEA-4721-9116-7CC435083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47158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7545" y="181057"/>
            <a:ext cx="8208912" cy="769441"/>
          </a:xfrm>
          <a:prstGeom prst="rect">
            <a:avLst/>
          </a:prstGeom>
          <a:noFill/>
        </p:spPr>
        <p:txBody>
          <a:bodyPr wrap="square" rtlCol="0">
            <a:spAutoFit/>
          </a:bodyPr>
          <a:lstStyle>
            <a:defPPr>
              <a:defRPr lang="ja-JP"/>
            </a:defPPr>
            <a:lvl1pPr marL="0" algn="l" defTabSz="914400" rtl="0" eaLnBrk="1" latinLnBrk="0" hangingPunct="1">
              <a:defRPr kumimoji="1" sz="40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000" b="1"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itchFamily="34" charset="0"/>
              </a:rPr>
              <a:t>主ながんの種類と特徴など</a:t>
            </a:r>
          </a:p>
        </p:txBody>
      </p:sp>
      <p:graphicFrame>
        <p:nvGraphicFramePr>
          <p:cNvPr id="2" name="表 1"/>
          <p:cNvGraphicFramePr>
            <a:graphicFrameLocks noGrp="1"/>
          </p:cNvGraphicFramePr>
          <p:nvPr/>
        </p:nvGraphicFramePr>
        <p:xfrm>
          <a:off x="467544" y="1196752"/>
          <a:ext cx="8208912" cy="4968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70840">
                <a:tc>
                  <a:txBody>
                    <a:bodyPr/>
                    <a:lstStyle/>
                    <a:p>
                      <a:r>
                        <a:rPr kumimoji="1" lang="ja-JP" altLang="en-US" sz="2000"/>
                        <a:t>がんの名称</a:t>
                      </a:r>
                    </a:p>
                  </a:txBody>
                  <a:tcPr marT="72000" marB="36000" anchor="ctr" anchorCtr="1">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A162D0"/>
                    </a:solidFill>
                  </a:tcPr>
                </a:tc>
                <a:tc>
                  <a:txBody>
                    <a:bodyPr/>
                    <a:lstStyle/>
                    <a:p>
                      <a:r>
                        <a:rPr kumimoji="1" lang="ja-JP" altLang="en-US" sz="2000"/>
                        <a:t>特徴など</a:t>
                      </a:r>
                    </a:p>
                  </a:txBody>
                  <a:tcPr marT="72000" marB="36000" anchor="ctr" anchorCtr="1">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162D0"/>
                    </a:solidFill>
                  </a:tcPr>
                </a:tc>
                <a:extLst>
                  <a:ext uri="{0D108BD9-81ED-4DB2-BD59-A6C34878D82A}">
                    <a16:rowId xmlns:a16="http://schemas.microsoft.com/office/drawing/2014/main" val="10000"/>
                  </a:ext>
                </a:extLst>
              </a:tr>
              <a:tr h="370840">
                <a:tc>
                  <a:txBody>
                    <a:bodyPr/>
                    <a:lstStyle/>
                    <a:p>
                      <a:r>
                        <a:rPr kumimoji="1" lang="ja-JP" altLang="en-US" sz="2400" b="1">
                          <a:solidFill>
                            <a:schemeClr val="tx1">
                              <a:lumMod val="75000"/>
                              <a:lumOff val="25000"/>
                            </a:schemeClr>
                          </a:solidFill>
                        </a:rPr>
                        <a:t>胃がん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itchFamily="34" charset="0"/>
                        <a:buChar char="•"/>
                      </a:pPr>
                      <a:r>
                        <a:rPr kumimoji="1" lang="ja-JP" altLang="en-US" sz="2000" spc="0" baseline="0" dirty="0">
                          <a:solidFill>
                            <a:schemeClr val="tx1">
                              <a:lumMod val="75000"/>
                              <a:lumOff val="25000"/>
                            </a:schemeClr>
                          </a:solidFill>
                          <a:latin typeface="+mn-ea"/>
                          <a:ea typeface="+mn-ea"/>
                        </a:rPr>
                        <a:t>ピロリ菌の感染が発病に関わっていると考えられている。</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1"/>
                  </a:ext>
                </a:extLst>
              </a:tr>
              <a:tr h="370840">
                <a:tc>
                  <a:txBody>
                    <a:bodyPr/>
                    <a:lstStyle/>
                    <a:p>
                      <a:r>
                        <a:rPr kumimoji="1" lang="ja-JP" altLang="en-US" sz="2400" b="1">
                          <a:solidFill>
                            <a:schemeClr val="tx1">
                              <a:lumMod val="75000"/>
                              <a:lumOff val="25000"/>
                            </a:schemeClr>
                          </a:solidFill>
                        </a:rPr>
                        <a:t>大腸がん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tc>
                  <a:txBody>
                    <a:bodyPr/>
                    <a:lstStyle/>
                    <a:p>
                      <a:pPr marL="180000" marR="0" indent="-180000" algn="just" defTabSz="457200" rtl="0" eaLnBrk="1" fontAlgn="auto" latinLnBrk="0" hangingPunct="1">
                        <a:lnSpc>
                          <a:spcPct val="100000"/>
                        </a:lnSpc>
                        <a:spcBef>
                          <a:spcPct val="0"/>
                        </a:spcBef>
                        <a:spcAft>
                          <a:spcPct val="0"/>
                        </a:spcAft>
                        <a:buClrTx/>
                        <a:buSzTx/>
                        <a:buFont typeface="Arial" pitchFamily="34" charset="0"/>
                        <a:buChar char="•"/>
                        <a:defRPr/>
                      </a:pPr>
                      <a:r>
                        <a:rPr kumimoji="1" lang="ja-JP" altLang="en-US" sz="2000" b="0" i="0" u="none" strike="noStrike" kern="1200" spc="0" baseline="0" dirty="0">
                          <a:solidFill>
                            <a:schemeClr val="tx1">
                              <a:lumMod val="75000"/>
                              <a:lumOff val="25000"/>
                            </a:schemeClr>
                          </a:solidFill>
                          <a:latin typeface="+mn-ea"/>
                          <a:ea typeface="+mn-ea"/>
                          <a:cs typeface="+mn-cs"/>
                        </a:rPr>
                        <a:t>運動不足や肥満、大量の飲酒などが発病に関連している。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extLst>
                  <a:ext uri="{0D108BD9-81ED-4DB2-BD59-A6C34878D82A}">
                    <a16:rowId xmlns:a16="http://schemas.microsoft.com/office/drawing/2014/main" val="10002"/>
                  </a:ext>
                </a:extLst>
              </a:tr>
              <a:tr h="370840">
                <a:tc>
                  <a:txBody>
                    <a:bodyPr/>
                    <a:lstStyle/>
                    <a:p>
                      <a:r>
                        <a:rPr kumimoji="1" lang="ja-JP" altLang="en-US" sz="2400" b="1">
                          <a:solidFill>
                            <a:schemeClr val="tx1">
                              <a:lumMod val="75000"/>
                              <a:lumOff val="25000"/>
                            </a:schemeClr>
                          </a:solidFill>
                        </a:rPr>
                        <a:t>肺がん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itchFamily="34" charset="0"/>
                        <a:buChar char="•"/>
                      </a:pPr>
                      <a:r>
                        <a:rPr kumimoji="1" lang="ja-JP" altLang="en-US" sz="2000" b="0" i="0" u="none" strike="noStrike" kern="1200" spc="0" baseline="0" dirty="0">
                          <a:solidFill>
                            <a:schemeClr val="tx1">
                              <a:lumMod val="75000"/>
                              <a:lumOff val="25000"/>
                            </a:schemeClr>
                          </a:solidFill>
                          <a:latin typeface="+mn-ea"/>
                          <a:ea typeface="+mn-ea"/>
                          <a:cs typeface="+mn-cs"/>
                        </a:rPr>
                        <a:t>我が国では死亡者数が最も多く、特に男性に多い。</a:t>
                      </a:r>
                    </a:p>
                    <a:p>
                      <a:pPr marL="180000" indent="-180000" algn="just">
                        <a:spcBef>
                          <a:spcPts val="700"/>
                        </a:spcBef>
                        <a:buFont typeface="Arial" pitchFamily="34" charset="0"/>
                        <a:buChar char="•"/>
                      </a:pPr>
                      <a:r>
                        <a:rPr kumimoji="1" lang="ja-JP" altLang="en-US" sz="2000" b="0" i="0" u="none" strike="noStrike" kern="1200" spc="0" baseline="0" dirty="0">
                          <a:solidFill>
                            <a:schemeClr val="tx1">
                              <a:lumMod val="75000"/>
                              <a:lumOff val="25000"/>
                            </a:schemeClr>
                          </a:solidFill>
                          <a:latin typeface="+mn-ea"/>
                          <a:ea typeface="+mn-ea"/>
                          <a:cs typeface="+mn-cs"/>
                        </a:rPr>
                        <a:t>最大の原因は喫煙であり</a:t>
                      </a:r>
                      <a:r>
                        <a:rPr kumimoji="1" lang="ja-JP" altLang="en-US" sz="2000" b="0" i="0" u="none" strike="noStrike" kern="1200" spc="-700" baseline="0" dirty="0">
                          <a:solidFill>
                            <a:schemeClr val="tx1">
                              <a:lumMod val="75000"/>
                              <a:lumOff val="25000"/>
                            </a:schemeClr>
                          </a:solidFill>
                          <a:latin typeface="+mn-ea"/>
                          <a:ea typeface="+mn-ea"/>
                          <a:cs typeface="+mn-cs"/>
                        </a:rPr>
                        <a:t>、</a:t>
                      </a:r>
                      <a:r>
                        <a:rPr kumimoji="1" lang="ja-JP" altLang="en-US" sz="2000" b="0" i="0" u="none" strike="noStrike" kern="1200" spc="-120" baseline="0" dirty="0">
                          <a:solidFill>
                            <a:schemeClr val="tx1">
                              <a:lumMod val="75000"/>
                              <a:lumOff val="25000"/>
                            </a:schemeClr>
                          </a:solidFill>
                          <a:latin typeface="+mn-ea"/>
                          <a:ea typeface="+mn-ea"/>
                          <a:cs typeface="+mn-cs"/>
                        </a:rPr>
                        <a:t>たばこを吸う人が肺がん</a:t>
                      </a:r>
                      <a:r>
                        <a:rPr kumimoji="1" lang="ja-JP" altLang="en-US" sz="2000" b="0" i="0" u="none" strike="noStrike" kern="1200" spc="0" baseline="0" dirty="0">
                          <a:solidFill>
                            <a:schemeClr val="tx1">
                              <a:lumMod val="75000"/>
                              <a:lumOff val="25000"/>
                            </a:schemeClr>
                          </a:solidFill>
                          <a:latin typeface="+mn-ea"/>
                          <a:ea typeface="+mn-ea"/>
                          <a:cs typeface="+mn-cs"/>
                        </a:rPr>
                        <a:t>にかかる確率は、男性では吸わない人の</a:t>
                      </a:r>
                      <a:r>
                        <a:rPr kumimoji="1" lang="en-US" altLang="ja-JP" sz="2000" b="0" i="0" u="none" strike="noStrike" kern="1200" spc="0" baseline="0" dirty="0">
                          <a:solidFill>
                            <a:schemeClr val="tx1">
                              <a:lumMod val="75000"/>
                              <a:lumOff val="25000"/>
                            </a:schemeClr>
                          </a:solidFill>
                          <a:latin typeface="+mn-ea"/>
                          <a:ea typeface="+mn-ea"/>
                          <a:cs typeface="+mn-cs"/>
                        </a:rPr>
                        <a:t>4</a:t>
                      </a:r>
                      <a:r>
                        <a:rPr kumimoji="1" lang="ja-JP" altLang="en-US" sz="2000" b="0" i="0" u="none" strike="noStrike" kern="1200" spc="0" baseline="0" dirty="0">
                          <a:solidFill>
                            <a:schemeClr val="tx1">
                              <a:lumMod val="75000"/>
                              <a:lumOff val="25000"/>
                            </a:schemeClr>
                          </a:solidFill>
                          <a:latin typeface="+mn-ea"/>
                          <a:ea typeface="+mn-ea"/>
                          <a:cs typeface="+mn-cs"/>
                        </a:rPr>
                        <a:t>～</a:t>
                      </a:r>
                      <a:r>
                        <a:rPr kumimoji="1" lang="en-US" altLang="ja-JP" sz="2000" b="0" i="0" u="none" strike="noStrike" kern="1200" spc="0" baseline="0" dirty="0">
                          <a:solidFill>
                            <a:schemeClr val="tx1">
                              <a:lumMod val="75000"/>
                              <a:lumOff val="25000"/>
                            </a:schemeClr>
                          </a:solidFill>
                          <a:latin typeface="+mn-ea"/>
                          <a:ea typeface="+mn-ea"/>
                          <a:cs typeface="+mn-cs"/>
                        </a:rPr>
                        <a:t>5</a:t>
                      </a:r>
                      <a:r>
                        <a:rPr kumimoji="1" lang="ja-JP" altLang="en-US" sz="2000" b="0" i="0" u="none" strike="noStrike" kern="1200" spc="0" baseline="0" dirty="0">
                          <a:solidFill>
                            <a:schemeClr val="tx1">
                              <a:lumMod val="75000"/>
                              <a:lumOff val="25000"/>
                            </a:schemeClr>
                          </a:solidFill>
                          <a:latin typeface="+mn-ea"/>
                          <a:ea typeface="+mn-ea"/>
                          <a:cs typeface="+mn-cs"/>
                        </a:rPr>
                        <a:t>倍にもなる。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3"/>
                  </a:ext>
                </a:extLst>
              </a:tr>
              <a:tr h="370840">
                <a:tc>
                  <a:txBody>
                    <a:bodyPr/>
                    <a:lstStyle/>
                    <a:p>
                      <a:r>
                        <a:rPr kumimoji="1" lang="ja-JP" altLang="en-US" sz="2400" b="1">
                          <a:solidFill>
                            <a:schemeClr val="tx1">
                              <a:lumMod val="75000"/>
                              <a:lumOff val="25000"/>
                            </a:schemeClr>
                          </a:solidFill>
                        </a:rPr>
                        <a:t>肝臓がん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5EFFF"/>
                    </a:solidFill>
                  </a:tcPr>
                </a:tc>
                <a:tc>
                  <a:txBody>
                    <a:bodyPr/>
                    <a:lstStyle/>
                    <a:p>
                      <a:pPr marL="180000" indent="-180000" algn="just">
                        <a:buFont typeface="Arial" pitchFamily="34" charset="0"/>
                        <a:buChar char="•"/>
                      </a:pPr>
                      <a:r>
                        <a:rPr kumimoji="1" lang="ja-JP" altLang="en-US" sz="2000" kern="1200" spc="0" baseline="0" dirty="0">
                          <a:solidFill>
                            <a:schemeClr val="tx1">
                              <a:lumMod val="75000"/>
                              <a:lumOff val="25000"/>
                            </a:schemeClr>
                          </a:solidFill>
                          <a:latin typeface="+mn-ea"/>
                          <a:ea typeface="+mn-ea"/>
                          <a:cs typeface="+mn-cs"/>
                        </a:rPr>
                        <a:t>主な原因はＢ型及びＣ型の肝炎ウイルスの感染である。</a:t>
                      </a:r>
                    </a:p>
                    <a:p>
                      <a:pPr marL="180000" indent="-180000" algn="just">
                        <a:spcBef>
                          <a:spcPts val="700"/>
                        </a:spcBef>
                        <a:buFont typeface="Arial" pitchFamily="34" charset="0"/>
                        <a:buChar char="•"/>
                      </a:pPr>
                      <a:r>
                        <a:rPr kumimoji="1" lang="ja-JP" altLang="en-US" sz="2000" kern="1200" spc="50" baseline="0" dirty="0">
                          <a:solidFill>
                            <a:schemeClr val="tx1">
                              <a:lumMod val="75000"/>
                              <a:lumOff val="25000"/>
                            </a:schemeClr>
                          </a:solidFill>
                          <a:latin typeface="+mn-ea"/>
                          <a:ea typeface="+mn-ea"/>
                          <a:cs typeface="+mn-cs"/>
                        </a:rPr>
                        <a:t>大量の飲酒の習慣も、肝臓がんになるおそれが</a:t>
                      </a:r>
                      <a:r>
                        <a:rPr kumimoji="1" lang="ja-JP" altLang="en-US" sz="2000" kern="1200" spc="0" baseline="0" dirty="0">
                          <a:solidFill>
                            <a:schemeClr val="tx1">
                              <a:lumMod val="75000"/>
                              <a:lumOff val="25000"/>
                            </a:schemeClr>
                          </a:solidFill>
                          <a:latin typeface="+mn-ea"/>
                          <a:ea typeface="+mn-ea"/>
                          <a:cs typeface="+mn-cs"/>
                        </a:rPr>
                        <a:t>ある。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5EFFF"/>
                    </a:solidFill>
                  </a:tcPr>
                </a:tc>
                <a:extLst>
                  <a:ext uri="{0D108BD9-81ED-4DB2-BD59-A6C34878D82A}">
                    <a16:rowId xmlns:a16="http://schemas.microsoft.com/office/drawing/2014/main" val="10004"/>
                  </a:ext>
                </a:extLst>
              </a:tr>
            </a:tbl>
          </a:graphicData>
        </a:graphic>
      </p:graphicFrame>
      <p:sp>
        <p:nvSpPr>
          <p:cNvPr id="4" name="正方形/長方形 3">
            <a:extLst>
              <a:ext uri="{FF2B5EF4-FFF2-40B4-BE49-F238E27FC236}">
                <a16:creationId xmlns:a16="http://schemas.microsoft.com/office/drawing/2014/main" id="{D996D6C1-4DE0-4227-B392-1D47D5BCEEA5}"/>
              </a:ext>
            </a:extLst>
          </p:cNvPr>
          <p:cNvSpPr/>
          <p:nvPr/>
        </p:nvSpPr>
        <p:spPr>
          <a:xfrm>
            <a:off x="8397614" y="6455536"/>
            <a:ext cx="50226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rPr>
              <a:t>12</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Tree>
    <p:extLst>
      <p:ext uri="{BB962C8B-B14F-4D97-AF65-F5344CB8AC3E}">
        <p14:creationId xmlns:p14="http://schemas.microsoft.com/office/powerpoint/2010/main" val="16953752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7545" y="181057"/>
            <a:ext cx="8208912" cy="769441"/>
          </a:xfrm>
          <a:prstGeom prst="rect">
            <a:avLst/>
          </a:prstGeom>
          <a:noFill/>
        </p:spPr>
        <p:txBody>
          <a:bodyPr wrap="square" rtlCol="0">
            <a:spAutoFit/>
          </a:bodyPr>
          <a:lstStyle>
            <a:defPPr>
              <a:defRPr lang="ja-JP"/>
            </a:defPPr>
            <a:lvl1pPr marL="0" algn="l" defTabSz="914400" rtl="0" eaLnBrk="1" latinLnBrk="0" hangingPunct="1">
              <a:defRPr kumimoji="1" sz="40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000" b="1"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itchFamily="34" charset="0"/>
              </a:rPr>
              <a:t>主ながんの種類と特徴など</a:t>
            </a:r>
          </a:p>
        </p:txBody>
      </p:sp>
      <p:graphicFrame>
        <p:nvGraphicFramePr>
          <p:cNvPr id="4" name="表 3"/>
          <p:cNvGraphicFramePr>
            <a:graphicFrameLocks noGrp="1"/>
          </p:cNvGraphicFramePr>
          <p:nvPr/>
        </p:nvGraphicFramePr>
        <p:xfrm>
          <a:off x="467544" y="1154752"/>
          <a:ext cx="8208912" cy="533482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404451">
                <a:tc>
                  <a:txBody>
                    <a:bodyPr/>
                    <a:lstStyle/>
                    <a:p>
                      <a:r>
                        <a:rPr kumimoji="1" lang="ja-JP" altLang="en-US" sz="2000"/>
                        <a:t>がんの名称</a:t>
                      </a:r>
                    </a:p>
                  </a:txBody>
                  <a:tcPr marT="72000" marB="36000" anchor="ctr" anchorCtr="1">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A162D0"/>
                    </a:solidFill>
                  </a:tcPr>
                </a:tc>
                <a:tc>
                  <a:txBody>
                    <a:bodyPr/>
                    <a:lstStyle/>
                    <a:p>
                      <a:r>
                        <a:rPr kumimoji="1" lang="ja-JP" altLang="en-US" sz="2000"/>
                        <a:t>特徴など</a:t>
                      </a:r>
                    </a:p>
                  </a:txBody>
                  <a:tcPr marT="72000" marB="36000" anchor="ctr" anchorCtr="1">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162D0"/>
                    </a:solidFill>
                  </a:tcPr>
                </a:tc>
                <a:extLst>
                  <a:ext uri="{0D108BD9-81ED-4DB2-BD59-A6C34878D82A}">
                    <a16:rowId xmlns:a16="http://schemas.microsoft.com/office/drawing/2014/main" val="10000"/>
                  </a:ext>
                </a:extLst>
              </a:tr>
              <a:tr h="1292342">
                <a:tc>
                  <a:txBody>
                    <a:bodyPr/>
                    <a:lstStyle/>
                    <a:p>
                      <a:r>
                        <a:rPr kumimoji="1" lang="ja-JP" altLang="en-US" sz="2400" b="1">
                          <a:solidFill>
                            <a:schemeClr val="tx1">
                              <a:lumMod val="75000"/>
                              <a:lumOff val="25000"/>
                            </a:schemeClr>
                          </a:solidFill>
                          <a:latin typeface="+mj-ea"/>
                          <a:ea typeface="+mj-ea"/>
                        </a:rPr>
                        <a:t>乳がん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itchFamily="34" charset="0"/>
                        <a:buChar char="•"/>
                      </a:pPr>
                      <a:r>
                        <a:rPr kumimoji="1" lang="ja-JP" altLang="en-US" sz="1800" spc="0" baseline="0" dirty="0">
                          <a:solidFill>
                            <a:schemeClr val="tx1">
                              <a:lumMod val="75000"/>
                              <a:lumOff val="25000"/>
                            </a:schemeClr>
                          </a:solidFill>
                          <a:latin typeface="+mn-ea"/>
                          <a:ea typeface="+mn-ea"/>
                        </a:rPr>
                        <a:t>乳房内にがんのかたまりができるため、</a:t>
                      </a:r>
                      <a:r>
                        <a:rPr kumimoji="1" lang="ja-JP" altLang="ja-JP" sz="1800" kern="1200" dirty="0">
                          <a:solidFill>
                            <a:srgbClr val="404040"/>
                          </a:solidFill>
                          <a:effectLst/>
                          <a:latin typeface="游明朝" panose="02020400000000000000" pitchFamily="18" charset="-128"/>
                          <a:ea typeface="+mn-ea"/>
                          <a:cs typeface="+mn-cs"/>
                        </a:rPr>
                        <a:t>乳房の状態に日頃から</a:t>
                      </a:r>
                      <a:r>
                        <a:rPr kumimoji="1" lang="ja-JP" altLang="en-US" sz="1800" kern="1200" dirty="0">
                          <a:solidFill>
                            <a:srgbClr val="404040"/>
                          </a:solidFill>
                          <a:effectLst/>
                          <a:latin typeface="游明朝" panose="02020400000000000000" pitchFamily="18" charset="-128"/>
                          <a:ea typeface="+mn-ea"/>
                          <a:cs typeface="+mn-cs"/>
                        </a:rPr>
                        <a:t>関心</a:t>
                      </a:r>
                      <a:r>
                        <a:rPr kumimoji="1" lang="ja-JP" altLang="ja-JP" sz="1800" kern="1200" dirty="0">
                          <a:solidFill>
                            <a:srgbClr val="404040"/>
                          </a:solidFill>
                          <a:effectLst/>
                          <a:latin typeface="游明朝" panose="02020400000000000000" pitchFamily="18" charset="-128"/>
                          <a:ea typeface="+mn-ea"/>
                          <a:cs typeface="+mn-cs"/>
                        </a:rPr>
                        <a:t>を持ち、自分の乳房の状態を</a:t>
                      </a:r>
                      <a:r>
                        <a:rPr kumimoji="1" lang="ja-JP" altLang="ja-JP" sz="1800" kern="1200">
                          <a:solidFill>
                            <a:srgbClr val="404040"/>
                          </a:solidFill>
                          <a:effectLst/>
                          <a:latin typeface="游明朝" panose="02020400000000000000" pitchFamily="18" charset="-128"/>
                          <a:ea typeface="+mn-ea"/>
                          <a:cs typeface="+mn-cs"/>
                        </a:rPr>
                        <a:t>知</a:t>
                      </a:r>
                      <a:r>
                        <a:rPr kumimoji="1" lang="ja-JP" altLang="en-US" sz="1800" kern="1200">
                          <a:solidFill>
                            <a:srgbClr val="404040"/>
                          </a:solidFill>
                          <a:effectLst/>
                          <a:latin typeface="游明朝" panose="02020400000000000000" pitchFamily="18" charset="-128"/>
                          <a:ea typeface="+mn-ea"/>
                          <a:cs typeface="+mn-cs"/>
                        </a:rPr>
                        <a:t>ること、</a:t>
                      </a:r>
                      <a:r>
                        <a:rPr kumimoji="1" lang="ja-JP" altLang="ja-JP" sz="1800" kern="1200">
                          <a:solidFill>
                            <a:srgbClr val="404040"/>
                          </a:solidFill>
                          <a:effectLst/>
                          <a:latin typeface="游明朝" panose="02020400000000000000" pitchFamily="18" charset="-128"/>
                          <a:ea typeface="+mn-ea"/>
                          <a:cs typeface="+mn-cs"/>
                        </a:rPr>
                        <a:t>乳房</a:t>
                      </a:r>
                      <a:r>
                        <a:rPr kumimoji="1" lang="ja-JP" altLang="ja-JP" sz="1800" kern="1200" dirty="0">
                          <a:solidFill>
                            <a:srgbClr val="404040"/>
                          </a:solidFill>
                          <a:effectLst/>
                          <a:latin typeface="游明朝" panose="02020400000000000000" pitchFamily="18" charset="-128"/>
                          <a:ea typeface="+mn-ea"/>
                          <a:cs typeface="+mn-cs"/>
                        </a:rPr>
                        <a:t>の変化（しこり、皮膚のへこみなど）に</a:t>
                      </a:r>
                      <a:r>
                        <a:rPr kumimoji="1" lang="ja-JP" altLang="en-US" sz="1800" kern="1200" dirty="0">
                          <a:solidFill>
                            <a:srgbClr val="404040"/>
                          </a:solidFill>
                          <a:effectLst/>
                          <a:latin typeface="游明朝" panose="02020400000000000000" pitchFamily="18" charset="-128"/>
                          <a:ea typeface="+mn-ea"/>
                          <a:cs typeface="+mn-cs"/>
                        </a:rPr>
                        <a:t>気付き</a:t>
                      </a:r>
                      <a:r>
                        <a:rPr kumimoji="1" lang="ja-JP" altLang="ja-JP" sz="1800" kern="1200" dirty="0">
                          <a:solidFill>
                            <a:srgbClr val="404040"/>
                          </a:solidFill>
                          <a:effectLst/>
                          <a:latin typeface="游明朝" panose="02020400000000000000" pitchFamily="18" charset="-128"/>
                          <a:ea typeface="+mn-ea"/>
                          <a:cs typeface="+mn-cs"/>
                        </a:rPr>
                        <a:t>、医師へ相談すること、</a:t>
                      </a:r>
                      <a:r>
                        <a:rPr kumimoji="1" lang="en-US" altLang="ja-JP" sz="1800" kern="1200" dirty="0">
                          <a:solidFill>
                            <a:srgbClr val="404040"/>
                          </a:solidFill>
                          <a:effectLst/>
                          <a:latin typeface="メイリオ" panose="020B0604030504040204" pitchFamily="50" charset="-128"/>
                          <a:ea typeface="游明朝" panose="02020400000000000000" pitchFamily="18" charset="-128"/>
                          <a:cs typeface="+mn-cs"/>
                        </a:rPr>
                        <a:t>40</a:t>
                      </a:r>
                      <a:r>
                        <a:rPr kumimoji="1" lang="ja-JP" altLang="ja-JP" sz="1800" kern="1200" dirty="0">
                          <a:solidFill>
                            <a:srgbClr val="404040"/>
                          </a:solidFill>
                          <a:effectLst/>
                          <a:latin typeface="游明朝" panose="02020400000000000000" pitchFamily="18" charset="-128"/>
                          <a:ea typeface="+mn-ea"/>
                          <a:cs typeface="+mn-cs"/>
                        </a:rPr>
                        <a:t>歳になったら乳がん検診を受けることが</a:t>
                      </a:r>
                      <a:r>
                        <a:rPr kumimoji="1" lang="ja-JP" altLang="en-US" sz="1800" kern="1200" dirty="0">
                          <a:solidFill>
                            <a:srgbClr val="404040"/>
                          </a:solidFill>
                          <a:effectLst/>
                          <a:latin typeface="游明朝" panose="02020400000000000000" pitchFamily="18" charset="-128"/>
                          <a:ea typeface="+mn-ea"/>
                          <a:cs typeface="+mn-cs"/>
                        </a:rPr>
                        <a:t>重要である。</a:t>
                      </a:r>
                      <a:endParaRPr kumimoji="1" lang="ja-JP" altLang="en-US" sz="1800" spc="0" baseline="0" dirty="0">
                        <a:solidFill>
                          <a:schemeClr val="tx1">
                            <a:lumMod val="75000"/>
                            <a:lumOff val="25000"/>
                          </a:schemeClr>
                        </a:solidFill>
                        <a:latin typeface="+mn-ea"/>
                        <a:ea typeface="+mn-ea"/>
                      </a:endParaRP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1"/>
                  </a:ext>
                </a:extLst>
              </a:tr>
              <a:tr h="1777663">
                <a:tc>
                  <a:txBody>
                    <a:bodyPr/>
                    <a:lstStyle/>
                    <a:p>
                      <a:r>
                        <a:rPr kumimoji="1" lang="ja-JP" altLang="en-US" sz="2400" b="1">
                          <a:solidFill>
                            <a:schemeClr val="tx1">
                              <a:lumMod val="75000"/>
                              <a:lumOff val="25000"/>
                            </a:schemeClr>
                          </a:solidFill>
                          <a:latin typeface="+mj-ea"/>
                          <a:ea typeface="+mj-ea"/>
                        </a:rPr>
                        <a:t>子宮頸がん</a:t>
                      </a:r>
                      <a:endParaRPr kumimoji="1" lang="en-US" altLang="ja-JP" sz="2400" b="1">
                        <a:solidFill>
                          <a:schemeClr val="tx1">
                            <a:lumMod val="75000"/>
                            <a:lumOff val="25000"/>
                          </a:schemeClr>
                        </a:solidFill>
                        <a:latin typeface="+mj-ea"/>
                        <a:ea typeface="+mj-ea"/>
                      </a:endParaRPr>
                    </a:p>
                    <a:p>
                      <a:r>
                        <a:rPr kumimoji="1" lang="ja-JP" altLang="en-US" sz="2400" b="1">
                          <a:solidFill>
                            <a:schemeClr val="tx1">
                              <a:lumMod val="75000"/>
                              <a:lumOff val="25000"/>
                            </a:schemeClr>
                          </a:solidFill>
                          <a:latin typeface="+mj-ea"/>
                          <a:ea typeface="+mj-ea"/>
                        </a:rPr>
                        <a:t>子宮体がん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tc>
                  <a:txBody>
                    <a:bodyPr/>
                    <a:lstStyle/>
                    <a:p>
                      <a:pPr marL="180000" marR="0" indent="-180000" algn="just" defTabSz="457200" rtl="0" eaLnBrk="1" fontAlgn="auto" latinLnBrk="0" hangingPunct="1">
                        <a:lnSpc>
                          <a:spcPts val="2300"/>
                        </a:lnSpc>
                        <a:spcBef>
                          <a:spcPct val="0"/>
                        </a:spcBef>
                        <a:spcAft>
                          <a:spcPct val="0"/>
                        </a:spcAft>
                        <a:buClrTx/>
                        <a:buSzTx/>
                        <a:buFont typeface="Arial" pitchFamily="34" charset="0"/>
                        <a:buChar char="•"/>
                        <a:defRPr/>
                      </a:pPr>
                      <a:r>
                        <a:rPr kumimoji="1" lang="ja-JP" altLang="en-US" sz="1800" b="0" i="0" u="none" strike="noStrike" kern="1200" spc="0" baseline="0" dirty="0">
                          <a:solidFill>
                            <a:schemeClr val="tx1">
                              <a:lumMod val="75000"/>
                              <a:lumOff val="25000"/>
                            </a:schemeClr>
                          </a:solidFill>
                          <a:latin typeface="+mn-ea"/>
                          <a:ea typeface="+mn-ea"/>
                          <a:cs typeface="+mn-cs"/>
                        </a:rPr>
                        <a:t>子宮のがんには、子宮の入</a:t>
                      </a:r>
                      <a:r>
                        <a:rPr kumimoji="1" lang="ja-JP" altLang="en-US" sz="1800" b="0" i="0" u="none" strike="noStrike" kern="1200" spc="-700" baseline="0" dirty="0">
                          <a:solidFill>
                            <a:schemeClr val="tx1">
                              <a:lumMod val="75000"/>
                              <a:lumOff val="25000"/>
                            </a:schemeClr>
                          </a:solidFill>
                          <a:latin typeface="+mn-ea"/>
                          <a:ea typeface="+mn-ea"/>
                          <a:cs typeface="+mn-cs"/>
                        </a:rPr>
                        <a:t>口</a:t>
                      </a:r>
                      <a:r>
                        <a:rPr kumimoji="1" lang="ja-JP" altLang="en-US" sz="1800" b="0" i="0" u="none" strike="noStrike" kern="1200" spc="0" baseline="0" dirty="0">
                          <a:solidFill>
                            <a:schemeClr val="tx1">
                              <a:lumMod val="75000"/>
                              <a:lumOff val="25000"/>
                            </a:schemeClr>
                          </a:solidFill>
                          <a:latin typeface="+mn-ea"/>
                          <a:ea typeface="+mn-ea"/>
                          <a:cs typeface="+mn-cs"/>
                        </a:rPr>
                        <a:t>（頸部</a:t>
                      </a:r>
                      <a:r>
                        <a:rPr kumimoji="1" lang="ja-JP" altLang="en-US" sz="1800" b="0" i="0" u="none" strike="noStrike" kern="1200" spc="-700" baseline="0" dirty="0">
                          <a:solidFill>
                            <a:schemeClr val="tx1">
                              <a:lumMod val="75000"/>
                              <a:lumOff val="25000"/>
                            </a:schemeClr>
                          </a:solidFill>
                          <a:latin typeface="+mn-ea"/>
                          <a:ea typeface="+mn-ea"/>
                          <a:cs typeface="+mn-cs"/>
                        </a:rPr>
                        <a:t>）</a:t>
                      </a:r>
                      <a:r>
                        <a:rPr kumimoji="1" lang="ja-JP" altLang="en-US" sz="1800" b="0" i="0" u="none" strike="noStrike" kern="1200" spc="0" baseline="0" dirty="0">
                          <a:solidFill>
                            <a:schemeClr val="tx1">
                              <a:lumMod val="75000"/>
                              <a:lumOff val="25000"/>
                            </a:schemeClr>
                          </a:solidFill>
                          <a:latin typeface="+mn-ea"/>
                          <a:ea typeface="+mn-ea"/>
                          <a:cs typeface="+mn-cs"/>
                        </a:rPr>
                        <a:t>にできるものと、子宮本</a:t>
                      </a:r>
                      <a:r>
                        <a:rPr kumimoji="1" lang="ja-JP" altLang="en-US" sz="1800" b="0" i="0" u="none" strike="noStrike" kern="1200" spc="-700" baseline="0" dirty="0">
                          <a:solidFill>
                            <a:schemeClr val="tx1">
                              <a:lumMod val="75000"/>
                              <a:lumOff val="25000"/>
                            </a:schemeClr>
                          </a:solidFill>
                          <a:latin typeface="+mn-ea"/>
                          <a:ea typeface="+mn-ea"/>
                          <a:cs typeface="+mn-cs"/>
                        </a:rPr>
                        <a:t>体</a:t>
                      </a:r>
                      <a:r>
                        <a:rPr kumimoji="1" lang="ja-JP" altLang="en-US" sz="1800" b="0" i="0" u="none" strike="noStrike" kern="1200" spc="-300" baseline="0" dirty="0">
                          <a:solidFill>
                            <a:schemeClr val="tx1">
                              <a:lumMod val="75000"/>
                              <a:lumOff val="25000"/>
                            </a:schemeClr>
                          </a:solidFill>
                          <a:latin typeface="+mn-ea"/>
                          <a:ea typeface="+mn-ea"/>
                          <a:cs typeface="+mn-cs"/>
                        </a:rPr>
                        <a:t>（</a:t>
                      </a:r>
                      <a:r>
                        <a:rPr kumimoji="1" lang="ja-JP" altLang="en-US" sz="1800" b="0" i="0" u="none" strike="noStrike" kern="1200" spc="0" baseline="0" dirty="0">
                          <a:solidFill>
                            <a:schemeClr val="tx1">
                              <a:lumMod val="75000"/>
                              <a:lumOff val="25000"/>
                            </a:schemeClr>
                          </a:solidFill>
                          <a:latin typeface="+mn-ea"/>
                          <a:ea typeface="+mn-ea"/>
                          <a:cs typeface="+mn-cs"/>
                        </a:rPr>
                        <a:t>体部</a:t>
                      </a:r>
                      <a:r>
                        <a:rPr kumimoji="1" lang="ja-JP" altLang="en-US" sz="1800" b="0" i="0" u="none" strike="noStrike" kern="1200" spc="-700" baseline="0" dirty="0">
                          <a:solidFill>
                            <a:schemeClr val="tx1">
                              <a:lumMod val="75000"/>
                              <a:lumOff val="25000"/>
                            </a:schemeClr>
                          </a:solidFill>
                          <a:latin typeface="+mn-ea"/>
                          <a:ea typeface="+mn-ea"/>
                          <a:cs typeface="+mn-cs"/>
                        </a:rPr>
                        <a:t>）</a:t>
                      </a:r>
                      <a:r>
                        <a:rPr kumimoji="1" lang="ja-JP" altLang="en-US" sz="1800" b="0" i="0" u="none" strike="noStrike" kern="1200" spc="0" baseline="0" dirty="0">
                          <a:solidFill>
                            <a:schemeClr val="tx1">
                              <a:lumMod val="75000"/>
                              <a:lumOff val="25000"/>
                            </a:schemeClr>
                          </a:solidFill>
                          <a:latin typeface="+mn-ea"/>
                          <a:ea typeface="+mn-ea"/>
                          <a:cs typeface="+mn-cs"/>
                        </a:rPr>
                        <a:t>にできるものがある。</a:t>
                      </a:r>
                    </a:p>
                    <a:p>
                      <a:pPr marL="180000" marR="0" indent="-180000" algn="just" defTabSz="457200" rtl="0" eaLnBrk="1" fontAlgn="auto" latinLnBrk="0" hangingPunct="1">
                        <a:lnSpc>
                          <a:spcPts val="2300"/>
                        </a:lnSpc>
                        <a:spcBef>
                          <a:spcPts val="700"/>
                        </a:spcBef>
                        <a:spcAft>
                          <a:spcPct val="0"/>
                        </a:spcAft>
                        <a:buClrTx/>
                        <a:buSzTx/>
                        <a:buFont typeface="Arial" pitchFamily="34" charset="0"/>
                        <a:buChar char="•"/>
                        <a:defRPr/>
                      </a:pPr>
                      <a:r>
                        <a:rPr kumimoji="1" lang="ja-JP" altLang="en-US" sz="1800" b="0" i="0" u="none" strike="noStrike" kern="1200" spc="50" baseline="0" dirty="0">
                          <a:solidFill>
                            <a:schemeClr val="tx1">
                              <a:lumMod val="75000"/>
                              <a:lumOff val="25000"/>
                            </a:schemeClr>
                          </a:solidFill>
                          <a:latin typeface="+mn-ea"/>
                          <a:ea typeface="+mn-ea"/>
                          <a:cs typeface="+mn-cs"/>
                        </a:rPr>
                        <a:t>頸部にできるものでは、初期の段階では症状が</a:t>
                      </a:r>
                      <a:r>
                        <a:rPr kumimoji="1" lang="ja-JP" altLang="en-US" sz="1800" b="0" i="0" u="none" strike="noStrike" kern="1200" spc="0" baseline="0" dirty="0">
                          <a:solidFill>
                            <a:schemeClr val="tx1">
                              <a:lumMod val="75000"/>
                              <a:lumOff val="25000"/>
                            </a:schemeClr>
                          </a:solidFill>
                          <a:latin typeface="+mn-ea"/>
                          <a:ea typeface="+mn-ea"/>
                          <a:cs typeface="+mn-cs"/>
                        </a:rPr>
                        <a:t>ないことが多い。特に症状がなくても、</a:t>
                      </a:r>
                      <a:r>
                        <a:rPr kumimoji="1" lang="en-US" altLang="ja-JP" sz="1800" b="0" i="0" u="none" strike="noStrike" kern="1200" spc="0" baseline="0" dirty="0">
                          <a:solidFill>
                            <a:schemeClr val="tx1">
                              <a:lumMod val="75000"/>
                              <a:lumOff val="25000"/>
                            </a:schemeClr>
                          </a:solidFill>
                          <a:latin typeface="+mn-ea"/>
                          <a:ea typeface="+mn-ea"/>
                          <a:cs typeface="+mn-cs"/>
                        </a:rPr>
                        <a:t>20</a:t>
                      </a:r>
                      <a:r>
                        <a:rPr kumimoji="1" lang="ja-JP" altLang="en-US" sz="1800" b="0" i="0" u="none" strike="noStrike" kern="1200" spc="0" baseline="0" dirty="0">
                          <a:solidFill>
                            <a:schemeClr val="tx1">
                              <a:lumMod val="75000"/>
                              <a:lumOff val="25000"/>
                            </a:schemeClr>
                          </a:solidFill>
                          <a:latin typeface="+mn-ea"/>
                          <a:ea typeface="+mn-ea"/>
                          <a:cs typeface="+mn-cs"/>
                        </a:rPr>
                        <a:t>歳を過ぎたら、</a:t>
                      </a:r>
                      <a:r>
                        <a:rPr kumimoji="1" lang="en-US" altLang="ja-JP" sz="1800" b="0" i="0" u="none" strike="noStrike" kern="1200" spc="0" baseline="0" dirty="0">
                          <a:solidFill>
                            <a:schemeClr val="tx1">
                              <a:lumMod val="75000"/>
                              <a:lumOff val="25000"/>
                            </a:schemeClr>
                          </a:solidFill>
                          <a:latin typeface="+mn-ea"/>
                          <a:ea typeface="+mn-ea"/>
                          <a:cs typeface="+mn-cs"/>
                        </a:rPr>
                        <a:t>2</a:t>
                      </a:r>
                      <a:r>
                        <a:rPr kumimoji="1" lang="ja-JP" altLang="en-US" sz="1800" b="0" i="0" u="none" strike="noStrike" kern="1200" spc="0" baseline="0" dirty="0">
                          <a:solidFill>
                            <a:schemeClr val="tx1">
                              <a:lumMod val="75000"/>
                              <a:lumOff val="25000"/>
                            </a:schemeClr>
                          </a:solidFill>
                          <a:latin typeface="+mn-ea"/>
                          <a:ea typeface="+mn-ea"/>
                          <a:cs typeface="+mn-cs"/>
                        </a:rPr>
                        <a:t>年に</a:t>
                      </a:r>
                      <a:r>
                        <a:rPr kumimoji="1" lang="en-US" altLang="ja-JP" sz="1800" b="0" i="0" u="none" strike="noStrike" kern="1200" spc="0" baseline="0" dirty="0">
                          <a:solidFill>
                            <a:schemeClr val="tx1">
                              <a:lumMod val="75000"/>
                              <a:lumOff val="25000"/>
                            </a:schemeClr>
                          </a:solidFill>
                          <a:latin typeface="+mn-ea"/>
                          <a:ea typeface="+mn-ea"/>
                          <a:cs typeface="+mn-cs"/>
                        </a:rPr>
                        <a:t>1</a:t>
                      </a:r>
                      <a:r>
                        <a:rPr kumimoji="1" lang="ja-JP" altLang="en-US" sz="1800" b="0" i="0" u="none" strike="noStrike" kern="1200" spc="0" baseline="0" dirty="0">
                          <a:solidFill>
                            <a:schemeClr val="tx1">
                              <a:lumMod val="75000"/>
                              <a:lumOff val="25000"/>
                            </a:schemeClr>
                          </a:solidFill>
                          <a:latin typeface="+mn-ea"/>
                          <a:ea typeface="+mn-ea"/>
                          <a:cs typeface="+mn-cs"/>
                        </a:rPr>
                        <a:t>回子宮頸がんの検診を受けることが勧められている。</a:t>
                      </a: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extLst>
                  <a:ext uri="{0D108BD9-81ED-4DB2-BD59-A6C34878D82A}">
                    <a16:rowId xmlns:a16="http://schemas.microsoft.com/office/drawing/2014/main" val="10002"/>
                  </a:ext>
                </a:extLst>
              </a:tr>
              <a:tr h="1461028">
                <a:tc>
                  <a:txBody>
                    <a:bodyPr/>
                    <a:lstStyle/>
                    <a:p>
                      <a:r>
                        <a:rPr kumimoji="1" lang="ja-JP" altLang="en-US" sz="2400" b="1">
                          <a:solidFill>
                            <a:schemeClr val="tx1">
                              <a:lumMod val="75000"/>
                              <a:lumOff val="25000"/>
                            </a:schemeClr>
                          </a:solidFill>
                          <a:latin typeface="+mj-ea"/>
                          <a:ea typeface="+mj-ea"/>
                        </a:rPr>
                        <a:t>前立腺がん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itchFamily="34" charset="0"/>
                        <a:buChar char="•"/>
                      </a:pPr>
                      <a:r>
                        <a:rPr kumimoji="1" lang="ja-JP" altLang="en-US" sz="1800" b="0" i="0" u="none" strike="noStrike" kern="1200" spc="0" baseline="0" dirty="0">
                          <a:solidFill>
                            <a:schemeClr val="tx1">
                              <a:lumMod val="75000"/>
                              <a:lumOff val="25000"/>
                            </a:schemeClr>
                          </a:solidFill>
                          <a:latin typeface="+mn-ea"/>
                          <a:ea typeface="+mn-ea"/>
                          <a:cs typeface="+mn-cs"/>
                        </a:rPr>
                        <a:t>診断方法が普及したことで、前立腺がんと診断される人が増加している。</a:t>
                      </a:r>
                    </a:p>
                    <a:p>
                      <a:pPr marL="180000" indent="-180000" algn="just">
                        <a:spcBef>
                          <a:spcPts val="700"/>
                        </a:spcBef>
                        <a:buFont typeface="Arial" pitchFamily="34" charset="0"/>
                        <a:buChar char="•"/>
                      </a:pPr>
                      <a:r>
                        <a:rPr kumimoji="1" lang="ja-JP" altLang="en-US" sz="1800" b="0" i="0" u="none" strike="noStrike" kern="1200" spc="0" baseline="0" dirty="0">
                          <a:solidFill>
                            <a:schemeClr val="tx1">
                              <a:lumMod val="75000"/>
                              <a:lumOff val="25000"/>
                            </a:schemeClr>
                          </a:solidFill>
                          <a:latin typeface="+mn-ea"/>
                          <a:ea typeface="+mn-ea"/>
                          <a:cs typeface="+mn-cs"/>
                        </a:rPr>
                        <a:t>かなり進行した場合でも適切に対処すれば、通常の生活を長く続けることができる。</a:t>
                      </a: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3"/>
                  </a:ext>
                </a:extLst>
              </a:tr>
            </a:tbl>
          </a:graphicData>
        </a:graphic>
      </p:graphicFrame>
      <p:sp>
        <p:nvSpPr>
          <p:cNvPr id="3" name="正方形/長方形 2"/>
          <p:cNvSpPr/>
          <p:nvPr/>
        </p:nvSpPr>
        <p:spPr>
          <a:xfrm>
            <a:off x="1115616" y="3536987"/>
            <a:ext cx="441146" cy="246221"/>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けい</a:t>
            </a:r>
            <a:endParaRPr kumimoji="1" lang="ja-JP" altLang="en-US" sz="1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Arial" pitchFamily="34" charset="0"/>
            </a:endParaRPr>
          </a:p>
        </p:txBody>
      </p:sp>
      <p:sp>
        <p:nvSpPr>
          <p:cNvPr id="6" name="正方形/長方形 5"/>
          <p:cNvSpPr/>
          <p:nvPr/>
        </p:nvSpPr>
        <p:spPr>
          <a:xfrm>
            <a:off x="5724128" y="3228945"/>
            <a:ext cx="338554" cy="184666"/>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けい</a:t>
            </a:r>
            <a:endParaRPr kumimoji="1" lang="ja-JP" altLang="en-US" sz="6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Arial" pitchFamily="34" charset="0"/>
            </a:endParaRPr>
          </a:p>
        </p:txBody>
      </p:sp>
      <p:sp>
        <p:nvSpPr>
          <p:cNvPr id="7" name="正方形/長方形 6"/>
          <p:cNvSpPr/>
          <p:nvPr/>
        </p:nvSpPr>
        <p:spPr>
          <a:xfrm>
            <a:off x="2555776" y="3933056"/>
            <a:ext cx="364202" cy="200055"/>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7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けい</a:t>
            </a:r>
            <a:endParaRPr kumimoji="1" lang="ja-JP" altLang="en-US" sz="7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Arial" pitchFamily="34" charset="0"/>
            </a:endParaRPr>
          </a:p>
        </p:txBody>
      </p:sp>
      <p:sp>
        <p:nvSpPr>
          <p:cNvPr id="8" name="正方形/長方形 7"/>
          <p:cNvSpPr/>
          <p:nvPr/>
        </p:nvSpPr>
        <p:spPr>
          <a:xfrm>
            <a:off x="3203848" y="4509120"/>
            <a:ext cx="312906" cy="169277"/>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けい</a:t>
            </a:r>
            <a:endParaRPr kumimoji="1" lang="ja-JP" altLang="en-US" sz="500" b="1"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Arial" pitchFamily="34" charset="0"/>
            </a:endParaRPr>
          </a:p>
        </p:txBody>
      </p:sp>
      <p:sp>
        <p:nvSpPr>
          <p:cNvPr id="9" name="正方形/長方形 8">
            <a:extLst>
              <a:ext uri="{FF2B5EF4-FFF2-40B4-BE49-F238E27FC236}">
                <a16:creationId xmlns:a16="http://schemas.microsoft.com/office/drawing/2014/main" id="{94E4C204-09CE-417E-AA75-9FA2DF9F698D}"/>
              </a:ext>
            </a:extLst>
          </p:cNvPr>
          <p:cNvSpPr/>
          <p:nvPr/>
        </p:nvSpPr>
        <p:spPr>
          <a:xfrm>
            <a:off x="8453034" y="6447843"/>
            <a:ext cx="50226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rPr>
              <a:t>13</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Tree>
    <p:extLst>
      <p:ext uri="{BB962C8B-B14F-4D97-AF65-F5344CB8AC3E}">
        <p14:creationId xmlns:p14="http://schemas.microsoft.com/office/powerpoint/2010/main" val="18519689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90326" y="1124744"/>
            <a:ext cx="2596251" cy="284124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67544" y="181057"/>
            <a:ext cx="8208912" cy="769441"/>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itchFamily="34" charset="0"/>
              </a:rPr>
              <a:t>日本の主ながん罹患数</a:t>
            </a:r>
          </a:p>
        </p:txBody>
      </p:sp>
      <p:sp>
        <p:nvSpPr>
          <p:cNvPr id="12" name="角丸四角形吹き出し 11"/>
          <p:cNvSpPr/>
          <p:nvPr/>
        </p:nvSpPr>
        <p:spPr>
          <a:xfrm>
            <a:off x="683568" y="3938522"/>
            <a:ext cx="7732566" cy="2260979"/>
          </a:xfrm>
          <a:prstGeom prst="wedgeRoundRectCallout">
            <a:avLst>
              <a:gd name="adj1" fmla="val 33095"/>
              <a:gd name="adj2" fmla="val -90703"/>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1600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男女別では</a:t>
            </a:r>
            <a:endParaRPr kumimoji="1" lang="en-US" altLang="ja-JP"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a:p>
            <a:pPr marL="0" marR="0" lvl="0" indent="0" algn="just" defTabSz="914400" rtl="0" eaLnBrk="1" fontAlgn="auto" latinLnBrk="0" hangingPunct="1">
              <a:lnSpc>
                <a:spcPct val="100000"/>
              </a:lnSpc>
              <a:spcBef>
                <a:spcPct val="0"/>
              </a:spcBef>
              <a:spcAft>
                <a:spcPct val="0"/>
              </a:spcAft>
              <a:buClrTx/>
              <a:buSzTx/>
              <a:buFontTx/>
              <a:buNone/>
              <a:tabLst/>
              <a:defRPr/>
            </a:pPr>
            <a:r>
              <a:rPr kumimoji="1" lang="ja-JP" altLang="en-US"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  男性の</a:t>
            </a:r>
            <a:r>
              <a:rPr kumimoji="1" lang="en-US" altLang="ja-JP"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1</a:t>
            </a:r>
            <a:r>
              <a:rPr kumimoji="1" lang="ja-JP" altLang="en-US"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位は「前立腺がん」</a:t>
            </a:r>
            <a:endParaRPr kumimoji="1" lang="en-US" altLang="ja-JP"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  女性の</a:t>
            </a:r>
            <a:r>
              <a:rPr kumimoji="1" lang="en-US" altLang="ja-JP"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1</a:t>
            </a:r>
            <a:r>
              <a:rPr kumimoji="1" lang="ja-JP" altLang="en-US"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位は「乳がん」</a:t>
            </a:r>
            <a:endParaRPr kumimoji="1" lang="en-US" altLang="ja-JP" sz="4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13" name="正方形/長方形 12"/>
          <p:cNvSpPr/>
          <p:nvPr/>
        </p:nvSpPr>
        <p:spPr>
          <a:xfrm>
            <a:off x="2699792" y="1348755"/>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l" defTabSz="914400" rtl="0" eaLnBrk="1" fontAlgn="auto" latinLnBrk="0" hangingPunct="1">
              <a:lnSpc>
                <a:spcPct val="12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rPr>
              <a:t>大腸がん</a:t>
            </a:r>
            <a:endParaRPr kumimoji="1" lang="en-US" altLang="ja-JP"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endParaRPr>
          </a:p>
        </p:txBody>
      </p:sp>
      <p:sp>
        <p:nvSpPr>
          <p:cNvPr id="14" name="正方形/長方形 13"/>
          <p:cNvSpPr/>
          <p:nvPr/>
        </p:nvSpPr>
        <p:spPr>
          <a:xfrm>
            <a:off x="2699792" y="2240509"/>
            <a:ext cx="3350956"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l" defTabSz="914400" rtl="0" eaLnBrk="1" fontAlgn="auto" latinLnBrk="0" hangingPunct="1">
              <a:lnSpc>
                <a:spcPct val="12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rPr>
              <a:t>胃がん</a:t>
            </a:r>
            <a:endParaRPr kumimoji="1" lang="en-US" altLang="ja-JP"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endParaRPr>
          </a:p>
        </p:txBody>
      </p:sp>
      <p:sp>
        <p:nvSpPr>
          <p:cNvPr id="15" name="正方形/長方形 14"/>
          <p:cNvSpPr/>
          <p:nvPr/>
        </p:nvSpPr>
        <p:spPr>
          <a:xfrm>
            <a:off x="2699792" y="3115567"/>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l" defTabSz="914400" rtl="0" eaLnBrk="1" fontAlgn="auto" latinLnBrk="0" hangingPunct="1">
              <a:lnSpc>
                <a:spcPct val="12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rPr>
              <a:t>肺がん</a:t>
            </a:r>
            <a:endParaRPr kumimoji="1" lang="en-US" altLang="ja-JP"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endParaRPr>
          </a:p>
        </p:txBody>
      </p:sp>
      <p:sp>
        <p:nvSpPr>
          <p:cNvPr id="3" name="ホームベース 2"/>
          <p:cNvSpPr/>
          <p:nvPr/>
        </p:nvSpPr>
        <p:spPr>
          <a:xfrm>
            <a:off x="912292" y="1338745"/>
            <a:ext cx="1755438" cy="646331"/>
          </a:xfrm>
          <a:prstGeom prst="homePlate">
            <a:avLst/>
          </a:prstGeom>
          <a:solidFill>
            <a:srgbClr val="FF9900"/>
          </a:solidFill>
        </p:spPr>
        <p:txBody>
          <a:bodyPr wrap="square" tIns="108000" rIns="25200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1</a:t>
            </a:r>
            <a:r>
              <a:rPr kumimoji="1" lang="ja-JP" altLang="en-US"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位　</a:t>
            </a:r>
            <a:endParaRPr kumimoji="1" lang="ja-JP" altLang="en-US" sz="44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endParaRPr>
          </a:p>
        </p:txBody>
      </p:sp>
      <p:sp>
        <p:nvSpPr>
          <p:cNvPr id="11" name="ホームベース 10"/>
          <p:cNvSpPr/>
          <p:nvPr/>
        </p:nvSpPr>
        <p:spPr>
          <a:xfrm>
            <a:off x="912292" y="2230265"/>
            <a:ext cx="1755438" cy="646331"/>
          </a:xfrm>
          <a:prstGeom prst="homePlate">
            <a:avLst/>
          </a:prstGeom>
          <a:solidFill>
            <a:srgbClr val="FF9900"/>
          </a:solidFill>
        </p:spPr>
        <p:txBody>
          <a:bodyPr wrap="square" tIns="108000" rIns="25200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2</a:t>
            </a:r>
            <a:r>
              <a:rPr kumimoji="1" lang="ja-JP" altLang="en-US"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位　</a:t>
            </a:r>
            <a:endParaRPr kumimoji="1" lang="ja-JP" altLang="en-US" sz="44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endParaRPr>
          </a:p>
        </p:txBody>
      </p:sp>
      <p:sp>
        <p:nvSpPr>
          <p:cNvPr id="16" name="ホームベース 15"/>
          <p:cNvSpPr/>
          <p:nvPr/>
        </p:nvSpPr>
        <p:spPr>
          <a:xfrm>
            <a:off x="912292" y="3121886"/>
            <a:ext cx="1755438" cy="646331"/>
          </a:xfrm>
          <a:prstGeom prst="homePlate">
            <a:avLst/>
          </a:prstGeom>
          <a:solidFill>
            <a:srgbClr val="FF9900"/>
          </a:solidFill>
        </p:spPr>
        <p:txBody>
          <a:bodyPr wrap="square" tIns="108000" rIns="25200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3</a:t>
            </a:r>
            <a:r>
              <a:rPr kumimoji="1" lang="ja-JP" altLang="en-US"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位　</a:t>
            </a:r>
            <a:endParaRPr kumimoji="1" lang="ja-JP" altLang="en-US" sz="44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endParaRPr>
          </a:p>
        </p:txBody>
      </p:sp>
      <p:sp>
        <p:nvSpPr>
          <p:cNvPr id="17" name="テキスト ボックス 16"/>
          <p:cNvSpPr txBox="1"/>
          <p:nvPr/>
        </p:nvSpPr>
        <p:spPr>
          <a:xfrm>
            <a:off x="2600397" y="6401413"/>
            <a:ext cx="5586180" cy="577081"/>
          </a:xfrm>
          <a:prstGeom prst="rect">
            <a:avLst/>
          </a:prstGeom>
          <a:noFill/>
        </p:spPr>
        <p:txBody>
          <a:bodyPr wrap="square" rtlCol="0">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（厚生労働省「人口動態統計」・全国がん登録集計を基に国立がん研究センターがん情報サービスが作成（「がん登録・統計」））</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E773F4E9-9BE6-415E-B7EC-9B0341427321}"/>
              </a:ext>
            </a:extLst>
          </p:cNvPr>
          <p:cNvSpPr/>
          <p:nvPr/>
        </p:nvSpPr>
        <p:spPr>
          <a:xfrm>
            <a:off x="8416134" y="6412247"/>
            <a:ext cx="50226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rPr>
              <a:t>14</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
        <p:nvSpPr>
          <p:cNvPr id="2" name="正方形/長方形 1">
            <a:extLst>
              <a:ext uri="{FF2B5EF4-FFF2-40B4-BE49-F238E27FC236}">
                <a16:creationId xmlns:a16="http://schemas.microsoft.com/office/drawing/2014/main" id="{9DC25877-4065-4D4D-A90D-6FE7751F74A6}"/>
              </a:ext>
            </a:extLst>
          </p:cNvPr>
          <p:cNvSpPr/>
          <p:nvPr/>
        </p:nvSpPr>
        <p:spPr>
          <a:xfrm>
            <a:off x="5724128" y="-44896"/>
            <a:ext cx="410200" cy="25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明朝" panose="02020609040205080304" pitchFamily="17" charset="-128"/>
                <a:sym typeface="Wingdings"/>
              </a:rPr>
              <a:t>り</a:t>
            </a:r>
            <a:endParaRPr kumimoji="1" lang="ja-JP"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sym typeface="Wingdings"/>
            </a:endParaRPr>
          </a:p>
        </p:txBody>
      </p:sp>
    </p:spTree>
    <p:extLst>
      <p:ext uri="{BB962C8B-B14F-4D97-AF65-F5344CB8AC3E}">
        <p14:creationId xmlns:p14="http://schemas.microsoft.com/office/powerpoint/2010/main" val="12361836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nakamura\Desktop\サタケさんイラストスライド化拡大-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64088" y="1052736"/>
            <a:ext cx="2596647" cy="284124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67544" y="181057"/>
            <a:ext cx="8208912" cy="769441"/>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itchFamily="34" charset="0"/>
              </a:rPr>
              <a:t>日本の主ながんによる死亡数</a:t>
            </a:r>
          </a:p>
        </p:txBody>
      </p:sp>
      <p:sp>
        <p:nvSpPr>
          <p:cNvPr id="19" name="角丸四角形吹き出し 18"/>
          <p:cNvSpPr/>
          <p:nvPr/>
        </p:nvSpPr>
        <p:spPr>
          <a:xfrm>
            <a:off x="912292" y="3938522"/>
            <a:ext cx="7272808" cy="2260979"/>
          </a:xfrm>
          <a:prstGeom prst="wedgeRoundRectCallout">
            <a:avLst>
              <a:gd name="adj1" fmla="val 30809"/>
              <a:gd name="adj2" fmla="val -83350"/>
              <a:gd name="adj3" fmla="val 16667"/>
            </a:avLst>
          </a:prstGeom>
          <a:solidFill>
            <a:schemeClr val="bg1"/>
          </a:solidFill>
          <a:ln w="57150">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1600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男女別では</a:t>
            </a:r>
            <a:endParaRPr kumimoji="1" lang="en-US" altLang="ja-JP"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  男性の</a:t>
            </a:r>
            <a:r>
              <a:rPr kumimoji="1" lang="en-US" altLang="ja-JP"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1</a:t>
            </a: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位は「肺がん」</a:t>
            </a:r>
            <a:endParaRPr kumimoji="1" lang="en-US" altLang="ja-JP"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  女性の</a:t>
            </a:r>
            <a:r>
              <a:rPr kumimoji="1" lang="en-US" altLang="ja-JP"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1</a:t>
            </a: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位は「大腸がん」</a:t>
            </a:r>
            <a:endParaRPr kumimoji="1" lang="en-US" altLang="ja-JP"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sp>
        <p:nvSpPr>
          <p:cNvPr id="21" name="正方形/長方形 20"/>
          <p:cNvSpPr/>
          <p:nvPr/>
        </p:nvSpPr>
        <p:spPr>
          <a:xfrm>
            <a:off x="2699792" y="1348755"/>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l" defTabSz="914400" rtl="0" eaLnBrk="1" fontAlgn="auto" latinLnBrk="0" hangingPunct="1">
              <a:lnSpc>
                <a:spcPct val="12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rPr>
              <a:t>肺がん</a:t>
            </a:r>
            <a:endParaRPr kumimoji="1" lang="en-US" altLang="ja-JP"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endParaRPr>
          </a:p>
        </p:txBody>
      </p:sp>
      <p:sp>
        <p:nvSpPr>
          <p:cNvPr id="22" name="正方形/長方形 21"/>
          <p:cNvSpPr/>
          <p:nvPr/>
        </p:nvSpPr>
        <p:spPr>
          <a:xfrm>
            <a:off x="2699792" y="2240509"/>
            <a:ext cx="3350956"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l" defTabSz="914400" rtl="0" eaLnBrk="1" fontAlgn="auto" latinLnBrk="0" hangingPunct="1">
              <a:lnSpc>
                <a:spcPct val="12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rPr>
              <a:t>大腸がん</a:t>
            </a:r>
            <a:endParaRPr kumimoji="1" lang="en-US" altLang="ja-JP"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endParaRPr>
          </a:p>
        </p:txBody>
      </p:sp>
      <p:sp>
        <p:nvSpPr>
          <p:cNvPr id="23" name="正方形/長方形 22"/>
          <p:cNvSpPr/>
          <p:nvPr/>
        </p:nvSpPr>
        <p:spPr>
          <a:xfrm>
            <a:off x="2699792" y="3115567"/>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l" defTabSz="914400" rtl="0" eaLnBrk="1" fontAlgn="auto" latinLnBrk="0" hangingPunct="1">
              <a:lnSpc>
                <a:spcPct val="12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rPr>
              <a:t>胃がん</a:t>
            </a:r>
            <a:endParaRPr kumimoji="1" lang="en-US" altLang="ja-JP" sz="4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cs typeface="Arial" pitchFamily="34" charset="0"/>
              <a:sym typeface="Wingdings"/>
            </a:endParaRPr>
          </a:p>
        </p:txBody>
      </p:sp>
      <p:sp>
        <p:nvSpPr>
          <p:cNvPr id="24" name="ホームベース 23"/>
          <p:cNvSpPr/>
          <p:nvPr/>
        </p:nvSpPr>
        <p:spPr>
          <a:xfrm>
            <a:off x="912292" y="1338745"/>
            <a:ext cx="1755438" cy="646331"/>
          </a:xfrm>
          <a:prstGeom prst="homePlate">
            <a:avLst/>
          </a:prstGeom>
          <a:solidFill>
            <a:srgbClr val="0070C0"/>
          </a:solidFill>
        </p:spPr>
        <p:txBody>
          <a:bodyPr wrap="square" tIns="108000" rIns="25200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1</a:t>
            </a:r>
            <a:r>
              <a:rPr kumimoji="1" lang="ja-JP" altLang="en-US"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位　</a:t>
            </a:r>
            <a:endParaRPr kumimoji="1" lang="ja-JP" altLang="en-US" sz="44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endParaRPr>
          </a:p>
        </p:txBody>
      </p:sp>
      <p:sp>
        <p:nvSpPr>
          <p:cNvPr id="25" name="ホームベース 24"/>
          <p:cNvSpPr/>
          <p:nvPr/>
        </p:nvSpPr>
        <p:spPr>
          <a:xfrm>
            <a:off x="912292" y="2230265"/>
            <a:ext cx="1755438" cy="646331"/>
          </a:xfrm>
          <a:prstGeom prst="homePlate">
            <a:avLst/>
          </a:prstGeom>
          <a:solidFill>
            <a:srgbClr val="0070C0"/>
          </a:solidFill>
        </p:spPr>
        <p:txBody>
          <a:bodyPr wrap="square" tIns="108000" rIns="25200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2</a:t>
            </a:r>
            <a:r>
              <a:rPr kumimoji="1" lang="ja-JP" altLang="en-US"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位　</a:t>
            </a:r>
            <a:endParaRPr kumimoji="1" lang="ja-JP" altLang="en-US" sz="44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endParaRPr>
          </a:p>
        </p:txBody>
      </p:sp>
      <p:sp>
        <p:nvSpPr>
          <p:cNvPr id="26" name="ホームベース 25"/>
          <p:cNvSpPr/>
          <p:nvPr/>
        </p:nvSpPr>
        <p:spPr>
          <a:xfrm>
            <a:off x="912292" y="3121886"/>
            <a:ext cx="1755438" cy="646331"/>
          </a:xfrm>
          <a:prstGeom prst="homePlate">
            <a:avLst/>
          </a:prstGeom>
          <a:solidFill>
            <a:srgbClr val="0070C0"/>
          </a:solidFill>
        </p:spPr>
        <p:txBody>
          <a:bodyPr wrap="square" tIns="108000" rIns="25200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3</a:t>
            </a:r>
            <a:r>
              <a:rPr kumimoji="1" lang="ja-JP" altLang="en-US" sz="4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位　</a:t>
            </a:r>
            <a:endParaRPr kumimoji="1" lang="ja-JP" altLang="en-US" sz="44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endParaRPr>
          </a:p>
        </p:txBody>
      </p:sp>
      <p:sp>
        <p:nvSpPr>
          <p:cNvPr id="12" name="正方形/長方形 11">
            <a:extLst>
              <a:ext uri="{FF2B5EF4-FFF2-40B4-BE49-F238E27FC236}">
                <a16:creationId xmlns:a16="http://schemas.microsoft.com/office/drawing/2014/main" id="{565FA06C-64EA-4403-8187-328381D88191}"/>
              </a:ext>
            </a:extLst>
          </p:cNvPr>
          <p:cNvSpPr/>
          <p:nvPr/>
        </p:nvSpPr>
        <p:spPr>
          <a:xfrm>
            <a:off x="8416134" y="6412247"/>
            <a:ext cx="50226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rPr>
              <a:t>15</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
        <p:nvSpPr>
          <p:cNvPr id="13" name="テキスト ボックス 12">
            <a:extLst>
              <a:ext uri="{FF2B5EF4-FFF2-40B4-BE49-F238E27FC236}">
                <a16:creationId xmlns:a16="http://schemas.microsoft.com/office/drawing/2014/main" id="{23B77CB3-BBDD-46F2-BC84-784723922D8C}"/>
              </a:ext>
            </a:extLst>
          </p:cNvPr>
          <p:cNvSpPr txBox="1"/>
          <p:nvPr/>
        </p:nvSpPr>
        <p:spPr>
          <a:xfrm>
            <a:off x="2600397" y="6401413"/>
            <a:ext cx="5586180" cy="577081"/>
          </a:xfrm>
          <a:prstGeom prst="rect">
            <a:avLst/>
          </a:prstGeom>
          <a:noFill/>
        </p:spPr>
        <p:txBody>
          <a:bodyPr wrap="square" rtlCol="0">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（厚生労働省「人口動態統計」・全国がん登録集計を基に国立がん研究センターがん情報サービスが作成（「がん登録・統計」））</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313719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1151620" y="238172"/>
            <a:ext cx="6840760" cy="769441"/>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rPr>
              <a:t>がんの</a:t>
            </a:r>
            <a:r>
              <a:rPr kumimoji="1" lang="en-US" altLang="ja-JP"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rPr>
              <a:t>5</a:t>
            </a:r>
            <a:r>
              <a:rPr kumimoji="1" lang="ja-JP" alt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rPr>
              <a:t>年生存率</a:t>
            </a:r>
            <a:endParaRPr kumimoji="1" lang="en-US" altLang="ja-JP"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endParaRPr>
          </a:p>
        </p:txBody>
      </p:sp>
      <p:sp>
        <p:nvSpPr>
          <p:cNvPr id="2" name="テキスト ボックス 1"/>
          <p:cNvSpPr txBox="1"/>
          <p:nvPr/>
        </p:nvSpPr>
        <p:spPr>
          <a:xfrm>
            <a:off x="384507" y="6069319"/>
            <a:ext cx="8563580" cy="246221"/>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595959"/>
                </a:solidFill>
                <a:effectLst/>
                <a:uLnTx/>
                <a:uFillTx/>
                <a:latin typeface="メイリオ" panose="020B0604030504040204" pitchFamily="50" charset="-128"/>
                <a:ea typeface="メイリオ" panose="020B0604030504040204" pitchFamily="50" charset="-128"/>
                <a:cs typeface="Arial" panose="020B0604020202020204" pitchFamily="34" charset="0"/>
              </a:rPr>
              <a:t>国立がん研究センターがん情報サービス「がん登録・統計」がん診療連携拠点病院等院内がん登録生存率集計（</a:t>
            </a:r>
            <a:r>
              <a:rPr kumimoji="1" lang="en-US" altLang="ja-JP" sz="1000" b="0" i="0" u="none" strike="noStrike" kern="1200" cap="none" spc="0" normalizeH="0" baseline="0" noProof="0" dirty="0">
                <a:ln>
                  <a:noFill/>
                </a:ln>
                <a:solidFill>
                  <a:srgbClr val="595959"/>
                </a:solidFill>
                <a:effectLst/>
                <a:uLnTx/>
                <a:uFillTx/>
                <a:latin typeface="メイリオ" panose="020B0604030504040204" pitchFamily="50" charset="-128"/>
                <a:ea typeface="メイリオ" panose="020B0604030504040204" pitchFamily="50" charset="-128"/>
                <a:cs typeface="Arial" panose="020B0604020202020204" pitchFamily="34" charset="0"/>
              </a:rPr>
              <a:t>2010‐2011</a:t>
            </a:r>
            <a:r>
              <a:rPr kumimoji="1" lang="ja-JP" altLang="en-US" sz="1000" b="0" i="0" u="none" strike="noStrike" kern="1200" cap="none" spc="0" normalizeH="0" baseline="0" noProof="0" dirty="0">
                <a:ln>
                  <a:noFill/>
                </a:ln>
                <a:solidFill>
                  <a:srgbClr val="595959"/>
                </a:solidFill>
                <a:effectLst/>
                <a:uLnTx/>
                <a:uFillTx/>
                <a:latin typeface="メイリオ" panose="020B0604030504040204" pitchFamily="50" charset="-128"/>
                <a:ea typeface="メイリオ" panose="020B0604030504040204" pitchFamily="50" charset="-128"/>
                <a:cs typeface="Arial" panose="020B0604020202020204" pitchFamily="34" charset="0"/>
              </a:rPr>
              <a:t>診断例）より作成</a:t>
            </a:r>
            <a:endParaRPr kumimoji="0"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5" name="正方形/長方形 4"/>
          <p:cNvSpPr/>
          <p:nvPr/>
        </p:nvSpPr>
        <p:spPr>
          <a:xfrm>
            <a:off x="198505" y="6465208"/>
            <a:ext cx="8333935" cy="25391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kumimoji="1" sz="1800" b="0" i="0" kern="1200" normalizeH="0" noProof="0">
                <a:solidFill>
                  <a:srgbClr val="000000"/>
                </a:solidFill>
                <a:uLnTx/>
                <a:uFillTx/>
                <a:latin typeface="+mn-lt"/>
                <a:ea typeface="+mn-ea"/>
                <a:cs typeface="+mn-cs"/>
              </a:defRPr>
            </a:pP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がんと診断された人のうち</a:t>
            </a: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年後に生存している人の割合が、日本人全体で</a:t>
            </a: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年後に生存している人の割合に比べてどのくらい低いかで表す。</a:t>
            </a:r>
          </a:p>
        </p:txBody>
      </p:sp>
      <p:sp>
        <p:nvSpPr>
          <p:cNvPr id="6" name="正方形/長方形 5">
            <a:extLst>
              <a:ext uri="{FF2B5EF4-FFF2-40B4-BE49-F238E27FC236}">
                <a16:creationId xmlns:a16="http://schemas.microsoft.com/office/drawing/2014/main" id="{857B178D-EE2F-48C4-9BD2-910AB1FE75E8}"/>
              </a:ext>
            </a:extLst>
          </p:cNvPr>
          <p:cNvSpPr/>
          <p:nvPr/>
        </p:nvSpPr>
        <p:spPr>
          <a:xfrm>
            <a:off x="8471554" y="6412247"/>
            <a:ext cx="50226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rPr>
              <a:t>16</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pic>
        <p:nvPicPr>
          <p:cNvPr id="8" name="図 7">
            <a:extLst>
              <a:ext uri="{FF2B5EF4-FFF2-40B4-BE49-F238E27FC236}">
                <a16:creationId xmlns:a16="http://schemas.microsoft.com/office/drawing/2014/main" id="{C84CF6E6-5CE8-4131-803B-B0A047915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60" y="1433262"/>
            <a:ext cx="8748464" cy="4463172"/>
          </a:xfrm>
          <a:prstGeom prst="rect">
            <a:avLst/>
          </a:prstGeom>
        </p:spPr>
      </p:pic>
    </p:spTree>
    <p:extLst>
      <p:ext uri="{BB962C8B-B14F-4D97-AF65-F5344CB8AC3E}">
        <p14:creationId xmlns:p14="http://schemas.microsoft.com/office/powerpoint/2010/main" val="744976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78" y="787692"/>
            <a:ext cx="8147835" cy="5282615"/>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b="0"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がんの予防」対応</a:t>
            </a:r>
          </a:p>
        </p:txBody>
      </p:sp>
      <p:sp>
        <p:nvSpPr>
          <p:cNvPr id="7" name="正方形/長方形 6">
            <a:extLst>
              <a:ext uri="{FF2B5EF4-FFF2-40B4-BE49-F238E27FC236}">
                <a16:creationId xmlns:a16="http://schemas.microsoft.com/office/drawing/2014/main" id="{B7403DEE-A46D-41A6-A1ED-A0476CB5A734}"/>
              </a:ext>
            </a:extLst>
          </p:cNvPr>
          <p:cNvSpPr/>
          <p:nvPr/>
        </p:nvSpPr>
        <p:spPr>
          <a:xfrm>
            <a:off x="8675414" y="6411264"/>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１</a:t>
            </a:r>
          </a:p>
        </p:txBody>
      </p:sp>
    </p:spTree>
    <p:extLst>
      <p:ext uri="{BB962C8B-B14F-4D97-AF65-F5344CB8AC3E}">
        <p14:creationId xmlns:p14="http://schemas.microsoft.com/office/powerpoint/2010/main" val="17098023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179512" y="45848"/>
            <a:ext cx="3532194" cy="1888355"/>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がんって</a:t>
            </a:r>
            <a:endPar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どんな病気</a:t>
            </a:r>
            <a:br>
              <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b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なの？</a:t>
            </a:r>
            <a:endPar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
        <p:nvSpPr>
          <p:cNvPr id="35" name="円/楕円 34"/>
          <p:cNvSpPr/>
          <p:nvPr/>
        </p:nvSpPr>
        <p:spPr>
          <a:xfrm>
            <a:off x="5292080" y="5339308"/>
            <a:ext cx="3275488" cy="1519110"/>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72000"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がんは自分に</a:t>
            </a:r>
            <a:endPar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関係ない</a:t>
            </a:r>
          </a:p>
        </p:txBody>
      </p:sp>
      <p:sp>
        <p:nvSpPr>
          <p:cNvPr id="36" name="円/楕円 35"/>
          <p:cNvSpPr/>
          <p:nvPr/>
        </p:nvSpPr>
        <p:spPr>
          <a:xfrm>
            <a:off x="46249" y="5090392"/>
            <a:ext cx="3885413" cy="173316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家の人が</a:t>
            </a:r>
            <a:endPar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がんになったら</a:t>
            </a:r>
            <a:endPar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いやだ</a:t>
            </a:r>
          </a:p>
        </p:txBody>
      </p:sp>
      <p:sp>
        <p:nvSpPr>
          <p:cNvPr id="37" name="円/楕円 36"/>
          <p:cNvSpPr/>
          <p:nvPr/>
        </p:nvSpPr>
        <p:spPr>
          <a:xfrm>
            <a:off x="1866863" y="3800133"/>
            <a:ext cx="3885413" cy="159423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親せきにがんの人が</a:t>
            </a:r>
            <a:endParaRPr kumimoji="1" lang="en-US" altLang="ja-JP"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いると自分もがんに</a:t>
            </a:r>
            <a:endParaRPr kumimoji="1" lang="en-US" altLang="ja-JP"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なりやすいの？</a:t>
            </a:r>
          </a:p>
        </p:txBody>
      </p:sp>
      <p:sp>
        <p:nvSpPr>
          <p:cNvPr id="38" name="円/楕円 37"/>
          <p:cNvSpPr/>
          <p:nvPr/>
        </p:nvSpPr>
        <p:spPr>
          <a:xfrm>
            <a:off x="4789692" y="2667814"/>
            <a:ext cx="3256017" cy="163434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若くてもがんに</a:t>
            </a:r>
            <a:br>
              <a:rPr kumimoji="1" lang="en-US" altLang="ja-JP"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b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なる人が</a:t>
            </a:r>
            <a:endParaRPr kumimoji="1" lang="en-US" altLang="ja-JP"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いるの？</a:t>
            </a:r>
            <a:endParaRPr kumimoji="1" lang="en-US" altLang="ja-JP"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
        <p:nvSpPr>
          <p:cNvPr id="39" name="円/楕円 38"/>
          <p:cNvSpPr/>
          <p:nvPr/>
        </p:nvSpPr>
        <p:spPr>
          <a:xfrm>
            <a:off x="4314328" y="103017"/>
            <a:ext cx="4291912" cy="176363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自分は</a:t>
            </a:r>
            <a:endPar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将来がんになる</a:t>
            </a:r>
            <a:endPar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可能性はあるの？</a:t>
            </a:r>
          </a:p>
        </p:txBody>
      </p:sp>
      <p:sp>
        <p:nvSpPr>
          <p:cNvPr id="41" name="円/楕円 40"/>
          <p:cNvSpPr/>
          <p:nvPr/>
        </p:nvSpPr>
        <p:spPr>
          <a:xfrm>
            <a:off x="5750022" y="3864992"/>
            <a:ext cx="3372242" cy="189415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自分は絶対</a:t>
            </a:r>
            <a:endPar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がんに</a:t>
            </a:r>
            <a:endPar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なりたくない</a:t>
            </a:r>
          </a:p>
        </p:txBody>
      </p:sp>
      <p:sp>
        <p:nvSpPr>
          <p:cNvPr id="42" name="円/楕円 41"/>
          <p:cNvSpPr/>
          <p:nvPr/>
        </p:nvSpPr>
        <p:spPr>
          <a:xfrm>
            <a:off x="2176698" y="1439701"/>
            <a:ext cx="3885413" cy="180584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何人に</a:t>
            </a:r>
            <a:r>
              <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1</a:t>
            </a: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人が</a:t>
            </a:r>
            <a:endPar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がんになるの？</a:t>
            </a:r>
            <a:endPar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pic>
        <p:nvPicPr>
          <p:cNvPr id="43" name="図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536" y="5157192"/>
            <a:ext cx="3015322" cy="1737937"/>
          </a:xfrm>
          <a:prstGeom prst="rect">
            <a:avLst/>
          </a:prstGeom>
        </p:spPr>
      </p:pic>
      <p:sp>
        <p:nvSpPr>
          <p:cNvPr id="44" name="円/楕円 43"/>
          <p:cNvSpPr/>
          <p:nvPr/>
        </p:nvSpPr>
        <p:spPr>
          <a:xfrm>
            <a:off x="6372200" y="1649681"/>
            <a:ext cx="2664296" cy="139102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がんを防ぐ</a:t>
            </a:r>
            <a:br>
              <a:rPr kumimoji="1" lang="en-US" altLang="ja-JP"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b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方法って</a:t>
            </a:r>
            <a:endParaRPr kumimoji="1" lang="en-US" altLang="ja-JP"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あるの？</a:t>
            </a:r>
            <a:endParaRPr kumimoji="1" lang="en-US" altLang="ja-JP" sz="2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
        <p:nvSpPr>
          <p:cNvPr id="45" name="円/楕円 44"/>
          <p:cNvSpPr/>
          <p:nvPr/>
        </p:nvSpPr>
        <p:spPr>
          <a:xfrm>
            <a:off x="-50060" y="2410041"/>
            <a:ext cx="3537894" cy="19397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年をとったら</a:t>
            </a:r>
            <a:endPar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誰でもがんになるの？</a:t>
            </a:r>
            <a:endPar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p:txBody>
      </p:sp>
      <p:sp>
        <p:nvSpPr>
          <p:cNvPr id="2" name="正方形/長方形 1">
            <a:extLst>
              <a:ext uri="{FF2B5EF4-FFF2-40B4-BE49-F238E27FC236}">
                <a16:creationId xmlns:a16="http://schemas.microsoft.com/office/drawing/2014/main" id="{178965A5-1337-4BAB-A62E-BF73B894189D}"/>
              </a:ext>
            </a:extLst>
          </p:cNvPr>
          <p:cNvSpPr/>
          <p:nvPr/>
        </p:nvSpPr>
        <p:spPr>
          <a:xfrm>
            <a:off x="8590247" y="6418889"/>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Arial" pitchFamily="34" charset="0"/>
                <a:cs typeface="Arial" pitchFamily="34" charset="0"/>
                <a:sym typeface="Wingdings"/>
              </a:rPr>
              <a:t>２</a:t>
            </a:r>
          </a:p>
        </p:txBody>
      </p:sp>
    </p:spTree>
    <p:extLst>
      <p:ext uri="{BB962C8B-B14F-4D97-AF65-F5344CB8AC3E}">
        <p14:creationId xmlns:p14="http://schemas.microsoft.com/office/powerpoint/2010/main" val="174984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36" grpId="0" animBg="1"/>
      <p:bldP spid="37" grpId="0" animBg="1"/>
      <p:bldP spid="38" grpId="0" animBg="1"/>
      <p:bldP spid="39" grpId="0" animBg="1"/>
      <p:bldP spid="41" grpId="0" animBg="1"/>
      <p:bldP spid="42" grpId="0" animBg="1"/>
      <p:bldP spid="44"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38798" y="1196752"/>
            <a:ext cx="7704856"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がんに</a:t>
            </a:r>
            <a:endParaRPr kumimoji="1" lang="en-US" altLang="ja-JP" sz="6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ならないために</a:t>
            </a:r>
            <a:br>
              <a:rPr kumimoji="1" lang="en-US" altLang="ja-JP" sz="6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br>
            <a:r>
              <a:rPr kumimoji="1" lang="ja-JP" altLang="en-US" sz="6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できることは</a:t>
            </a:r>
            <a:br>
              <a:rPr kumimoji="1" lang="en-US" altLang="ja-JP" sz="6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br>
            <a:r>
              <a:rPr kumimoji="1" lang="ja-JP" altLang="en-US" sz="6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何だろう</a:t>
            </a:r>
          </a:p>
        </p:txBody>
      </p:sp>
    </p:spTree>
    <p:extLst>
      <p:ext uri="{BB962C8B-B14F-4D97-AF65-F5344CB8AC3E}">
        <p14:creationId xmlns:p14="http://schemas.microsoft.com/office/powerpoint/2010/main" val="2894517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A5C9CC-111B-484E-A058-68EB7BCC0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9" y="1815279"/>
            <a:ext cx="8572500" cy="4543425"/>
          </a:xfrm>
          <a:prstGeom prst="rect">
            <a:avLst/>
          </a:prstGeom>
        </p:spPr>
      </p:pic>
      <p:sp>
        <p:nvSpPr>
          <p:cNvPr id="34" name="テキスト ボックス 33"/>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900" b="1" i="0" normalizeH="0" noProof="0">
                <a:solidFill>
                  <a:srgbClr val="FFFFFF"/>
                </a:solidFill>
                <a:uLnTx/>
                <a:uFillTx/>
                <a:latin typeface="+mn-lt"/>
                <a:ea typeface="+mn-ea"/>
                <a:cs typeface="+mn-cs"/>
              </a:defRPr>
            </a:pPr>
            <a:r>
              <a:rPr kumimoji="1" lang="ja-JP" altLang="en-US" sz="39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anose="020B0604020202020204" pitchFamily="34" charset="0"/>
              </a:rPr>
              <a:t>がんの原因</a:t>
            </a:r>
          </a:p>
        </p:txBody>
      </p:sp>
      <p:sp>
        <p:nvSpPr>
          <p:cNvPr id="11" name="テキスト ボックス 10"/>
          <p:cNvSpPr txBox="1"/>
          <p:nvPr/>
        </p:nvSpPr>
        <p:spPr>
          <a:xfrm>
            <a:off x="2520710" y="1108264"/>
            <a:ext cx="4102579" cy="630110"/>
          </a:xfrm>
          <a:prstGeom prst="roundRect">
            <a:avLst>
              <a:gd name="adj" fmla="val 50000"/>
            </a:avLst>
          </a:prstGeom>
          <a:solidFill>
            <a:srgbClr val="075D11"/>
          </a:solidFill>
          <a:ln>
            <a:noFill/>
          </a:ln>
        </p:spPr>
        <p:txBody>
          <a:bodyPr wrap="square" lIns="0" tIns="0" rIns="0" rtlCol="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600" b="1" i="0" u="none" strike="noStrike" kern="1200" cap="none" spc="3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男性</a:t>
            </a:r>
            <a:r>
              <a:rPr kumimoji="1" lang="ja-JP" altLang="en-US" sz="3000" b="1" i="0" u="none" strike="noStrike" kern="1200" cap="none" spc="3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の場合</a:t>
            </a:r>
          </a:p>
        </p:txBody>
      </p:sp>
      <p:sp>
        <p:nvSpPr>
          <p:cNvPr id="9" name="テキスト ボックス 8"/>
          <p:cNvSpPr txBox="1"/>
          <p:nvPr/>
        </p:nvSpPr>
        <p:spPr>
          <a:xfrm>
            <a:off x="374689" y="6358704"/>
            <a:ext cx="8134943" cy="577081"/>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（「科学的根拠に基づくがんリスク評価とがん予防ガイドライン提言に関する研究（</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Inoue</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 </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M. et al.: Ann Oncol</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 </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2012; 23(5): 1362-9</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）」を基に国立がん研究センターがん情報サービスが作成）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40CF5FFF-0218-403A-B98C-3F7A883654D1}"/>
              </a:ext>
            </a:extLst>
          </p:cNvPr>
          <p:cNvSpPr/>
          <p:nvPr/>
        </p:nvSpPr>
        <p:spPr>
          <a:xfrm>
            <a:off x="8479519" y="6438697"/>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Arial" panose="020B0604020202020204" pitchFamily="34" charset="0"/>
                <a:sym typeface="Wingdings"/>
              </a:rPr>
              <a:t>３</a:t>
            </a:r>
          </a:p>
        </p:txBody>
      </p:sp>
    </p:spTree>
    <p:extLst>
      <p:ext uri="{BB962C8B-B14F-4D97-AF65-F5344CB8AC3E}">
        <p14:creationId xmlns:p14="http://schemas.microsoft.com/office/powerpoint/2010/main" val="29598659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900" b="1" i="0" normalizeH="0" noProof="0">
                <a:solidFill>
                  <a:srgbClr val="FFFFFF"/>
                </a:solidFill>
                <a:uLnTx/>
                <a:uFillTx/>
                <a:latin typeface="+mn-lt"/>
                <a:ea typeface="+mn-ea"/>
                <a:cs typeface="+mn-cs"/>
              </a:defRPr>
            </a:pPr>
            <a:r>
              <a:rPr kumimoji="1" lang="ja-JP" altLang="en-US" sz="39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anose="020B0604020202020204" pitchFamily="34" charset="0"/>
              </a:rPr>
              <a:t>がんの原因</a:t>
            </a:r>
          </a:p>
        </p:txBody>
      </p:sp>
      <p:sp>
        <p:nvSpPr>
          <p:cNvPr id="12" name="テキスト ボックス 11"/>
          <p:cNvSpPr txBox="1"/>
          <p:nvPr/>
        </p:nvSpPr>
        <p:spPr>
          <a:xfrm>
            <a:off x="2520710" y="1093516"/>
            <a:ext cx="4102579" cy="630110"/>
          </a:xfrm>
          <a:prstGeom prst="roundRect">
            <a:avLst>
              <a:gd name="adj" fmla="val 50000"/>
            </a:avLst>
          </a:prstGeom>
          <a:solidFill>
            <a:srgbClr val="0CA41E"/>
          </a:solidFill>
          <a:ln>
            <a:noFill/>
          </a:ln>
        </p:spPr>
        <p:txBody>
          <a:bodyPr wrap="square" lIns="0" tIns="0" rIns="0" bIns="46800" rtlCol="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600" b="1" i="0" u="none" strike="noStrike" kern="1200" cap="none" spc="3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女性</a:t>
            </a:r>
            <a:r>
              <a:rPr kumimoji="1" lang="ja-JP" altLang="en-US" sz="3000" b="1" i="0" u="none" strike="noStrike" kern="1200" cap="none" spc="3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の場合</a:t>
            </a:r>
          </a:p>
        </p:txBody>
      </p:sp>
      <p:sp>
        <p:nvSpPr>
          <p:cNvPr id="11" name="正方形/長方形 10">
            <a:extLst>
              <a:ext uri="{FF2B5EF4-FFF2-40B4-BE49-F238E27FC236}">
                <a16:creationId xmlns:a16="http://schemas.microsoft.com/office/drawing/2014/main" id="{1C2126D4-9061-46E1-ABFD-B78531F541B8}"/>
              </a:ext>
            </a:extLst>
          </p:cNvPr>
          <p:cNvSpPr/>
          <p:nvPr/>
        </p:nvSpPr>
        <p:spPr>
          <a:xfrm>
            <a:off x="8462119" y="6409622"/>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Arial" panose="020B0604020202020204" pitchFamily="34" charset="0"/>
                <a:sym typeface="Wingdings"/>
              </a:rPr>
              <a:t>４</a:t>
            </a:r>
          </a:p>
        </p:txBody>
      </p:sp>
      <p:sp>
        <p:nvSpPr>
          <p:cNvPr id="9" name="テキスト ボックス 8">
            <a:extLst>
              <a:ext uri="{FF2B5EF4-FFF2-40B4-BE49-F238E27FC236}">
                <a16:creationId xmlns:a16="http://schemas.microsoft.com/office/drawing/2014/main" id="{E860554D-C01F-429E-9E7F-A98E257047C3}"/>
              </a:ext>
            </a:extLst>
          </p:cNvPr>
          <p:cNvSpPr txBox="1"/>
          <p:nvPr/>
        </p:nvSpPr>
        <p:spPr>
          <a:xfrm>
            <a:off x="390947" y="6372193"/>
            <a:ext cx="8134943" cy="577081"/>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（「科学的根拠に基づくがんリスク評価とがん予防ガイドライン提言に関する研究（</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Inoue</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 </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M. et al.: Ann Oncol</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 </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2012; 23(5): 1362-9</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）」を基に国立がん研究センターがん情報サービスが作成）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30924BC1-E4AA-46CD-990A-FED550CDD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25" y="1746855"/>
            <a:ext cx="8610170" cy="4676967"/>
          </a:xfrm>
          <a:prstGeom prst="rect">
            <a:avLst/>
          </a:prstGeom>
        </p:spPr>
      </p:pic>
    </p:spTree>
    <p:extLst>
      <p:ext uri="{BB962C8B-B14F-4D97-AF65-F5344CB8AC3E}">
        <p14:creationId xmlns:p14="http://schemas.microsoft.com/office/powerpoint/2010/main" val="39517540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825556" y="4950057"/>
            <a:ext cx="7511855" cy="1729463"/>
          </a:xfrm>
          <a:prstGeom prst="roundRect">
            <a:avLst>
              <a:gd name="adj" fmla="val 14464"/>
            </a:avLst>
          </a:prstGeom>
          <a:solidFill>
            <a:srgbClr val="FF9900"/>
          </a:solidFill>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mn-ea"/>
                <a:ea typeface="+mn-ea"/>
                <a:cs typeface="メイリオ" panose="020B0604030504040204" pitchFamily="50" charset="-128"/>
              </a:defRPr>
            </a:pPr>
            <a:r>
              <a:rPr kumimoji="1" lang="ja-JP" alt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生活習慣は自分で</a:t>
            </a:r>
            <a:br>
              <a:rPr kumimoji="1" lang="en-US" altLang="ja-JP"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br>
            <a:r>
              <a:rPr kumimoji="1" lang="ja-JP" alt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気をつけることができる</a:t>
            </a:r>
          </a:p>
        </p:txBody>
      </p:sp>
      <p:sp>
        <p:nvSpPr>
          <p:cNvPr id="16" name="テキスト ボックス 15"/>
          <p:cNvSpPr txBox="1"/>
          <p:nvPr/>
        </p:nvSpPr>
        <p:spPr>
          <a:xfrm>
            <a:off x="0" y="178480"/>
            <a:ext cx="9144000"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8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主ながんの原因</a:t>
            </a:r>
          </a:p>
        </p:txBody>
      </p:sp>
      <p:sp>
        <p:nvSpPr>
          <p:cNvPr id="23" name="正方形/長方形 22">
            <a:extLst>
              <a:ext uri="{FF2B5EF4-FFF2-40B4-BE49-F238E27FC236}">
                <a16:creationId xmlns:a16="http://schemas.microsoft.com/office/drawing/2014/main" id="{C5DC4F66-55CA-4764-9EF5-836F96D50D94}"/>
              </a:ext>
            </a:extLst>
          </p:cNvPr>
          <p:cNvSpPr/>
          <p:nvPr/>
        </p:nvSpPr>
        <p:spPr>
          <a:xfrm>
            <a:off x="8476867" y="6439118"/>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５</a:t>
            </a:r>
          </a:p>
        </p:txBody>
      </p:sp>
      <p:sp>
        <p:nvSpPr>
          <p:cNvPr id="41" name="テキスト ボックス 40">
            <a:extLst>
              <a:ext uri="{FF2B5EF4-FFF2-40B4-BE49-F238E27FC236}">
                <a16:creationId xmlns:a16="http://schemas.microsoft.com/office/drawing/2014/main" id="{9E5EEF26-CE11-4C92-B04B-C9D4873FA3BF}"/>
              </a:ext>
            </a:extLst>
          </p:cNvPr>
          <p:cNvSpPr txBox="1"/>
          <p:nvPr/>
        </p:nvSpPr>
        <p:spPr>
          <a:xfrm>
            <a:off x="1043608" y="1149033"/>
            <a:ext cx="7511855" cy="1606811"/>
          </a:xfrm>
          <a:custGeom>
            <a:avLst/>
            <a:gdLst>
              <a:gd name="connsiteX0" fmla="*/ 0 w 6772842"/>
              <a:gd name="connsiteY0" fmla="*/ 0 h 1622507"/>
              <a:gd name="connsiteX1" fmla="*/ 3950825 w 6772842"/>
              <a:gd name="connsiteY1" fmla="*/ 0 h 1622507"/>
              <a:gd name="connsiteX2" fmla="*/ 3950825 w 6772842"/>
              <a:gd name="connsiteY2" fmla="*/ 0 h 1622507"/>
              <a:gd name="connsiteX3" fmla="*/ 5644035 w 6772842"/>
              <a:gd name="connsiteY3" fmla="*/ 0 h 1622507"/>
              <a:gd name="connsiteX4" fmla="*/ 6772842 w 6772842"/>
              <a:gd name="connsiteY4" fmla="*/ 0 h 1622507"/>
              <a:gd name="connsiteX5" fmla="*/ 6772842 w 6772842"/>
              <a:gd name="connsiteY5" fmla="*/ 632170 h 1622507"/>
              <a:gd name="connsiteX6" fmla="*/ 6772842 w 6772842"/>
              <a:gd name="connsiteY6" fmla="*/ 632170 h 1622507"/>
              <a:gd name="connsiteX7" fmla="*/ 6772842 w 6772842"/>
              <a:gd name="connsiteY7" fmla="*/ 903100 h 1622507"/>
              <a:gd name="connsiteX8" fmla="*/ 6772842 w 6772842"/>
              <a:gd name="connsiteY8" fmla="*/ 1083720 h 1622507"/>
              <a:gd name="connsiteX9" fmla="*/ 4805835 w 6772842"/>
              <a:gd name="connsiteY9" fmla="*/ 1083720 h 1622507"/>
              <a:gd name="connsiteX10" fmla="*/ 4001302 w 6772842"/>
              <a:gd name="connsiteY10" fmla="*/ 1622507 h 1622507"/>
              <a:gd name="connsiteX11" fmla="*/ 3950825 w 6772842"/>
              <a:gd name="connsiteY11" fmla="*/ 1083720 h 1622507"/>
              <a:gd name="connsiteX12" fmla="*/ 0 w 6772842"/>
              <a:gd name="connsiteY12" fmla="*/ 1083720 h 1622507"/>
              <a:gd name="connsiteX13" fmla="*/ 0 w 6772842"/>
              <a:gd name="connsiteY13" fmla="*/ 903100 h 1622507"/>
              <a:gd name="connsiteX14" fmla="*/ 0 w 6772842"/>
              <a:gd name="connsiteY14" fmla="*/ 632170 h 1622507"/>
              <a:gd name="connsiteX15" fmla="*/ 0 w 6772842"/>
              <a:gd name="connsiteY15" fmla="*/ 632170 h 1622507"/>
              <a:gd name="connsiteX16" fmla="*/ 0 w 6772842"/>
              <a:gd name="connsiteY16" fmla="*/ 0 h 16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72841" h="1622507">
                <a:moveTo>
                  <a:pt x="0" y="0"/>
                </a:moveTo>
                <a:lnTo>
                  <a:pt x="3950825" y="0"/>
                </a:lnTo>
                <a:lnTo>
                  <a:pt x="3950825" y="0"/>
                </a:lnTo>
                <a:lnTo>
                  <a:pt x="5644035" y="0"/>
                </a:lnTo>
                <a:lnTo>
                  <a:pt x="6772842" y="0"/>
                </a:lnTo>
                <a:lnTo>
                  <a:pt x="6772842" y="632170"/>
                </a:lnTo>
                <a:lnTo>
                  <a:pt x="6772842" y="632170"/>
                </a:lnTo>
                <a:lnTo>
                  <a:pt x="6772842" y="903100"/>
                </a:lnTo>
                <a:lnTo>
                  <a:pt x="6772842" y="1083720"/>
                </a:lnTo>
                <a:lnTo>
                  <a:pt x="4805835" y="1083720"/>
                </a:lnTo>
                <a:lnTo>
                  <a:pt x="4001302" y="1622507"/>
                </a:lnTo>
                <a:lnTo>
                  <a:pt x="3950825" y="1083720"/>
                </a:lnTo>
                <a:lnTo>
                  <a:pt x="0" y="1083720"/>
                </a:lnTo>
                <a:lnTo>
                  <a:pt x="0" y="903100"/>
                </a:lnTo>
                <a:lnTo>
                  <a:pt x="0" y="632170"/>
                </a:lnTo>
                <a:lnTo>
                  <a:pt x="0" y="632170"/>
                </a:lnTo>
                <a:lnTo>
                  <a:pt x="0" y="0"/>
                </a:lnTo>
                <a:close/>
              </a:path>
            </a:pathLst>
          </a:custGeom>
          <a:solidFill>
            <a:schemeClr val="bg1"/>
          </a:solidFill>
          <a:ln w="38100">
            <a:solidFill>
              <a:srgbClr val="FF9900"/>
            </a:solidFill>
          </a:ln>
          <a:effectLst>
            <a:outerShdw blurRad="50800" dist="38100" dir="2700000" algn="tl" rotWithShape="0">
              <a:prstClr val="black">
                <a:alpha val="40000"/>
              </a:prstClr>
            </a:outerShdw>
          </a:effectLst>
        </p:spPr>
        <p:txBody>
          <a:bodyPr wrap="square" lIns="180000" tIns="144000" rtlCol="0" anchor="t" anchorCtr="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喫煙・受動喫煙・飲酒・食</a:t>
            </a:r>
            <a:r>
              <a:rPr kumimoji="1" lang="ja-JP" altLang="en-US" sz="2800" b="1" i="0" u="none" strike="noStrike" kern="1200" cap="none" spc="-30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事</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（野菜不足、脂肪のとりすぎなど</a:t>
            </a:r>
            <a:r>
              <a:rPr kumimoji="1" lang="ja-JP" altLang="en-US" sz="2800" b="1" i="0" u="none" strike="noStrike" kern="1200" cap="none" spc="-150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・運動不足など</a:t>
            </a:r>
          </a:p>
        </p:txBody>
      </p:sp>
      <p:grpSp>
        <p:nvGrpSpPr>
          <p:cNvPr id="45" name="グループ化 44">
            <a:extLst>
              <a:ext uri="{FF2B5EF4-FFF2-40B4-BE49-F238E27FC236}">
                <a16:creationId xmlns:a16="http://schemas.microsoft.com/office/drawing/2014/main" id="{95D4F8C3-D05C-44F1-B2CB-92B3BA5840F6}"/>
              </a:ext>
            </a:extLst>
          </p:cNvPr>
          <p:cNvGrpSpPr/>
          <p:nvPr/>
        </p:nvGrpSpPr>
        <p:grpSpPr>
          <a:xfrm>
            <a:off x="3741779" y="2361565"/>
            <a:ext cx="2587119" cy="2557626"/>
            <a:chOff x="3677860" y="1707463"/>
            <a:chExt cx="2915872" cy="2915870"/>
          </a:xfrm>
        </p:grpSpPr>
        <p:sp>
          <p:nvSpPr>
            <p:cNvPr id="46" name="円/楕円 19">
              <a:extLst>
                <a:ext uri="{FF2B5EF4-FFF2-40B4-BE49-F238E27FC236}">
                  <a16:creationId xmlns:a16="http://schemas.microsoft.com/office/drawing/2014/main" id="{94D346CF-A6A8-4E56-A7F9-82BB05E9FEA6}"/>
                </a:ext>
              </a:extLst>
            </p:cNvPr>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47" name="テキスト ボックス 46">
              <a:extLst>
                <a:ext uri="{FF2B5EF4-FFF2-40B4-BE49-F238E27FC236}">
                  <a16:creationId xmlns:a16="http://schemas.microsoft.com/office/drawing/2014/main" id="{9179F8E0-2EEC-450E-BA3D-A01CCB588E2A}"/>
                </a:ext>
              </a:extLst>
            </p:cNvPr>
            <p:cNvSpPr txBox="1"/>
            <p:nvPr/>
          </p:nvSpPr>
          <p:spPr>
            <a:xfrm>
              <a:off x="3911092" y="2799988"/>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生活習慣</a:t>
              </a:r>
            </a:p>
          </p:txBody>
        </p:sp>
      </p:grpSp>
      <p:grpSp>
        <p:nvGrpSpPr>
          <p:cNvPr id="48" name="グループ化 47">
            <a:extLst>
              <a:ext uri="{FF2B5EF4-FFF2-40B4-BE49-F238E27FC236}">
                <a16:creationId xmlns:a16="http://schemas.microsoft.com/office/drawing/2014/main" id="{C9C9215C-7B2C-481B-97FD-A209E100FCB6}"/>
              </a:ext>
            </a:extLst>
          </p:cNvPr>
          <p:cNvGrpSpPr/>
          <p:nvPr/>
        </p:nvGrpSpPr>
        <p:grpSpPr>
          <a:xfrm>
            <a:off x="1016587" y="2465217"/>
            <a:ext cx="2587119" cy="2298403"/>
            <a:chOff x="746302" y="1935088"/>
            <a:chExt cx="2723331" cy="2458690"/>
          </a:xfrm>
        </p:grpSpPr>
        <p:sp>
          <p:nvSpPr>
            <p:cNvPr id="49" name="円/楕円 23">
              <a:extLst>
                <a:ext uri="{FF2B5EF4-FFF2-40B4-BE49-F238E27FC236}">
                  <a16:creationId xmlns:a16="http://schemas.microsoft.com/office/drawing/2014/main" id="{CFAD80CD-ABBB-4BDB-A52A-0699374C8028}"/>
                </a:ext>
              </a:extLst>
            </p:cNvPr>
            <p:cNvSpPr/>
            <p:nvPr/>
          </p:nvSpPr>
          <p:spPr>
            <a:xfrm>
              <a:off x="887993" y="1935088"/>
              <a:ext cx="2507895" cy="245869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50" name="テキスト ボックス 49">
              <a:extLst>
                <a:ext uri="{FF2B5EF4-FFF2-40B4-BE49-F238E27FC236}">
                  <a16:creationId xmlns:a16="http://schemas.microsoft.com/office/drawing/2014/main" id="{42438481-521E-458D-AED4-473790A22E88}"/>
                </a:ext>
              </a:extLst>
            </p:cNvPr>
            <p:cNvSpPr txBox="1"/>
            <p:nvPr/>
          </p:nvSpPr>
          <p:spPr>
            <a:xfrm>
              <a:off x="746302" y="2552389"/>
              <a:ext cx="2723331" cy="1251684"/>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細菌・</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ウイルス</a:t>
              </a:r>
            </a:p>
          </p:txBody>
        </p:sp>
      </p:grpSp>
      <p:grpSp>
        <p:nvGrpSpPr>
          <p:cNvPr id="51" name="グループ化 50">
            <a:extLst>
              <a:ext uri="{FF2B5EF4-FFF2-40B4-BE49-F238E27FC236}">
                <a16:creationId xmlns:a16="http://schemas.microsoft.com/office/drawing/2014/main" id="{EB97F3E5-50AC-476A-AEB5-D1D02256CDEB}"/>
              </a:ext>
            </a:extLst>
          </p:cNvPr>
          <p:cNvGrpSpPr/>
          <p:nvPr/>
        </p:nvGrpSpPr>
        <p:grpSpPr>
          <a:xfrm>
            <a:off x="6537028" y="2817475"/>
            <a:ext cx="1752490" cy="1679856"/>
            <a:chOff x="8264397" y="356574"/>
            <a:chExt cx="2915872" cy="2915870"/>
          </a:xfrm>
        </p:grpSpPr>
        <p:sp>
          <p:nvSpPr>
            <p:cNvPr id="52" name="円/楕円 17">
              <a:extLst>
                <a:ext uri="{FF2B5EF4-FFF2-40B4-BE49-F238E27FC236}">
                  <a16:creationId xmlns:a16="http://schemas.microsoft.com/office/drawing/2014/main" id="{B84398FB-0205-402F-BDF2-6D02400A3083}"/>
                </a:ext>
              </a:extLst>
            </p:cNvPr>
            <p:cNvSpPr/>
            <p:nvPr/>
          </p:nvSpPr>
          <p:spPr>
            <a:xfrm>
              <a:off x="8264397" y="35657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53" name="テキスト ボックス 52">
              <a:extLst>
                <a:ext uri="{FF2B5EF4-FFF2-40B4-BE49-F238E27FC236}">
                  <a16:creationId xmlns:a16="http://schemas.microsoft.com/office/drawing/2014/main" id="{39A4D7BB-5E38-4D9F-AFA2-514EB3A7B483}"/>
                </a:ext>
              </a:extLst>
            </p:cNvPr>
            <p:cNvSpPr txBox="1"/>
            <p:nvPr/>
          </p:nvSpPr>
          <p:spPr>
            <a:xfrm>
              <a:off x="8573969" y="1206363"/>
              <a:ext cx="2316073" cy="144243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遺伝的</a:t>
              </a:r>
              <a:endParaRPr kumimoji="1" lang="en-US" altLang="ja-JP"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原因</a:t>
              </a:r>
            </a:p>
          </p:txBody>
        </p:sp>
      </p:grpSp>
      <p:sp>
        <p:nvSpPr>
          <p:cNvPr id="54" name="円/楕円 1">
            <a:extLst>
              <a:ext uri="{FF2B5EF4-FFF2-40B4-BE49-F238E27FC236}">
                <a16:creationId xmlns:a16="http://schemas.microsoft.com/office/drawing/2014/main" id="{489D54C4-5289-4D77-AD1C-181513E3F51A}"/>
              </a:ext>
            </a:extLst>
          </p:cNvPr>
          <p:cNvSpPr/>
          <p:nvPr/>
        </p:nvSpPr>
        <p:spPr>
          <a:xfrm>
            <a:off x="3826033" y="2455891"/>
            <a:ext cx="2418613" cy="2317056"/>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sym typeface="Wingdings"/>
            </a:endParaRPr>
          </a:p>
        </p:txBody>
      </p:sp>
    </p:spTree>
    <p:extLst>
      <p:ext uri="{BB962C8B-B14F-4D97-AF65-F5344CB8AC3E}">
        <p14:creationId xmlns:p14="http://schemas.microsoft.com/office/powerpoint/2010/main" val="4090234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heel(1)">
                                      <p:cBhvr>
                                        <p:cTn id="16" dur="10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1"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3025676" y="1514173"/>
            <a:ext cx="3144123" cy="3124352"/>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20000"/>
              </a:lnSpc>
              <a:spcBef>
                <a:spcPct val="0"/>
              </a:spcBef>
              <a:spcAft>
                <a:spcPct val="0"/>
              </a:spcAft>
              <a:buClrTx/>
              <a:buSzTx/>
              <a:buFontTx/>
              <a:buNone/>
              <a:tabLst/>
              <a:defRPr/>
            </a:pPr>
            <a:r>
              <a:rPr kumimoji="1" lang="ja-JP" altLang="ja-JP" sz="4000" b="1" i="0" u="none" strike="noStrike" kern="1200" cap="none" spc="0" normalizeH="0" baseline="0" noProof="0" dirty="0">
                <a:ln>
                  <a:noFill/>
                </a:ln>
                <a:solidFill>
                  <a:srgbClr val="000000"/>
                </a:solidFill>
                <a:effectLst/>
                <a:uLnTx/>
                <a:uFillTx/>
                <a:latin typeface="游明朝" panose="02020400000000000000" pitchFamily="18" charset="-128"/>
                <a:ea typeface="メイリオ" panose="020B0604030504040204" pitchFamily="50" charset="-128"/>
                <a:cs typeface="メイリオ" panose="020B0604030504040204" pitchFamily="50" charset="-128"/>
                <a:sym typeface="Wingdings"/>
              </a:rPr>
              <a:t>たばこを吸わない</a:t>
            </a:r>
            <a:endParaRPr kumimoji="1" lang="ja-JP"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sym typeface="Wingdings"/>
            </a:endParaRPr>
          </a:p>
        </p:txBody>
      </p:sp>
      <p:sp>
        <p:nvSpPr>
          <p:cNvPr id="22" name="円/楕円 21"/>
          <p:cNvSpPr/>
          <p:nvPr/>
        </p:nvSpPr>
        <p:spPr>
          <a:xfrm>
            <a:off x="1222300" y="3112042"/>
            <a:ext cx="2289649"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バランスの</a:t>
            </a: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よい食事</a:t>
            </a:r>
          </a:p>
        </p:txBody>
      </p:sp>
      <p:grpSp>
        <p:nvGrpSpPr>
          <p:cNvPr id="12" name="グループ化 11"/>
          <p:cNvGrpSpPr/>
          <p:nvPr/>
        </p:nvGrpSpPr>
        <p:grpSpPr>
          <a:xfrm>
            <a:off x="326528" y="-17252"/>
            <a:ext cx="8151156" cy="1751783"/>
            <a:chOff x="326528" y="-17252"/>
            <a:chExt cx="8151156" cy="1751783"/>
          </a:xfrm>
        </p:grpSpPr>
        <p:pic>
          <p:nvPicPr>
            <p:cNvPr id="13"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87215" y="-17252"/>
              <a:ext cx="7190469" cy="1751783"/>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996964" y="433762"/>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marR="0" lvl="0" indent="0" algn="l" defTabSz="914400" rtl="0" eaLnBrk="1" fontAlgn="auto" latinLnBrk="0" hangingPunct="1">
                <a:lnSpc>
                  <a:spcPts val="45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どのような生活を送れば</a:t>
              </a:r>
              <a:br>
                <a:rPr kumimoji="1" lang="en-US" altLang="ja-JP"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よいのだろう</a:t>
              </a:r>
            </a:p>
          </p:txBody>
        </p:sp>
        <p:grpSp>
          <p:nvGrpSpPr>
            <p:cNvPr id="16" name="グループ化 15"/>
            <p:cNvGrpSpPr/>
            <p:nvPr/>
          </p:nvGrpSpPr>
          <p:grpSpPr>
            <a:xfrm>
              <a:off x="326528" y="348797"/>
              <a:ext cx="1008112" cy="1067428"/>
              <a:chOff x="728192" y="921380"/>
              <a:chExt cx="1008112" cy="1067428"/>
            </a:xfrm>
          </p:grpSpPr>
          <p:sp>
            <p:nvSpPr>
              <p:cNvPr id="17" name="円/楕円 16"/>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18" name="テキスト ボックス 17"/>
              <p:cNvSpPr txBox="1"/>
              <p:nvPr/>
            </p:nvSpPr>
            <p:spPr>
              <a:xfrm>
                <a:off x="741793" y="921380"/>
                <a:ext cx="971567" cy="105054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2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28" name="円/楕円 27"/>
          <p:cNvSpPr/>
          <p:nvPr/>
        </p:nvSpPr>
        <p:spPr>
          <a:xfrm>
            <a:off x="1222300" y="1483042"/>
            <a:ext cx="2485604"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20000"/>
              </a:lnSpc>
              <a:spcBef>
                <a:spcPct val="0"/>
              </a:spcBef>
              <a:spcAft>
                <a:spcPct val="0"/>
              </a:spcAft>
              <a:buClrTx/>
              <a:buSzTx/>
              <a:buFontTx/>
              <a:buNone/>
              <a:tabLst/>
              <a:defRPr/>
            </a:pPr>
            <a:r>
              <a:rPr kumimoji="1" lang="ja-JP" altLang="ja-JP" sz="2400" b="1" i="0" u="none" strike="noStrike" kern="1200" cap="none" spc="0" normalizeH="0" baseline="0" noProof="0" dirty="0">
                <a:ln>
                  <a:noFill/>
                </a:ln>
                <a:solidFill>
                  <a:srgbClr val="000000"/>
                </a:solidFill>
                <a:effectLst/>
                <a:uLnTx/>
                <a:uFillTx/>
                <a:latin typeface="游明朝" panose="02020400000000000000" pitchFamily="18" charset="-128"/>
                <a:ea typeface="メイリオ" panose="020B0604030504040204" pitchFamily="50" charset="-128"/>
                <a:cs typeface="メイリオ" panose="020B0604030504040204" pitchFamily="50" charset="-128"/>
                <a:sym typeface="Wingdings"/>
              </a:rPr>
              <a:t>お酒を飲みすぎない</a:t>
            </a:r>
            <a:endParaRPr kumimoji="1" lang="ja-JP"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sym typeface="Wingdings"/>
            </a:endParaRPr>
          </a:p>
        </p:txBody>
      </p:sp>
      <p:sp>
        <p:nvSpPr>
          <p:cNvPr id="19" name="円/楕円 18"/>
          <p:cNvSpPr/>
          <p:nvPr/>
        </p:nvSpPr>
        <p:spPr>
          <a:xfrm>
            <a:off x="5637275" y="1451347"/>
            <a:ext cx="2447783" cy="1694468"/>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適正体重</a:t>
            </a:r>
            <a:endPar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の維持</a:t>
            </a:r>
          </a:p>
        </p:txBody>
      </p:sp>
      <p:sp>
        <p:nvSpPr>
          <p:cNvPr id="21" name="円/楕円 20"/>
          <p:cNvSpPr/>
          <p:nvPr/>
        </p:nvSpPr>
        <p:spPr>
          <a:xfrm>
            <a:off x="5511280" y="3091319"/>
            <a:ext cx="2573778"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適度な</a:t>
            </a:r>
            <a:br>
              <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b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運動</a:t>
            </a:r>
          </a:p>
        </p:txBody>
      </p:sp>
      <p:sp>
        <p:nvSpPr>
          <p:cNvPr id="30" name="テキスト ボックス 29"/>
          <p:cNvSpPr txBox="1"/>
          <p:nvPr/>
        </p:nvSpPr>
        <p:spPr>
          <a:xfrm>
            <a:off x="385269" y="4801415"/>
            <a:ext cx="8424936" cy="1355448"/>
          </a:xfrm>
          <a:prstGeom prst="roundRect">
            <a:avLst>
              <a:gd name="adj" fmla="val 14464"/>
            </a:avLst>
          </a:prstGeom>
          <a:solidFill>
            <a:srgbClr val="FF9900"/>
          </a:solidFill>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mn-ea"/>
                <a:ea typeface="+mn-ea"/>
                <a:cs typeface="メイリオ" panose="020B0604030504040204" pitchFamily="50" charset="-128"/>
              </a:defRPr>
            </a:pPr>
            <a:r>
              <a:rPr kumimoji="1" lang="ja-JP" altLang="en-US" sz="3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望ましい生活習慣により</a:t>
            </a:r>
            <a:endParaRPr kumimoji="1" lang="en-US" altLang="ja-JP" sz="3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がんになるリスクを減らすことができる</a:t>
            </a:r>
          </a:p>
        </p:txBody>
      </p:sp>
      <p:sp>
        <p:nvSpPr>
          <p:cNvPr id="14" name="テキスト ボックス 13"/>
          <p:cNvSpPr txBox="1"/>
          <p:nvPr/>
        </p:nvSpPr>
        <p:spPr>
          <a:xfrm>
            <a:off x="413417" y="6199976"/>
            <a:ext cx="7992259" cy="400110"/>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0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出典：国立がん研究センター社会と健康研究センター予防研究グループ　科学的根拠に基づく発がん性・がん予防効果の評価とがん予防ガイドライン提言に関する研究を基に国立がん研究センターがん情報サービスが作成）</a:t>
            </a:r>
          </a:p>
        </p:txBody>
      </p:sp>
      <p:sp>
        <p:nvSpPr>
          <p:cNvPr id="23" name="正方形/長方形 22">
            <a:extLst>
              <a:ext uri="{FF2B5EF4-FFF2-40B4-BE49-F238E27FC236}">
                <a16:creationId xmlns:a16="http://schemas.microsoft.com/office/drawing/2014/main" id="{A9FD6E2E-D1FB-4834-9C22-3CDA961D7F13}"/>
              </a:ext>
            </a:extLst>
          </p:cNvPr>
          <p:cNvSpPr/>
          <p:nvPr/>
        </p:nvSpPr>
        <p:spPr>
          <a:xfrm>
            <a:off x="8515455" y="6192671"/>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６</a:t>
            </a:r>
          </a:p>
        </p:txBody>
      </p:sp>
    </p:spTree>
    <p:extLst>
      <p:ext uri="{BB962C8B-B14F-4D97-AF65-F5344CB8AC3E}">
        <p14:creationId xmlns:p14="http://schemas.microsoft.com/office/powerpoint/2010/main" val="2606799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8" grpId="0" animBg="1"/>
      <p:bldP spid="19" grpId="0" animBg="1"/>
      <p:bldP spid="21"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kamura\Desktop\サタケさんイラストスライド化拡大-06.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20736" y="3331312"/>
            <a:ext cx="3502527" cy="324165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3306795" y="6033901"/>
            <a:ext cx="2622351" cy="625920"/>
            <a:chOff x="2966910" y="4243749"/>
            <a:chExt cx="2622351" cy="625920"/>
          </a:xfrm>
        </p:grpSpPr>
        <p:sp>
          <p:nvSpPr>
            <p:cNvPr id="14" name="正方形/長方形 13"/>
            <p:cNvSpPr/>
            <p:nvPr/>
          </p:nvSpPr>
          <p:spPr>
            <a:xfrm>
              <a:off x="2966910" y="4243749"/>
              <a:ext cx="2568766" cy="625920"/>
            </a:xfrm>
            <a:prstGeom prst="rect">
              <a:avLst/>
            </a:prstGeom>
            <a:solidFill>
              <a:srgbClr val="0070C0"/>
            </a:solidFill>
          </p:spPr>
          <p:txBody>
            <a:bodyPr wrap="square" tIns="108000" bIns="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さん</a:t>
              </a:r>
            </a:p>
          </p:txBody>
        </p:sp>
        <p:sp>
          <p:nvSpPr>
            <p:cNvPr id="2" name="正方形/長方形 1"/>
            <p:cNvSpPr/>
            <p:nvPr/>
          </p:nvSpPr>
          <p:spPr>
            <a:xfrm>
              <a:off x="4064485" y="4364999"/>
              <a:ext cx="1524776" cy="478387"/>
            </a:xfrm>
            <a:prstGeom prst="rect">
              <a:avLst/>
            </a:prstGeom>
          </p:spPr>
          <p:txBody>
            <a:bodyPr wrap="none" tIns="108000" bIns="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才）</a:t>
              </a:r>
            </a:p>
          </p:txBody>
        </p:sp>
      </p:grpSp>
      <p:sp>
        <p:nvSpPr>
          <p:cNvPr id="16" name="角丸四角形吹き出し 15"/>
          <p:cNvSpPr/>
          <p:nvPr/>
        </p:nvSpPr>
        <p:spPr>
          <a:xfrm>
            <a:off x="395536" y="1811060"/>
            <a:ext cx="3003459" cy="2194004"/>
          </a:xfrm>
          <a:prstGeom prst="wedgeRoundRectCallout">
            <a:avLst>
              <a:gd name="adj1" fmla="val 41601"/>
              <a:gd name="adj2" fmla="val 6666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lIns="108000" tIns="108000" r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生活習慣が</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がんの予防に大事だと知っていますよ！</a:t>
            </a:r>
          </a:p>
        </p:txBody>
      </p:sp>
      <p:sp>
        <p:nvSpPr>
          <p:cNvPr id="17" name="角丸四角形吹き出し 16"/>
          <p:cNvSpPr/>
          <p:nvPr/>
        </p:nvSpPr>
        <p:spPr>
          <a:xfrm>
            <a:off x="4139951" y="1857327"/>
            <a:ext cx="4608512" cy="2147737"/>
          </a:xfrm>
          <a:prstGeom prst="wedgeRoundRectCallout">
            <a:avLst>
              <a:gd name="adj1" fmla="val 1222"/>
              <a:gd name="adj2" fmla="val 6950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でも、体がじょうぶ</a:t>
            </a:r>
            <a:br>
              <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b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だから気にしてません。</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忙しくて、それどころじゃありませんよ</a:t>
            </a:r>
            <a:r>
              <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a:t>
            </a:r>
            <a:endParaRPr kumimoji="1" lang="en-US" altLang="ja-JP" sz="3200" b="1"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grpSp>
        <p:nvGrpSpPr>
          <p:cNvPr id="22" name="グループ化 21"/>
          <p:cNvGrpSpPr/>
          <p:nvPr/>
        </p:nvGrpSpPr>
        <p:grpSpPr>
          <a:xfrm>
            <a:off x="355103" y="-17252"/>
            <a:ext cx="9296698" cy="1920846"/>
            <a:chOff x="326528" y="-17252"/>
            <a:chExt cx="9296698" cy="1920846"/>
          </a:xfrm>
        </p:grpSpPr>
        <p:pic>
          <p:nvPicPr>
            <p:cNvPr id="23" name="Picture 2" descr="C:\Users\nakamura\Desktop\スライド文字-05.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87215" y="-17252"/>
              <a:ext cx="7846316"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1863614" y="433762"/>
              <a:ext cx="77596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がんのリスクを減らすための</a:t>
              </a:r>
              <a:endParaRPr kumimoji="1" lang="en-US" altLang="ja-JP" sz="4000" b="1" i="0" u="none" strike="noStrike" kern="1200" cap="none" spc="-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u="none" strike="noStrike" kern="1200" cap="none" spc="-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アドバイスを考えよう</a:t>
              </a:r>
              <a:endParaRPr kumimoji="1" lang="en-US" altLang="ja-JP" sz="4000" b="1" i="0" u="none" strike="noStrike" kern="1200" cap="none" spc="-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5" name="グループ化 24"/>
            <p:cNvGrpSpPr/>
            <p:nvPr/>
          </p:nvGrpSpPr>
          <p:grpSpPr>
            <a:xfrm>
              <a:off x="326528" y="348797"/>
              <a:ext cx="1008112" cy="1067428"/>
              <a:chOff x="728192" y="921380"/>
              <a:chExt cx="1008112" cy="1067428"/>
            </a:xfrm>
          </p:grpSpPr>
          <p:sp>
            <p:nvSpPr>
              <p:cNvPr id="26" name="円/楕円 25"/>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27" name="テキスト ボックス 26"/>
              <p:cNvSpPr txBox="1"/>
              <p:nvPr/>
            </p:nvSpPr>
            <p:spPr>
              <a:xfrm>
                <a:off x="741793" y="921380"/>
                <a:ext cx="971567" cy="105054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2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8" name="グループ化 7"/>
          <p:cNvGrpSpPr/>
          <p:nvPr/>
        </p:nvGrpSpPr>
        <p:grpSpPr>
          <a:xfrm>
            <a:off x="277898" y="5595323"/>
            <a:ext cx="8326046" cy="1064498"/>
            <a:chOff x="395536" y="5589240"/>
            <a:chExt cx="8424936" cy="1318042"/>
          </a:xfrm>
        </p:grpSpPr>
        <p:sp>
          <p:nvSpPr>
            <p:cNvPr id="11" name="テキスト ボックス 10"/>
            <p:cNvSpPr txBox="1"/>
            <p:nvPr/>
          </p:nvSpPr>
          <p:spPr>
            <a:xfrm>
              <a:off x="395536" y="5589240"/>
              <a:ext cx="8424936" cy="1318042"/>
            </a:xfrm>
            <a:prstGeom prst="roundRect">
              <a:avLst/>
            </a:prstGeom>
            <a:solidFill>
              <a:srgbClr val="0070C0"/>
            </a:solidFill>
          </p:spPr>
          <p:txBody>
            <a:bodyPr wrap="square" lIns="1116000" tIns="0" bIns="324000" rtlCol="0" anchor="ctr" anchorCtr="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endParaRPr kumimoji="1" lang="en-US" altLang="ja-JP" sz="3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●細胞の変異は毎日起こっている</a:t>
              </a:r>
              <a:endParaRPr kumimoji="1" lang="en-US" altLang="ja-JP" sz="3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●がん細胞は</a:t>
              </a:r>
              <a:r>
                <a:rPr kumimoji="1" lang="en-US" altLang="ja-JP" sz="3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10</a:t>
              </a:r>
              <a:r>
                <a:rPr kumimoji="1" lang="ja-JP" altLang="en-US" sz="3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en-US" altLang="ja-JP" sz="3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20</a:t>
              </a:r>
              <a:r>
                <a:rPr kumimoji="1" lang="ja-JP" altLang="en-US" sz="3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年かけて成長する</a:t>
              </a:r>
            </a:p>
          </p:txBody>
        </p:sp>
        <p:sp>
          <p:nvSpPr>
            <p:cNvPr id="7" name="テキスト ボックス 6"/>
            <p:cNvSpPr txBox="1"/>
            <p:nvPr/>
          </p:nvSpPr>
          <p:spPr>
            <a:xfrm>
              <a:off x="588039" y="5805142"/>
              <a:ext cx="887617" cy="944935"/>
            </a:xfrm>
            <a:prstGeom prst="flowChartConnector">
              <a:avLst/>
            </a:prstGeom>
            <a:solidFill>
              <a:schemeClr val="bg1"/>
            </a:solidFill>
          </p:spPr>
          <p:txBody>
            <a:bodyPr wrap="square" bIns="0" rtlCol="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800" b="1"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Arial" panose="020B0604020202020204" pitchFamily="34" charset="0"/>
                </a:rPr>
                <a:t>ヒント</a:t>
              </a:r>
            </a:p>
          </p:txBody>
        </p:sp>
      </p:grpSp>
      <p:sp>
        <p:nvSpPr>
          <p:cNvPr id="18" name="正方形/長方形 17">
            <a:extLst>
              <a:ext uri="{FF2B5EF4-FFF2-40B4-BE49-F238E27FC236}">
                <a16:creationId xmlns:a16="http://schemas.microsoft.com/office/drawing/2014/main" id="{9065ABD9-CF3E-47DC-9F9C-F7774CF5B900}"/>
              </a:ext>
            </a:extLst>
          </p:cNvPr>
          <p:cNvSpPr/>
          <p:nvPr/>
        </p:nvSpPr>
        <p:spPr>
          <a:xfrm>
            <a:off x="8544951" y="6192671"/>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７</a:t>
            </a:r>
          </a:p>
        </p:txBody>
      </p:sp>
    </p:spTree>
    <p:extLst>
      <p:ext uri="{BB962C8B-B14F-4D97-AF65-F5344CB8AC3E}">
        <p14:creationId xmlns:p14="http://schemas.microsoft.com/office/powerpoint/2010/main" val="1739399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5550707" y="1772507"/>
            <a:ext cx="3208837" cy="294408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2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p:txBody>
      </p:sp>
      <p:pic>
        <p:nvPicPr>
          <p:cNvPr id="17" name="Picture 2" descr="C:\Users\nakamura\Desktop\サタケさんイラストスライド化拡大-06.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06959" y="2047285"/>
            <a:ext cx="2629379" cy="2433541"/>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414201" y="4681864"/>
            <a:ext cx="4661855" cy="1943263"/>
          </a:xfrm>
          <a:prstGeom prst="wedgeRoundRectCallout">
            <a:avLst>
              <a:gd name="adj1" fmla="val 62820"/>
              <a:gd name="adj2" fmla="val -26579"/>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18000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若い頃からの</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望ましい生活習慣が</a:t>
            </a:r>
            <a:endParaRPr kumimoji="1" lang="en-US" altLang="ja-JP"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大切</a:t>
            </a: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ですよ。</a:t>
            </a:r>
          </a:p>
        </p:txBody>
      </p:sp>
      <p:sp>
        <p:nvSpPr>
          <p:cNvPr id="14" name="角丸四角形吹き出し 13"/>
          <p:cNvSpPr/>
          <p:nvPr/>
        </p:nvSpPr>
        <p:spPr>
          <a:xfrm>
            <a:off x="426831" y="1838659"/>
            <a:ext cx="4649225" cy="2664296"/>
          </a:xfrm>
          <a:prstGeom prst="wedgeRoundRectCallout">
            <a:avLst>
              <a:gd name="adj1" fmla="val 63628"/>
              <a:gd name="adj2" fmla="val 51142"/>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18000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細胞の</a:t>
            </a:r>
            <a:r>
              <a:rPr kumimoji="1" lang="ja-JP" altLang="en-US"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変異は</a:t>
            </a:r>
            <a:endParaRPr kumimoji="1" lang="en-US" altLang="ja-JP"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常に起こっており</a:t>
            </a: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a:t>
            </a:r>
            <a:br>
              <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b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長い時間をかけて</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がんになります。</a:t>
            </a:r>
          </a:p>
        </p:txBody>
      </p:sp>
      <p:sp>
        <p:nvSpPr>
          <p:cNvPr id="9" name="テキスト ボックス 8"/>
          <p:cNvSpPr txBox="1"/>
          <p:nvPr/>
        </p:nvSpPr>
        <p:spPr>
          <a:xfrm>
            <a:off x="413861" y="239807"/>
            <a:ext cx="8280920" cy="1446550"/>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5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がんのリスクを減らすための</a:t>
            </a:r>
            <a:endParaRPr kumimoji="0" lang="en-US" altLang="ja-JP" sz="4400" b="1" i="0" u="none" strike="noStrike" kern="1200" cap="none" spc="-5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アドバイス</a:t>
            </a:r>
          </a:p>
        </p:txBody>
      </p:sp>
      <p:pic>
        <p:nvPicPr>
          <p:cNvPr id="2050" name="Picture 2" descr="C:\Users\nakamura\Desktop\サタケさんイラストスライド化拡大-07.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72507" y="4191592"/>
            <a:ext cx="2602702" cy="284787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BC0E1B2B-E7E0-47EC-820F-8D3F1C4B80A2}"/>
              </a:ext>
            </a:extLst>
          </p:cNvPr>
          <p:cNvSpPr/>
          <p:nvPr/>
        </p:nvSpPr>
        <p:spPr>
          <a:xfrm>
            <a:off x="8480582" y="6435000"/>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８</a:t>
            </a:r>
          </a:p>
        </p:txBody>
      </p:sp>
    </p:spTree>
    <p:extLst>
      <p:ext uri="{BB962C8B-B14F-4D97-AF65-F5344CB8AC3E}">
        <p14:creationId xmlns:p14="http://schemas.microsoft.com/office/powerpoint/2010/main" val="3420004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4067945" y="404664"/>
            <a:ext cx="4248471" cy="1720346"/>
          </a:xfrm>
          <a:prstGeom prst="wedgeRoundRectCallout">
            <a:avLst>
              <a:gd name="adj1" fmla="val -60462"/>
              <a:gd name="adj2" fmla="val -15098"/>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lIns="180000"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望ましい生活習慣を</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していれば、がんにならないの？</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02" y="961013"/>
            <a:ext cx="2984801" cy="1720346"/>
          </a:xfrm>
          <a:prstGeom prst="rect">
            <a:avLst/>
          </a:prstGeom>
        </p:spPr>
      </p:pic>
      <p:sp>
        <p:nvSpPr>
          <p:cNvPr id="8" name="角丸四角形吹き出し 7"/>
          <p:cNvSpPr/>
          <p:nvPr/>
        </p:nvSpPr>
        <p:spPr>
          <a:xfrm>
            <a:off x="653919" y="2834724"/>
            <a:ext cx="5447406" cy="3413646"/>
          </a:xfrm>
          <a:prstGeom prst="wedgeRoundRectCallout">
            <a:avLst>
              <a:gd name="adj1" fmla="val 64783"/>
              <a:gd name="adj2" fmla="val -842"/>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5200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がんの原因には、</a:t>
            </a:r>
            <a:endParaRPr kumimoji="1" lang="en-US" altLang="ja-JP" sz="3600" b="1"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わかっていないものも</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あります。</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l"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5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がん検診を受けることが大切</a:t>
            </a:r>
            <a:r>
              <a:rPr kumimoji="1" lang="ja-JP" altLang="en-US" sz="4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です。</a:t>
            </a:r>
            <a:endParaRPr kumimoji="1" lang="en-US" altLang="ja-JP" sz="4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pic>
        <p:nvPicPr>
          <p:cNvPr id="9" name="Picture 2" descr="C:\Users\nakamura\Desktop\サタケさんイラストスライド化拡大-07.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770" y="3861048"/>
            <a:ext cx="2602702" cy="284787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95E40E97-1558-42E2-84A1-D30C5B5A7E77}"/>
              </a:ext>
            </a:extLst>
          </p:cNvPr>
          <p:cNvSpPr/>
          <p:nvPr/>
        </p:nvSpPr>
        <p:spPr>
          <a:xfrm>
            <a:off x="8487815" y="6208266"/>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９</a:t>
            </a:r>
          </a:p>
        </p:txBody>
      </p:sp>
    </p:spTree>
    <p:extLst>
      <p:ext uri="{BB962C8B-B14F-4D97-AF65-F5344CB8AC3E}">
        <p14:creationId xmlns:p14="http://schemas.microsoft.com/office/powerpoint/2010/main" val="1987290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79512" y="211287"/>
            <a:ext cx="8733512" cy="73866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200" b="1" i="0" u="none" strike="noStrike" kern="1200" cap="none" spc="-20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望ましい生活習慣以外に</a:t>
            </a:r>
            <a:r>
              <a:rPr kumimoji="1" lang="ja-JP" altLang="en-US" sz="4200" b="1" i="0" u="none" strike="noStrike" kern="1200" cap="none" spc="-40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できること</a:t>
            </a:r>
            <a:endParaRPr kumimoji="1" lang="en-US" altLang="ja-JP" sz="4200" b="1" i="0" u="none" strike="noStrike" kern="1200" cap="none" spc="-40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25" name="テキスト ボックス 24"/>
          <p:cNvSpPr txBox="1"/>
          <p:nvPr/>
        </p:nvSpPr>
        <p:spPr>
          <a:xfrm>
            <a:off x="398196" y="5235826"/>
            <a:ext cx="8415807" cy="1446550"/>
          </a:xfrm>
          <a:prstGeom prst="rect">
            <a:avLst/>
          </a:prstGeom>
          <a:noFill/>
        </p:spPr>
        <p:txBody>
          <a:bodyPr wrap="square" rtlCol="0">
            <a:spAutoFit/>
          </a:bodyPr>
          <a:lstStyle>
            <a:defPPr>
              <a:defRPr lang="ja-JP"/>
            </a:defPPr>
            <a:lvl1pPr marL="0" algn="ctr" defTabSz="914400" rtl="0" eaLnBrk="1" latinLnBrk="0" hangingPunct="1">
              <a:defRPr kumimoji="1" sz="3200" b="1" kern="1200">
                <a:solidFill>
                  <a:schemeClr val="accent3">
                    <a:lumMod val="50000"/>
                  </a:schemeClr>
                </a:solidFill>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200" b="1" i="0" normalizeH="0" noProof="0">
                <a:solidFill>
                  <a:srgbClr val="4F6228"/>
                </a:solidFill>
                <a:uLnTx/>
                <a:uFillTx/>
                <a:latin typeface="+mn-ea"/>
                <a:ea typeface="+mn-ea"/>
                <a:cs typeface="メイリオ" panose="020B0604030504040204" pitchFamily="50" charset="-128"/>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感染している場合も早期治療で</a:t>
            </a:r>
            <a:endParaRPr kumimoji="1" lang="en-US" altLang="ja-JP"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kumimoji="1" sz="3200" b="1" i="0" normalizeH="0" noProof="0">
                <a:solidFill>
                  <a:srgbClr val="4F6228"/>
                </a:solidFill>
                <a:uLnTx/>
                <a:uFillTx/>
                <a:latin typeface="+mn-ea"/>
                <a:ea typeface="+mn-ea"/>
                <a:cs typeface="メイリオ" panose="020B0604030504040204" pitchFamily="50" charset="-128"/>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治すことができる</a:t>
            </a:r>
          </a:p>
        </p:txBody>
      </p:sp>
      <p:sp>
        <p:nvSpPr>
          <p:cNvPr id="17" name="テキスト ボックス 16"/>
          <p:cNvSpPr txBox="1"/>
          <p:nvPr/>
        </p:nvSpPr>
        <p:spPr>
          <a:xfrm>
            <a:off x="2313074" y="4068279"/>
            <a:ext cx="4915524" cy="981534"/>
          </a:xfrm>
          <a:prstGeom prst="wedgeRoundRectCallout">
            <a:avLst>
              <a:gd name="adj1" fmla="val -40732"/>
              <a:gd name="adj2" fmla="val -84985"/>
              <a:gd name="adj3" fmla="val 16667"/>
            </a:avLst>
          </a:prstGeom>
          <a:solidFill>
            <a:srgbClr val="FF9900"/>
          </a:solidFill>
          <a:effectLst>
            <a:outerShdw blurRad="50800" dist="38100" dir="2700000" algn="tl" rotWithShape="0">
              <a:prstClr val="black">
                <a:alpha val="40000"/>
              </a:prstClr>
            </a:outerShdw>
          </a:effectLst>
        </p:spPr>
        <p:txBody>
          <a:bodyPr wrap="square" lIns="108000"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感染対策をする</a:t>
            </a:r>
          </a:p>
        </p:txBody>
      </p:sp>
      <p:sp>
        <p:nvSpPr>
          <p:cNvPr id="29" name="正方形/長方形 28">
            <a:extLst>
              <a:ext uri="{FF2B5EF4-FFF2-40B4-BE49-F238E27FC236}">
                <a16:creationId xmlns:a16="http://schemas.microsoft.com/office/drawing/2014/main" id="{1D2D4D79-7AA8-44E2-B018-7E7312735E4D}"/>
              </a:ext>
            </a:extLst>
          </p:cNvPr>
          <p:cNvSpPr/>
          <p:nvPr/>
        </p:nvSpPr>
        <p:spPr>
          <a:xfrm>
            <a:off x="8333305" y="6419315"/>
            <a:ext cx="638711"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10</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grpSp>
        <p:nvGrpSpPr>
          <p:cNvPr id="20" name="グループ化 19">
            <a:extLst>
              <a:ext uri="{FF2B5EF4-FFF2-40B4-BE49-F238E27FC236}">
                <a16:creationId xmlns:a16="http://schemas.microsoft.com/office/drawing/2014/main" id="{119DA5CE-040C-47ED-9DF9-1E687CF0BB9A}"/>
              </a:ext>
            </a:extLst>
          </p:cNvPr>
          <p:cNvGrpSpPr/>
          <p:nvPr/>
        </p:nvGrpSpPr>
        <p:grpSpPr>
          <a:xfrm>
            <a:off x="3633386" y="1434665"/>
            <a:ext cx="2587119" cy="2557626"/>
            <a:chOff x="3677860" y="1707463"/>
            <a:chExt cx="2915872" cy="2915870"/>
          </a:xfrm>
        </p:grpSpPr>
        <p:sp>
          <p:nvSpPr>
            <p:cNvPr id="21" name="円/楕円 19">
              <a:extLst>
                <a:ext uri="{FF2B5EF4-FFF2-40B4-BE49-F238E27FC236}">
                  <a16:creationId xmlns:a16="http://schemas.microsoft.com/office/drawing/2014/main" id="{ACEA4BF9-1B3E-4E6E-B71C-9AACB10B9431}"/>
                </a:ext>
              </a:extLst>
            </p:cNvPr>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22" name="テキスト ボックス 21">
              <a:extLst>
                <a:ext uri="{FF2B5EF4-FFF2-40B4-BE49-F238E27FC236}">
                  <a16:creationId xmlns:a16="http://schemas.microsoft.com/office/drawing/2014/main" id="{EF4F5C79-3B20-4B66-A700-6CD648CD196F}"/>
                </a:ext>
              </a:extLst>
            </p:cNvPr>
            <p:cNvSpPr txBox="1"/>
            <p:nvPr/>
          </p:nvSpPr>
          <p:spPr>
            <a:xfrm>
              <a:off x="3911092" y="2799988"/>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生活習慣</a:t>
              </a:r>
            </a:p>
          </p:txBody>
        </p:sp>
      </p:grpSp>
      <p:grpSp>
        <p:nvGrpSpPr>
          <p:cNvPr id="23" name="グループ化 22">
            <a:extLst>
              <a:ext uri="{FF2B5EF4-FFF2-40B4-BE49-F238E27FC236}">
                <a16:creationId xmlns:a16="http://schemas.microsoft.com/office/drawing/2014/main" id="{7EEBC91B-FB16-4461-B6D8-1A5E3CA51A58}"/>
              </a:ext>
            </a:extLst>
          </p:cNvPr>
          <p:cNvGrpSpPr/>
          <p:nvPr/>
        </p:nvGrpSpPr>
        <p:grpSpPr>
          <a:xfrm>
            <a:off x="1045929" y="1611581"/>
            <a:ext cx="2309219" cy="2248139"/>
            <a:chOff x="127389" y="2096547"/>
            <a:chExt cx="3158767" cy="3056561"/>
          </a:xfrm>
        </p:grpSpPr>
        <p:sp>
          <p:nvSpPr>
            <p:cNvPr id="27" name="円/楕円 23">
              <a:extLst>
                <a:ext uri="{FF2B5EF4-FFF2-40B4-BE49-F238E27FC236}">
                  <a16:creationId xmlns:a16="http://schemas.microsoft.com/office/drawing/2014/main" id="{E6B790C6-229E-4272-85ED-4AC9C3D0B483}"/>
                </a:ext>
              </a:extLst>
            </p:cNvPr>
            <p:cNvSpPr/>
            <p:nvPr/>
          </p:nvSpPr>
          <p:spPr>
            <a:xfrm>
              <a:off x="127389" y="2096547"/>
              <a:ext cx="3158767" cy="3056561"/>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28" name="テキスト ボックス 27">
              <a:extLst>
                <a:ext uri="{FF2B5EF4-FFF2-40B4-BE49-F238E27FC236}">
                  <a16:creationId xmlns:a16="http://schemas.microsoft.com/office/drawing/2014/main" id="{4015FDFB-763A-4682-8BB9-2C0E361ADBA4}"/>
                </a:ext>
              </a:extLst>
            </p:cNvPr>
            <p:cNvSpPr txBox="1"/>
            <p:nvPr/>
          </p:nvSpPr>
          <p:spPr>
            <a:xfrm>
              <a:off x="345106" y="2925978"/>
              <a:ext cx="2723331" cy="1251684"/>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細菌・</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ウイルス</a:t>
              </a:r>
            </a:p>
          </p:txBody>
        </p:sp>
      </p:grpSp>
      <p:grpSp>
        <p:nvGrpSpPr>
          <p:cNvPr id="41" name="グループ化 40">
            <a:extLst>
              <a:ext uri="{FF2B5EF4-FFF2-40B4-BE49-F238E27FC236}">
                <a16:creationId xmlns:a16="http://schemas.microsoft.com/office/drawing/2014/main" id="{3DD22FEF-7E0C-4601-A090-4BCD1BBD515B}"/>
              </a:ext>
            </a:extLst>
          </p:cNvPr>
          <p:cNvGrpSpPr/>
          <p:nvPr/>
        </p:nvGrpSpPr>
        <p:grpSpPr>
          <a:xfrm>
            <a:off x="6573919" y="1873550"/>
            <a:ext cx="1752490" cy="1679856"/>
            <a:chOff x="8264397" y="356574"/>
            <a:chExt cx="2915872" cy="2915870"/>
          </a:xfrm>
        </p:grpSpPr>
        <p:sp>
          <p:nvSpPr>
            <p:cNvPr id="42" name="円/楕円 17">
              <a:extLst>
                <a:ext uri="{FF2B5EF4-FFF2-40B4-BE49-F238E27FC236}">
                  <a16:creationId xmlns:a16="http://schemas.microsoft.com/office/drawing/2014/main" id="{01F784EF-BD29-495B-A5D1-0F21E21504C0}"/>
                </a:ext>
              </a:extLst>
            </p:cNvPr>
            <p:cNvSpPr/>
            <p:nvPr/>
          </p:nvSpPr>
          <p:spPr>
            <a:xfrm>
              <a:off x="8264397" y="35657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43" name="テキスト ボックス 42">
              <a:extLst>
                <a:ext uri="{FF2B5EF4-FFF2-40B4-BE49-F238E27FC236}">
                  <a16:creationId xmlns:a16="http://schemas.microsoft.com/office/drawing/2014/main" id="{0725F475-4B27-449F-9C32-98DC81D411FE}"/>
                </a:ext>
              </a:extLst>
            </p:cNvPr>
            <p:cNvSpPr txBox="1"/>
            <p:nvPr/>
          </p:nvSpPr>
          <p:spPr>
            <a:xfrm>
              <a:off x="8573969" y="1206363"/>
              <a:ext cx="2316073" cy="144243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遺伝的</a:t>
              </a:r>
              <a:endParaRPr kumimoji="1" lang="en-US" altLang="ja-JP"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原因</a:t>
              </a:r>
            </a:p>
          </p:txBody>
        </p:sp>
      </p:grpSp>
      <p:sp>
        <p:nvSpPr>
          <p:cNvPr id="44" name="円/楕円 31">
            <a:extLst>
              <a:ext uri="{FF2B5EF4-FFF2-40B4-BE49-F238E27FC236}">
                <a16:creationId xmlns:a16="http://schemas.microsoft.com/office/drawing/2014/main" id="{CD9605B5-EC4E-4A0F-9673-CD1E9095C1EF}"/>
              </a:ext>
            </a:extLst>
          </p:cNvPr>
          <p:cNvSpPr/>
          <p:nvPr/>
        </p:nvSpPr>
        <p:spPr>
          <a:xfrm>
            <a:off x="1113961" y="1700807"/>
            <a:ext cx="2082024" cy="2079133"/>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sym typeface="Wingdings"/>
            </a:endParaRPr>
          </a:p>
        </p:txBody>
      </p:sp>
    </p:spTree>
    <p:extLst>
      <p:ext uri="{BB962C8B-B14F-4D97-AF65-F5344CB8AC3E}">
        <p14:creationId xmlns:p14="http://schemas.microsoft.com/office/powerpoint/2010/main" val="83311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 grpId="0" animBg="1"/>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23">
            <a:extLst>
              <a:ext uri="{FF2B5EF4-FFF2-40B4-BE49-F238E27FC236}">
                <a16:creationId xmlns:a16="http://schemas.microsoft.com/office/drawing/2014/main" id="{8CFF02B5-C753-4832-B9A8-D212F0187D1A}"/>
              </a:ext>
            </a:extLst>
          </p:cNvPr>
          <p:cNvSpPr/>
          <p:nvPr/>
        </p:nvSpPr>
        <p:spPr>
          <a:xfrm>
            <a:off x="1045929" y="1611581"/>
            <a:ext cx="2309219" cy="2248139"/>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25" name="テキスト ボックス 24"/>
          <p:cNvSpPr txBox="1"/>
          <p:nvPr/>
        </p:nvSpPr>
        <p:spPr>
          <a:xfrm>
            <a:off x="302077" y="5810959"/>
            <a:ext cx="8415807" cy="769441"/>
          </a:xfrm>
          <a:prstGeom prst="rect">
            <a:avLst/>
          </a:prstGeom>
          <a:noFill/>
        </p:spPr>
        <p:txBody>
          <a:bodyPr wrap="square" rtlCol="0">
            <a:spAutoFit/>
          </a:bodyPr>
          <a:lstStyle>
            <a:defPPr>
              <a:defRPr lang="ja-JP"/>
            </a:defPPr>
            <a:lvl1pPr marL="0" algn="ctr" defTabSz="914400" rtl="0" eaLnBrk="1" latinLnBrk="0" hangingPunct="1">
              <a:defRPr kumimoji="1" sz="3200" b="1" kern="1200">
                <a:solidFill>
                  <a:schemeClr val="accent3">
                    <a:lumMod val="50000"/>
                  </a:schemeClr>
                </a:solidFill>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早期発見すれば治りやすい</a:t>
            </a:r>
          </a:p>
        </p:txBody>
      </p:sp>
      <p:sp>
        <p:nvSpPr>
          <p:cNvPr id="17" name="テキスト ボックス 16"/>
          <p:cNvSpPr txBox="1"/>
          <p:nvPr/>
        </p:nvSpPr>
        <p:spPr>
          <a:xfrm>
            <a:off x="2663000" y="4622989"/>
            <a:ext cx="4915524" cy="897456"/>
          </a:xfrm>
          <a:prstGeom prst="wedgeRoundRectCallout">
            <a:avLst>
              <a:gd name="adj1" fmla="val 43642"/>
              <a:gd name="adj2" fmla="val -153979"/>
              <a:gd name="adj3" fmla="val 16667"/>
            </a:avLst>
          </a:prstGeom>
          <a:solidFill>
            <a:srgbClr val="FF9900"/>
          </a:solidFill>
          <a:effectLst>
            <a:outerShdw blurRad="50800" dist="38100" dir="2700000" algn="tl" rotWithShape="0">
              <a:prstClr val="black">
                <a:alpha val="40000"/>
              </a:prstClr>
            </a:outerShdw>
          </a:effectLst>
        </p:spPr>
        <p:txBody>
          <a:bodyPr wrap="square" tIns="144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がん検診を受ける</a:t>
            </a:r>
          </a:p>
        </p:txBody>
      </p:sp>
      <p:sp>
        <p:nvSpPr>
          <p:cNvPr id="15" name="テキスト ボックス 14"/>
          <p:cNvSpPr txBox="1"/>
          <p:nvPr/>
        </p:nvSpPr>
        <p:spPr>
          <a:xfrm>
            <a:off x="179512" y="211287"/>
            <a:ext cx="8733512" cy="73866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200" b="1" i="0" u="none" strike="noStrike" kern="1200" cap="none" spc="-20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望ましい生活習慣以外に</a:t>
            </a:r>
            <a:r>
              <a:rPr kumimoji="1" lang="ja-JP" altLang="en-US" sz="4200" b="1" i="0" u="none" strike="noStrike" kern="1200" cap="none" spc="-40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できること</a:t>
            </a:r>
            <a:endParaRPr kumimoji="1" lang="en-US" altLang="ja-JP" sz="4200" b="1" i="0" u="none" strike="noStrike" kern="1200" cap="none" spc="-40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24" name="正方形/長方形 23">
            <a:extLst>
              <a:ext uri="{FF2B5EF4-FFF2-40B4-BE49-F238E27FC236}">
                <a16:creationId xmlns:a16="http://schemas.microsoft.com/office/drawing/2014/main" id="{FBD6E8B0-D990-4835-8B8A-BF48E27C140E}"/>
              </a:ext>
            </a:extLst>
          </p:cNvPr>
          <p:cNvSpPr/>
          <p:nvPr/>
        </p:nvSpPr>
        <p:spPr>
          <a:xfrm>
            <a:off x="8289061" y="6419315"/>
            <a:ext cx="638711"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11</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grpSp>
        <p:nvGrpSpPr>
          <p:cNvPr id="21" name="グループ化 20">
            <a:extLst>
              <a:ext uri="{FF2B5EF4-FFF2-40B4-BE49-F238E27FC236}">
                <a16:creationId xmlns:a16="http://schemas.microsoft.com/office/drawing/2014/main" id="{129642F3-D1D0-4574-BF51-95BD20040C96}"/>
              </a:ext>
            </a:extLst>
          </p:cNvPr>
          <p:cNvGrpSpPr/>
          <p:nvPr/>
        </p:nvGrpSpPr>
        <p:grpSpPr>
          <a:xfrm>
            <a:off x="3633386" y="1434665"/>
            <a:ext cx="2587119" cy="2557626"/>
            <a:chOff x="3677860" y="1707463"/>
            <a:chExt cx="2915872" cy="2915870"/>
          </a:xfrm>
        </p:grpSpPr>
        <p:sp>
          <p:nvSpPr>
            <p:cNvPr id="22" name="円/楕円 19">
              <a:extLst>
                <a:ext uri="{FF2B5EF4-FFF2-40B4-BE49-F238E27FC236}">
                  <a16:creationId xmlns:a16="http://schemas.microsoft.com/office/drawing/2014/main" id="{458ED772-AEC4-409E-A862-7BBF2B6FCF34}"/>
                </a:ext>
              </a:extLst>
            </p:cNvPr>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23" name="テキスト ボックス 22">
              <a:extLst>
                <a:ext uri="{FF2B5EF4-FFF2-40B4-BE49-F238E27FC236}">
                  <a16:creationId xmlns:a16="http://schemas.microsoft.com/office/drawing/2014/main" id="{F060BE33-20A3-426B-89CC-D1221D3E5286}"/>
                </a:ext>
              </a:extLst>
            </p:cNvPr>
            <p:cNvSpPr txBox="1"/>
            <p:nvPr/>
          </p:nvSpPr>
          <p:spPr>
            <a:xfrm>
              <a:off x="3911092" y="2799988"/>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生活習慣</a:t>
              </a:r>
            </a:p>
          </p:txBody>
        </p:sp>
      </p:grpSp>
      <p:grpSp>
        <p:nvGrpSpPr>
          <p:cNvPr id="42" name="グループ化 41">
            <a:extLst>
              <a:ext uri="{FF2B5EF4-FFF2-40B4-BE49-F238E27FC236}">
                <a16:creationId xmlns:a16="http://schemas.microsoft.com/office/drawing/2014/main" id="{CC5CE6AA-27B4-4014-8AB1-697C71585205}"/>
              </a:ext>
            </a:extLst>
          </p:cNvPr>
          <p:cNvGrpSpPr/>
          <p:nvPr/>
        </p:nvGrpSpPr>
        <p:grpSpPr>
          <a:xfrm>
            <a:off x="6573919" y="1873550"/>
            <a:ext cx="1752490" cy="1679856"/>
            <a:chOff x="8264397" y="356574"/>
            <a:chExt cx="2915872" cy="2915870"/>
          </a:xfrm>
        </p:grpSpPr>
        <p:sp>
          <p:nvSpPr>
            <p:cNvPr id="43" name="円/楕円 17">
              <a:extLst>
                <a:ext uri="{FF2B5EF4-FFF2-40B4-BE49-F238E27FC236}">
                  <a16:creationId xmlns:a16="http://schemas.microsoft.com/office/drawing/2014/main" id="{D05CDAA9-2771-40E3-B26A-629DBBFF4B88}"/>
                </a:ext>
              </a:extLst>
            </p:cNvPr>
            <p:cNvSpPr/>
            <p:nvPr/>
          </p:nvSpPr>
          <p:spPr>
            <a:xfrm>
              <a:off x="8264397" y="35657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44" name="テキスト ボックス 43">
              <a:extLst>
                <a:ext uri="{FF2B5EF4-FFF2-40B4-BE49-F238E27FC236}">
                  <a16:creationId xmlns:a16="http://schemas.microsoft.com/office/drawing/2014/main" id="{8939F132-CCA3-48BC-9A5E-4698FD6BD16E}"/>
                </a:ext>
              </a:extLst>
            </p:cNvPr>
            <p:cNvSpPr txBox="1"/>
            <p:nvPr/>
          </p:nvSpPr>
          <p:spPr>
            <a:xfrm>
              <a:off x="8573969" y="1206363"/>
              <a:ext cx="2316073" cy="144243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遺伝的</a:t>
              </a:r>
              <a:endParaRPr kumimoji="1" lang="en-US" altLang="ja-JP"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原因</a:t>
              </a:r>
            </a:p>
          </p:txBody>
        </p:sp>
      </p:grpSp>
      <p:sp>
        <p:nvSpPr>
          <p:cNvPr id="45" name="円/楕円 31">
            <a:extLst>
              <a:ext uri="{FF2B5EF4-FFF2-40B4-BE49-F238E27FC236}">
                <a16:creationId xmlns:a16="http://schemas.microsoft.com/office/drawing/2014/main" id="{06826E00-7C48-46F3-9966-41D47C0C5F86}"/>
              </a:ext>
            </a:extLst>
          </p:cNvPr>
          <p:cNvSpPr/>
          <p:nvPr/>
        </p:nvSpPr>
        <p:spPr>
          <a:xfrm>
            <a:off x="6687536" y="2038981"/>
            <a:ext cx="1525255" cy="1409466"/>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sym typeface="Wingdings"/>
            </a:endParaRPr>
          </a:p>
        </p:txBody>
      </p:sp>
      <p:sp>
        <p:nvSpPr>
          <p:cNvPr id="18" name="テキスト ボックス 17">
            <a:extLst>
              <a:ext uri="{FF2B5EF4-FFF2-40B4-BE49-F238E27FC236}">
                <a16:creationId xmlns:a16="http://schemas.microsoft.com/office/drawing/2014/main" id="{6582B77E-2DD7-43B9-956C-240CB2225C43}"/>
              </a:ext>
            </a:extLst>
          </p:cNvPr>
          <p:cNvSpPr txBox="1"/>
          <p:nvPr/>
        </p:nvSpPr>
        <p:spPr>
          <a:xfrm>
            <a:off x="1205091" y="2221638"/>
            <a:ext cx="1990893" cy="920629"/>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細菌・</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Arial" panose="020B0604020202020204" pitchFamily="34" charset="0"/>
              </a:rPr>
              <a:t>ウイルス</a:t>
            </a:r>
          </a:p>
        </p:txBody>
      </p:sp>
    </p:spTree>
    <p:extLst>
      <p:ext uri="{BB962C8B-B14F-4D97-AF65-F5344CB8AC3E}">
        <p14:creationId xmlns:p14="http://schemas.microsoft.com/office/powerpoint/2010/main" val="2376175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heel(1)">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06284" y="1340768"/>
            <a:ext cx="7125995" cy="4452501"/>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健康な体が</a:t>
            </a:r>
            <a:endParaRPr kumimoji="1" lang="en-US" altLang="ja-JP"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どうなることを</a:t>
            </a:r>
            <a:endParaRPr kumimoji="1" lang="en-US" altLang="ja-JP"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a:t>
            </a:r>
            <a:endParaRPr kumimoji="1" lang="en-US" altLang="ja-JP"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というのだろう</a:t>
            </a:r>
          </a:p>
        </p:txBody>
      </p:sp>
      <p:sp>
        <p:nvSpPr>
          <p:cNvPr id="3" name="正方形/長方形 2">
            <a:extLst>
              <a:ext uri="{FF2B5EF4-FFF2-40B4-BE49-F238E27FC236}">
                <a16:creationId xmlns:a16="http://schemas.microsoft.com/office/drawing/2014/main" id="{FC0C78EC-D581-49EA-99E9-89DB1C8222DB}"/>
              </a:ext>
            </a:extLst>
          </p:cNvPr>
          <p:cNvSpPr/>
          <p:nvPr/>
        </p:nvSpPr>
        <p:spPr>
          <a:xfrm>
            <a:off x="8701087" y="6418889"/>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1800" b="1" i="0" u="none" strike="noStrike" kern="1200" cap="none" spc="0" normalizeH="0" baseline="0" noProof="0" dirty="0">
                <a:ln>
                  <a:noFill/>
                </a:ln>
                <a:solidFill>
                  <a:prstClr val="black"/>
                </a:solidFill>
                <a:effectLst/>
                <a:uLnTx/>
                <a:uFillTx/>
                <a:latin typeface="Century Gothic" panose="020B0502020202020204"/>
                <a:ea typeface="Arial" pitchFamily="34" charset="0"/>
                <a:cs typeface="Arial" pitchFamily="34" charset="0"/>
                <a:sym typeface="Wingdings"/>
              </a:rPr>
              <a:t>３</a:t>
            </a:r>
            <a:endParaRPr kumimoji="1" lang="ja-JP" altLang="en-US" sz="1800" b="1" i="0" u="none" strike="noStrike" kern="1200" cap="none" spc="0" normalizeH="0" baseline="0" noProof="0" dirty="0">
              <a:ln>
                <a:noFill/>
              </a:ln>
              <a:solidFill>
                <a:prstClr val="black"/>
              </a:solidFill>
              <a:effectLst/>
              <a:uLnTx/>
              <a:uFillTx/>
              <a:latin typeface="Century Gothic" panose="020B0502020202020204"/>
              <a:cs typeface="Arial" pitchFamily="34" charset="0"/>
              <a:sym typeface="Wingdings"/>
            </a:endParaRPr>
          </a:p>
        </p:txBody>
      </p:sp>
    </p:spTree>
    <p:extLst>
      <p:ext uri="{BB962C8B-B14F-4D97-AF65-F5344CB8AC3E}">
        <p14:creationId xmlns:p14="http://schemas.microsoft.com/office/powerpoint/2010/main" val="791522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D786B5-FEF5-4542-A56D-332FB010F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21" y="836712"/>
            <a:ext cx="8147835" cy="5282615"/>
          </a:xfrm>
          <a:prstGeom prst="rect">
            <a:avLst/>
          </a:prstGeom>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26F7B1EA-665F-EA49-A727-4A35AE2AEF02}"/>
              </a:ext>
            </a:extLst>
          </p:cNvPr>
          <p:cNvSpPr txBox="1"/>
          <p:nvPr/>
        </p:nvSpPr>
        <p:spPr>
          <a:xfrm>
            <a:off x="1589133" y="5157192"/>
            <a:ext cx="59046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がんの早期発見とがん検診」対応</a:t>
            </a:r>
          </a:p>
        </p:txBody>
      </p:sp>
      <p:sp>
        <p:nvSpPr>
          <p:cNvPr id="6" name="正方形/長方形 5">
            <a:extLst>
              <a:ext uri="{FF2B5EF4-FFF2-40B4-BE49-F238E27FC236}">
                <a16:creationId xmlns:a16="http://schemas.microsoft.com/office/drawing/2014/main" id="{D7E4F92A-A8C8-7F4B-845D-7CF45C7BB01C}"/>
              </a:ext>
            </a:extLst>
          </p:cNvPr>
          <p:cNvSpPr/>
          <p:nvPr/>
        </p:nvSpPr>
        <p:spPr>
          <a:xfrm>
            <a:off x="899592" y="908720"/>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福井県がん教育のための教材（中学校向け）</a:t>
            </a:r>
          </a:p>
        </p:txBody>
      </p:sp>
    </p:spTree>
    <p:extLst>
      <p:ext uri="{BB962C8B-B14F-4D97-AF65-F5344CB8AC3E}">
        <p14:creationId xmlns:p14="http://schemas.microsoft.com/office/powerpoint/2010/main" val="1045722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34329" y="1844824"/>
            <a:ext cx="8475342" cy="3362459"/>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なぜ検診を</a:t>
            </a:r>
            <a:endPar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受けなければ</a:t>
            </a:r>
            <a:endPar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ならないのだろう</a:t>
            </a:r>
          </a:p>
        </p:txBody>
      </p:sp>
    </p:spTree>
    <p:extLst>
      <p:ext uri="{BB962C8B-B14F-4D97-AF65-F5344CB8AC3E}">
        <p14:creationId xmlns:p14="http://schemas.microsoft.com/office/powerpoint/2010/main" val="1243160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吹き出し 14"/>
          <p:cNvSpPr/>
          <p:nvPr/>
        </p:nvSpPr>
        <p:spPr>
          <a:xfrm>
            <a:off x="395536" y="2060848"/>
            <a:ext cx="4392488" cy="2076103"/>
          </a:xfrm>
          <a:custGeom>
            <a:avLst/>
            <a:gdLst>
              <a:gd name="connsiteX0" fmla="*/ 0 w 4032448"/>
              <a:gd name="connsiteY0" fmla="*/ 336044 h 2016224"/>
              <a:gd name="connsiteX1" fmla="*/ 336044 w 4032448"/>
              <a:gd name="connsiteY1" fmla="*/ 0 h 2016224"/>
              <a:gd name="connsiteX2" fmla="*/ 672075 w 4032448"/>
              <a:gd name="connsiteY2" fmla="*/ 0 h 2016224"/>
              <a:gd name="connsiteX3" fmla="*/ 672075 w 4032448"/>
              <a:gd name="connsiteY3" fmla="*/ 0 h 2016224"/>
              <a:gd name="connsiteX4" fmla="*/ 1680187 w 4032448"/>
              <a:gd name="connsiteY4" fmla="*/ 0 h 2016224"/>
              <a:gd name="connsiteX5" fmla="*/ 3696404 w 4032448"/>
              <a:gd name="connsiteY5" fmla="*/ 0 h 2016224"/>
              <a:gd name="connsiteX6" fmla="*/ 4032448 w 4032448"/>
              <a:gd name="connsiteY6" fmla="*/ 336044 h 2016224"/>
              <a:gd name="connsiteX7" fmla="*/ 4032448 w 4032448"/>
              <a:gd name="connsiteY7" fmla="*/ 1176131 h 2016224"/>
              <a:gd name="connsiteX8" fmla="*/ 4032448 w 4032448"/>
              <a:gd name="connsiteY8" fmla="*/ 1176131 h 2016224"/>
              <a:gd name="connsiteX9" fmla="*/ 4032448 w 4032448"/>
              <a:gd name="connsiteY9" fmla="*/ 1680187 h 2016224"/>
              <a:gd name="connsiteX10" fmla="*/ 4032448 w 4032448"/>
              <a:gd name="connsiteY10" fmla="*/ 1680180 h 2016224"/>
              <a:gd name="connsiteX11" fmla="*/ 3696404 w 4032448"/>
              <a:gd name="connsiteY11" fmla="*/ 2016224 h 2016224"/>
              <a:gd name="connsiteX12" fmla="*/ 1680187 w 4032448"/>
              <a:gd name="connsiteY12" fmla="*/ 2016224 h 2016224"/>
              <a:gd name="connsiteX13" fmla="*/ 1070897 w 4032448"/>
              <a:gd name="connsiteY13" fmla="*/ 2436143 h 2016224"/>
              <a:gd name="connsiteX14" fmla="*/ 672075 w 4032448"/>
              <a:gd name="connsiteY14" fmla="*/ 2016224 h 2016224"/>
              <a:gd name="connsiteX15" fmla="*/ 336044 w 4032448"/>
              <a:gd name="connsiteY15" fmla="*/ 2016224 h 2016224"/>
              <a:gd name="connsiteX16" fmla="*/ 0 w 4032448"/>
              <a:gd name="connsiteY16" fmla="*/ 1680180 h 2016224"/>
              <a:gd name="connsiteX17" fmla="*/ 0 w 4032448"/>
              <a:gd name="connsiteY17" fmla="*/ 1680187 h 2016224"/>
              <a:gd name="connsiteX18" fmla="*/ 0 w 4032448"/>
              <a:gd name="connsiteY18" fmla="*/ 1176131 h 2016224"/>
              <a:gd name="connsiteX19" fmla="*/ 0 w 4032448"/>
              <a:gd name="connsiteY19" fmla="*/ 1176131 h 2016224"/>
              <a:gd name="connsiteX20" fmla="*/ 0 w 4032448"/>
              <a:gd name="connsiteY20" fmla="*/ 336044 h 2016224"/>
              <a:gd name="connsiteX0" fmla="*/ 0 w 4032448"/>
              <a:gd name="connsiteY0" fmla="*/ 336044 h 2436143"/>
              <a:gd name="connsiteX1" fmla="*/ 336044 w 4032448"/>
              <a:gd name="connsiteY1" fmla="*/ 0 h 2436143"/>
              <a:gd name="connsiteX2" fmla="*/ 672075 w 4032448"/>
              <a:gd name="connsiteY2" fmla="*/ 0 h 2436143"/>
              <a:gd name="connsiteX3" fmla="*/ 672075 w 4032448"/>
              <a:gd name="connsiteY3" fmla="*/ 0 h 2436143"/>
              <a:gd name="connsiteX4" fmla="*/ 1680187 w 4032448"/>
              <a:gd name="connsiteY4" fmla="*/ 0 h 2436143"/>
              <a:gd name="connsiteX5" fmla="*/ 3696404 w 4032448"/>
              <a:gd name="connsiteY5" fmla="*/ 0 h 2436143"/>
              <a:gd name="connsiteX6" fmla="*/ 4032448 w 4032448"/>
              <a:gd name="connsiteY6" fmla="*/ 336044 h 2436143"/>
              <a:gd name="connsiteX7" fmla="*/ 4032448 w 4032448"/>
              <a:gd name="connsiteY7" fmla="*/ 1176131 h 2436143"/>
              <a:gd name="connsiteX8" fmla="*/ 4032448 w 4032448"/>
              <a:gd name="connsiteY8" fmla="*/ 1176131 h 2436143"/>
              <a:gd name="connsiteX9" fmla="*/ 4032448 w 4032448"/>
              <a:gd name="connsiteY9" fmla="*/ 1680187 h 2436143"/>
              <a:gd name="connsiteX10" fmla="*/ 4032448 w 4032448"/>
              <a:gd name="connsiteY10" fmla="*/ 1680180 h 2436143"/>
              <a:gd name="connsiteX11" fmla="*/ 3696404 w 4032448"/>
              <a:gd name="connsiteY11" fmla="*/ 2016224 h 2436143"/>
              <a:gd name="connsiteX12" fmla="*/ 1680187 w 4032448"/>
              <a:gd name="connsiteY12" fmla="*/ 2016224 h 2436143"/>
              <a:gd name="connsiteX13" fmla="*/ 1347539 w 4032448"/>
              <a:gd name="connsiteY13" fmla="*/ 2013942 h 2436143"/>
              <a:gd name="connsiteX14" fmla="*/ 1070897 w 4032448"/>
              <a:gd name="connsiteY14" fmla="*/ 2436143 h 2436143"/>
              <a:gd name="connsiteX15" fmla="*/ 672075 w 4032448"/>
              <a:gd name="connsiteY15" fmla="*/ 2016224 h 2436143"/>
              <a:gd name="connsiteX16" fmla="*/ 336044 w 4032448"/>
              <a:gd name="connsiteY16" fmla="*/ 2016224 h 2436143"/>
              <a:gd name="connsiteX17" fmla="*/ 0 w 4032448"/>
              <a:gd name="connsiteY17" fmla="*/ 1680180 h 2436143"/>
              <a:gd name="connsiteX18" fmla="*/ 0 w 4032448"/>
              <a:gd name="connsiteY18" fmla="*/ 1680187 h 2436143"/>
              <a:gd name="connsiteX19" fmla="*/ 0 w 4032448"/>
              <a:gd name="connsiteY19" fmla="*/ 1176131 h 2436143"/>
              <a:gd name="connsiteX20" fmla="*/ 0 w 4032448"/>
              <a:gd name="connsiteY20" fmla="*/ 1176131 h 2436143"/>
              <a:gd name="connsiteX21" fmla="*/ 0 w 4032448"/>
              <a:gd name="connsiteY21" fmla="*/ 336044 h 2436143"/>
              <a:gd name="connsiteX0" fmla="*/ 0 w 4032448"/>
              <a:gd name="connsiteY0" fmla="*/ 336044 h 2436143"/>
              <a:gd name="connsiteX1" fmla="*/ 336044 w 4032448"/>
              <a:gd name="connsiteY1" fmla="*/ 0 h 2436143"/>
              <a:gd name="connsiteX2" fmla="*/ 672075 w 4032448"/>
              <a:gd name="connsiteY2" fmla="*/ 0 h 2436143"/>
              <a:gd name="connsiteX3" fmla="*/ 672075 w 4032448"/>
              <a:gd name="connsiteY3" fmla="*/ 0 h 2436143"/>
              <a:gd name="connsiteX4" fmla="*/ 1680187 w 4032448"/>
              <a:gd name="connsiteY4" fmla="*/ 0 h 2436143"/>
              <a:gd name="connsiteX5" fmla="*/ 3696404 w 4032448"/>
              <a:gd name="connsiteY5" fmla="*/ 0 h 2436143"/>
              <a:gd name="connsiteX6" fmla="*/ 4032448 w 4032448"/>
              <a:gd name="connsiteY6" fmla="*/ 336044 h 2436143"/>
              <a:gd name="connsiteX7" fmla="*/ 4032448 w 4032448"/>
              <a:gd name="connsiteY7" fmla="*/ 1176131 h 2436143"/>
              <a:gd name="connsiteX8" fmla="*/ 4032448 w 4032448"/>
              <a:gd name="connsiteY8" fmla="*/ 1176131 h 2436143"/>
              <a:gd name="connsiteX9" fmla="*/ 4032448 w 4032448"/>
              <a:gd name="connsiteY9" fmla="*/ 1680187 h 2436143"/>
              <a:gd name="connsiteX10" fmla="*/ 4032448 w 4032448"/>
              <a:gd name="connsiteY10" fmla="*/ 1680180 h 2436143"/>
              <a:gd name="connsiteX11" fmla="*/ 3696404 w 4032448"/>
              <a:gd name="connsiteY11" fmla="*/ 2016224 h 2436143"/>
              <a:gd name="connsiteX12" fmla="*/ 1680187 w 4032448"/>
              <a:gd name="connsiteY12" fmla="*/ 2016224 h 2436143"/>
              <a:gd name="connsiteX13" fmla="*/ 1347539 w 4032448"/>
              <a:gd name="connsiteY13" fmla="*/ 2013942 h 2436143"/>
              <a:gd name="connsiteX14" fmla="*/ 1070897 w 4032448"/>
              <a:gd name="connsiteY14" fmla="*/ 2436143 h 2436143"/>
              <a:gd name="connsiteX15" fmla="*/ 967350 w 4032448"/>
              <a:gd name="connsiteY15" fmla="*/ 2016224 h 2436143"/>
              <a:gd name="connsiteX16" fmla="*/ 336044 w 4032448"/>
              <a:gd name="connsiteY16" fmla="*/ 2016224 h 2436143"/>
              <a:gd name="connsiteX17" fmla="*/ 0 w 4032448"/>
              <a:gd name="connsiteY17" fmla="*/ 1680180 h 2436143"/>
              <a:gd name="connsiteX18" fmla="*/ 0 w 4032448"/>
              <a:gd name="connsiteY18" fmla="*/ 1680187 h 2436143"/>
              <a:gd name="connsiteX19" fmla="*/ 0 w 4032448"/>
              <a:gd name="connsiteY19" fmla="*/ 1176131 h 2436143"/>
              <a:gd name="connsiteX20" fmla="*/ 0 w 4032448"/>
              <a:gd name="connsiteY20" fmla="*/ 1176131 h 2436143"/>
              <a:gd name="connsiteX21" fmla="*/ 0 w 4032448"/>
              <a:gd name="connsiteY21" fmla="*/ 336044 h 243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448" h="2436143">
                <a:moveTo>
                  <a:pt x="0" y="336044"/>
                </a:moveTo>
                <a:cubicBezTo>
                  <a:pt x="0" y="150452"/>
                  <a:pt x="150452" y="0"/>
                  <a:pt x="336044" y="0"/>
                </a:cubicBezTo>
                <a:lnTo>
                  <a:pt x="672075" y="0"/>
                </a:lnTo>
                <a:lnTo>
                  <a:pt x="672075" y="0"/>
                </a:lnTo>
                <a:lnTo>
                  <a:pt x="1680187" y="0"/>
                </a:lnTo>
                <a:lnTo>
                  <a:pt x="3696404" y="0"/>
                </a:lnTo>
                <a:cubicBezTo>
                  <a:pt x="3881996" y="0"/>
                  <a:pt x="4032448" y="150452"/>
                  <a:pt x="4032448" y="336044"/>
                </a:cubicBezTo>
                <a:lnTo>
                  <a:pt x="4032448" y="1176131"/>
                </a:lnTo>
                <a:lnTo>
                  <a:pt x="4032448" y="1176131"/>
                </a:lnTo>
                <a:lnTo>
                  <a:pt x="4032448" y="1680187"/>
                </a:lnTo>
                <a:lnTo>
                  <a:pt x="4032448" y="1680180"/>
                </a:lnTo>
                <a:cubicBezTo>
                  <a:pt x="4032448" y="1865772"/>
                  <a:pt x="3881996" y="2016224"/>
                  <a:pt x="3696404" y="2016224"/>
                </a:cubicBezTo>
                <a:lnTo>
                  <a:pt x="1680187" y="2016224"/>
                </a:lnTo>
                <a:cubicBezTo>
                  <a:pt x="1664554" y="2018638"/>
                  <a:pt x="1363172" y="2011528"/>
                  <a:pt x="1347539" y="2013942"/>
                </a:cubicBezTo>
                <a:lnTo>
                  <a:pt x="1070897" y="2436143"/>
                </a:lnTo>
                <a:lnTo>
                  <a:pt x="967350" y="2016224"/>
                </a:lnTo>
                <a:lnTo>
                  <a:pt x="336044" y="2016224"/>
                </a:lnTo>
                <a:cubicBezTo>
                  <a:pt x="150452" y="2016224"/>
                  <a:pt x="0" y="1865772"/>
                  <a:pt x="0" y="1680180"/>
                </a:cubicBezTo>
                <a:lnTo>
                  <a:pt x="0" y="1680187"/>
                </a:lnTo>
                <a:lnTo>
                  <a:pt x="0" y="1176131"/>
                </a:lnTo>
                <a:lnTo>
                  <a:pt x="0" y="1176131"/>
                </a:lnTo>
                <a:lnTo>
                  <a:pt x="0" y="336044"/>
                </a:lnTo>
                <a:close/>
              </a:path>
            </a:pathLst>
          </a:custGeom>
          <a:ln w="57150">
            <a:solidFill>
              <a:srgbClr val="01B3B7"/>
            </a:solidFill>
          </a:ln>
        </p:spPr>
        <p:style>
          <a:lnRef idx="2">
            <a:schemeClr val="dk1"/>
          </a:lnRef>
          <a:fillRef idx="1">
            <a:schemeClr val="lt1"/>
          </a:fillRef>
          <a:effectRef idx="0">
            <a:schemeClr val="dk1"/>
          </a:effectRef>
          <a:fontRef idx="minor">
            <a:schemeClr val="dk1"/>
          </a:fontRef>
        </p:style>
        <p:txBody>
          <a:bodyPr lIns="216000" tIns="234000" rIns="216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Century Gothic"/>
                <a:ea typeface="メイリオ" panose="020B0604030504040204" pitchFamily="50" charset="-128"/>
                <a:cs typeface="+mn-cs"/>
              </a:rPr>
              <a:t>がんが見つかりました。まだ小さく、</a:t>
            </a:r>
            <a:endParaRPr kumimoji="1" lang="en-US" altLang="ja-JP" sz="2800" b="1" i="0" u="none" strike="noStrike" kern="1200" cap="none" spc="0" normalizeH="0" baseline="0" noProof="0" dirty="0">
              <a:ln>
                <a:noFill/>
              </a:ln>
              <a:solidFill>
                <a:prstClr val="black">
                  <a:lumMod val="75000"/>
                  <a:lumOff val="25000"/>
                </a:prstClr>
              </a:solidFill>
              <a:effectLst/>
              <a:uLnTx/>
              <a:uFillTx/>
              <a:latin typeface="Century Gothic"/>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Century Gothic"/>
                <a:ea typeface="メイリオ" panose="020B0604030504040204" pitchFamily="50" charset="-128"/>
                <a:cs typeface="+mn-cs"/>
              </a:rPr>
              <a:t>治る可能性が高いで</a:t>
            </a:r>
            <a:r>
              <a:rPr kumimoji="1" lang="ja-JP" altLang="en-US" sz="2800" b="1" i="0" u="none" strike="noStrike" kern="1200" cap="none" spc="-300" normalizeH="0" baseline="0" noProof="0" dirty="0">
                <a:ln>
                  <a:noFill/>
                </a:ln>
                <a:solidFill>
                  <a:prstClr val="black">
                    <a:lumMod val="75000"/>
                    <a:lumOff val="25000"/>
                  </a:prstClr>
                </a:solidFill>
                <a:effectLst/>
                <a:uLnTx/>
                <a:uFillTx/>
                <a:latin typeface="Century Gothic"/>
                <a:ea typeface="メイリオ" panose="020B0604030504040204" pitchFamily="50" charset="-128"/>
                <a:cs typeface="+mn-cs"/>
              </a:rPr>
              <a:t>す</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Century Gothic"/>
                <a:ea typeface="メイリオ" panose="020B0604030504040204" pitchFamily="50" charset="-128"/>
                <a:cs typeface="+mn-cs"/>
              </a:rPr>
              <a:t>。</a:t>
            </a:r>
          </a:p>
        </p:txBody>
      </p:sp>
      <p:grpSp>
        <p:nvGrpSpPr>
          <p:cNvPr id="2" name="グループ化 5"/>
          <p:cNvGrpSpPr/>
          <p:nvPr/>
        </p:nvGrpSpPr>
        <p:grpSpPr>
          <a:xfrm>
            <a:off x="3582610" y="3767633"/>
            <a:ext cx="5381878" cy="2829719"/>
            <a:chOff x="3687354" y="4503013"/>
            <a:chExt cx="5381878" cy="2829719"/>
          </a:xfrm>
        </p:grpSpPr>
        <p:pic>
          <p:nvPicPr>
            <p:cNvPr id="19" name="Picture 3" descr="C:\Users\nakamura\Desktop\スライド文字-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875" b="-1469"/>
            <a:stretch/>
          </p:blipFill>
          <p:spPr bwMode="auto">
            <a:xfrm>
              <a:off x="3687354" y="4503013"/>
              <a:ext cx="5381878" cy="2829719"/>
            </a:xfrm>
            <a:prstGeom prst="rect">
              <a:avLst/>
            </a:prstGeom>
            <a:noFill/>
          </p:spPr>
        </p:pic>
        <p:sp>
          <p:nvSpPr>
            <p:cNvPr id="17" name="正方形/長方形 16"/>
            <p:cNvSpPr/>
            <p:nvPr/>
          </p:nvSpPr>
          <p:spPr>
            <a:xfrm>
              <a:off x="4561867" y="4829497"/>
              <a:ext cx="4375651" cy="1944216"/>
            </a:xfrm>
            <a:prstGeom prst="rect">
              <a:avLst/>
            </a:prstGeom>
            <a:noFill/>
            <a:ln w="57150">
              <a:noFill/>
            </a:ln>
          </p:spPr>
          <p:style>
            <a:lnRef idx="2">
              <a:schemeClr val="accent3"/>
            </a:lnRef>
            <a:fillRef idx="1">
              <a:schemeClr val="lt1"/>
            </a:fillRef>
            <a:effectRef idx="0">
              <a:schemeClr val="accent3"/>
            </a:effectRef>
            <a:fontRef idx="minor">
              <a:schemeClr val="dk1"/>
            </a:fontRef>
          </p:style>
          <p:txBody>
            <a:bodyPr tIns="32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わたしは</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元気そのもので、</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何の症状も</a:t>
              </a:r>
              <a:br>
                <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ありませんが</a:t>
              </a:r>
              <a:r>
                <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err="1">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 name="グループ化 19"/>
          <p:cNvGrpSpPr/>
          <p:nvPr/>
        </p:nvGrpSpPr>
        <p:grpSpPr>
          <a:xfrm>
            <a:off x="326528" y="-17252"/>
            <a:ext cx="8133904" cy="1920846"/>
            <a:chOff x="326528" y="-17252"/>
            <a:chExt cx="8133904" cy="1920846"/>
          </a:xfrm>
        </p:grpSpPr>
        <p:pic>
          <p:nvPicPr>
            <p:cNvPr id="21" name="Picture 2" descr="C:\Users\nakamura\Desktop\スライド文字-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215" y="-17252"/>
              <a:ext cx="7173217"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1854089" y="433762"/>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2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次のやりとりから</a:t>
              </a:r>
              <a:br>
                <a:rPr kumimoji="1" lang="en-US" altLang="ja-JP" sz="42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2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どんなことがわかるだろう</a:t>
              </a:r>
              <a:endParaRPr kumimoji="1" lang="en-US" altLang="ja-JP" sz="42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22"/>
            <p:cNvGrpSpPr/>
            <p:nvPr/>
          </p:nvGrpSpPr>
          <p:grpSpPr>
            <a:xfrm>
              <a:off x="326528" y="348797"/>
              <a:ext cx="1008112" cy="1067428"/>
              <a:chOff x="728192" y="921380"/>
              <a:chExt cx="1008112" cy="1067428"/>
            </a:xfrm>
          </p:grpSpPr>
          <p:sp>
            <p:nvSpPr>
              <p:cNvPr id="27" name="円/楕円 26"/>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a:ea typeface="メイリオ" panose="020B0604030504040204" pitchFamily="50" charset="-128"/>
                  <a:cs typeface="+mn-cs"/>
                </a:endParaRPr>
              </a:p>
            </p:txBody>
          </p:sp>
          <p:sp>
            <p:nvSpPr>
              <p:cNvPr id="28" name="テキスト ボックス 27"/>
              <p:cNvSpPr txBox="1"/>
              <p:nvPr/>
            </p:nvSpPr>
            <p:spPr>
              <a:xfrm>
                <a:off x="741793" y="921380"/>
                <a:ext cx="971567" cy="1050544"/>
              </a:xfrm>
              <a:prstGeom prst="rect">
                <a:avLst/>
              </a:prstGeom>
              <a:noFill/>
            </p:spPr>
            <p:txBody>
              <a:bodyPr wrap="square" rtlCol="0">
                <a:spAutoFit/>
              </a:bodyPr>
              <a:lstStyle/>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2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pic>
        <p:nvPicPr>
          <p:cNvPr id="2050" name="Picture 2" descr="C:\Users\nakamura\Desktop\サタケさんイラストスライド化拡大-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783" y="4127673"/>
            <a:ext cx="3870325" cy="254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4220038" y="2315092"/>
          <a:ext cx="5070160" cy="3423548"/>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512978" y="2510161"/>
            <a:ext cx="3744416" cy="3081195"/>
          </a:xfrm>
          <a:prstGeom prst="wedgeRoundRectCallout">
            <a:avLst>
              <a:gd name="adj1" fmla="val 70196"/>
              <a:gd name="adj2" fmla="val -1156"/>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rPr>
              <a:t>早期がんであれば</a:t>
            </a:r>
            <a:endParaRPr kumimoji="1" lang="en-US" altLang="ja-JP" sz="44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rPr>
              <a:t>９割の人が治る</a:t>
            </a:r>
            <a:endParaRPr kumimoji="1" lang="en-US" altLang="ja-JP" sz="44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107504" y="158937"/>
            <a:ext cx="9511530" cy="1920846"/>
            <a:chOff x="278954" y="-17252"/>
            <a:chExt cx="9511530" cy="1920846"/>
          </a:xfrm>
        </p:grpSpPr>
        <p:pic>
          <p:nvPicPr>
            <p:cNvPr id="12" name="Picture 2" descr="C:\Users\nakamura\Desktop\スライド文字-05.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2966" y="-17252"/>
              <a:ext cx="8151562"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697681" y="452326"/>
              <a:ext cx="8092803" cy="89944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1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検診でがんを早期発見すると</a:t>
              </a:r>
              <a:endParaRPr kumimoji="1" lang="en-US" altLang="ja-JP" sz="41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1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ど</a:t>
              </a:r>
              <a:r>
                <a:rPr kumimoji="1" lang="ja-JP" altLang="en-US" sz="4100" b="1" i="0" u="none" strike="noStrike" kern="1200" cap="none" spc="-5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れ</a:t>
              </a:r>
              <a:r>
                <a:rPr kumimoji="1" lang="ja-JP" altLang="en-US" sz="41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くら</a:t>
              </a:r>
              <a:r>
                <a:rPr kumimoji="1" lang="ja-JP" altLang="en-US" sz="41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い</a:t>
              </a:r>
              <a:r>
                <a:rPr kumimoji="1" lang="ja-JP" altLang="en-US" sz="41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の人</a:t>
              </a:r>
              <a:r>
                <a:rPr kumimoji="1" lang="ja-JP" altLang="en-US" sz="41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a:t>
              </a:r>
              <a:r>
                <a:rPr kumimoji="1" lang="ja-JP" altLang="en-US" sz="41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治るのだろうか</a:t>
              </a:r>
            </a:p>
          </p:txBody>
        </p:sp>
        <p:grpSp>
          <p:nvGrpSpPr>
            <p:cNvPr id="14" name="グループ化 13"/>
            <p:cNvGrpSpPr/>
            <p:nvPr/>
          </p:nvGrpSpPr>
          <p:grpSpPr>
            <a:xfrm>
              <a:off x="278954" y="386897"/>
              <a:ext cx="1008112" cy="1067428"/>
              <a:chOff x="728192" y="921380"/>
              <a:chExt cx="1008112" cy="1067428"/>
            </a:xfrm>
          </p:grpSpPr>
          <p:sp>
            <p:nvSpPr>
              <p:cNvPr id="15" name="円/楕円 1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16" name="テキスト ボックス 15"/>
              <p:cNvSpPr txBox="1"/>
              <p:nvPr/>
            </p:nvSpPr>
            <p:spPr>
              <a:xfrm>
                <a:off x="741793" y="921380"/>
                <a:ext cx="971567" cy="105054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2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7" name="テキスト ボックス 16"/>
          <p:cNvSpPr txBox="1"/>
          <p:nvPr/>
        </p:nvSpPr>
        <p:spPr>
          <a:xfrm>
            <a:off x="2195736" y="6057279"/>
            <a:ext cx="6085423" cy="415498"/>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検診対象がんの病気別５年相対生存率（</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診断例）</a:t>
            </a:r>
            <a:endParaRPr kumimoji="0" lang="ja-JP"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（「がん診療連携拠点病院内がん登録生存率集計（</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診断例）」を基に作成）</a:t>
            </a:r>
            <a:r>
              <a:rPr kumimoji="0" lang="en-US"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E7320DE0-EBAD-4240-B0C3-CF5B45ABD752}"/>
              </a:ext>
            </a:extLst>
          </p:cNvPr>
          <p:cNvSpPr/>
          <p:nvPr/>
        </p:nvSpPr>
        <p:spPr>
          <a:xfrm>
            <a:off x="8503412" y="6249855"/>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３</a:t>
            </a:r>
          </a:p>
        </p:txBody>
      </p:sp>
      <p:sp>
        <p:nvSpPr>
          <p:cNvPr id="3" name="テキスト ボックス 2">
            <a:extLst>
              <a:ext uri="{FF2B5EF4-FFF2-40B4-BE49-F238E27FC236}">
                <a16:creationId xmlns:a16="http://schemas.microsoft.com/office/drawing/2014/main" id="{243274D2-DECA-465C-AAD1-0FE00DBB424A}"/>
              </a:ext>
            </a:extLst>
          </p:cNvPr>
          <p:cNvSpPr txBox="1"/>
          <p:nvPr/>
        </p:nvSpPr>
        <p:spPr>
          <a:xfrm>
            <a:off x="6156176" y="4293096"/>
            <a:ext cx="15938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panose="020B0604020202020204" pitchFamily="34" charset="0"/>
              </a:rPr>
              <a:t>92.8</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145427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B0361C-26C1-4773-8952-4C35D1490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38646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1310745" y="1772817"/>
            <a:ext cx="6573623" cy="3528392"/>
          </a:xfrm>
          <a:prstGeom prst="ellipse">
            <a:avLst/>
          </a:prstGeom>
          <a:solidFill>
            <a:srgbClr val="C9E8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症状がなくても</a:t>
            </a:r>
            <a:endParaRPr kumimoji="1" lang="en-US" altLang="ja-JP"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検診を受ける</a:t>
            </a:r>
          </a:p>
        </p:txBody>
      </p:sp>
      <p:grpSp>
        <p:nvGrpSpPr>
          <p:cNvPr id="2" name="グループ化 3"/>
          <p:cNvGrpSpPr/>
          <p:nvPr/>
        </p:nvGrpSpPr>
        <p:grpSpPr>
          <a:xfrm>
            <a:off x="278954" y="-17252"/>
            <a:ext cx="8890892" cy="1920846"/>
            <a:chOff x="278954" y="-17252"/>
            <a:chExt cx="8890892" cy="1920846"/>
          </a:xfrm>
        </p:grpSpPr>
        <p:pic>
          <p:nvPicPr>
            <p:cNvPr id="18"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541" y="-17252"/>
              <a:ext cx="7968305"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770274" y="443287"/>
              <a:ext cx="739957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200" b="1" i="0" u="none" strike="noStrike" kern="1200" cap="none" spc="-2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自覚症状が出る前に</a:t>
              </a:r>
              <a:endParaRPr kumimoji="1" lang="en-US" altLang="ja-JP" sz="4200" b="1" i="0" u="none" strike="noStrike" kern="1200" cap="none" spc="-2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200" b="1" i="0" u="none" strike="noStrike" kern="1200" cap="none" spc="-2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がんを見つける方法は何だろう</a:t>
              </a:r>
            </a:p>
          </p:txBody>
        </p:sp>
        <p:grpSp>
          <p:nvGrpSpPr>
            <p:cNvPr id="3" name="グループ化 19"/>
            <p:cNvGrpSpPr/>
            <p:nvPr/>
          </p:nvGrpSpPr>
          <p:grpSpPr>
            <a:xfrm>
              <a:off x="278954" y="386897"/>
              <a:ext cx="1008112" cy="1067428"/>
              <a:chOff x="728192" y="921380"/>
              <a:chExt cx="1008112" cy="1067428"/>
            </a:xfrm>
          </p:grpSpPr>
          <p:sp>
            <p:nvSpPr>
              <p:cNvPr id="21" name="円/楕円 2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a:ea typeface="メイリオ" panose="020B0604030504040204" pitchFamily="50" charset="-128"/>
                  <a:cs typeface="+mn-cs"/>
                </a:endParaRPr>
              </a:p>
            </p:txBody>
          </p:sp>
          <p:sp>
            <p:nvSpPr>
              <p:cNvPr id="22" name="テキスト ボックス 21"/>
              <p:cNvSpPr txBox="1"/>
              <p:nvPr/>
            </p:nvSpPr>
            <p:spPr>
              <a:xfrm>
                <a:off x="741793" y="921380"/>
                <a:ext cx="971567" cy="1050544"/>
              </a:xfrm>
              <a:prstGeom prst="rect">
                <a:avLst/>
              </a:prstGeom>
              <a:noFill/>
            </p:spPr>
            <p:txBody>
              <a:bodyPr wrap="square" rtlCol="0">
                <a:spAutoFit/>
              </a:bodyPr>
              <a:lstStyle/>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2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4" name="グループ化 4"/>
          <p:cNvGrpSpPr/>
          <p:nvPr/>
        </p:nvGrpSpPr>
        <p:grpSpPr>
          <a:xfrm>
            <a:off x="718314" y="4250301"/>
            <a:ext cx="8013663" cy="2757684"/>
            <a:chOff x="718314" y="4250301"/>
            <a:chExt cx="8013663" cy="2757684"/>
          </a:xfrm>
        </p:grpSpPr>
        <p:sp>
          <p:nvSpPr>
            <p:cNvPr id="11" name="角丸四角形吹き出し 10"/>
            <p:cNvSpPr/>
            <p:nvPr/>
          </p:nvSpPr>
          <p:spPr>
            <a:xfrm>
              <a:off x="718314" y="4806780"/>
              <a:ext cx="5508613" cy="1644726"/>
            </a:xfrm>
            <a:prstGeom prst="wedgeRoundRectCallout">
              <a:avLst>
                <a:gd name="adj1" fmla="val 59649"/>
                <a:gd name="adj2" fmla="val -23557"/>
                <a:gd name="adj3" fmla="val 16667"/>
              </a:avLst>
            </a:prstGeom>
            <a:solidFill>
              <a:srgbClr val="FF9900"/>
            </a:solidFill>
          </p:spPr>
          <p:txBody>
            <a:bodyPr wrap="square" tIns="180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がんは大きくなるまで</a:t>
              </a:r>
              <a:endParaRPr kumimoji="1" lang="en-US" altLang="ja-JP"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自覚症状がありません</a:t>
              </a:r>
            </a:p>
          </p:txBody>
        </p:sp>
        <p:pic>
          <p:nvPicPr>
            <p:cNvPr id="2050" name="Picture 2" descr="C:\Users\nakamura\Desktop\サタケさんイラストスライド化拡大-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697" y="4250301"/>
              <a:ext cx="2520280" cy="27576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981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0B6A781-1DC3-4D4D-9084-A52DD3D89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0" y="1504074"/>
            <a:ext cx="8265677" cy="4686724"/>
          </a:xfrm>
          <a:prstGeom prst="rect">
            <a:avLst/>
          </a:prstGeom>
        </p:spPr>
      </p:pic>
      <p:sp>
        <p:nvSpPr>
          <p:cNvPr id="23" name="角丸四角形吹き出し 22"/>
          <p:cNvSpPr/>
          <p:nvPr/>
        </p:nvSpPr>
        <p:spPr>
          <a:xfrm>
            <a:off x="633480" y="1070755"/>
            <a:ext cx="1478472" cy="407542"/>
          </a:xfrm>
          <a:prstGeom prst="wedgeRoundRectCallout">
            <a:avLst>
              <a:gd name="adj1" fmla="val -18563"/>
              <a:gd name="adj2" fmla="val 10936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5</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年生存率</a:t>
            </a:r>
            <a:r>
              <a:rPr kumimoji="1" lang="en-US" altLang="ja-JP" sz="2000" b="1" i="0" u="none" strike="noStrike" kern="1200" cap="none" spc="0" normalizeH="0" baseline="3000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a:t>
            </a:r>
            <a:endParaRPr kumimoji="1" lang="ja-JP" altLang="en-US" sz="2000" b="1" i="0" u="none" strike="noStrike" kern="1200" cap="none" spc="0" normalizeH="0" baseline="3000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sp>
        <p:nvSpPr>
          <p:cNvPr id="31" name="テキスト ボックス 30"/>
          <p:cNvSpPr txBox="1"/>
          <p:nvPr/>
        </p:nvSpPr>
        <p:spPr>
          <a:xfrm>
            <a:off x="467545" y="218867"/>
            <a:ext cx="8208912" cy="73866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がんの進行度と</a:t>
            </a:r>
            <a:r>
              <a:rPr kumimoji="1" lang="en-US" altLang="ja-JP" sz="4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5</a:t>
            </a:r>
            <a:r>
              <a:rPr kumimoji="1" lang="ja-JP" altLang="en-US" sz="4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年生存率の関係</a:t>
            </a:r>
          </a:p>
        </p:txBody>
      </p:sp>
      <p:sp>
        <p:nvSpPr>
          <p:cNvPr id="2" name="正方形/長方形 1"/>
          <p:cNvSpPr/>
          <p:nvPr/>
        </p:nvSpPr>
        <p:spPr>
          <a:xfrm>
            <a:off x="398959" y="6580806"/>
            <a:ext cx="8416229" cy="246221"/>
          </a:xfrm>
          <a:prstGeom prst="rect">
            <a:avLst/>
          </a:prstGeom>
        </p:spPr>
        <p:txBody>
          <a:bodyPr wrap="square">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がんと診断された人のうち</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年後に生存している人の割合が、日本人全体で</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年後に生存している人の割合に比べてどのくらい低いかで表す。</a:t>
            </a:r>
          </a:p>
        </p:txBody>
      </p:sp>
      <p:sp>
        <p:nvSpPr>
          <p:cNvPr id="32" name="テキスト ボックス 31"/>
          <p:cNvSpPr txBox="1"/>
          <p:nvPr/>
        </p:nvSpPr>
        <p:spPr>
          <a:xfrm>
            <a:off x="755576" y="6164185"/>
            <a:ext cx="7790719" cy="577081"/>
          </a:xfrm>
          <a:prstGeom prst="rect">
            <a:avLst/>
          </a:prstGeom>
          <a:noFill/>
        </p:spPr>
        <p:txBody>
          <a:bodyPr wrap="square" rtlCol="0">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（国立がん研究センターがん情報サービス「がん診療連携拠点</a:t>
            </a:r>
            <a:r>
              <a:rPr kumimoji="1" lang="ja-JP" altLang="en-US"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病院</a:t>
            </a:r>
            <a:r>
              <a:rPr kumimoji="1" lang="ja-JP"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等院内がん登録生存率集計（</a:t>
            </a:r>
            <a:r>
              <a:rPr kumimoji="1" lang="en-US"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2010</a:t>
            </a:r>
            <a:r>
              <a:rPr kumimoji="1" lang="ja-JP"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a:t>
            </a:r>
            <a:r>
              <a:rPr kumimoji="1" lang="en-US"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2011</a:t>
            </a:r>
            <a:r>
              <a:rPr kumimoji="1" lang="ja-JP"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診断例）」を基に作成）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endParaRPr kumimoji="1" lang="ja-JP" altLang="en-US" sz="105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5B2CA8CA-73D1-44A5-969C-C1BD6F92956E}"/>
              </a:ext>
            </a:extLst>
          </p:cNvPr>
          <p:cNvSpPr/>
          <p:nvPr/>
        </p:nvSpPr>
        <p:spPr>
          <a:xfrm>
            <a:off x="8546295" y="6448140"/>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５</a:t>
            </a:r>
          </a:p>
        </p:txBody>
      </p:sp>
    </p:spTree>
    <p:extLst>
      <p:ext uri="{BB962C8B-B14F-4D97-AF65-F5344CB8AC3E}">
        <p14:creationId xmlns:p14="http://schemas.microsoft.com/office/powerpoint/2010/main" val="202455255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37533" y="0"/>
            <a:ext cx="8179855" cy="769441"/>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がん検診の受診率</a:t>
            </a:r>
          </a:p>
        </p:txBody>
      </p:sp>
      <p:sp>
        <p:nvSpPr>
          <p:cNvPr id="2" name="正方形/長方形 1"/>
          <p:cNvSpPr/>
          <p:nvPr/>
        </p:nvSpPr>
        <p:spPr>
          <a:xfrm>
            <a:off x="1259632" y="6207179"/>
            <a:ext cx="7386215" cy="530915"/>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S UI Gothic" panose="020B0600070205080204" pitchFamily="50" charset="-128"/>
              </a:rPr>
              <a:t>男女別がん検診受診率（</a:t>
            </a:r>
            <a:r>
              <a:rPr kumimoji="0"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S UI Gothic" panose="020B0600070205080204" pitchFamily="50" charset="-128"/>
              </a:rPr>
              <a:t>2019</a:t>
            </a:r>
            <a:r>
              <a:rPr kumimoji="0" lang="ja-JP"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S UI Gothic" panose="020B0600070205080204" pitchFamily="50" charset="-128"/>
              </a:rPr>
              <a:t>年）</a:t>
            </a:r>
            <a:endParaRPr kumimoji="0" lang="ja-JP" altLang="ja-JP"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srgbClr val="595959"/>
                </a:solidFill>
                <a:effectLst/>
                <a:uLnTx/>
                <a:uFillTx/>
                <a:latin typeface="メイリオ" panose="020B0604030504040204" pitchFamily="50" charset="-128"/>
                <a:ea typeface="メイリオ" panose="020B0604030504040204" pitchFamily="50" charset="-128"/>
                <a:cs typeface="Arial" panose="020B0604020202020204" pitchFamily="34" charset="0"/>
              </a:rPr>
              <a:t>（厚生労働省「国民生活基礎調査」を基に国立がん研究センターがん情報サービスが作成（「がん登録・統計」）（より一部改変）</a:t>
            </a:r>
            <a:r>
              <a:rPr kumimoji="0" lang="ja-JP"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S UI Gothic" panose="020B0600070205080204" pitchFamily="50" charset="-128"/>
              </a:rPr>
              <a:t>）</a:t>
            </a:r>
            <a:endParaRPr kumimoji="0" lang="ja-JP" altLang="ja-JP"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ja-JP" sz="105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S UI Gothic" panose="020B0600070205080204" pitchFamily="50" charset="-128"/>
            </a:endParaRPr>
          </a:p>
        </p:txBody>
      </p:sp>
      <p:sp>
        <p:nvSpPr>
          <p:cNvPr id="7" name="正方形/長方形 6">
            <a:extLst>
              <a:ext uri="{FF2B5EF4-FFF2-40B4-BE49-F238E27FC236}">
                <a16:creationId xmlns:a16="http://schemas.microsoft.com/office/drawing/2014/main" id="{41A2C0F5-7EF8-40E3-8C59-9F229104737F}"/>
              </a:ext>
            </a:extLst>
          </p:cNvPr>
          <p:cNvSpPr/>
          <p:nvPr/>
        </p:nvSpPr>
        <p:spPr>
          <a:xfrm>
            <a:off x="8490875" y="6407234"/>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６</a:t>
            </a:r>
          </a:p>
        </p:txBody>
      </p:sp>
      <p:pic>
        <p:nvPicPr>
          <p:cNvPr id="4" name="図 3">
            <a:extLst>
              <a:ext uri="{FF2B5EF4-FFF2-40B4-BE49-F238E27FC236}">
                <a16:creationId xmlns:a16="http://schemas.microsoft.com/office/drawing/2014/main" id="{6044EE6C-9838-4B9E-81C4-DF1752023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82" y="1212776"/>
            <a:ext cx="7719729" cy="4973840"/>
          </a:xfrm>
          <a:prstGeom prst="rect">
            <a:avLst/>
          </a:prstGeom>
        </p:spPr>
      </p:pic>
      <p:sp>
        <p:nvSpPr>
          <p:cNvPr id="11" name="正方形/長方形 10">
            <a:extLst>
              <a:ext uri="{FF2B5EF4-FFF2-40B4-BE49-F238E27FC236}">
                <a16:creationId xmlns:a16="http://schemas.microsoft.com/office/drawing/2014/main" id="{5894E3E2-AC20-4EEC-8261-0851C5004F29}"/>
              </a:ext>
            </a:extLst>
          </p:cNvPr>
          <p:cNvSpPr/>
          <p:nvPr/>
        </p:nvSpPr>
        <p:spPr>
          <a:xfrm>
            <a:off x="7596336" y="5805264"/>
            <a:ext cx="423242" cy="200055"/>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けい</a:t>
            </a:r>
            <a:endParaRPr kumimoji="0" lang="ja-JP" altLang="ja-JP" sz="7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619355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76374" y="692696"/>
            <a:ext cx="57422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福井県</a:t>
            </a:r>
            <a:r>
              <a:rPr kumimoji="1" lang="en-US" altLang="ja-JP" sz="32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2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がん検診別の受診者数・受診率の推移</a:t>
            </a:r>
            <a:endPar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descr="グラフ, 棒グラフ&#10;&#10;自動的に生成された説明">
            <a:extLst>
              <a:ext uri="{FF2B5EF4-FFF2-40B4-BE49-F238E27FC236}">
                <a16:creationId xmlns:a16="http://schemas.microsoft.com/office/drawing/2014/main" id="{681713A7-A400-201B-4D9B-0933553A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63" y="1628800"/>
            <a:ext cx="8601100" cy="4170230"/>
          </a:xfrm>
          <a:prstGeom prst="rect">
            <a:avLst/>
          </a:prstGeom>
        </p:spPr>
      </p:pic>
    </p:spTree>
    <p:extLst>
      <p:ext uri="{BB962C8B-B14F-4D97-AF65-F5344CB8AC3E}">
        <p14:creationId xmlns:p14="http://schemas.microsoft.com/office/powerpoint/2010/main" val="2962460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CEC8AFD-3A82-49C6-9DDA-6C7C6D3ED782}"/>
              </a:ext>
            </a:extLst>
          </p:cNvPr>
          <p:cNvGrpSpPr/>
          <p:nvPr/>
        </p:nvGrpSpPr>
        <p:grpSpPr>
          <a:xfrm>
            <a:off x="303337" y="1689397"/>
            <a:ext cx="8520726" cy="4858311"/>
            <a:chOff x="303337" y="1732939"/>
            <a:chExt cx="8520726" cy="4858311"/>
          </a:xfrm>
        </p:grpSpPr>
        <p:sp>
          <p:nvSpPr>
            <p:cNvPr id="12" name="円/楕円 11"/>
            <p:cNvSpPr/>
            <p:nvPr/>
          </p:nvSpPr>
          <p:spPr>
            <a:xfrm>
              <a:off x="303337"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時間が</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ない</a:t>
              </a:r>
            </a:p>
          </p:txBody>
        </p:sp>
        <p:sp>
          <p:nvSpPr>
            <p:cNvPr id="16" name="円/楕円 15"/>
            <p:cNvSpPr/>
            <p:nvPr/>
          </p:nvSpPr>
          <p:spPr>
            <a:xfrm>
              <a:off x="1722170" y="1746633"/>
              <a:ext cx="2850052" cy="2738846"/>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費用が</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かかる</a:t>
              </a:r>
            </a:p>
          </p:txBody>
        </p:sp>
        <p:sp>
          <p:nvSpPr>
            <p:cNvPr id="18" name="円/楕円 17"/>
            <p:cNvSpPr/>
            <p:nvPr/>
          </p:nvSpPr>
          <p:spPr>
            <a:xfrm>
              <a:off x="3080812"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がんが</a:t>
              </a:r>
              <a:br>
                <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見つかる</a:t>
              </a:r>
              <a:br>
                <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と怖い</a:t>
              </a:r>
            </a:p>
          </p:txBody>
        </p:sp>
        <p:sp>
          <p:nvSpPr>
            <p:cNvPr id="22" name="円/楕円 21"/>
            <p:cNvSpPr/>
            <p:nvPr/>
          </p:nvSpPr>
          <p:spPr>
            <a:xfrm>
              <a:off x="4538070" y="1732939"/>
              <a:ext cx="2850052" cy="2766234"/>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健康に</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自信が</a:t>
              </a:r>
              <a:br>
                <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ある</a:t>
              </a:r>
            </a:p>
          </p:txBody>
        </p:sp>
        <p:sp>
          <p:nvSpPr>
            <p:cNvPr id="14" name="円/楕円 13"/>
            <p:cNvSpPr/>
            <p:nvPr/>
          </p:nvSpPr>
          <p:spPr>
            <a:xfrm>
              <a:off x="5858287"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いつでも受診</a:t>
              </a:r>
              <a:br>
                <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できる</a:t>
              </a:r>
            </a:p>
          </p:txBody>
        </p:sp>
      </p:grpSp>
      <p:grpSp>
        <p:nvGrpSpPr>
          <p:cNvPr id="15" name="グループ化 14"/>
          <p:cNvGrpSpPr/>
          <p:nvPr/>
        </p:nvGrpSpPr>
        <p:grpSpPr>
          <a:xfrm>
            <a:off x="278954" y="-17252"/>
            <a:ext cx="8890892" cy="1920846"/>
            <a:chOff x="278954" y="-17252"/>
            <a:chExt cx="8890892" cy="1920846"/>
          </a:xfrm>
        </p:grpSpPr>
        <p:pic>
          <p:nvPicPr>
            <p:cNvPr id="17" name="Picture 2" descr="C:\Users\nakamura\Desktop\スライド文字-05.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1541" y="-17252"/>
              <a:ext cx="7690939"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770274" y="443287"/>
              <a:ext cx="739957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がん検診を受けない理由は</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何だろう</a:t>
              </a:r>
            </a:p>
          </p:txBody>
        </p:sp>
        <p:grpSp>
          <p:nvGrpSpPr>
            <p:cNvPr id="20" name="グループ化 19"/>
            <p:cNvGrpSpPr/>
            <p:nvPr/>
          </p:nvGrpSpPr>
          <p:grpSpPr>
            <a:xfrm>
              <a:off x="278954" y="386897"/>
              <a:ext cx="1008112" cy="1067428"/>
              <a:chOff x="728192" y="921380"/>
              <a:chExt cx="1008112" cy="1067428"/>
            </a:xfrm>
          </p:grpSpPr>
          <p:sp>
            <p:nvSpPr>
              <p:cNvPr id="21" name="円/楕円 2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23" name="テキスト ボックス 22"/>
              <p:cNvSpPr txBox="1"/>
              <p:nvPr/>
            </p:nvSpPr>
            <p:spPr>
              <a:xfrm>
                <a:off x="741793" y="921380"/>
                <a:ext cx="971567" cy="105054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2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3" name="テキスト ボックス 12"/>
          <p:cNvSpPr txBox="1"/>
          <p:nvPr/>
        </p:nvSpPr>
        <p:spPr>
          <a:xfrm>
            <a:off x="2832176" y="6547708"/>
            <a:ext cx="5544616" cy="253916"/>
          </a:xfrm>
          <a:prstGeom prst="rect">
            <a:avLst/>
          </a:prstGeom>
          <a:noFill/>
        </p:spPr>
        <p:txBody>
          <a:bodyPr wrap="square" rtlCol="0">
            <a:spAutoFit/>
          </a:bodyPr>
          <a:lstStyle>
            <a:defPPr>
              <a:defRPr lang="ja-JP"/>
            </a:defPPr>
          </a:lstStyle>
          <a:p>
            <a:pPr marL="0" marR="0" lvl="0" indent="0" algn="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出典：内閣府　「がん対策・たばこ対策に関する世論調査」（令和元年７月調査）</a:t>
            </a:r>
          </a:p>
        </p:txBody>
      </p:sp>
      <p:sp>
        <p:nvSpPr>
          <p:cNvPr id="25" name="正方形/長方形 24">
            <a:extLst>
              <a:ext uri="{FF2B5EF4-FFF2-40B4-BE49-F238E27FC236}">
                <a16:creationId xmlns:a16="http://schemas.microsoft.com/office/drawing/2014/main" id="{0D108DC5-35C2-449E-AD6F-C1059D123656}"/>
              </a:ext>
            </a:extLst>
          </p:cNvPr>
          <p:cNvSpPr/>
          <p:nvPr/>
        </p:nvSpPr>
        <p:spPr>
          <a:xfrm>
            <a:off x="8490875" y="6421748"/>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７</a:t>
            </a:r>
          </a:p>
        </p:txBody>
      </p:sp>
    </p:spTree>
    <p:extLst>
      <p:ext uri="{BB962C8B-B14F-4D97-AF65-F5344CB8AC3E}">
        <p14:creationId xmlns:p14="http://schemas.microsoft.com/office/powerpoint/2010/main" val="10900258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99592" y="1097034"/>
            <a:ext cx="4824536" cy="2554545"/>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わたしたちの</a:t>
            </a:r>
            <a:br>
              <a:rPr kumimoji="1" lang="en-US" altLang="ja-JP" sz="4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br>
            <a:r>
              <a:rPr kumimoji="1" lang="ja-JP" altLang="en-US" sz="4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体の細胞は</a:t>
            </a:r>
            <a:br>
              <a:rPr kumimoji="1" lang="en-US" altLang="ja-JP" sz="4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br>
            <a:r>
              <a:rPr kumimoji="1" lang="ja-JP" altLang="en-US" sz="4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毎日分裂し</a:t>
            </a:r>
            <a:endParaRPr kumimoji="1" lang="en-US" altLang="ja-JP" sz="4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新しくなっている</a:t>
            </a:r>
            <a:endParaRPr kumimoji="1" lang="en-US" altLang="ja-JP" sz="40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9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rPr>
              <a:t>がんのしくみ</a:t>
            </a:r>
          </a:p>
        </p:txBody>
      </p:sp>
      <p:grpSp>
        <p:nvGrpSpPr>
          <p:cNvPr id="7" name="グループ化 6"/>
          <p:cNvGrpSpPr/>
          <p:nvPr/>
        </p:nvGrpSpPr>
        <p:grpSpPr>
          <a:xfrm>
            <a:off x="1200817" y="3782771"/>
            <a:ext cx="1787007" cy="2456046"/>
            <a:chOff x="1352744" y="3977813"/>
            <a:chExt cx="1279613" cy="1845874"/>
          </a:xfrm>
        </p:grpSpPr>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rcRect l="33770"/>
            <a:stretch>
              <a:fillRect/>
            </a:stretch>
          </p:blipFill>
          <p:spPr>
            <a:xfrm rot="10800000">
              <a:off x="1352744" y="5164054"/>
              <a:ext cx="1279613" cy="659633"/>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705" y="3977813"/>
              <a:ext cx="598777" cy="628460"/>
            </a:xfrm>
            <a:prstGeom prst="rect">
              <a:avLst/>
            </a:prstGeom>
          </p:spPr>
        </p:pic>
        <p:sp>
          <p:nvSpPr>
            <p:cNvPr id="22" name="下矢印 21"/>
            <p:cNvSpPr/>
            <p:nvPr/>
          </p:nvSpPr>
          <p:spPr>
            <a:xfrm rot="1519670">
              <a:off x="1677017" y="4648046"/>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marR="0" lvl="0" indent="0" algn="ctr" defTabSz="914400" rtl="0" eaLnBrk="1" fontAlgn="base" latinLnBrk="0" hangingPunct="1">
                <a:lnSpc>
                  <a:spcPts val="36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4000" b="0" i="0" u="none" strike="noStrike" kern="1200" cap="none" spc="0" normalizeH="0" baseline="0" noProof="0">
                <a:ln>
                  <a:noFill/>
                </a:ln>
                <a:solidFill>
                  <a:prstClr val="white"/>
                </a:solidFill>
                <a:effectLst/>
                <a:uLnTx/>
                <a:uFillTx/>
                <a:latin typeface="HGP創英角ｺﾞｼｯｸUB" pitchFamily="50" charset="-128"/>
                <a:ea typeface="HGP創英角ｺﾞｼｯｸUB" pitchFamily="50" charset="-128"/>
                <a:cs typeface="Arial" pitchFamily="34" charset="0"/>
              </a:endParaRPr>
            </a:p>
          </p:txBody>
        </p:sp>
        <p:sp>
          <p:nvSpPr>
            <p:cNvPr id="24" name="下矢印 23"/>
            <p:cNvSpPr/>
            <p:nvPr/>
          </p:nvSpPr>
          <p:spPr>
            <a:xfrm rot="20080333" flipH="1">
              <a:off x="2089516" y="4651908"/>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marR="0" lvl="0" indent="0" algn="ctr" defTabSz="914400" rtl="0" eaLnBrk="1" fontAlgn="base" latinLnBrk="0" hangingPunct="1">
                <a:lnSpc>
                  <a:spcPts val="36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4000" b="0" i="0" u="none" strike="noStrike" kern="1200" cap="none" spc="0" normalizeH="0" baseline="0" noProof="0">
                <a:ln>
                  <a:noFill/>
                </a:ln>
                <a:solidFill>
                  <a:prstClr val="white"/>
                </a:solidFill>
                <a:effectLst/>
                <a:uLnTx/>
                <a:uFillTx/>
                <a:latin typeface="HGP創英角ｺﾞｼｯｸUB" pitchFamily="50" charset="-128"/>
                <a:ea typeface="HGP創英角ｺﾞｼｯｸUB" pitchFamily="50" charset="-128"/>
                <a:cs typeface="Arial" pitchFamily="34" charset="0"/>
              </a:endParaRPr>
            </a:p>
          </p:txBody>
        </p:sp>
      </p:grpSp>
      <p:sp>
        <p:nvSpPr>
          <p:cNvPr id="17" name="角丸四角形 16"/>
          <p:cNvSpPr/>
          <p:nvPr/>
        </p:nvSpPr>
        <p:spPr>
          <a:xfrm>
            <a:off x="1990980" y="5340582"/>
            <a:ext cx="1063514" cy="956098"/>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cs typeface="Arial" pitchFamily="34" charset="0"/>
              <a:sym typeface="Wingdings"/>
            </a:endParaRPr>
          </a:p>
        </p:txBody>
      </p:sp>
      <p:sp>
        <p:nvSpPr>
          <p:cNvPr id="38" name="角丸四角形吹き出し 37"/>
          <p:cNvSpPr/>
          <p:nvPr/>
        </p:nvSpPr>
        <p:spPr>
          <a:xfrm>
            <a:off x="3568313" y="3512641"/>
            <a:ext cx="5042389" cy="2784039"/>
          </a:xfrm>
          <a:prstGeom prst="wedgeRoundRectCallout">
            <a:avLst>
              <a:gd name="adj1" fmla="val -65062"/>
              <a:gd name="adj2" fmla="val 28866"/>
              <a:gd name="adj3" fmla="val 16667"/>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rPr>
              <a:t>細胞分裂するとき</a:t>
            </a: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6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rPr>
              <a:t>変異</a:t>
            </a:r>
            <a:endParaRPr kumimoji="1" lang="en-US" altLang="ja-JP" sz="6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rPr>
              <a:t>が起こることがある</a:t>
            </a:r>
          </a:p>
        </p:txBody>
      </p:sp>
      <p:sp>
        <p:nvSpPr>
          <p:cNvPr id="15" name="正方形/長方形 14"/>
          <p:cNvSpPr/>
          <p:nvPr/>
        </p:nvSpPr>
        <p:spPr>
          <a:xfrm>
            <a:off x="5927576" y="3036806"/>
            <a:ext cx="1749197" cy="523220"/>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約</a:t>
            </a:r>
            <a:r>
              <a:rPr kumimoji="1" lang="en-US" altLang="ja-JP"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37</a:t>
            </a:r>
            <a:r>
              <a:rPr kumimoji="1" lang="ja-JP" altLang="en-US" sz="2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兆個</a:t>
            </a:r>
            <a:endParaRPr kumimoji="1" lang="ja-JP" altLang="en-US" sz="2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Arial" pitchFamily="34" charset="0"/>
            </a:endParaRPr>
          </a:p>
        </p:txBody>
      </p:sp>
      <p:pic>
        <p:nvPicPr>
          <p:cNvPr id="16" name="Picture 4" descr="C:\Users\nakamura\Desktop\サタケさんイラストスライド化拡大-01.png"/>
          <p:cNvPicPr>
            <a:picLocks noChangeAspect="1" noChangeArrowheads="1"/>
          </p:cNvPicPr>
          <p:nvPr/>
        </p:nvPicPr>
        <p:blipFill>
          <a:blip r:embed="rId5">
            <a:extLst>
              <a:ext uri="{28A0092B-C50C-407E-A947-70E740481C1C}">
                <a14:useLocalDpi xmlns:a14="http://schemas.microsoft.com/office/drawing/2010/main" val="0"/>
              </a:ext>
            </a:extLst>
          </a:blip>
          <a:srcRect b="12836"/>
          <a:stretch>
            <a:fillRect/>
          </a:stretch>
        </p:blipFill>
        <p:spPr bwMode="auto">
          <a:xfrm>
            <a:off x="7351073" y="1181981"/>
            <a:ext cx="1352462" cy="18616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98785" y="1171933"/>
            <a:ext cx="2453891" cy="187166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539552" y="6430777"/>
            <a:ext cx="7848872" cy="253916"/>
          </a:xfrm>
          <a:prstGeom prst="rect">
            <a:avLst/>
          </a:prstGeom>
          <a:noFill/>
        </p:spPr>
        <p:txBody>
          <a:bodyPr wrap="square" rtlCol="0">
            <a:spAutoFit/>
          </a:bodyPr>
          <a:lstStyle>
            <a:defPPr>
              <a:defRPr lang="ja-JP"/>
            </a:defPPr>
            <a:lvl1pPr marL="0" algn="r" defTabSz="914400" rtl="0" eaLnBrk="1" latinLnBrk="0" hangingPunct="1">
              <a:defRPr kumimoji="1" sz="1050" kern="1200">
                <a:solidFill>
                  <a:schemeClr val="tx1">
                    <a:lumMod val="65000"/>
                    <a:lumOff val="35000"/>
                  </a:schemeClr>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kumimoji="1" sz="1050" b="0" i="0" normalizeH="0" noProof="0">
                <a:solidFill>
                  <a:srgbClr val="595959"/>
                </a:solidFill>
                <a:uLnTx/>
                <a:uFillTx/>
                <a:latin typeface="+mn-lt"/>
                <a:ea typeface="+mn-ea"/>
                <a:cs typeface="+mn-cs"/>
              </a:defRPr>
            </a:pPr>
            <a:r>
              <a:rPr kumimoji="1" lang="ja-JP" altLang="en-US" sz="1050" b="0" i="0" u="none" strike="noStrike" kern="1200" cap="none" spc="0" normalizeH="0" baseline="0" noProof="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出典（細胞の数） </a:t>
            </a:r>
            <a:r>
              <a:rPr kumimoji="1" lang="ja-JP" altLang="en-US" sz="1050" b="0" i="0" u="none" strike="noStrike" kern="1200" cap="none" spc="0" normalizeH="0" baseline="0" noProof="0">
                <a:ln>
                  <a:noFill/>
                </a:ln>
                <a:solidFill>
                  <a:prstClr val="black">
                    <a:lumMod val="65000"/>
                    <a:lumOff val="35000"/>
                  </a:prstClr>
                </a:solidFill>
                <a:effectLst/>
                <a:uLnTx/>
                <a:uFillTx/>
                <a:latin typeface="Calibri"/>
                <a:ea typeface="ＭＳ Ｐゴシック"/>
                <a:cs typeface="Arial" pitchFamily="34" charset="0"/>
              </a:rPr>
              <a:t>：</a:t>
            </a:r>
            <a:r>
              <a:rPr kumimoji="1" lang="en-US" altLang="ja-JP" sz="1050" b="0" i="0" u="none" strike="noStrike" kern="1200" cap="none" spc="0" normalizeH="0" baseline="0" noProof="0">
                <a:ln>
                  <a:noFill/>
                </a:ln>
                <a:solidFill>
                  <a:prstClr val="black">
                    <a:lumMod val="65000"/>
                    <a:lumOff val="35000"/>
                  </a:prstClr>
                </a:solidFill>
                <a:effectLst/>
                <a:uLnTx/>
                <a:uFillTx/>
                <a:latin typeface="Calibri"/>
                <a:ea typeface="ＭＳ Ｐゴシック"/>
                <a:cs typeface="Arial" pitchFamily="34" charset="0"/>
              </a:rPr>
              <a:t> Annals of Human Biology Volume 40, 2013 -  Issue 6 ‘An estimation of the number of cells in the human body’</a:t>
            </a:r>
            <a:endParaRPr kumimoji="1" lang="ja-JP" altLang="en-US" sz="1050" b="0" i="0" u="none" strike="noStrike" kern="1200" cap="none" spc="0" normalizeH="0" baseline="0" noProof="0">
              <a:ln>
                <a:noFill/>
              </a:ln>
              <a:solidFill>
                <a:prstClr val="black">
                  <a:lumMod val="65000"/>
                  <a:lumOff val="35000"/>
                </a:prstClr>
              </a:solidFill>
              <a:effectLst/>
              <a:uLnTx/>
              <a:uFillTx/>
              <a:latin typeface="Calibri"/>
              <a:ea typeface="ＭＳ Ｐゴシック"/>
              <a:cs typeface="Arial" pitchFamily="34" charset="0"/>
            </a:endParaRPr>
          </a:p>
        </p:txBody>
      </p:sp>
      <p:sp>
        <p:nvSpPr>
          <p:cNvPr id="20" name="正方形/長方形 19">
            <a:extLst>
              <a:ext uri="{FF2B5EF4-FFF2-40B4-BE49-F238E27FC236}">
                <a16:creationId xmlns:a16="http://schemas.microsoft.com/office/drawing/2014/main" id="{7D8ABAEA-4344-4FE8-8D4D-7931332B7A0B}"/>
              </a:ext>
            </a:extLst>
          </p:cNvPr>
          <p:cNvSpPr/>
          <p:nvPr/>
        </p:nvSpPr>
        <p:spPr>
          <a:xfrm>
            <a:off x="8460697" y="6341927"/>
            <a:ext cx="430256" cy="431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Arial" pitchFamily="34" charset="0"/>
                <a:cs typeface="Arial" pitchFamily="34" charset="0"/>
                <a:sym typeface="Wingdings"/>
              </a:rPr>
              <a:t>４</a:t>
            </a:r>
          </a:p>
        </p:txBody>
      </p:sp>
    </p:spTree>
    <p:extLst>
      <p:ext uri="{BB962C8B-B14F-4D97-AF65-F5344CB8AC3E}">
        <p14:creationId xmlns:p14="http://schemas.microsoft.com/office/powerpoint/2010/main" val="4198426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000"/>
                                        <p:tgtEl>
                                          <p:spTgt spid="17"/>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0181" y="1772816"/>
            <a:ext cx="8424936" cy="3362459"/>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あなたの大切な人に</a:t>
            </a:r>
            <a:endParaRPr kumimoji="1" lang="en-US" altLang="ja-JP" sz="65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がん検診をすすめる</a:t>
            </a:r>
            <a:endParaRPr kumimoji="1" lang="en-US" altLang="ja-JP" sz="65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キーワ</a:t>
            </a:r>
            <a:r>
              <a:rPr kumimoji="1" lang="ja-JP" altLang="en-US" sz="65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ー</a:t>
            </a:r>
            <a:r>
              <a:rPr kumimoji="1" lang="ja-JP" altLang="en-US" sz="65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ドを考えよう</a:t>
            </a:r>
          </a:p>
        </p:txBody>
      </p:sp>
      <p:sp>
        <p:nvSpPr>
          <p:cNvPr id="3" name="正方形/長方形 2">
            <a:extLst>
              <a:ext uri="{FF2B5EF4-FFF2-40B4-BE49-F238E27FC236}">
                <a16:creationId xmlns:a16="http://schemas.microsoft.com/office/drawing/2014/main" id="{1363D280-3CF2-4C95-898E-C031E0FBB9B2}"/>
              </a:ext>
            </a:extLst>
          </p:cNvPr>
          <p:cNvSpPr/>
          <p:nvPr/>
        </p:nvSpPr>
        <p:spPr>
          <a:xfrm>
            <a:off x="8655460" y="6380766"/>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８</a:t>
            </a:r>
          </a:p>
        </p:txBody>
      </p:sp>
    </p:spTree>
    <p:extLst>
      <p:ext uri="{BB962C8B-B14F-4D97-AF65-F5344CB8AC3E}">
        <p14:creationId xmlns:p14="http://schemas.microsoft.com/office/powerpoint/2010/main" val="338005752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47664" y="184083"/>
            <a:ext cx="7374818" cy="769441"/>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がん検診の種類（</a:t>
            </a:r>
            <a:r>
              <a:rPr kumimoji="1" lang="en-US" altLang="ja-JP"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1</a:t>
            </a: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p>
        </p:txBody>
      </p:sp>
      <p:sp>
        <p:nvSpPr>
          <p:cNvPr id="6" name="角丸四角形 5"/>
          <p:cNvSpPr/>
          <p:nvPr/>
        </p:nvSpPr>
        <p:spPr>
          <a:xfrm>
            <a:off x="539866" y="1092388"/>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7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国が推奨しているがん検診の対象年齢と検診間隔</a:t>
            </a:r>
          </a:p>
        </p:txBody>
      </p:sp>
      <p:cxnSp>
        <p:nvCxnSpPr>
          <p:cNvPr id="14" name="直線コネクタ 13"/>
          <p:cNvCxnSpPr>
            <a:cxnSpLocks/>
          </p:cNvCxnSpPr>
          <p:nvPr/>
        </p:nvCxnSpPr>
        <p:spPr>
          <a:xfrm>
            <a:off x="5436096" y="1832256"/>
            <a:ext cx="0" cy="4332407"/>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cxnSpLocks/>
          </p:cNvCxnSpPr>
          <p:nvPr/>
        </p:nvCxnSpPr>
        <p:spPr>
          <a:xfrm>
            <a:off x="8366836" y="1832256"/>
            <a:ext cx="0" cy="4332407"/>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descr="C:\Users\nakamura\Desktop\健診-08.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2969" y="1886328"/>
            <a:ext cx="1336595" cy="2171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nakamura\Desktop\健診-12.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891659">
            <a:off x="800672" y="1893404"/>
            <a:ext cx="2170822" cy="222353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47188" y="4184001"/>
            <a:ext cx="1849491" cy="400110"/>
          </a:xfrm>
          <a:prstGeom prst="rect">
            <a:avLst/>
          </a:prstGeom>
          <a:noFill/>
        </p:spPr>
        <p:txBody>
          <a:bodyPr wrap="square" lIns="0" tIns="0" rIns="0" bIns="0"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6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胃がん検診</a:t>
            </a:r>
          </a:p>
        </p:txBody>
      </p:sp>
      <p:sp>
        <p:nvSpPr>
          <p:cNvPr id="21" name="テキスト ボックス 20"/>
          <p:cNvSpPr txBox="1"/>
          <p:nvPr/>
        </p:nvSpPr>
        <p:spPr>
          <a:xfrm>
            <a:off x="2125819" y="4666274"/>
            <a:ext cx="1849491" cy="523220"/>
          </a:xfrm>
          <a:prstGeom prst="rect">
            <a:avLst/>
          </a:prstGeom>
          <a:noFill/>
        </p:spPr>
        <p:txBody>
          <a:bodyPr wrap="square" lIns="0" tIns="0" rIns="0" bIns="0"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胃部</a:t>
            </a:r>
            <a:r>
              <a:rPr kumimoji="1" lang="en-US" altLang="ja-JP" sz="1700" b="1"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X</a:t>
            </a:r>
            <a:r>
              <a:rPr kumimoji="1" lang="ja-JP" altLang="en-US" sz="1700" b="1"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線検査</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7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胃内視鏡検査</a:t>
            </a:r>
          </a:p>
        </p:txBody>
      </p:sp>
      <p:sp>
        <p:nvSpPr>
          <p:cNvPr id="22" name="テキスト ボックス 21"/>
          <p:cNvSpPr txBox="1"/>
          <p:nvPr/>
        </p:nvSpPr>
        <p:spPr>
          <a:xfrm>
            <a:off x="1691680" y="5273073"/>
            <a:ext cx="3146150" cy="984885"/>
          </a:xfrm>
          <a:prstGeom prst="rect">
            <a:avLst/>
          </a:prstGeom>
          <a:noFill/>
        </p:spPr>
        <p:txBody>
          <a:bodyPr wrap="square" lIns="0" tIns="0" rIns="0" bIns="0" rtlCol="0">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歳以上の男女</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受診間隔：</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年に</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※当分の間、胃部Ｘ線検査については、</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ＭＳ Ｐゴシック" panose="020B0600070205080204" pitchFamily="50" charset="-128"/>
                <a:cs typeface="メイリオ" panose="020B0604030504040204" pitchFamily="50" charset="-128"/>
              </a:rPr>
              <a:t>40</a:t>
            </a:r>
            <a:r>
              <a:rPr kumimoji="1" lang="ja-JP"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歳以上</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ＭＳ Ｐゴシック" panose="020B0600070205080204" pitchFamily="50" charset="-128"/>
                <a:cs typeface="メイリオ" panose="020B0604030504040204" pitchFamily="50" charset="-128"/>
              </a:rPr>
              <a:t>,</a:t>
            </a:r>
            <a:r>
              <a:rPr kumimoji="1" lang="ja-JP"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年１回の実施もできます。</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5" name="テキスト ボックス 34"/>
          <p:cNvSpPr txBox="1"/>
          <p:nvPr/>
        </p:nvSpPr>
        <p:spPr>
          <a:xfrm>
            <a:off x="5624821" y="4188075"/>
            <a:ext cx="2570609" cy="400110"/>
          </a:xfrm>
          <a:prstGeom prst="rect">
            <a:avLst/>
          </a:prstGeom>
          <a:noFill/>
        </p:spPr>
        <p:txBody>
          <a:bodyPr wrap="square" lIns="0" tIns="0" rIns="0" bIns="0" rtlCol="0">
            <a:spAutoFit/>
          </a:bodyPr>
          <a:lstStyle>
            <a:defPPr>
              <a:defRPr lang="ja-JP"/>
            </a:defPPr>
            <a:lvl1pPr marL="0" algn="ctr" defTabSz="914400" rtl="0" eaLnBrk="1" latinLnBrk="0" hangingPunct="1">
              <a:defRPr kumimoji="1" sz="2600" b="1" kern="1200">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2600" b="1" i="0" normalizeH="0" noProof="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26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大腸がん検診</a:t>
            </a:r>
          </a:p>
        </p:txBody>
      </p:sp>
      <p:sp>
        <p:nvSpPr>
          <p:cNvPr id="36" name="テキスト ボックス 35"/>
          <p:cNvSpPr txBox="1"/>
          <p:nvPr/>
        </p:nvSpPr>
        <p:spPr>
          <a:xfrm>
            <a:off x="5981303" y="4720712"/>
            <a:ext cx="1849491" cy="523220"/>
          </a:xfrm>
          <a:prstGeom prst="rect">
            <a:avLst/>
          </a:prstGeom>
          <a:noFill/>
        </p:spPr>
        <p:txBody>
          <a:bodyPr wrap="square" lIns="0" tIns="0" rIns="0" bIns="0" rtlCol="0">
            <a:spAutoFit/>
          </a:bodyPr>
          <a:lstStyle>
            <a:defPPr>
              <a:defRPr lang="ja-JP"/>
            </a:defPPr>
            <a:lvl1pPr marL="0" algn="ctr" defTabSz="914400" rtl="0" eaLnBrk="1" latinLnBrk="0" hangingPunct="1">
              <a:defRPr kumimoji="1" sz="17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便潜血検査</a:t>
            </a:r>
            <a:endParaRPr kumimoji="1" lang="ja-JP" altLang="ja-JP" sz="105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7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endParaRPr kumimoji="1" lang="ja-JP" altLang="en-US" sz="17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5847085" y="5185995"/>
            <a:ext cx="2207012" cy="430887"/>
          </a:xfrm>
          <a:prstGeom prst="rect">
            <a:avLst/>
          </a:prstGeom>
          <a:noFill/>
        </p:spPr>
        <p:txBody>
          <a:bodyPr wrap="square" lIns="0" tIns="0" rIns="0" bIns="0" rtlCol="0">
            <a:spAutoFit/>
          </a:bodyPr>
          <a:lstStyle>
            <a:defPPr>
              <a:defRPr lang="ja-JP"/>
            </a:defPPr>
            <a:lvl1pPr marL="0" algn="l" defTabSz="914400" rtl="0" eaLnBrk="1" latinLnBrk="0" hangingPunct="1">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歳以上の男女</a:t>
            </a:r>
            <a:endParaRPr kumimoji="1" lang="en-US" altLang="ja-JP"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受診間隔：年</a:t>
            </a:r>
            <a:r>
              <a:rPr kumimoji="1" lang="en-US" altLang="ja-JP"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a:t>
            </a: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15774" y="1678701"/>
            <a:ext cx="2190871" cy="2418447"/>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29DA3706-CA0D-4329-91EC-F1615D5A2C8D}"/>
              </a:ext>
            </a:extLst>
          </p:cNvPr>
          <p:cNvSpPr/>
          <p:nvPr/>
        </p:nvSpPr>
        <p:spPr>
          <a:xfrm>
            <a:off x="8336884" y="6399015"/>
            <a:ext cx="638711"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11</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sp>
        <p:nvSpPr>
          <p:cNvPr id="19" name="正方形/長方形 18">
            <a:extLst>
              <a:ext uri="{FF2B5EF4-FFF2-40B4-BE49-F238E27FC236}">
                <a16:creationId xmlns:a16="http://schemas.microsoft.com/office/drawing/2014/main" id="{3534F422-D1D4-4120-B1B0-05CEDDB517A7}"/>
              </a:ext>
            </a:extLst>
          </p:cNvPr>
          <p:cNvSpPr/>
          <p:nvPr/>
        </p:nvSpPr>
        <p:spPr>
          <a:xfrm>
            <a:off x="890087" y="6531433"/>
            <a:ext cx="7386215" cy="253916"/>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0000"/>
                </a:solidFill>
                <a:effectLst/>
                <a:uLnTx/>
                <a:uFillTx/>
                <a:latin typeface="MS UI Gothic" panose="020B0600070205080204" pitchFamily="50" charset="-128"/>
                <a:ea typeface="ＭＳ ゴシック" panose="020B0609070205080204" pitchFamily="49" charset="-128"/>
                <a:cs typeface="MS UI Gothic" panose="020B0600070205080204" pitchFamily="50" charset="-128"/>
              </a:rPr>
              <a:t>https://www.mhlw.go.jp/file/06-Seisakujouhou-10900000-Kenkoukyoku/0000059992.pdf</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2A382F47-2316-4A58-92ED-3DB00EB2CDCD}"/>
              </a:ext>
            </a:extLst>
          </p:cNvPr>
          <p:cNvSpPr txBox="1"/>
          <p:nvPr/>
        </p:nvSpPr>
        <p:spPr>
          <a:xfrm>
            <a:off x="1825128" y="6405078"/>
            <a:ext cx="6363034" cy="2308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（厚生労働省「がん予防重点健康教育及びがん検診実施のための指針」（平成</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28</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月</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4</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日更新）を基に作成）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11970060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47664" y="184083"/>
            <a:ext cx="7374818" cy="769441"/>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がん検診の種類（</a:t>
            </a:r>
            <a:r>
              <a:rPr kumimoji="1" lang="en-US" altLang="ja-JP"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2</a:t>
            </a: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p>
        </p:txBody>
      </p:sp>
      <p:pic>
        <p:nvPicPr>
          <p:cNvPr id="4099" name="Picture 3" descr="C:\Users\nakamura\Desktop\健診-09.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2877" y="1933405"/>
            <a:ext cx="1566793" cy="20220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nakamura\Desktop\健診-10.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5696" y="1976650"/>
            <a:ext cx="1665995" cy="1978812"/>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539866" y="1092388"/>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7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国が推奨しているがん検診の対象年齢と検診間隔</a:t>
            </a:r>
          </a:p>
        </p:txBody>
      </p:sp>
      <p:cxnSp>
        <p:nvCxnSpPr>
          <p:cNvPr id="49" name="直線コネクタ 48"/>
          <p:cNvCxnSpPr>
            <a:cxnSpLocks/>
          </p:cNvCxnSpPr>
          <p:nvPr/>
        </p:nvCxnSpPr>
        <p:spPr>
          <a:xfrm>
            <a:off x="5841249" y="1859151"/>
            <a:ext cx="0" cy="4306153"/>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553927" y="4152244"/>
            <a:ext cx="1849491" cy="430887"/>
          </a:xfrm>
          <a:prstGeom prst="rect">
            <a:avLst/>
          </a:prstGeom>
          <a:noFill/>
        </p:spPr>
        <p:txBody>
          <a:bodyPr wrap="square" lIns="0" tIns="0" rIns="0" bIns="0"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8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乳がん検診</a:t>
            </a:r>
          </a:p>
        </p:txBody>
      </p:sp>
      <p:sp>
        <p:nvSpPr>
          <p:cNvPr id="56" name="テキスト ボックス 55"/>
          <p:cNvSpPr txBox="1"/>
          <p:nvPr/>
        </p:nvSpPr>
        <p:spPr>
          <a:xfrm>
            <a:off x="3486485" y="4705979"/>
            <a:ext cx="2059575" cy="246221"/>
          </a:xfrm>
          <a:prstGeom prst="rect">
            <a:avLst/>
          </a:prstGeom>
          <a:noFill/>
        </p:spPr>
        <p:txBody>
          <a:bodyPr wrap="square" lIns="0" tIns="0" rIns="0" bIns="0" rtlCol="0">
            <a:spAutoFit/>
          </a:bodyPr>
          <a:lstStyle>
            <a:defPPr>
              <a:defRPr lang="ja-JP"/>
            </a:defPPr>
          </a:lstStyle>
          <a:p>
            <a:pPr marL="0" marR="0" lvl="0" indent="0" algn="ctr" defTabSz="914400" rtl="0" eaLnBrk="1" fontAlgn="auto" latinLnBrk="0" hangingPunct="1">
              <a:lnSpc>
                <a:spcPct val="100000"/>
              </a:lnSpc>
              <a:spcBef>
                <a:spcPts val="0"/>
              </a:spcBef>
              <a:spcAft>
                <a:spcPts val="400"/>
              </a:spcAft>
              <a:buClrTx/>
              <a:buSzTx/>
              <a:buFontTx/>
              <a:buNone/>
              <a:tabLst/>
              <a:defRPr kumimoji="1" sz="1800" b="0" i="0" normalizeH="0" noProof="0">
                <a:uLnTx/>
                <a:uFillTx/>
                <a:latin typeface="+mn-lt"/>
                <a:ea typeface="+mn-ea"/>
                <a:cs typeface="+mn-cs"/>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マンモグラフィ</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6153452" y="4164490"/>
            <a:ext cx="2520280" cy="430887"/>
          </a:xfrm>
          <a:prstGeom prst="rect">
            <a:avLst/>
          </a:prstGeom>
          <a:noFill/>
        </p:spPr>
        <p:txBody>
          <a:bodyPr wrap="square" lIns="0" tIns="0" rIns="0" bIns="0"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8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子宮頸がん検診</a:t>
            </a:r>
          </a:p>
        </p:txBody>
      </p:sp>
      <p:sp>
        <p:nvSpPr>
          <p:cNvPr id="64" name="テキスト ボックス 63"/>
          <p:cNvSpPr txBox="1"/>
          <p:nvPr/>
        </p:nvSpPr>
        <p:spPr>
          <a:xfrm>
            <a:off x="6463947" y="4705979"/>
            <a:ext cx="1849491" cy="246221"/>
          </a:xfrm>
          <a:prstGeom prst="rect">
            <a:avLst/>
          </a:prstGeom>
          <a:noFill/>
        </p:spPr>
        <p:txBody>
          <a:bodyPr wrap="square" lIns="0" tIns="0" rIns="0" bIns="0"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細胞診</a:t>
            </a:r>
          </a:p>
        </p:txBody>
      </p:sp>
      <p:sp>
        <p:nvSpPr>
          <p:cNvPr id="65" name="テキスト ボックス 64"/>
          <p:cNvSpPr txBox="1"/>
          <p:nvPr/>
        </p:nvSpPr>
        <p:spPr>
          <a:xfrm>
            <a:off x="6312043" y="5057209"/>
            <a:ext cx="2203098" cy="646331"/>
          </a:xfrm>
          <a:prstGeom prst="rect">
            <a:avLst/>
          </a:prstGeom>
          <a:noFill/>
        </p:spPr>
        <p:txBody>
          <a:bodyPr wrap="square" lIns="0" tIns="0" rIns="0" bIns="0"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歳以上の女性受診間隔：</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年に</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a:t>
            </a: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383445" y="5057209"/>
            <a:ext cx="2310209" cy="830997"/>
          </a:xfrm>
          <a:prstGeom prst="rect">
            <a:avLst/>
          </a:prstGeom>
          <a:noFill/>
        </p:spPr>
        <p:txBody>
          <a:bodyPr wrap="square" lIns="0" tIns="0" rIns="0" bIns="0"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歳以上の女性</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受診間隔：</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年に</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※視触診検診も併用できます。</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17" name="直線コネクタ 16"/>
          <p:cNvCxnSpPr>
            <a:cxnSpLocks/>
          </p:cNvCxnSpPr>
          <p:nvPr/>
        </p:nvCxnSpPr>
        <p:spPr>
          <a:xfrm>
            <a:off x="3059832" y="1859151"/>
            <a:ext cx="0" cy="4378161"/>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5" descr="C:\Users\nakamura\Desktop\健診-11.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69918" y="1839672"/>
            <a:ext cx="1761068" cy="2091104"/>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69601" y="4164490"/>
            <a:ext cx="2570609" cy="430887"/>
          </a:xfrm>
          <a:prstGeom prst="rect">
            <a:avLst/>
          </a:prstGeom>
          <a:noFill/>
        </p:spPr>
        <p:txBody>
          <a:bodyPr wrap="square" lIns="0" tIns="0" rIns="0" bIns="0" rtlCol="0">
            <a:spAutoFit/>
          </a:bodyPr>
          <a:lstStyle>
            <a:defPPr>
              <a:defRPr lang="ja-JP"/>
            </a:defPPr>
            <a:lvl1pPr marL="0" algn="ctr" defTabSz="914400" rtl="0" eaLnBrk="1" latinLnBrk="0" hangingPunct="1">
              <a:defRPr kumimoji="1" sz="2600" b="1" kern="1200">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2600" b="1" i="0" normalizeH="0" noProof="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2800" b="1" i="0" u="none" strike="noStrike" kern="1200" cap="none" spc="0" normalizeH="0" baseline="0" noProof="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肺がん検診</a:t>
            </a:r>
          </a:p>
        </p:txBody>
      </p:sp>
      <p:sp>
        <p:nvSpPr>
          <p:cNvPr id="21" name="テキスト ボックス 20"/>
          <p:cNvSpPr txBox="1"/>
          <p:nvPr/>
        </p:nvSpPr>
        <p:spPr>
          <a:xfrm>
            <a:off x="825706" y="4705980"/>
            <a:ext cx="1849491" cy="246221"/>
          </a:xfrm>
          <a:prstGeom prst="rect">
            <a:avLst/>
          </a:prstGeom>
          <a:noFill/>
        </p:spPr>
        <p:txBody>
          <a:bodyPr wrap="square" lIns="0" tIns="0" rIns="0" bIns="0" rtlCol="0">
            <a:spAutoFit/>
          </a:bodyPr>
          <a:lstStyle>
            <a:defPPr>
              <a:defRPr lang="ja-JP"/>
            </a:defPPr>
            <a:lvl1pPr marL="0" algn="ctr" defTabSz="914400" rtl="0" eaLnBrk="1" latinLnBrk="0" hangingPunct="1">
              <a:defRPr kumimoji="1" sz="17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17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6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胸部</a:t>
            </a:r>
            <a:r>
              <a:rPr kumimoji="1" lang="en-US" altLang="ja-JP" sz="16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6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線検査</a:t>
            </a:r>
          </a:p>
        </p:txBody>
      </p:sp>
      <p:sp>
        <p:nvSpPr>
          <p:cNvPr id="22" name="テキスト ボックス 21"/>
          <p:cNvSpPr txBox="1"/>
          <p:nvPr/>
        </p:nvSpPr>
        <p:spPr>
          <a:xfrm>
            <a:off x="660523" y="5057209"/>
            <a:ext cx="2331868" cy="1333698"/>
          </a:xfrm>
          <a:prstGeom prst="rect">
            <a:avLst/>
          </a:prstGeom>
          <a:noFill/>
        </p:spPr>
        <p:txBody>
          <a:bodyPr wrap="square" lIns="0" tIns="0" rIns="0" bIns="0" rtlCol="0">
            <a:spAutoFit/>
          </a:bodyPr>
          <a:lstStyle>
            <a:defPPr>
              <a:defRPr lang="ja-JP"/>
            </a:defPPr>
            <a:lvl1pPr marL="0" algn="l" defTabSz="914400" rtl="0" eaLnBrk="1" latinLnBrk="0" hangingPunct="1">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歳以上の男女</a:t>
            </a:r>
            <a:endParaRPr kumimoji="1" lang="en-US" altLang="ja-JP"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受診間隔：年</a:t>
            </a:r>
            <a:r>
              <a:rPr kumimoji="1" lang="en-US" altLang="ja-JP"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endParaRPr kumimoji="1" lang="en-US" altLang="ja-JP"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1" lang="en-US" altLang="ja-JP" sz="1200" b="0"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高危険群</a:t>
            </a:r>
            <a:r>
              <a:rPr kumimoji="1" lang="ja-JP" altLang="en-US" sz="1200" b="0" i="0" u="none" strike="noStrike" kern="1200" cap="none" spc="0" normalizeH="0" baseline="0" noProof="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には</a:t>
            </a:r>
            <a:r>
              <a:rPr kumimoji="1" lang="ja-JP" altLang="ja-JP" sz="1200" b="0" i="0" u="none" strike="noStrike" kern="1200" cap="none" spc="0" normalizeH="0" baseline="0" noProof="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喀</a:t>
            </a:r>
            <a:r>
              <a:rPr kumimoji="1" lang="ja-JP" altLang="en-US" sz="1200" b="0" i="0" u="none" strike="noStrike" kern="1200" cap="none" spc="0" normalizeH="0" baseline="0" noProof="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痰</a:t>
            </a:r>
            <a:r>
              <a:rPr kumimoji="1" lang="ja-JP" altLang="en-US" sz="1200" b="0"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細胞診も併用できます。</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endParaRPr kumimoji="1" lang="ja-JP" altLang="en-US" sz="14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65F469B6-E416-40B3-AF43-27880C9F5DD5}"/>
              </a:ext>
            </a:extLst>
          </p:cNvPr>
          <p:cNvSpPr/>
          <p:nvPr/>
        </p:nvSpPr>
        <p:spPr>
          <a:xfrm>
            <a:off x="8354377" y="6430862"/>
            <a:ext cx="638711"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12</a:t>
            </a:r>
            <a:endPar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sp>
        <p:nvSpPr>
          <p:cNvPr id="24" name="正方形/長方形 23">
            <a:extLst>
              <a:ext uri="{FF2B5EF4-FFF2-40B4-BE49-F238E27FC236}">
                <a16:creationId xmlns:a16="http://schemas.microsoft.com/office/drawing/2014/main" id="{A6EE21AF-F26A-4DD0-AAF5-9C0616AF3714}"/>
              </a:ext>
            </a:extLst>
          </p:cNvPr>
          <p:cNvSpPr/>
          <p:nvPr/>
        </p:nvSpPr>
        <p:spPr>
          <a:xfrm>
            <a:off x="814908" y="6352953"/>
            <a:ext cx="7386215" cy="253916"/>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0000"/>
                </a:solidFill>
                <a:effectLst/>
                <a:uLnTx/>
                <a:uFillTx/>
                <a:latin typeface="MS UI Gothic" panose="020B0600070205080204" pitchFamily="50" charset="-128"/>
                <a:ea typeface="ＭＳ ゴシック" panose="020B0609070205080204" pitchFamily="49" charset="-128"/>
                <a:cs typeface="MS UI Gothic" panose="020B0600070205080204" pitchFamily="50" charset="-128"/>
              </a:rPr>
              <a:t>https://www.mhlw.go.jp/file/06-Seisakujouhou-10900000-Kenkoukyoku/0000059992.pdf</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45F3E2F1-CC63-4A2B-A2F1-9EEE2BEEF6A0}"/>
              </a:ext>
            </a:extLst>
          </p:cNvPr>
          <p:cNvSpPr txBox="1"/>
          <p:nvPr/>
        </p:nvSpPr>
        <p:spPr>
          <a:xfrm>
            <a:off x="1750451" y="6217625"/>
            <a:ext cx="6363034" cy="2308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（厚生労働省「がん予防重点健康教育及びがん検診実施のための指針」（平成</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28</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月</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4</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日更新）を基に作成）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79057558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78" y="787692"/>
            <a:ext cx="8147835" cy="5282615"/>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がんの治療法」対応</a:t>
            </a:r>
          </a:p>
        </p:txBody>
      </p:sp>
      <p:sp>
        <p:nvSpPr>
          <p:cNvPr id="4" name="正方形/長方形 3">
            <a:extLst>
              <a:ext uri="{FF2B5EF4-FFF2-40B4-BE49-F238E27FC236}">
                <a16:creationId xmlns:a16="http://schemas.microsoft.com/office/drawing/2014/main" id="{1E585B57-26B5-764C-8A80-686AD33252F2}"/>
              </a:ext>
            </a:extLst>
          </p:cNvPr>
          <p:cNvSpPr/>
          <p:nvPr/>
        </p:nvSpPr>
        <p:spPr>
          <a:xfrm>
            <a:off x="899592" y="908720"/>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福井県がん教育のための教材（中学校向け）</a:t>
            </a:r>
          </a:p>
        </p:txBody>
      </p:sp>
    </p:spTree>
    <p:extLst>
      <p:ext uri="{BB962C8B-B14F-4D97-AF65-F5344CB8AC3E}">
        <p14:creationId xmlns:p14="http://schemas.microsoft.com/office/powerpoint/2010/main" val="2434572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56899" y="2420888"/>
            <a:ext cx="8424936" cy="2123658"/>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がんはどのように</a:t>
            </a:r>
            <a:br>
              <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b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治すのだろう</a:t>
            </a:r>
          </a:p>
        </p:txBody>
      </p:sp>
    </p:spTree>
    <p:extLst>
      <p:ext uri="{BB962C8B-B14F-4D97-AF65-F5344CB8AC3E}">
        <p14:creationId xmlns:p14="http://schemas.microsoft.com/office/powerpoint/2010/main" val="581241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0EF69DC-B420-4C1E-91F0-751C65929D2A}"/>
              </a:ext>
            </a:extLst>
          </p:cNvPr>
          <p:cNvGrpSpPr/>
          <p:nvPr/>
        </p:nvGrpSpPr>
        <p:grpSpPr>
          <a:xfrm>
            <a:off x="1979712" y="1196752"/>
            <a:ext cx="4795019" cy="4208583"/>
            <a:chOff x="2124829" y="1148735"/>
            <a:chExt cx="4795019" cy="4208583"/>
          </a:xfrm>
        </p:grpSpPr>
        <p:sp>
          <p:nvSpPr>
            <p:cNvPr id="16" name="円/楕円 15"/>
            <p:cNvSpPr/>
            <p:nvPr/>
          </p:nvSpPr>
          <p:spPr>
            <a:xfrm>
              <a:off x="3232121" y="1148735"/>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手術療法</a:t>
              </a:r>
              <a:endParaRPr kumimoji="0" lang="ja-JP" altLang="ja-JP" sz="1050" b="0" i="0" u="none" strike="noStrike" kern="100" cap="none" spc="0" normalizeH="0" baseline="0" noProof="0" dirty="0">
                <a:ln>
                  <a:noFill/>
                </a:ln>
                <a:solidFill>
                  <a:prstClr val="white"/>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円/楕円 16"/>
            <p:cNvSpPr/>
            <p:nvPr/>
          </p:nvSpPr>
          <p:spPr>
            <a:xfrm>
              <a:off x="2124829" y="2681317"/>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放射線</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療法</a:t>
              </a:r>
              <a:endParaRPr kumimoji="1" lang="ja-JP" altLang="ja-JP" sz="1050" b="0" i="0" u="none" strike="noStrike" kern="100" cap="none" spc="0" normalizeH="0" baseline="0" noProof="0" dirty="0">
                <a:ln>
                  <a:noFill/>
                </a:ln>
                <a:solidFill>
                  <a:prstClr val="white"/>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4" name="グループ化 3"/>
            <p:cNvGrpSpPr/>
            <p:nvPr/>
          </p:nvGrpSpPr>
          <p:grpSpPr>
            <a:xfrm>
              <a:off x="4208120" y="2725341"/>
              <a:ext cx="2711728" cy="2631977"/>
              <a:chOff x="4603431" y="2624638"/>
              <a:chExt cx="2711728" cy="2631977"/>
            </a:xfrm>
          </p:grpSpPr>
          <p:sp>
            <p:nvSpPr>
              <p:cNvPr id="18" name="円/楕円 17"/>
              <p:cNvSpPr/>
              <p:nvPr/>
            </p:nvSpPr>
            <p:spPr>
              <a:xfrm>
                <a:off x="4603431" y="2624638"/>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468000" rIns="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化学療法</a:t>
                </a:r>
                <a:endParaRPr kumimoji="0"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3" name="正方形/長方形 2"/>
              <p:cNvSpPr/>
              <p:nvPr/>
            </p:nvSpPr>
            <p:spPr>
              <a:xfrm>
                <a:off x="4640951" y="3940627"/>
                <a:ext cx="2441695" cy="769441"/>
              </a:xfrm>
              <a:prstGeom prst="rect">
                <a:avLst/>
              </a:prstGeom>
            </p:spPr>
            <p:txBody>
              <a:bodyPr wrap="square">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（抗がん剤など</a:t>
                </a: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2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の薬）</a:t>
                </a:r>
              </a:p>
            </p:txBody>
          </p:sp>
        </p:grpSp>
      </p:grpSp>
      <p:sp>
        <p:nvSpPr>
          <p:cNvPr id="10" name="テキスト ボックス 9"/>
          <p:cNvSpPr txBox="1"/>
          <p:nvPr/>
        </p:nvSpPr>
        <p:spPr>
          <a:xfrm>
            <a:off x="2203095" y="182712"/>
            <a:ext cx="4744212" cy="76944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Pr wrap="square" rtlCol="0">
            <a:spAutoFit/>
          </a:bodyPr>
          <a:lstStyle>
            <a:defPPr>
              <a:defRPr lang="ja-JP"/>
            </a:defPPr>
            <a:lvl1pPr marL="538163" indent="-538163" algn="l" defTabSz="914400" rtl="0" eaLnBrk="1" latinLnBrk="0" hangingPunct="1">
              <a:defRPr kumimoji="1" sz="40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538163" marR="0" lvl="0" indent="-538163" algn="l" defTabSz="914400" rtl="0" eaLnBrk="1" fontAlgn="auto" latinLnBrk="0" hangingPunct="1">
              <a:lnSpc>
                <a:spcPts val="4500"/>
              </a:lnSpc>
              <a:spcBef>
                <a:spcPts val="0"/>
              </a:spcBef>
              <a:spcAft>
                <a:spcPts val="0"/>
              </a:spcAft>
              <a:buClrTx/>
              <a:buSzTx/>
              <a:buFontTx/>
              <a:buNone/>
              <a:tabLst/>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u="none" strike="noStrike" kern="1200" cap="none" spc="-10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●がんの種類や状態などにより選ぶ。</a:t>
            </a:r>
            <a:endParaRPr kumimoji="1" lang="en-US" altLang="ja-JP" sz="4000" b="1" i="0" u="none" strike="noStrike" kern="1200" cap="none" spc="-10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endParaRPr>
          </a:p>
          <a:p>
            <a:pPr marL="538163" marR="0" lvl="0" indent="-538163" algn="l" defTabSz="914400" rtl="0" eaLnBrk="1" fontAlgn="auto" latinLnBrk="0" hangingPunct="1">
              <a:lnSpc>
                <a:spcPts val="4500"/>
              </a:lnSpc>
              <a:spcBef>
                <a:spcPts val="0"/>
              </a:spcBef>
              <a:spcAft>
                <a:spcPts val="0"/>
              </a:spcAft>
              <a:buClrTx/>
              <a:buSzTx/>
              <a:buFontTx/>
              <a:buNone/>
              <a:tabLst/>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u="none" strike="noStrike" kern="1200" cap="none" spc="-10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●いくつかの治療法を組み合わせる</a:t>
            </a:r>
          </a:p>
          <a:p>
            <a:pPr marL="538163" marR="0" lvl="0" indent="-538163" algn="l" defTabSz="914400" rtl="0" eaLnBrk="1" fontAlgn="auto" latinLnBrk="0" hangingPunct="1">
              <a:lnSpc>
                <a:spcPts val="4500"/>
              </a:lnSpc>
              <a:spcBef>
                <a:spcPts val="0"/>
              </a:spcBef>
              <a:spcAft>
                <a:spcPts val="0"/>
              </a:spcAft>
              <a:buClrTx/>
              <a:buSzTx/>
              <a:buFontTx/>
              <a:buNone/>
              <a:tabLst/>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u="none" strike="noStrike" kern="1200" cap="none" spc="-10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こともある。</a:t>
            </a:r>
            <a:endParaRPr kumimoji="1" lang="ja-JP" altLang="en-US" sz="4000" b="1" i="0" u="none" strike="noStrike" kern="1200" cap="none" spc="-10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097266" y="1126159"/>
            <a:ext cx="6948929" cy="824351"/>
          </a:xfrm>
          <a:prstGeom prst="roundRect">
            <a:avLst/>
          </a:prstGeom>
          <a:solidFill>
            <a:srgbClr val="0070C0">
              <a:alpha val="90000"/>
            </a:srgbClr>
          </a:solidFill>
        </p:spPr>
        <p:txBody>
          <a:bodyPr wrap="square" tIns="180000" rtlCol="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治療法は主に三つ</a:t>
            </a:r>
          </a:p>
        </p:txBody>
      </p:sp>
      <p:sp>
        <p:nvSpPr>
          <p:cNvPr id="12" name="正方形/長方形 11">
            <a:extLst>
              <a:ext uri="{FF2B5EF4-FFF2-40B4-BE49-F238E27FC236}">
                <a16:creationId xmlns:a16="http://schemas.microsoft.com/office/drawing/2014/main" id="{AC72BA58-7E8A-44EE-8F1D-D34ECDA7E463}"/>
              </a:ext>
            </a:extLst>
          </p:cNvPr>
          <p:cNvSpPr/>
          <p:nvPr/>
        </p:nvSpPr>
        <p:spPr>
          <a:xfrm>
            <a:off x="8473768" y="6417643"/>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３</a:t>
            </a:r>
          </a:p>
        </p:txBody>
      </p:sp>
    </p:spTree>
    <p:extLst>
      <p:ext uri="{BB962C8B-B14F-4D97-AF65-F5344CB8AC3E}">
        <p14:creationId xmlns:p14="http://schemas.microsoft.com/office/powerpoint/2010/main" val="331079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684039" y="1253902"/>
            <a:ext cx="5788773" cy="4452501"/>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治療法を</a:t>
            </a:r>
            <a:br>
              <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b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決めるとき</a:t>
            </a:r>
            <a:br>
              <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b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大切なことは</a:t>
            </a:r>
            <a:br>
              <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b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何だろう</a:t>
            </a:r>
          </a:p>
        </p:txBody>
      </p:sp>
    </p:spTree>
    <p:extLst>
      <p:ext uri="{BB962C8B-B14F-4D97-AF65-F5344CB8AC3E}">
        <p14:creationId xmlns:p14="http://schemas.microsoft.com/office/powerpoint/2010/main" val="2806276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694584" y="4010862"/>
            <a:ext cx="2599387" cy="208834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十分な</a:t>
            </a:r>
            <a:endParaRPr kumimoji="1" lang="en-US" altLang="ja-JP"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説明</a:t>
            </a:r>
          </a:p>
        </p:txBody>
      </p:sp>
      <p:sp>
        <p:nvSpPr>
          <p:cNvPr id="44" name="テキスト ボックス 43"/>
          <p:cNvSpPr txBox="1"/>
          <p:nvPr/>
        </p:nvSpPr>
        <p:spPr>
          <a:xfrm>
            <a:off x="0" y="182250"/>
            <a:ext cx="9144000" cy="754053"/>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300" b="1" i="0" u="none" strike="noStrike" kern="1200" cap="none" spc="-15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治療法を決めるとき大切なこと</a:t>
            </a:r>
          </a:p>
        </p:txBody>
      </p:sp>
      <p:sp>
        <p:nvSpPr>
          <p:cNvPr id="18" name="円/楕円 17"/>
          <p:cNvSpPr/>
          <p:nvPr/>
        </p:nvSpPr>
        <p:spPr>
          <a:xfrm>
            <a:off x="3338939" y="2308112"/>
            <a:ext cx="2481346" cy="184096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7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相 談</a:t>
            </a:r>
          </a:p>
        </p:txBody>
      </p:sp>
      <p:sp>
        <p:nvSpPr>
          <p:cNvPr id="21" name="円/楕円 20"/>
          <p:cNvSpPr/>
          <p:nvPr/>
        </p:nvSpPr>
        <p:spPr>
          <a:xfrm>
            <a:off x="1213123" y="2445419"/>
            <a:ext cx="2794620" cy="217915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患者の価値観</a:t>
            </a:r>
          </a:p>
        </p:txBody>
      </p:sp>
      <p:sp>
        <p:nvSpPr>
          <p:cNvPr id="24" name="円/楕円 23"/>
          <p:cNvSpPr/>
          <p:nvPr/>
        </p:nvSpPr>
        <p:spPr>
          <a:xfrm>
            <a:off x="5179585" y="2445419"/>
            <a:ext cx="2873362" cy="2240559"/>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252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希望する生き方</a:t>
            </a:r>
          </a:p>
        </p:txBody>
      </p:sp>
      <p:sp>
        <p:nvSpPr>
          <p:cNvPr id="40" name="円/楕円 39"/>
          <p:cNvSpPr/>
          <p:nvPr/>
        </p:nvSpPr>
        <p:spPr>
          <a:xfrm>
            <a:off x="5935352" y="4115004"/>
            <a:ext cx="2615429" cy="2039431"/>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36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説明の</a:t>
            </a:r>
            <a:endParaRPr kumimoji="1" lang="en-US" altLang="ja-JP"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理解</a:t>
            </a:r>
          </a:p>
        </p:txBody>
      </p:sp>
      <p:sp>
        <p:nvSpPr>
          <p:cNvPr id="2" name="正方形/長方形 1"/>
          <p:cNvSpPr/>
          <p:nvPr/>
        </p:nvSpPr>
        <p:spPr>
          <a:xfrm>
            <a:off x="1013411" y="1207217"/>
            <a:ext cx="7272807" cy="1384995"/>
          </a:xfrm>
          <a:prstGeom prst="rect">
            <a:avLst/>
          </a:prstGeom>
        </p:spPr>
        <p:txBody>
          <a:bodyPr wrap="square">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自分の病</a:t>
            </a:r>
            <a:r>
              <a:rPr kumimoji="1" lang="ja-JP" altLang="en-US" sz="2800" b="1" i="0" u="none" strike="noStrike" kern="1200" cap="none" spc="-6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気・</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検</a:t>
            </a:r>
            <a:r>
              <a:rPr kumimoji="1" lang="ja-JP" altLang="en-US" sz="2800" b="1" i="0" u="none" strike="noStrike" kern="1200" cap="none" spc="-6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査・</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治療などについて十分な</a:t>
            </a:r>
            <a:br>
              <a:rPr kumimoji="1" lang="en-US" altLang="ja-JP"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説明を受</a:t>
            </a:r>
            <a:r>
              <a:rPr kumimoji="1" lang="ja-JP" altLang="en-US" sz="2800" b="1" i="0" u="none" strike="noStrike" kern="1200" cap="none" spc="-3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け</a:t>
            </a:r>
            <a:r>
              <a:rPr kumimoji="1" lang="ja-JP" altLang="en-US" sz="2800" b="1" i="0" u="none" strike="noStrike" kern="1200" cap="none" spc="-80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理解した上でどのような医療を</a:t>
            </a: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受けるか選択する。</a:t>
            </a:r>
            <a:endParaRPr kumimoji="1" lang="ja-JP" altLang="en-US" sz="2800" b="1"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7170" name="Picture 2" descr="C:\Users\nakamura\Desktop\ill-20.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42377" y="3562477"/>
            <a:ext cx="3433147" cy="2652591"/>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494123" y="5765794"/>
            <a:ext cx="8077827" cy="840950"/>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16000" rtlCol="0" anchor="ctr" anchorCtr="0">
            <a:noAutofit/>
          </a:bodyPr>
          <a:lstStyle>
            <a:defPPr>
              <a:defRPr lang="ja-JP"/>
            </a:defPPr>
            <a:lvl1pPr marL="0" algn="ctr" defTabSz="914400" rtl="0" eaLnBrk="1" latinLnBrk="0" hangingPunct="1">
              <a:defRPr kumimoji="1" sz="4800" b="1" kern="12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400" b="1"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インフォームド・コンセント</a:t>
            </a:r>
            <a:endParaRPr kumimoji="1" lang="en-US" altLang="ja-JP" sz="4400" b="1"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52442E7-B5F5-4B85-9E24-E4062B331767}"/>
              </a:ext>
            </a:extLst>
          </p:cNvPr>
          <p:cNvSpPr/>
          <p:nvPr/>
        </p:nvSpPr>
        <p:spPr>
          <a:xfrm>
            <a:off x="8571950" y="6448455"/>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５</a:t>
            </a:r>
          </a:p>
        </p:txBody>
      </p:sp>
    </p:spTree>
    <p:extLst>
      <p:ext uri="{BB962C8B-B14F-4D97-AF65-F5344CB8AC3E}">
        <p14:creationId xmlns:p14="http://schemas.microsoft.com/office/powerpoint/2010/main" val="829088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21" grpId="0" animBg="1"/>
      <p:bldP spid="24" grpId="0" animBg="1"/>
      <p:bldP spid="40" grpId="0" animBg="1"/>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774590" y="1916993"/>
            <a:ext cx="7609678" cy="965510"/>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mn-ea"/>
                <a:ea typeface="+mn-ea"/>
                <a:cs typeface="メイリオ" panose="020B0604030504040204" pitchFamily="50" charset="-128"/>
              </a:defRPr>
            </a:pPr>
            <a:r>
              <a:rPr kumimoji="1" lang="ja-JP" altLang="en-US" sz="4800" b="1"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rPr>
              <a:t>セカンド・オピニオン</a:t>
            </a:r>
            <a:endParaRPr kumimoji="1" lang="en-US" altLang="ja-JP" sz="4800" b="1"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742903" y="168298"/>
            <a:ext cx="7789537" cy="1446550"/>
          </a:xfrm>
          <a:prstGeom prst="rect">
            <a:avLst/>
          </a:prstGeom>
          <a:noFill/>
        </p:spPr>
        <p:txBody>
          <a:bodyPr wrap="square" rtlCol="0">
            <a:spAutoFit/>
          </a:bodyPr>
          <a:lstStyle>
            <a:defPPr>
              <a:defRPr lang="ja-JP"/>
            </a:defPPr>
            <a:lvl1pPr marL="0" algn="ctr" defTabSz="914400" rtl="0" eaLnBrk="1" latinLnBrk="0" hangingPunct="1">
              <a:defRPr kumimoji="1" sz="4400" b="1" kern="1200" spc="-15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spc="-15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15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治療方針は</a:t>
            </a:r>
            <a:endParaRPr kumimoji="1" lang="en-US" altLang="ja-JP" sz="4400" b="1" i="0" u="none" strike="noStrike" kern="1200" cap="none" spc="-15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4400" b="1" i="0" spc="-15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15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医師によって異なることがある</a:t>
            </a:r>
          </a:p>
        </p:txBody>
      </p:sp>
      <p:sp>
        <p:nvSpPr>
          <p:cNvPr id="11" name="テキスト ボックス 10"/>
          <p:cNvSpPr txBox="1"/>
          <p:nvPr/>
        </p:nvSpPr>
        <p:spPr>
          <a:xfrm>
            <a:off x="4579429" y="3610959"/>
            <a:ext cx="4363128" cy="1323439"/>
          </a:xfrm>
          <a:prstGeom prst="rect">
            <a:avLst/>
          </a:prstGeom>
          <a:noFill/>
        </p:spPr>
        <p:txBody>
          <a:bodyPr wrap="square" rtlCol="0">
            <a:spAutoFit/>
          </a:bodyPr>
          <a:lstStyle>
            <a:defPPr>
              <a:defRPr lang="ja-JP"/>
            </a:defPPr>
            <a:lvl1pPr marL="0" algn="l" defTabSz="914400" rtl="0" eaLnBrk="1" latinLnBrk="0" hangingPunct="1">
              <a:defRPr kumimoji="1" sz="4000" b="1"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000" b="1" i="0" normalizeH="0" noProof="0">
                <a:solidFill>
                  <a:srgbClr val="404040"/>
                </a:solidFill>
                <a:uLnTx/>
                <a:uFillTx/>
                <a:latin typeface="メイリオ" panose="020B0604030504040204" pitchFamily="50" charset="-128"/>
                <a:ea typeface="メイリオ" panose="020B0604030504040204" pitchFamily="50" charset="-128"/>
                <a:cs typeface="+mn-cs"/>
              </a:defRPr>
            </a:pPr>
            <a:r>
              <a:rPr kumimoji="1" lang="ja-JP" altLang="en-US" sz="4000" b="1"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panose="020B0604020202020204" pitchFamily="34" charset="0"/>
              </a:rPr>
              <a:t>別の医師の意見を聞いてもよいこと。</a:t>
            </a:r>
            <a:endParaRPr kumimoji="1" lang="ja-JP" altLang="en-US" sz="4000" b="1"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5" name="テキスト ボックス 14"/>
          <p:cNvSpPr txBox="1"/>
          <p:nvPr/>
        </p:nvSpPr>
        <p:spPr>
          <a:xfrm>
            <a:off x="525264" y="5030569"/>
            <a:ext cx="8093471" cy="1486647"/>
          </a:xfrm>
          <a:prstGeom prst="roundRect">
            <a:avLst>
              <a:gd name="adj" fmla="val 15760"/>
            </a:avLst>
          </a:prstGeom>
          <a:solidFill>
            <a:srgbClr val="FF9900"/>
          </a:solidFill>
        </p:spPr>
        <p:txBody>
          <a:bodyPr wrap="square" tIns="108000" bIns="0" rtlCol="0">
            <a:spAutoFit/>
          </a:bodyPr>
          <a:lstStyle>
            <a:defPPr>
              <a:defRPr lang="ja-JP"/>
            </a:defPPr>
          </a:lstStyle>
          <a:p>
            <a:pPr marL="0" marR="0" lvl="0" indent="0" algn="ctr" defTabSz="914400" rtl="0" eaLnBrk="1" fontAlgn="auto" latinLnBrk="0" hangingPunct="1">
              <a:lnSpc>
                <a:spcPts val="48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治療法を理解し</a:t>
            </a:r>
            <a:endParaRPr kumimoji="1" lang="en-US" altLang="ja-JP"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ts val="48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自分で選ぶという意識が大切</a:t>
            </a:r>
          </a:p>
        </p:txBody>
      </p:sp>
      <p:pic>
        <p:nvPicPr>
          <p:cNvPr id="9218" name="Picture 2" descr="C:\Users\nakamura\Desktop\ill-2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510" y="2891895"/>
            <a:ext cx="3836260" cy="222817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497BB5A6-71C6-44CE-8FD3-2661E0BB4F09}"/>
              </a:ext>
            </a:extLst>
          </p:cNvPr>
          <p:cNvSpPr/>
          <p:nvPr/>
        </p:nvSpPr>
        <p:spPr>
          <a:xfrm>
            <a:off x="8571950" y="6420745"/>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６</a:t>
            </a:r>
          </a:p>
        </p:txBody>
      </p:sp>
    </p:spTree>
    <p:extLst>
      <p:ext uri="{BB962C8B-B14F-4D97-AF65-F5344CB8AC3E}">
        <p14:creationId xmlns:p14="http://schemas.microsoft.com/office/powerpoint/2010/main" val="1755864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図 8">
            <a:hlinkClick r:id="" action="ppaction://noaction" highlightClick="1">
              <a:snd r:embed="rId3" name="coin.wav"/>
            </a:hlinkClick>
            <a:extLst>
              <a:ext uri="{FF2B5EF4-FFF2-40B4-BE49-F238E27FC236}">
                <a16:creationId xmlns:a16="http://schemas.microsoft.com/office/drawing/2014/main" id="{007A76AD-8284-C84E-99A3-4711FA211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540" y="4319440"/>
            <a:ext cx="3949460" cy="253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上カーブ リボン 3">
            <a:extLst>
              <a:ext uri="{FF2B5EF4-FFF2-40B4-BE49-F238E27FC236}">
                <a16:creationId xmlns:a16="http://schemas.microsoft.com/office/drawing/2014/main" id="{9FF367F3-259D-9845-A278-2263F2C7FCFC}"/>
              </a:ext>
            </a:extLst>
          </p:cNvPr>
          <p:cNvSpPr/>
          <p:nvPr/>
        </p:nvSpPr>
        <p:spPr>
          <a:xfrm>
            <a:off x="185682" y="1412776"/>
            <a:ext cx="8755119" cy="2319486"/>
          </a:xfrm>
          <a:prstGeom prst="ellipseRibbon2">
            <a:avLst>
              <a:gd name="adj1" fmla="val 25000"/>
              <a:gd name="adj2" fmla="val 100000"/>
              <a:gd name="adj3" fmla="val 1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rPr>
              <a:t>みんなで学ぼう！</a:t>
            </a:r>
            <a:endParaRPr kumimoji="1" lang="en-US" altLang="ja-JP" sz="3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rPr>
              <a:t>がんのこと、がん患者さんのこと</a:t>
            </a:r>
          </a:p>
        </p:txBody>
      </p:sp>
      <p:sp>
        <p:nvSpPr>
          <p:cNvPr id="7" name="テキスト ボックス 6">
            <a:extLst>
              <a:ext uri="{FF2B5EF4-FFF2-40B4-BE49-F238E27FC236}">
                <a16:creationId xmlns:a16="http://schemas.microsoft.com/office/drawing/2014/main" id="{2D4EE5B1-9D0D-CD4B-9C01-D38F4B1E8ABC}"/>
              </a:ext>
            </a:extLst>
          </p:cNvPr>
          <p:cNvSpPr txBox="1"/>
          <p:nvPr/>
        </p:nvSpPr>
        <p:spPr>
          <a:xfrm>
            <a:off x="323528" y="341667"/>
            <a:ext cx="6540573"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福井県がん教育のための教材（中学校向け）</a:t>
            </a:r>
          </a:p>
        </p:txBody>
      </p:sp>
      <p:sp>
        <p:nvSpPr>
          <p:cNvPr id="2" name="テキスト ボックス 1">
            <a:extLst>
              <a:ext uri="{FF2B5EF4-FFF2-40B4-BE49-F238E27FC236}">
                <a16:creationId xmlns:a16="http://schemas.microsoft.com/office/drawing/2014/main" id="{12CB5788-CEA9-1546-9CF9-EBBC860286C2}"/>
              </a:ext>
            </a:extLst>
          </p:cNvPr>
          <p:cNvSpPr txBox="1"/>
          <p:nvPr/>
        </p:nvSpPr>
        <p:spPr>
          <a:xfrm>
            <a:off x="2699791" y="3374901"/>
            <a:ext cx="326243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授業はここまでです。</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内容が多くて理解する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のは大変でしたね。</a:t>
            </a:r>
          </a:p>
        </p:txBody>
      </p:sp>
      <p:sp>
        <p:nvSpPr>
          <p:cNvPr id="3" name="テキスト ボックス 2">
            <a:extLst>
              <a:ext uri="{FF2B5EF4-FFF2-40B4-BE49-F238E27FC236}">
                <a16:creationId xmlns:a16="http://schemas.microsoft.com/office/drawing/2014/main" id="{773A94EE-D696-9644-B259-67F0B2A23E5E}"/>
              </a:ext>
            </a:extLst>
          </p:cNvPr>
          <p:cNvSpPr txBox="1"/>
          <p:nvPr/>
        </p:nvSpPr>
        <p:spPr>
          <a:xfrm>
            <a:off x="632559" y="4868819"/>
            <a:ext cx="4134465"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0432FF"/>
                </a:solidFill>
                <a:effectLst/>
                <a:uLnTx/>
                <a:uFillTx/>
                <a:latin typeface="Calibri" panose="020F0502020204030204"/>
                <a:ea typeface="游ゴシック" panose="020B0400000000000000" pitchFamily="50" charset="-128"/>
                <a:cs typeface="+mn-cs"/>
              </a:rPr>
              <a:t>質問タイム</a:t>
            </a:r>
            <a:endParaRPr kumimoji="1" lang="en-US" altLang="ja-JP" sz="4000" b="1" i="0" u="none" strike="noStrike" kern="1200" cap="none" spc="0" normalizeH="0" baseline="0" noProof="0" dirty="0">
              <a:ln>
                <a:noFill/>
              </a:ln>
              <a:solidFill>
                <a:srgbClr val="0432FF"/>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0432FF"/>
                </a:solidFill>
                <a:effectLst/>
                <a:uLnTx/>
                <a:uFillTx/>
                <a:latin typeface="Calibri" panose="020F0502020204030204"/>
                <a:ea typeface="游ゴシック" panose="020B0400000000000000" pitchFamily="50" charset="-128"/>
                <a:cs typeface="+mn-cs"/>
              </a:rPr>
              <a:t>何か質問はありますか？</a:t>
            </a:r>
          </a:p>
        </p:txBody>
      </p:sp>
    </p:spTree>
    <p:extLst>
      <p:ext uri="{BB962C8B-B14F-4D97-AF65-F5344CB8AC3E}">
        <p14:creationId xmlns:p14="http://schemas.microsoft.com/office/powerpoint/2010/main" val="46058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5880443" y="1124744"/>
            <a:ext cx="1902903" cy="95410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2800" b="1" i="0" u="none" strike="noStrike" kern="1200" cap="none" spc="0" normalizeH="0" baseline="0" noProof="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変異した細胞</a:t>
            </a:r>
            <a:endParaRPr kumimoji="1" lang="en-US" altLang="ja-JP" sz="2800" b="1" i="0" u="none" strike="noStrike" kern="1200" cap="none" spc="0" normalizeH="0" baseline="0" noProof="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rcRect r="33725"/>
            <a:stretch>
              <a:fillRect/>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cs typeface="Arial" pitchFamily="34" charset="0"/>
              </a:endParaRPr>
            </a:p>
          </p:txBody>
        </p:sp>
        <p:sp>
          <p:nvSpPr>
            <p:cNvPr id="23" name="下矢印 22"/>
            <p:cNvSpPr/>
            <p:nvPr/>
          </p:nvSpPr>
          <p:spPr>
            <a:xfrm rot="18967676" flipH="1">
              <a:off x="5200432" y="2868494"/>
              <a:ext cx="521353" cy="1166079"/>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marR="0" lvl="0" indent="0" algn="ctr" defTabSz="914400" rtl="0" eaLnBrk="1" fontAlgn="base" latinLnBrk="0" hangingPunct="1">
                <a:lnSpc>
                  <a:spcPts val="36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4000" b="0" i="0" u="none" strike="noStrike" kern="1200" cap="none" spc="0" normalizeH="0" baseline="0" noProof="0">
                <a:ln>
                  <a:noFill/>
                </a:ln>
                <a:solidFill>
                  <a:prstClr val="white"/>
                </a:solidFill>
                <a:effectLst/>
                <a:uLnTx/>
                <a:uFillTx/>
                <a:latin typeface="HGP創英角ｺﾞｼｯｸUB" pitchFamily="50" charset="-128"/>
                <a:ea typeface="HGP創英角ｺﾞｼｯｸUB" pitchFamily="50" charset="-128"/>
                <a:cs typeface="Arial" pitchFamily="34" charset="0"/>
              </a:endParaRPr>
            </a:p>
          </p:txBody>
        </p:sp>
      </p:grpSp>
      <p:sp>
        <p:nvSpPr>
          <p:cNvPr id="24" name="角丸四角形吹き出し 23"/>
          <p:cNvSpPr/>
          <p:nvPr/>
        </p:nvSpPr>
        <p:spPr>
          <a:xfrm>
            <a:off x="6395752" y="2355454"/>
            <a:ext cx="1770602" cy="1096078"/>
          </a:xfrm>
          <a:prstGeom prst="wedgeRoundRectCallout">
            <a:avLst>
              <a:gd name="adj1" fmla="val -54776"/>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000" b="1" i="0" u="none" strike="noStrike" kern="1200" cap="none" spc="0" normalizeH="0" baseline="0" noProof="0">
                <a:ln>
                  <a:noFill/>
                </a:ln>
                <a:solidFill>
                  <a:srgbClr val="0070C0"/>
                </a:solidFill>
                <a:effectLst/>
                <a:uLnTx/>
                <a:uFillTx/>
                <a:latin typeface="メイリオ" panose="020B0604030504040204" pitchFamily="50" charset="-128"/>
                <a:cs typeface="メイリオ" panose="020B0604030504040204" pitchFamily="50" charset="-128"/>
                <a:sym typeface="Wingdings"/>
              </a:rPr>
              <a:t>排除</a:t>
            </a:r>
          </a:p>
        </p:txBody>
      </p:sp>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cs typeface="Arial" pitchFamily="34" charset="0"/>
              </a:endParaRPr>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marR="0" lvl="0" indent="0" algn="ctr" defTabSz="914400" rtl="0" eaLnBrk="1" fontAlgn="base" latinLnBrk="0" hangingPunct="1">
                <a:lnSpc>
                  <a:spcPts val="36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4000" b="0" i="0" u="none" strike="noStrike" kern="1200" cap="none" spc="0" normalizeH="0" baseline="0" noProof="0">
                <a:ln>
                  <a:noFill/>
                </a:ln>
                <a:solidFill>
                  <a:prstClr val="white"/>
                </a:solidFill>
                <a:effectLst/>
                <a:uLnTx/>
                <a:uFillTx/>
                <a:latin typeface="HGP創英角ｺﾞｼｯｸUB" pitchFamily="50" charset="-128"/>
                <a:ea typeface="HGP創英角ｺﾞｼｯｸUB" pitchFamily="50" charset="-128"/>
                <a:cs typeface="Arial" pitchFamily="34" charset="0"/>
              </a:endParaRPr>
            </a:p>
          </p:txBody>
        </p:sp>
      </p:grpSp>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9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itchFamily="34" charset="0"/>
              </a:rPr>
              <a:t>変異した細胞はどうなるのだろうか</a:t>
            </a:r>
          </a:p>
        </p:txBody>
      </p:sp>
      <p:sp>
        <p:nvSpPr>
          <p:cNvPr id="31" name="角丸四角形吹き出し 30"/>
          <p:cNvSpPr/>
          <p:nvPr/>
        </p:nvSpPr>
        <p:spPr>
          <a:xfrm>
            <a:off x="683568" y="1913721"/>
            <a:ext cx="2409269" cy="1515774"/>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000" b="1" i="0" u="none" strike="noStrike" kern="1200" cap="none" spc="0" normalizeH="0" baseline="0" noProof="0">
                <a:ln>
                  <a:noFill/>
                </a:ln>
                <a:solidFill>
                  <a:srgbClr val="FF9900"/>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正常に</a:t>
            </a:r>
            <a:endParaRPr kumimoji="1" lang="en-US" altLang="ja-JP" sz="4000" b="1" i="0" u="none" strike="noStrike" kern="1200" cap="none" spc="0" normalizeH="0" baseline="0" noProof="0">
              <a:ln>
                <a:noFill/>
              </a:ln>
              <a:solidFill>
                <a:srgbClr val="FF9900"/>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4000" b="1" i="0" u="none" strike="noStrike" kern="1200" cap="none" spc="0" normalizeH="0" baseline="0" noProof="0">
                <a:ln>
                  <a:noFill/>
                </a:ln>
                <a:solidFill>
                  <a:srgbClr val="FF9900"/>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修復</a:t>
            </a:r>
          </a:p>
        </p:txBody>
      </p:sp>
      <p:sp>
        <p:nvSpPr>
          <p:cNvPr id="18" name="テキスト ボックス 17"/>
          <p:cNvSpPr txBox="1"/>
          <p:nvPr/>
        </p:nvSpPr>
        <p:spPr>
          <a:xfrm>
            <a:off x="683568" y="5085184"/>
            <a:ext cx="7846912" cy="142603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marR="0" lvl="0" indent="0" algn="ctr" defTabSz="914400" rtl="0" eaLnBrk="1" fontAlgn="auto" latinLnBrk="0" hangingPunct="1">
              <a:lnSpc>
                <a:spcPts val="52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修復や排除により</a:t>
            </a:r>
            <a:endParaRPr kumimoji="1" lang="en-US" altLang="ja-JP" sz="4400" b="1" i="0" u="none" strike="noStrike" kern="1200" cap="none" spc="0" normalizeH="0" baseline="0" noProof="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a:p>
            <a:pPr marL="0" marR="0" lvl="0" indent="0" algn="ctr" defTabSz="914400" rtl="0" eaLnBrk="1" fontAlgn="auto" latinLnBrk="0" hangingPunct="1">
              <a:lnSpc>
                <a:spcPts val="52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正常に保たれるしくみがある</a:t>
            </a:r>
            <a:endParaRPr kumimoji="1" lang="en-US" altLang="ja-JP" sz="4400" b="1" i="0" u="none" strike="noStrike" kern="1200" cap="none" spc="0" normalizeH="0" baseline="0" noProof="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cs typeface="Arial" pitchFamily="34" charset="0"/>
              <a:sym typeface="Wingdings"/>
            </a:endParaRPr>
          </a:p>
        </p:txBody>
      </p:sp>
      <p:sp>
        <p:nvSpPr>
          <p:cNvPr id="26" name="正方形/長方形 25">
            <a:extLst>
              <a:ext uri="{FF2B5EF4-FFF2-40B4-BE49-F238E27FC236}">
                <a16:creationId xmlns:a16="http://schemas.microsoft.com/office/drawing/2014/main" id="{9EE297ED-7719-4ECC-98FC-99B8D250FE59}"/>
              </a:ext>
            </a:extLst>
          </p:cNvPr>
          <p:cNvSpPr/>
          <p:nvPr/>
        </p:nvSpPr>
        <p:spPr>
          <a:xfrm>
            <a:off x="8460432" y="6366305"/>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Arial" pitchFamily="34" charset="0"/>
                <a:cs typeface="Arial" pitchFamily="34" charset="0"/>
                <a:sym typeface="Wingdings"/>
              </a:rPr>
              <a:t>５</a:t>
            </a:r>
          </a:p>
        </p:txBody>
      </p:sp>
    </p:spTree>
    <p:extLst>
      <p:ext uri="{BB962C8B-B14F-4D97-AF65-F5344CB8AC3E}">
        <p14:creationId xmlns:p14="http://schemas.microsoft.com/office/powerpoint/2010/main" val="2563935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nodeType="afterGroup">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1"/>
          <p:cNvSpPr/>
          <p:nvPr/>
        </p:nvSpPr>
        <p:spPr>
          <a:xfrm>
            <a:off x="3504594" y="1623292"/>
            <a:ext cx="5171863" cy="941612"/>
          </a:xfrm>
          <a:prstGeom prst="wedgeRoundRectCallout">
            <a:avLst>
              <a:gd name="adj1" fmla="val -58028"/>
              <a:gd name="adj2" fmla="val 2110"/>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異常な細胞ができる</a:t>
            </a:r>
          </a:p>
        </p:txBody>
      </p:sp>
      <p:grpSp>
        <p:nvGrpSpPr>
          <p:cNvPr id="8" name="グループ化 7"/>
          <p:cNvGrpSpPr/>
          <p:nvPr/>
        </p:nvGrpSpPr>
        <p:grpSpPr>
          <a:xfrm>
            <a:off x="729313" y="2197671"/>
            <a:ext cx="2548179" cy="2253393"/>
            <a:chOff x="729313" y="2197671"/>
            <a:chExt cx="2548179" cy="2253393"/>
          </a:xfrm>
        </p:grpSpPr>
        <p:grpSp>
          <p:nvGrpSpPr>
            <p:cNvPr id="6" name="グループ化 5"/>
            <p:cNvGrpSpPr/>
            <p:nvPr/>
          </p:nvGrpSpPr>
          <p:grpSpPr>
            <a:xfrm>
              <a:off x="1366197" y="2197671"/>
              <a:ext cx="1268891" cy="1060930"/>
              <a:chOff x="1366197" y="2197671"/>
              <a:chExt cx="1268891" cy="1060930"/>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197" y="2636384"/>
                <a:ext cx="1268891" cy="622217"/>
              </a:xfrm>
              <a:prstGeom prst="rect">
                <a:avLst/>
              </a:prstGeom>
            </p:spPr>
          </p:pic>
          <p:sp>
            <p:nvSpPr>
              <p:cNvPr id="34" name="下矢印 33"/>
              <p:cNvSpPr/>
              <p:nvPr/>
            </p:nvSpPr>
            <p:spPr>
              <a:xfrm>
                <a:off x="1795112" y="2197671"/>
                <a:ext cx="411062" cy="415917"/>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marR="0" lvl="0" indent="0" algn="ctr" defTabSz="914400" rtl="0" eaLnBrk="1" fontAlgn="base" latinLnBrk="0" hangingPunct="1">
                  <a:lnSpc>
                    <a:spcPts val="36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4000" b="0" i="0" u="none" strike="noStrike" kern="1200" cap="none" spc="0" normalizeH="0" baseline="0" noProof="0">
                  <a:ln>
                    <a:noFill/>
                  </a:ln>
                  <a:solidFill>
                    <a:prstClr val="white"/>
                  </a:solidFill>
                  <a:effectLst/>
                  <a:uLnTx/>
                  <a:uFillTx/>
                  <a:latin typeface="HGP創英角ｺﾞｼｯｸUB" pitchFamily="50" charset="-128"/>
                  <a:ea typeface="HGP創英角ｺﾞｼｯｸUB" pitchFamily="50" charset="-128"/>
                  <a:cs typeface="Arial" pitchFamily="34" charset="0"/>
                </a:endParaRPr>
              </a:p>
            </p:txBody>
          </p:sp>
        </p:grpSp>
        <p:grpSp>
          <p:nvGrpSpPr>
            <p:cNvPr id="7" name="グループ化 6"/>
            <p:cNvGrpSpPr/>
            <p:nvPr/>
          </p:nvGrpSpPr>
          <p:grpSpPr>
            <a:xfrm>
              <a:off x="729313" y="3340309"/>
              <a:ext cx="2548179" cy="1110755"/>
              <a:chOff x="729313" y="3340309"/>
              <a:chExt cx="2548179" cy="1110755"/>
            </a:xfrm>
          </p:grpSpPr>
          <p:pic>
            <p:nvPicPr>
              <p:cNvPr id="29" name="図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13" y="3830284"/>
                <a:ext cx="2548179" cy="620780"/>
              </a:xfrm>
              <a:prstGeom prst="rect">
                <a:avLst/>
              </a:prstGeom>
            </p:spPr>
          </p:pic>
          <p:sp>
            <p:nvSpPr>
              <p:cNvPr id="36" name="下矢印 35"/>
              <p:cNvSpPr/>
              <p:nvPr/>
            </p:nvSpPr>
            <p:spPr>
              <a:xfrm>
                <a:off x="1795112" y="3340309"/>
                <a:ext cx="411062" cy="432805"/>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marR="0" lvl="0" indent="0" algn="ctr" defTabSz="914400" rtl="0" eaLnBrk="1" fontAlgn="base" latinLnBrk="0" hangingPunct="1">
                  <a:lnSpc>
                    <a:spcPts val="36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4000" b="0" i="0" u="none" strike="noStrike" kern="1200" cap="none" spc="0" normalizeH="0" baseline="0" noProof="0">
                  <a:ln>
                    <a:noFill/>
                  </a:ln>
                  <a:solidFill>
                    <a:prstClr val="white"/>
                  </a:solidFill>
                  <a:effectLst/>
                  <a:uLnTx/>
                  <a:uFillTx/>
                  <a:latin typeface="HGP創英角ｺﾞｼｯｸUB" pitchFamily="50" charset="-128"/>
                  <a:ea typeface="HGP創英角ｺﾞｼｯｸUB" pitchFamily="50" charset="-128"/>
                  <a:cs typeface="Arial" pitchFamily="34" charset="0"/>
                </a:endParaRPr>
              </a:p>
            </p:txBody>
          </p:sp>
        </p:grpSp>
      </p:grpSp>
      <p:sp>
        <p:nvSpPr>
          <p:cNvPr id="31" name="テキスト ボックス 30"/>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900" b="1" i="0" normalizeH="0" noProof="0">
                <a:solidFill>
                  <a:srgbClr val="FFFFFF"/>
                </a:solidFill>
                <a:uLnTx/>
                <a:uFillTx/>
                <a:latin typeface="+mn-lt"/>
                <a:ea typeface="+mn-ea"/>
                <a:cs typeface="+mn-cs"/>
              </a:defRPr>
            </a:pPr>
            <a:r>
              <a:rPr kumimoji="1" lang="ja-JP" altLang="en-US" sz="3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itchFamily="34" charset="0"/>
              </a:rPr>
              <a:t>修復のしくみが働かないとき</a:t>
            </a:r>
          </a:p>
        </p:txBody>
      </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773" y="1226232"/>
            <a:ext cx="2356878" cy="766654"/>
          </a:xfrm>
          <a:prstGeom prst="rect">
            <a:avLst/>
          </a:prstGeom>
        </p:spPr>
      </p:pic>
      <p:sp>
        <p:nvSpPr>
          <p:cNvPr id="24" name="角丸四角形 23"/>
          <p:cNvSpPr/>
          <p:nvPr/>
        </p:nvSpPr>
        <p:spPr>
          <a:xfrm>
            <a:off x="1552431" y="1148403"/>
            <a:ext cx="907138" cy="921715"/>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cs typeface="Arial" pitchFamily="34" charset="0"/>
              <a:sym typeface="Wingdings"/>
            </a:endParaRPr>
          </a:p>
        </p:txBody>
      </p:sp>
      <p:sp>
        <p:nvSpPr>
          <p:cNvPr id="28" name="下矢印 27"/>
          <p:cNvSpPr/>
          <p:nvPr/>
        </p:nvSpPr>
        <p:spPr>
          <a:xfrm>
            <a:off x="1810681" y="4506069"/>
            <a:ext cx="411062" cy="523695"/>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base" latinLnBrk="0" hangingPunct="1">
              <a:lnSpc>
                <a:spcPts val="36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4000" b="0" i="0" u="none" strike="noStrike" kern="1200" cap="none" spc="0" normalizeH="0" baseline="0" noProof="0">
              <a:ln>
                <a:noFill/>
              </a:ln>
              <a:solidFill>
                <a:prstClr val="white"/>
              </a:solidFill>
              <a:effectLst/>
              <a:uLnTx/>
              <a:uFillTx/>
              <a:latin typeface="HGP創英角ｺﾞｼｯｸUB" pitchFamily="50" charset="-128"/>
              <a:ea typeface="HGP創英角ｺﾞｼｯｸUB" pitchFamily="50" charset="-128"/>
              <a:cs typeface="Arial" pitchFamily="34" charset="0"/>
              <a:sym typeface="Wingdings"/>
            </a:endParaRPr>
          </a:p>
        </p:txBody>
      </p:sp>
      <p:sp>
        <p:nvSpPr>
          <p:cNvPr id="30" name="角丸四角形吹き出し 29"/>
          <p:cNvSpPr/>
          <p:nvPr/>
        </p:nvSpPr>
        <p:spPr>
          <a:xfrm>
            <a:off x="584320" y="5137508"/>
            <a:ext cx="8091240" cy="1222958"/>
          </a:xfrm>
          <a:prstGeom prst="wedgeRoundRectCallout">
            <a:avLst>
              <a:gd name="adj1" fmla="val -48240"/>
              <a:gd name="adj2" fmla="val 21175"/>
              <a:gd name="adj3" fmla="val 16667"/>
            </a:avLst>
          </a:prstGeom>
          <a:no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周りに広がりやすくなり</a:t>
            </a:r>
            <a:endParaRPr kumimoji="1" lang="en-US" altLang="ja-JP"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sym typeface="Wingdings"/>
              </a:rPr>
              <a:t>血管などに入り込んで全身に広がる</a:t>
            </a:r>
          </a:p>
        </p:txBody>
      </p:sp>
      <p:grpSp>
        <p:nvGrpSpPr>
          <p:cNvPr id="4" name="グループ化 3"/>
          <p:cNvGrpSpPr/>
          <p:nvPr/>
        </p:nvGrpSpPr>
        <p:grpSpPr>
          <a:xfrm>
            <a:off x="3504595" y="2918891"/>
            <a:ext cx="5171862" cy="1913832"/>
            <a:chOff x="3504595" y="2937181"/>
            <a:chExt cx="5171862" cy="1770881"/>
          </a:xfrm>
        </p:grpSpPr>
        <p:sp>
          <p:nvSpPr>
            <p:cNvPr id="25" name="角丸四角形吹き出し 24"/>
            <p:cNvSpPr/>
            <p:nvPr/>
          </p:nvSpPr>
          <p:spPr>
            <a:xfrm>
              <a:off x="3504595" y="2937181"/>
              <a:ext cx="5171862" cy="1355915"/>
            </a:xfrm>
            <a:prstGeom prst="wedgeRoundRectCallout">
              <a:avLst>
                <a:gd name="adj1" fmla="val -59524"/>
                <a:gd name="adj2" fmla="val -16318"/>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bIns="144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異常な細胞が増えて</a:t>
              </a:r>
              <a:br>
                <a:rPr kumimoji="1" lang="en-US" altLang="ja-JP"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かたまりになる</a:t>
              </a:r>
            </a:p>
          </p:txBody>
        </p:sp>
        <p:sp>
          <p:nvSpPr>
            <p:cNvPr id="3" name="角丸四角形 2"/>
            <p:cNvSpPr/>
            <p:nvPr/>
          </p:nvSpPr>
          <p:spPr>
            <a:xfrm>
              <a:off x="3898392" y="4134039"/>
              <a:ext cx="4480973" cy="574023"/>
            </a:xfrm>
            <a:prstGeom prst="roundRect">
              <a:avLst/>
            </a:prstGeom>
            <a:solidFill>
              <a:srgbClr val="9E25AB"/>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entury Gothic" panose="020B0502020202020204"/>
                  <a:ea typeface="Arial" pitchFamily="34" charset="0"/>
                  <a:cs typeface="Arial" pitchFamily="34" charset="0"/>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cs typeface="Arial" pitchFamily="34" charset="0"/>
              </a:endParaRPr>
            </a:p>
          </p:txBody>
        </p:sp>
        <p:sp>
          <p:nvSpPr>
            <p:cNvPr id="23" name="テキスト ボックス 22"/>
            <p:cNvSpPr txBox="1"/>
            <p:nvPr/>
          </p:nvSpPr>
          <p:spPr>
            <a:xfrm>
              <a:off x="3985271" y="4176256"/>
              <a:ext cx="4637540" cy="472225"/>
            </a:xfrm>
            <a:prstGeom prst="rect">
              <a:avLst/>
            </a:prstGeom>
            <a:noFill/>
          </p:spPr>
          <p:txBody>
            <a:bodyPr wrap="square" bIns="144000"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800" b="1" i="0" u="none" strike="noStrike" kern="1200" cap="none" spc="5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rPr>
                <a:t>悪性のものを</a:t>
              </a:r>
              <a:r>
                <a:rPr kumimoji="1" lang="ja-JP" altLang="en-US" sz="3500" b="1" i="0" u="none" strike="noStrike" kern="1200" cap="none" spc="5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rPr>
                <a:t>がん</a:t>
              </a:r>
              <a:r>
                <a:rPr kumimoji="1" lang="ja-JP" altLang="en-US" sz="2800" b="1" i="0" u="none" strike="noStrike" kern="1200" cap="none" spc="5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rPr>
                <a:t>という</a:t>
              </a:r>
              <a:endParaRPr kumimoji="1" lang="en-US" altLang="ja-JP" sz="2800" b="1" i="0" u="none" strike="noStrike" kern="1200" cap="none" spc="50" normalizeH="0" baseline="0" noProof="0">
                <a:ln>
                  <a:noFill/>
                </a:ln>
                <a:solidFill>
                  <a:prstClr val="white"/>
                </a:solidFill>
                <a:effectLst/>
                <a:uLnTx/>
                <a:uFillTx/>
                <a:latin typeface="Century Gothic" panose="020B0502020202020204"/>
                <a:ea typeface="メイリオ" panose="020B0604030504040204" pitchFamily="50" charset="-128"/>
                <a:cs typeface="Arial" pitchFamily="34" charset="0"/>
              </a:endParaRPr>
            </a:p>
          </p:txBody>
        </p:sp>
      </p:grpSp>
      <p:sp>
        <p:nvSpPr>
          <p:cNvPr id="21" name="テキスト ボックス 20"/>
          <p:cNvSpPr txBox="1"/>
          <p:nvPr/>
        </p:nvSpPr>
        <p:spPr>
          <a:xfrm>
            <a:off x="1248818" y="6469492"/>
            <a:ext cx="7316241" cy="253916"/>
          </a:xfrm>
          <a:prstGeom prst="rect">
            <a:avLst/>
          </a:prstGeom>
          <a:noFill/>
        </p:spPr>
        <p:txBody>
          <a:bodyPr wrap="square" rtlCol="0">
            <a:spAutoFit/>
          </a:bodyPr>
          <a:lstStyle>
            <a:defPPr>
              <a:defRPr lang="ja-JP"/>
            </a:defPPr>
          </a:lstStyle>
          <a:p>
            <a:pPr marL="0" marR="0" lvl="0" indent="0" algn="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メイリオ" panose="020B0604030504040204" pitchFamily="50" charset="-128"/>
                <a:cs typeface="Arial" pitchFamily="34" charset="0"/>
              </a:rPr>
              <a:t>出典：国立がん研究センターがん情報サービス「知っておきたいがんの基礎知識」（一部改変）</a:t>
            </a:r>
          </a:p>
        </p:txBody>
      </p:sp>
      <p:sp>
        <p:nvSpPr>
          <p:cNvPr id="26" name="正方形/長方形 25">
            <a:extLst>
              <a:ext uri="{FF2B5EF4-FFF2-40B4-BE49-F238E27FC236}">
                <a16:creationId xmlns:a16="http://schemas.microsoft.com/office/drawing/2014/main" id="{D8DA2207-64DC-4711-8A0C-BB5173E46CF6}"/>
              </a:ext>
            </a:extLst>
          </p:cNvPr>
          <p:cNvSpPr/>
          <p:nvPr/>
        </p:nvSpPr>
        <p:spPr>
          <a:xfrm>
            <a:off x="8460432" y="6392596"/>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entury Gothic" panose="020B0502020202020204"/>
                <a:ea typeface="Arial" pitchFamily="34" charset="0"/>
                <a:cs typeface="Arial" pitchFamily="34" charset="0"/>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Arial" pitchFamily="34" charset="0"/>
                <a:cs typeface="Arial" pitchFamily="34" charset="0"/>
                <a:sym typeface="Wingdings"/>
              </a:rPr>
              <a:t>６</a:t>
            </a:r>
            <a:endParaRPr kumimoji="1" lang="ja-JP" altLang="en-US" sz="1800" b="1" i="0" u="none" strike="noStrike" kern="1200" cap="none" spc="0" normalizeH="0" baseline="0" noProof="0">
              <a:ln>
                <a:noFill/>
              </a:ln>
              <a:solidFill>
                <a:prstClr val="black"/>
              </a:solidFill>
              <a:effectLst/>
              <a:uLnTx/>
              <a:uFillTx/>
              <a:latin typeface="Century Gothic" panose="020B0502020202020204"/>
              <a:cs typeface="Arial" pitchFamily="34" charset="0"/>
              <a:sym typeface="Wingdings"/>
            </a:endParaRPr>
          </a:p>
        </p:txBody>
      </p:sp>
    </p:spTree>
    <p:extLst>
      <p:ext uri="{BB962C8B-B14F-4D97-AF65-F5344CB8AC3E}">
        <p14:creationId xmlns:p14="http://schemas.microsoft.com/office/powerpoint/2010/main" val="2518819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par>
                          <p:cTn id="16" fill="hold" nodeType="afterGroup">
                            <p:stCondLst>
                              <p:cond delay="22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nodeType="afterGroup">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7584" y="2348880"/>
            <a:ext cx="7488832" cy="2272417"/>
          </a:xfrm>
          <a:prstGeom prst="rect">
            <a:avLst/>
          </a:prstGeom>
          <a:noFill/>
        </p:spPr>
        <p:txBody>
          <a:bodyPr wrap="square" rtlCol="0">
            <a:spAutoFit/>
          </a:bodyPr>
          <a:lstStyle>
            <a:defPPr>
              <a:defRPr lang="ja-JP"/>
            </a:defPPr>
            <a:lvl1pPr algn="ctr">
              <a:lnSpc>
                <a:spcPts val="8500"/>
              </a:lnSpc>
              <a:defRPr sz="6500" b="1">
                <a:solidFill>
                  <a:srgbClr val="017275"/>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がんの原因は</a:t>
            </a:r>
            <a:br>
              <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br>
            <a:r>
              <a:rPr kumimoji="1" lang="ja-JP" altLang="en-US"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何だろう</a:t>
            </a:r>
            <a:endPar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9546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A5C9CC-111B-484E-A058-68EB7BCC0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9" y="1815279"/>
            <a:ext cx="8572500" cy="4543425"/>
          </a:xfrm>
          <a:prstGeom prst="rect">
            <a:avLst/>
          </a:prstGeom>
        </p:spPr>
      </p:pic>
      <p:sp>
        <p:nvSpPr>
          <p:cNvPr id="34" name="テキスト ボックス 33"/>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900" b="1" i="0" normalizeH="0" noProof="0">
                <a:solidFill>
                  <a:srgbClr val="FFFFFF"/>
                </a:solidFill>
                <a:uLnTx/>
                <a:uFillTx/>
                <a:latin typeface="+mn-lt"/>
                <a:ea typeface="+mn-ea"/>
                <a:cs typeface="+mn-cs"/>
              </a:defRPr>
            </a:pPr>
            <a:r>
              <a:rPr kumimoji="1" lang="ja-JP" altLang="en-US" sz="39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メイリオ" panose="020B0604030504040204" pitchFamily="50" charset="-128"/>
                <a:cs typeface="Arial" panose="020B0604020202020204" pitchFamily="34" charset="0"/>
              </a:rPr>
              <a:t>がんの原因</a:t>
            </a:r>
          </a:p>
        </p:txBody>
      </p:sp>
      <p:sp>
        <p:nvSpPr>
          <p:cNvPr id="11" name="テキスト ボックス 10"/>
          <p:cNvSpPr txBox="1"/>
          <p:nvPr/>
        </p:nvSpPr>
        <p:spPr>
          <a:xfrm>
            <a:off x="2520710" y="1108264"/>
            <a:ext cx="4102579" cy="630110"/>
          </a:xfrm>
          <a:prstGeom prst="roundRect">
            <a:avLst>
              <a:gd name="adj" fmla="val 50000"/>
            </a:avLst>
          </a:prstGeom>
          <a:solidFill>
            <a:srgbClr val="075D11"/>
          </a:solidFill>
          <a:ln>
            <a:noFill/>
          </a:ln>
        </p:spPr>
        <p:txBody>
          <a:bodyPr wrap="square" lIns="0" tIns="0" rIns="0" rtlCol="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600" b="1" i="0" u="none" strike="noStrike" kern="1200" cap="none" spc="3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男性</a:t>
            </a:r>
            <a:r>
              <a:rPr kumimoji="1" lang="ja-JP" altLang="en-US" sz="3000" b="1" i="0" u="none" strike="noStrike" kern="1200" cap="none" spc="3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の場合</a:t>
            </a:r>
          </a:p>
        </p:txBody>
      </p:sp>
      <p:sp>
        <p:nvSpPr>
          <p:cNvPr id="9" name="テキスト ボックス 8"/>
          <p:cNvSpPr txBox="1"/>
          <p:nvPr/>
        </p:nvSpPr>
        <p:spPr>
          <a:xfrm>
            <a:off x="374689" y="6358704"/>
            <a:ext cx="8134943" cy="577081"/>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（「科学的根拠に基づくがんリスク評価とがん予防ガイドライン提言に関する研究（</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Inoue</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 </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M. et al.: Ann Oncol</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 </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Arial" panose="020B0604020202020204" pitchFamily="34" charset="0"/>
              </a:rPr>
              <a:t>2012; 23(5): 1362-9</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Arial" panose="020B0604020202020204" pitchFamily="34" charset="0"/>
              </a:rPr>
              <a:t>）」を基に国立がん研究センターがん情報サービスが作成）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40CF5FFF-0218-403A-B98C-3F7A883654D1}"/>
              </a:ext>
            </a:extLst>
          </p:cNvPr>
          <p:cNvSpPr/>
          <p:nvPr/>
        </p:nvSpPr>
        <p:spPr>
          <a:xfrm>
            <a:off x="8479519" y="6438697"/>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kern="1200" normalizeH="0" noProof="0">
                <a:solidFill>
                  <a:srgbClr val="FFFFFF"/>
                </a:solidFill>
                <a:uLnTx/>
                <a:uFillTx/>
                <a:latin typeface="+mn-lt"/>
                <a:ea typeface="+mn-ea"/>
                <a:cs typeface="+mn-cs"/>
              </a:defRPr>
            </a:pPr>
            <a:r>
              <a:rPr kumimoji="1" lang="ja-JP" altLang="en-US" sz="1800" b="1"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Arial" panose="020B0604020202020204" pitchFamily="34" charset="0"/>
                <a:sym typeface="Wingdings"/>
              </a:rPr>
              <a:t>３</a:t>
            </a:r>
          </a:p>
        </p:txBody>
      </p:sp>
    </p:spTree>
    <p:extLst>
      <p:ext uri="{BB962C8B-B14F-4D97-AF65-F5344CB8AC3E}">
        <p14:creationId xmlns:p14="http://schemas.microsoft.com/office/powerpoint/2010/main" val="375734778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8813"/>
  <p:tag name="AS_OS" val="Microsoft Windows NT 6.2.9200.0"/>
  <p:tag name="AS_RELEASE_DATE" val="2018.03.09"/>
  <p:tag name="AS_TITLE" val="Aspose.Slides for .NET 3.5 Client Profile"/>
  <p:tag name="AS_VERSION" val="18.2.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Arial" panose="020B0604020202020204" pitchFamily="34" charset="0"/>
        <a:cs typeface="Arial" panose="020B0604020202020204"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panose="020B0604020202020204" pitchFamily="34" charset="0"/>
        <a:cs typeface="Arial" panose="020B0604020202020204"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218</TotalTime>
  <Words>3854</Words>
  <Application>Microsoft Office PowerPoint</Application>
  <PresentationFormat>画面に合わせる (4:3)</PresentationFormat>
  <Paragraphs>575</Paragraphs>
  <Slides>59</Slides>
  <Notes>48</Notes>
  <HiddenSlides>0</HiddenSlides>
  <MMClips>0</MMClips>
  <ScaleCrop>false</ScaleCrop>
  <HeadingPairs>
    <vt:vector size="6" baseType="variant">
      <vt:variant>
        <vt:lpstr>使用されているフォント</vt:lpstr>
      </vt:variant>
      <vt:variant>
        <vt:i4>14</vt:i4>
      </vt:variant>
      <vt:variant>
        <vt:lpstr>テーマ</vt:lpstr>
      </vt:variant>
      <vt:variant>
        <vt:i4>11</vt:i4>
      </vt:variant>
      <vt:variant>
        <vt:lpstr>スライド タイトル</vt:lpstr>
      </vt:variant>
      <vt:variant>
        <vt:i4>59</vt:i4>
      </vt:variant>
    </vt:vector>
  </HeadingPairs>
  <TitlesOfParts>
    <vt:vector size="84" baseType="lpstr">
      <vt:lpstr>BIZ UDPゴシック</vt:lpstr>
      <vt:lpstr>HGP創英角ｺﾞｼｯｸUB</vt:lpstr>
      <vt:lpstr>HGS創英角ｺﾞｼｯｸUB</vt:lpstr>
      <vt:lpstr>MS PGothic</vt:lpstr>
      <vt:lpstr>MS PGothic</vt:lpstr>
      <vt:lpstr>MS UI Gothic</vt:lpstr>
      <vt:lpstr>ゴシック</vt:lpstr>
      <vt:lpstr>メイリオ</vt:lpstr>
      <vt:lpstr>游明朝</vt:lpstr>
      <vt:lpstr>Arial</vt:lpstr>
      <vt:lpstr>Calibri</vt:lpstr>
      <vt:lpstr>Calibri Light</vt:lpstr>
      <vt:lpstr>Century Gothic</vt:lpstr>
      <vt:lpstr>Wingdings 3</vt:lpstr>
      <vt:lpstr>Office ​​テーマ</vt:lpstr>
      <vt:lpstr>ウィスプ</vt:lpstr>
      <vt:lpstr>1_ウィスプ</vt:lpstr>
      <vt:lpstr>1_Office ​​テーマ</vt:lpstr>
      <vt:lpstr>2_ウィスプ</vt:lpstr>
      <vt:lpstr>2_Office ​​テーマ</vt:lpstr>
      <vt:lpstr>3_Office ​​テーマ</vt:lpstr>
      <vt:lpstr>Office テーマ</vt:lpstr>
      <vt:lpstr>3_ウィスプ</vt:lpstr>
      <vt:lpstr>4_ウィスプ</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三好綾</dc:creator>
  <cp:lastModifiedBy>Yasuo Hirono</cp:lastModifiedBy>
  <cp:revision>24</cp:revision>
  <cp:lastPrinted>2021-01-20T15:23:25Z</cp:lastPrinted>
  <dcterms:created xsi:type="dcterms:W3CDTF">2021-01-20T06:23:25Z</dcterms:created>
  <dcterms:modified xsi:type="dcterms:W3CDTF">2025-01-18T12:05:13Z</dcterms:modified>
</cp:coreProperties>
</file>