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7" r:id="rId3"/>
    <p:sldMasterId id="2147483704" r:id="rId4"/>
    <p:sldMasterId id="2147483718" r:id="rId5"/>
  </p:sldMasterIdLst>
  <p:notesMasterIdLst>
    <p:notesMasterId r:id="rId87"/>
  </p:notesMasterIdLst>
  <p:handoutMasterIdLst>
    <p:handoutMasterId r:id="rId88"/>
  </p:handoutMasterIdLst>
  <p:sldIdLst>
    <p:sldId id="675" r:id="rId6"/>
    <p:sldId id="256" r:id="rId7"/>
    <p:sldId id="271" r:id="rId8"/>
    <p:sldId id="273" r:id="rId9"/>
    <p:sldId id="274" r:id="rId10"/>
    <p:sldId id="291" r:id="rId11"/>
    <p:sldId id="677" r:id="rId12"/>
    <p:sldId id="295" r:id="rId13"/>
    <p:sldId id="299" r:id="rId14"/>
    <p:sldId id="300" r:id="rId15"/>
    <p:sldId id="301" r:id="rId16"/>
    <p:sldId id="303" r:id="rId17"/>
    <p:sldId id="287" r:id="rId18"/>
    <p:sldId id="283" r:id="rId19"/>
    <p:sldId id="314" r:id="rId20"/>
    <p:sldId id="315" r:id="rId21"/>
    <p:sldId id="390" r:id="rId22"/>
    <p:sldId id="316" r:id="rId23"/>
    <p:sldId id="317" r:id="rId24"/>
    <p:sldId id="318" r:id="rId25"/>
    <p:sldId id="319" r:id="rId26"/>
    <p:sldId id="676" r:id="rId27"/>
    <p:sldId id="323" r:id="rId28"/>
    <p:sldId id="275" r:id="rId29"/>
    <p:sldId id="285" r:id="rId30"/>
    <p:sldId id="324" r:id="rId31"/>
    <p:sldId id="325" r:id="rId32"/>
    <p:sldId id="286" r:id="rId33"/>
    <p:sldId id="327" r:id="rId34"/>
    <p:sldId id="393" r:id="rId35"/>
    <p:sldId id="392" r:id="rId36"/>
    <p:sldId id="404" r:id="rId37"/>
    <p:sldId id="407" r:id="rId38"/>
    <p:sldId id="686" r:id="rId39"/>
    <p:sldId id="687" r:id="rId40"/>
    <p:sldId id="408" r:id="rId41"/>
    <p:sldId id="328" r:id="rId42"/>
    <p:sldId id="409" r:id="rId43"/>
    <p:sldId id="329" r:id="rId44"/>
    <p:sldId id="384" r:id="rId45"/>
    <p:sldId id="678" r:id="rId46"/>
    <p:sldId id="679" r:id="rId47"/>
    <p:sldId id="335" r:id="rId48"/>
    <p:sldId id="310" r:id="rId49"/>
    <p:sldId id="336" r:id="rId50"/>
    <p:sldId id="680" r:id="rId51"/>
    <p:sldId id="681" r:id="rId52"/>
    <p:sldId id="338" r:id="rId53"/>
    <p:sldId id="339" r:id="rId54"/>
    <p:sldId id="682" r:id="rId55"/>
    <p:sldId id="683" r:id="rId56"/>
    <p:sldId id="385" r:id="rId57"/>
    <p:sldId id="346" r:id="rId58"/>
    <p:sldId id="375" r:id="rId59"/>
    <p:sldId id="391" r:id="rId60"/>
    <p:sldId id="348" r:id="rId61"/>
    <p:sldId id="265" r:id="rId62"/>
    <p:sldId id="386" r:id="rId63"/>
    <p:sldId id="356" r:id="rId64"/>
    <p:sldId id="357" r:id="rId65"/>
    <p:sldId id="359" r:id="rId66"/>
    <p:sldId id="360" r:id="rId67"/>
    <p:sldId id="361" r:id="rId68"/>
    <p:sldId id="362" r:id="rId69"/>
    <p:sldId id="363" r:id="rId70"/>
    <p:sldId id="364" r:id="rId71"/>
    <p:sldId id="366" r:id="rId72"/>
    <p:sldId id="367" r:id="rId73"/>
    <p:sldId id="388" r:id="rId74"/>
    <p:sldId id="376" r:id="rId75"/>
    <p:sldId id="685" r:id="rId76"/>
    <p:sldId id="373" r:id="rId77"/>
    <p:sldId id="387" r:id="rId78"/>
    <p:sldId id="377" r:id="rId79"/>
    <p:sldId id="378" r:id="rId80"/>
    <p:sldId id="379" r:id="rId81"/>
    <p:sldId id="380" r:id="rId82"/>
    <p:sldId id="382" r:id="rId83"/>
    <p:sldId id="688" r:id="rId84"/>
    <p:sldId id="383" r:id="rId85"/>
    <p:sldId id="684" r:id="rId86"/>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guide id="3" orient="horz" pos="462">
          <p15:clr>
            <a:srgbClr val="A4A3A4"/>
          </p15:clr>
        </p15:guide>
        <p15:guide id="4" orient="horz" pos="4286">
          <p15:clr>
            <a:srgbClr val="A4A3A4"/>
          </p15:clr>
        </p15:guide>
        <p15:guide id="5" orient="horz" pos="754">
          <p15:clr>
            <a:srgbClr val="A4A3A4"/>
          </p15:clr>
        </p15:guide>
        <p15:guide id="6" orient="horz" pos="3874">
          <p15:clr>
            <a:srgbClr val="A4A3A4"/>
          </p15:clr>
        </p15:guide>
        <p15:guide id="7" orient="horz" pos="1234">
          <p15:clr>
            <a:srgbClr val="A4A3A4"/>
          </p15:clr>
        </p15:guide>
        <p15:guide id="8" pos="1447">
          <p15:clr>
            <a:srgbClr val="A4A3A4"/>
          </p15:clr>
        </p15:guide>
        <p15:guide id="9" pos="5329">
          <p15:clr>
            <a:srgbClr val="A4A3A4"/>
          </p15:clr>
        </p15:guide>
        <p15:guide id="10" pos="5629">
          <p15:clr>
            <a:srgbClr val="A4A3A4"/>
          </p15:clr>
        </p15:guide>
        <p15:guide id="11" pos="359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25AB"/>
    <a:srgbClr val="075D11"/>
    <a:srgbClr val="FFE181"/>
    <a:srgbClr val="FF6699"/>
    <a:srgbClr val="0088EE"/>
    <a:srgbClr val="DE0000"/>
    <a:srgbClr val="D636CB"/>
    <a:srgbClr val="B441CB"/>
    <a:srgbClr val="AF29BD"/>
    <a:srgbClr val="FFD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69" autoAdjust="0"/>
    <p:restoredTop sz="71540" autoAdjust="0"/>
  </p:normalViewPr>
  <p:slideViewPr>
    <p:cSldViewPr>
      <p:cViewPr varScale="1">
        <p:scale>
          <a:sx n="52" d="100"/>
          <a:sy n="52" d="100"/>
        </p:scale>
        <p:origin x="828" y="84"/>
      </p:cViewPr>
      <p:guideLst>
        <p:guide orient="horz" pos="2160"/>
        <p:guide pos="2880"/>
        <p:guide orient="horz" pos="462"/>
        <p:guide orient="horz" pos="4286"/>
        <p:guide orient="horz" pos="754"/>
        <p:guide orient="horz" pos="3874"/>
        <p:guide orient="horz" pos="1234"/>
        <p:guide pos="1447"/>
        <p:guide pos="5329"/>
        <p:guide pos="5629"/>
        <p:guide pos="3595"/>
      </p:guideLst>
    </p:cSldViewPr>
  </p:slideViewPr>
  <p:notesTextViewPr>
    <p:cViewPr>
      <p:scale>
        <a:sx n="1" d="1"/>
        <a:sy n="1" d="1"/>
      </p:scale>
      <p:origin x="0" y="0"/>
    </p:cViewPr>
  </p:notesTextViewPr>
  <p:sorterViewPr>
    <p:cViewPr varScale="1">
      <p:scale>
        <a:sx n="100" d="100"/>
        <a:sy n="100" d="100"/>
      </p:scale>
      <p:origin x="0" y="6496"/>
    </p:cViewPr>
  </p:sorterViewPr>
  <p:notesViewPr>
    <p:cSldViewPr showGuides="1">
      <p:cViewPr varScale="1">
        <p:scale>
          <a:sx n="80" d="100"/>
          <a:sy n="80" d="100"/>
        </p:scale>
        <p:origin x="298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Sheet1!$B$1</c:f>
              <c:strCache>
                <c:ptCount val="1"/>
                <c:pt idx="0">
                  <c:v>列1</c:v>
                </c:pt>
              </c:strCache>
            </c:strRef>
          </c:tx>
          <c:dPt>
            <c:idx val="0"/>
            <c:bubble3D val="0"/>
            <c:spPr>
              <a:solidFill>
                <a:srgbClr val="FF9900"/>
              </a:solidFill>
              <a:ln w="57150">
                <a:solidFill>
                  <a:schemeClr val="bg1"/>
                </a:solidFill>
              </a:ln>
            </c:spPr>
            <c:extLst>
              <c:ext xmlns:c16="http://schemas.microsoft.com/office/drawing/2014/chart" uri="{C3380CC4-5D6E-409C-BE32-E72D297353CC}">
                <c16:uniqueId val="{00000000-14DA-D343-B3FF-8F9D260878F1}"/>
              </c:ext>
            </c:extLst>
          </c:dPt>
          <c:dPt>
            <c:idx val="1"/>
            <c:bubble3D val="0"/>
            <c:spPr>
              <a:solidFill>
                <a:srgbClr val="0070C0"/>
              </a:solidFill>
              <a:ln w="57150">
                <a:solidFill>
                  <a:schemeClr val="bg1"/>
                </a:solidFill>
              </a:ln>
            </c:spPr>
            <c:extLst>
              <c:ext xmlns:c16="http://schemas.microsoft.com/office/drawing/2014/chart" uri="{C3380CC4-5D6E-409C-BE32-E72D297353CC}">
                <c16:uniqueId val="{00000001-14DA-D343-B3FF-8F9D260878F1}"/>
              </c:ext>
            </c:extLst>
          </c:dPt>
          <c:cat>
            <c:strRef>
              <c:f>Sheet1!$A$2:$A$3</c:f>
              <c:strCache>
                <c:ptCount val="2"/>
                <c:pt idx="0">
                  <c:v>治る</c:v>
                </c:pt>
                <c:pt idx="1">
                  <c:v>治らない</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2-14DA-D343-B3FF-8F9D260878F1}"/>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ja-JP"/>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CEB2C3D2-0A54-4F60-86C5-F1517560E5CA}" type="datetimeFigureOut">
              <a:rPr kumimoji="1" lang="ja-JP" altLang="en-US" smtClean="0"/>
              <a:pPr/>
              <a:t>2020/1/7</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1CB58979-3852-4527-A64C-B42E9F8BC23A}" type="slidenum">
              <a:rPr kumimoji="1" lang="ja-JP" altLang="en-US" smtClean="0"/>
              <a:pPr/>
              <a:t>‹#›</a:t>
            </a:fld>
            <a:endParaRPr kumimoji="1" lang="ja-JP" altLang="en-US"/>
          </a:p>
        </p:txBody>
      </p:sp>
    </p:spTree>
    <p:extLst>
      <p:ext uri="{BB962C8B-B14F-4D97-AF65-F5344CB8AC3E}">
        <p14:creationId xmlns:p14="http://schemas.microsoft.com/office/powerpoint/2010/main" val="530480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571B7898-C192-4165-927E-DA37FA6FD7A2}" type="datetimeFigureOut">
              <a:rPr kumimoji="1" lang="ja-JP" altLang="en-US" smtClean="0"/>
              <a:pPr/>
              <a:t>2020/1/7</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96BBB197-2DF4-4E91-A988-03D69B58B699}" type="slidenum">
              <a:rPr kumimoji="1" lang="ja-JP" altLang="en-US" smtClean="0"/>
              <a:pPr/>
              <a:t>‹#›</a:t>
            </a:fld>
            <a:endParaRPr kumimoji="1" lang="ja-JP" altLang="en-US"/>
          </a:p>
        </p:txBody>
      </p:sp>
    </p:spTree>
    <p:extLst>
      <p:ext uri="{BB962C8B-B14F-4D97-AF65-F5344CB8AC3E}">
        <p14:creationId xmlns:p14="http://schemas.microsoft.com/office/powerpoint/2010/main" val="23666466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福井県では、がんに関する授業を、小学校の</a:t>
            </a:r>
            <a:r>
              <a:rPr kumimoji="1" lang="en-US" altLang="ja-JP" dirty="0"/>
              <a:t>5</a:t>
            </a:r>
            <a:r>
              <a:rPr kumimoji="1" lang="ja-JP" altLang="en-US"/>
              <a:t>年生と中学校</a:t>
            </a:r>
            <a:r>
              <a:rPr kumimoji="1" lang="en-US" altLang="ja-JP" dirty="0"/>
              <a:t>2</a:t>
            </a:r>
            <a:r>
              <a:rPr kumimoji="1" lang="ja-JP" altLang="en-US"/>
              <a:t>年生でも受けることになっています。</a:t>
            </a:r>
            <a:endParaRPr kumimoji="1" lang="en-US" altLang="ja-JP" dirty="0"/>
          </a:p>
          <a:p>
            <a:r>
              <a:rPr kumimoji="1" lang="ja-JP" altLang="en-US"/>
              <a:t>（令和</a:t>
            </a:r>
            <a:r>
              <a:rPr kumimoji="1" lang="en-US" altLang="ja-JP" dirty="0"/>
              <a:t>5</a:t>
            </a:r>
            <a:r>
              <a:rPr kumimoji="1" lang="ja-JP" altLang="en-US"/>
              <a:t>年までは、ほとんどの高校生は中学生で受けていませんので、受けた人は居ますか？と、聞いて挙手させてみてください）</a:t>
            </a:r>
            <a:endParaRPr kumimoji="1" lang="en-US" altLang="ja-JP" dirty="0"/>
          </a:p>
          <a:p>
            <a:r>
              <a:rPr kumimoji="1" lang="ja-JP" altLang="en-US"/>
              <a:t>中学校で受けた人は、思い出しながら、おさらいしましょう。</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245751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年齢別にがんになる割合をみると、</a:t>
            </a:r>
            <a:r>
              <a:rPr kumimoji="1" lang="en-US" altLang="ja-JP" dirty="0"/>
              <a:t>50</a:t>
            </a:r>
            <a:r>
              <a:rPr kumimoji="1" lang="ja-JP" altLang="en-US"/>
              <a:t>才ぐらいから増え、長く生きるとがんになりやすいことが分かりますね。</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10</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それでは、どうして男性の方ががんになる率は高いのでしょうか。</a:t>
            </a:r>
            <a:endParaRPr kumimoji="1" lang="en-US" altLang="ja-JP" dirty="0"/>
          </a:p>
          <a:p>
            <a:r>
              <a:rPr kumimoji="1" lang="ja-JP" altLang="en-US"/>
              <a:t>それは、男性の方が、たばこやお酒など、がんの危険性を赤める生活習慣が多いことや、職業環境などによっては、遺伝子の障害を受ける可能性が高いからです。</a:t>
            </a:r>
            <a:endParaRPr kumimoji="1" lang="en-US" altLang="ja-JP" dirty="0"/>
          </a:p>
          <a:p>
            <a:r>
              <a:rPr kumimoji="1" lang="ja-JP" altLang="en-US"/>
              <a:t>女性では、</a:t>
            </a:r>
            <a:r>
              <a:rPr kumimoji="1" lang="en-US" altLang="ja-JP" dirty="0"/>
              <a:t>20</a:t>
            </a:r>
            <a:r>
              <a:rPr kumimoji="1" lang="ja-JP" altLang="en-US"/>
              <a:t>代から</a:t>
            </a:r>
            <a:r>
              <a:rPr kumimoji="1" lang="en-US" altLang="ja-JP" dirty="0"/>
              <a:t>50</a:t>
            </a:r>
            <a:r>
              <a:rPr kumimoji="1" lang="ja-JP" altLang="en-US"/>
              <a:t>代までは男性より多いのはなぜでしょうか。</a:t>
            </a:r>
            <a:endParaRPr kumimoji="1" lang="en-US" altLang="ja-JP" dirty="0"/>
          </a:p>
          <a:p>
            <a:r>
              <a:rPr kumimoji="1" lang="ja-JP" altLang="en-US"/>
              <a:t>乳がんや子宮頸がんがこの世代で多いからです。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11</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ここで、がんの発生から、進行がんに至るまでを見てみましょう。</a:t>
            </a:r>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12</a:t>
            </a:fld>
            <a:endParaRPr kumimoji="1" lang="ja-JP" altLang="en-US"/>
          </a:p>
        </p:txBody>
      </p:sp>
    </p:spTree>
    <p:extLst>
      <p:ext uri="{BB962C8B-B14F-4D97-AF65-F5344CB8AC3E}">
        <p14:creationId xmlns:p14="http://schemas.microsoft.com/office/powerpoint/2010/main" val="3793575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細胞が分裂するときの変異によりがん細胞ができるので、細胞が分裂するすべての臓器でがんができる可能性があります。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507164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１つの変異したがん細胞が</a:t>
            </a:r>
            <a:r>
              <a:rPr kumimoji="1" lang="en-US" altLang="ja-JP" dirty="0"/>
              <a:t>1cm</a:t>
            </a:r>
            <a:r>
              <a:rPr kumimoji="1" lang="ja-JP" altLang="en-US"/>
              <a:t>の大きさになるまで、</a:t>
            </a:r>
            <a:r>
              <a:rPr kumimoji="1" lang="en-US" altLang="ja-JP" dirty="0"/>
              <a:t>10</a:t>
            </a:r>
            <a:r>
              <a:rPr kumimoji="1" lang="ja-JP" altLang="en-US"/>
              <a:t>年から</a:t>
            </a:r>
            <a:r>
              <a:rPr kumimoji="1" lang="en-US" altLang="ja-JP" dirty="0"/>
              <a:t>20</a:t>
            </a:r>
            <a:r>
              <a:rPr kumimoji="1" lang="ja-JP" altLang="en-US"/>
              <a:t>年かかると言われています。</a:t>
            </a:r>
            <a:r>
              <a:rPr kumimoji="1" lang="en-US" altLang="ja-JP" dirty="0"/>
              <a:t>1</a:t>
            </a:r>
            <a:r>
              <a:rPr kumimoji="1" lang="ja-JP" altLang="en-US"/>
              <a:t>ｃｍの大きさのがんは、早期がんとして見つけることができる大きさです。</a:t>
            </a:r>
            <a:endParaRPr kumimoji="1" lang="en-US" altLang="ja-JP" dirty="0"/>
          </a:p>
          <a:p>
            <a:r>
              <a:rPr kumimoji="1" lang="ja-JP" altLang="en-US"/>
              <a:t>ここで見逃して、直径が</a:t>
            </a:r>
            <a:r>
              <a:rPr kumimoji="1" lang="en-US" altLang="ja-JP" dirty="0"/>
              <a:t>2cm</a:t>
            </a:r>
            <a:r>
              <a:rPr kumimoji="1" lang="ja-JP" altLang="en-US"/>
              <a:t>になると、進行がんです。周囲の臓器にまで進行したり、血流やリンパの流れに乗って離れた臓器に転移したりしやすくなります。</a:t>
            </a:r>
            <a:endParaRPr kumimoji="1" lang="en-US" altLang="ja-JP" dirty="0"/>
          </a:p>
          <a:p>
            <a:r>
              <a:rPr kumimoji="1" lang="ja-JP" altLang="en-US"/>
              <a:t>そして、ここに至って、初めてがんによる自覚症状が現れるのです。早期がんから進行がんに至る、この間は、たった</a:t>
            </a:r>
            <a:r>
              <a:rPr kumimoji="1" lang="en-US" altLang="ja-JP" dirty="0"/>
              <a:t>1〜2</a:t>
            </a:r>
            <a:r>
              <a:rPr kumimoji="1" lang="ja-JP" altLang="en-US"/>
              <a:t>年しかありません。</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00381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ここで、日本人に特に多いがんについて、その特徴を知っておきましょう。</a:t>
            </a:r>
            <a:endParaRPr kumimoji="1" lang="en-US" altLang="ja-JP" dirty="0"/>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・胃がんは、日本人が２番目に番多くかかるがんです。胃に棲むピロリ菌の感染が発病にかかわっていると考えられてます。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・大腸がんは、日本人が１番多くかかるがんです。運動不足や肥満、大量の飲酒などが発病に関連している。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・肺がんは、</a:t>
            </a:r>
            <a:r>
              <a:rPr kumimoji="1" lang="ja-JP" altLang="en-US" sz="1200" b="0" i="0" u="none" strike="noStrike" kern="1200" spc="0" baseline="0">
                <a:solidFill>
                  <a:schemeClr val="tx1">
                    <a:lumMod val="75000"/>
                    <a:lumOff val="25000"/>
                  </a:schemeClr>
                </a:solidFill>
                <a:latin typeface="+mn-ea"/>
                <a:ea typeface="+mn-ea"/>
                <a:cs typeface="+mn-cs"/>
              </a:rPr>
              <a:t>我が国では死亡者数が最も多く、特に男性に多いがんです。最大の原因は喫煙です。</a:t>
            </a:r>
            <a:r>
              <a:rPr kumimoji="1" lang="ja-JP" altLang="en-US" sz="1200" b="0" i="0" u="none" strike="noStrike" kern="1200" spc="-120" baseline="0">
                <a:solidFill>
                  <a:schemeClr val="tx1">
                    <a:lumMod val="75000"/>
                    <a:lumOff val="25000"/>
                  </a:schemeClr>
                </a:solidFill>
                <a:latin typeface="+mn-ea"/>
                <a:ea typeface="+mn-ea"/>
                <a:cs typeface="+mn-cs"/>
              </a:rPr>
              <a:t>たばこを吸う人が肺がん</a:t>
            </a:r>
            <a:r>
              <a:rPr kumimoji="1" lang="ja-JP" altLang="en-US" sz="1200" b="0" i="0" u="none" strike="noStrike" kern="1200" spc="0" baseline="0">
                <a:solidFill>
                  <a:schemeClr val="tx1">
                    <a:lumMod val="75000"/>
                    <a:lumOff val="25000"/>
                  </a:schemeClr>
                </a:solidFill>
                <a:latin typeface="+mn-ea"/>
                <a:ea typeface="+mn-ea"/>
                <a:cs typeface="+mn-cs"/>
              </a:rPr>
              <a:t>にかかる確率は、吸わない人の</a:t>
            </a:r>
            <a:r>
              <a:rPr kumimoji="1" lang="en-US" altLang="ja-JP" sz="1200" b="0" i="0" u="none" strike="noStrike" kern="1200" spc="0" baseline="0" dirty="0">
                <a:solidFill>
                  <a:schemeClr val="tx1">
                    <a:lumMod val="75000"/>
                    <a:lumOff val="25000"/>
                  </a:schemeClr>
                </a:solidFill>
                <a:latin typeface="+mn-ea"/>
                <a:ea typeface="+mn-ea"/>
                <a:cs typeface="+mn-cs"/>
              </a:rPr>
              <a:t>4</a:t>
            </a:r>
            <a:r>
              <a:rPr kumimoji="1" lang="ja-JP" altLang="en-US" sz="1200" b="0" i="0" u="none" strike="noStrike" kern="1200" spc="0" baseline="0">
                <a:solidFill>
                  <a:schemeClr val="tx1">
                    <a:lumMod val="75000"/>
                    <a:lumOff val="25000"/>
                  </a:schemeClr>
                </a:solidFill>
                <a:latin typeface="+mn-ea"/>
                <a:ea typeface="+mn-ea"/>
                <a:cs typeface="+mn-cs"/>
              </a:rPr>
              <a:t>～</a:t>
            </a:r>
            <a:r>
              <a:rPr kumimoji="1" lang="en-US" altLang="ja-JP" sz="1200" b="0" i="0" u="none" strike="noStrike" kern="1200" spc="0" baseline="0" dirty="0">
                <a:solidFill>
                  <a:schemeClr val="tx1">
                    <a:lumMod val="75000"/>
                    <a:lumOff val="25000"/>
                  </a:schemeClr>
                </a:solidFill>
                <a:latin typeface="+mn-ea"/>
                <a:ea typeface="+mn-ea"/>
                <a:cs typeface="+mn-cs"/>
              </a:rPr>
              <a:t>5</a:t>
            </a:r>
            <a:r>
              <a:rPr kumimoji="1" lang="ja-JP" altLang="en-US" sz="1200" b="0" i="0" u="none" strike="noStrike" kern="1200" spc="0" baseline="0">
                <a:solidFill>
                  <a:schemeClr val="tx1">
                    <a:lumMod val="75000"/>
                    <a:lumOff val="25000"/>
                  </a:schemeClr>
                </a:solidFill>
                <a:latin typeface="+mn-ea"/>
                <a:ea typeface="+mn-ea"/>
                <a:cs typeface="+mn-cs"/>
              </a:rPr>
              <a:t>倍にもなります。</a:t>
            </a:r>
            <a:endParaRPr kumimoji="1" lang="en-US" altLang="ja-JP" sz="1200" b="0" i="0" u="none" strike="noStrike" kern="1200" spc="0" baseline="0" dirty="0">
              <a:solidFill>
                <a:schemeClr val="tx1">
                  <a:lumMod val="75000"/>
                  <a:lumOff val="25000"/>
                </a:schemeClr>
              </a:solidFill>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spc="0" baseline="0" dirty="0">
              <a:solidFill>
                <a:schemeClr val="tx1">
                  <a:lumMod val="75000"/>
                  <a:lumOff val="25000"/>
                </a:schemeClr>
              </a:solidFill>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spc="0" baseline="0">
                <a:solidFill>
                  <a:schemeClr val="tx1">
                    <a:lumMod val="75000"/>
                    <a:lumOff val="25000"/>
                  </a:schemeClr>
                </a:solidFill>
                <a:latin typeface="+mn-ea"/>
                <a:ea typeface="+mn-ea"/>
                <a:cs typeface="+mn-cs"/>
              </a:rPr>
              <a:t>・肝臓がんの主な原因は、</a:t>
            </a:r>
            <a:r>
              <a:rPr kumimoji="1" lang="ja-JP" altLang="en" sz="1200" b="0" i="0" u="none" strike="noStrike" kern="1200" spc="0" baseline="0">
                <a:solidFill>
                  <a:schemeClr val="tx1">
                    <a:lumMod val="75000"/>
                    <a:lumOff val="25000"/>
                  </a:schemeClr>
                </a:solidFill>
                <a:latin typeface="+mn-ea"/>
                <a:ea typeface="+mn-ea"/>
                <a:cs typeface="+mn-cs"/>
              </a:rPr>
              <a:t>Ｂ</a:t>
            </a:r>
            <a:r>
              <a:rPr kumimoji="1" lang="ja-JP" altLang="en-US" sz="1200" b="0" i="0" u="none" strike="noStrike" kern="1200" spc="0" baseline="0">
                <a:solidFill>
                  <a:schemeClr val="tx1">
                    <a:lumMod val="75000"/>
                    <a:lumOff val="25000"/>
                  </a:schemeClr>
                </a:solidFill>
                <a:latin typeface="+mn-ea"/>
                <a:ea typeface="+mn-ea"/>
                <a:cs typeface="+mn-cs"/>
              </a:rPr>
              <a:t>型と</a:t>
            </a:r>
            <a:r>
              <a:rPr kumimoji="1" lang="ja-JP" altLang="en" sz="1200" b="0" i="0" u="none" strike="noStrike" kern="1200" spc="0" baseline="0">
                <a:solidFill>
                  <a:schemeClr val="tx1">
                    <a:lumMod val="75000"/>
                    <a:lumOff val="25000"/>
                  </a:schemeClr>
                </a:solidFill>
                <a:latin typeface="+mn-ea"/>
                <a:ea typeface="+mn-ea"/>
                <a:cs typeface="+mn-cs"/>
              </a:rPr>
              <a:t>Ｃ</a:t>
            </a:r>
            <a:r>
              <a:rPr kumimoji="1" lang="ja-JP" altLang="en-US" sz="1200" b="0" i="0" u="none" strike="noStrike" kern="1200" spc="0" baseline="0">
                <a:solidFill>
                  <a:schemeClr val="tx1">
                    <a:lumMod val="75000"/>
                    <a:lumOff val="25000"/>
                  </a:schemeClr>
                </a:solidFill>
                <a:latin typeface="+mn-ea"/>
                <a:ea typeface="+mn-ea"/>
                <a:cs typeface="+mn-cs"/>
              </a:rPr>
              <a:t>型の肝炎ウイルスの感染です。最近では、ウイルスの治療薬が進歩し、肝炎ウイルスによる発がんは減少していますが、お酒の飲み過ぎによる肝がんが増えています。</a:t>
            </a:r>
            <a:endParaRPr kumimoji="1" lang="ja-JP" altLang="en-US"/>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15</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・乳がんは</a:t>
            </a:r>
            <a:r>
              <a:rPr kumimoji="1" lang="en-US" altLang="ja-JP" dirty="0"/>
              <a:t>99</a:t>
            </a:r>
            <a:r>
              <a:rPr kumimoji="1" lang="ja-JP" altLang="en-US"/>
              <a:t>％が女性にできます。ということは、男性にもできます。乳房のしこりや皮膚のくぼみなどの有無を自分でもチェックすることが大切です。</a:t>
            </a:r>
            <a:endParaRPr kumimoji="1" lang="en-US" altLang="ja-JP" dirty="0"/>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・子宮がんには、子宮の入口（頸部）にできる子宮頸がんと、子宮本体にできる子宮体がんがあります。</a:t>
            </a:r>
            <a:r>
              <a:rPr kumimoji="1" lang="ja-JP" altLang="en-US" sz="1200" b="0" i="0" u="none" strike="noStrike" kern="1200" spc="50" baseline="0">
                <a:solidFill>
                  <a:schemeClr val="tx1">
                    <a:lumMod val="75000"/>
                    <a:lumOff val="25000"/>
                  </a:schemeClr>
                </a:solidFill>
                <a:latin typeface="+mn-ea"/>
                <a:ea typeface="+mn-ea"/>
                <a:cs typeface="+mn-cs"/>
              </a:rPr>
              <a:t>子宮頸がんは、初期の段階では症状が</a:t>
            </a:r>
            <a:r>
              <a:rPr kumimoji="1" lang="ja-JP" altLang="en-US" sz="1200" b="0" i="0" u="none" strike="noStrike" kern="1200" spc="0" baseline="0">
                <a:solidFill>
                  <a:schemeClr val="tx1">
                    <a:lumMod val="75000"/>
                    <a:lumOff val="25000"/>
                  </a:schemeClr>
                </a:solidFill>
                <a:latin typeface="+mn-ea"/>
                <a:ea typeface="+mn-ea"/>
                <a:cs typeface="+mn-cs"/>
              </a:rPr>
              <a:t>ないことが多いので、特に症状がなくても、</a:t>
            </a:r>
            <a:r>
              <a:rPr kumimoji="1" lang="en-US" altLang="ja-JP" sz="1200" b="0" i="0" u="none" strike="noStrike" kern="1200" spc="0" baseline="0" dirty="0">
                <a:solidFill>
                  <a:schemeClr val="tx1">
                    <a:lumMod val="75000"/>
                    <a:lumOff val="25000"/>
                  </a:schemeClr>
                </a:solidFill>
                <a:latin typeface="+mn-ea"/>
                <a:ea typeface="+mn-ea"/>
                <a:cs typeface="+mn-cs"/>
              </a:rPr>
              <a:t>20</a:t>
            </a:r>
            <a:r>
              <a:rPr kumimoji="1" lang="ja-JP" altLang="en-US" sz="1200" b="0" i="0" u="none" strike="noStrike" kern="1200" spc="0" baseline="0">
                <a:solidFill>
                  <a:schemeClr val="tx1">
                    <a:lumMod val="75000"/>
                    <a:lumOff val="25000"/>
                  </a:schemeClr>
                </a:solidFill>
                <a:latin typeface="+mn-ea"/>
                <a:ea typeface="+mn-ea"/>
                <a:cs typeface="+mn-cs"/>
              </a:rPr>
              <a:t>歳を過ぎたら、</a:t>
            </a:r>
            <a:r>
              <a:rPr kumimoji="1" lang="en-US" altLang="ja-JP" sz="1200" b="0" i="0" u="none" strike="noStrike" kern="1200" spc="0" baseline="0" dirty="0">
                <a:solidFill>
                  <a:schemeClr val="tx1">
                    <a:lumMod val="75000"/>
                    <a:lumOff val="25000"/>
                  </a:schemeClr>
                </a:solidFill>
                <a:latin typeface="+mn-ea"/>
                <a:ea typeface="+mn-ea"/>
                <a:cs typeface="+mn-cs"/>
              </a:rPr>
              <a:t>2</a:t>
            </a:r>
            <a:r>
              <a:rPr kumimoji="1" lang="ja-JP" altLang="en-US" sz="1200" b="0" i="0" u="none" strike="noStrike" kern="1200" spc="0" baseline="0">
                <a:solidFill>
                  <a:schemeClr val="tx1">
                    <a:lumMod val="75000"/>
                    <a:lumOff val="25000"/>
                  </a:schemeClr>
                </a:solidFill>
                <a:latin typeface="+mn-ea"/>
                <a:ea typeface="+mn-ea"/>
                <a:cs typeface="+mn-cs"/>
              </a:rPr>
              <a:t>年に</a:t>
            </a:r>
            <a:r>
              <a:rPr kumimoji="1" lang="en-US" altLang="ja-JP" sz="1200" b="0" i="0" u="none" strike="noStrike" kern="1200" spc="0" baseline="0" dirty="0">
                <a:solidFill>
                  <a:schemeClr val="tx1">
                    <a:lumMod val="75000"/>
                    <a:lumOff val="25000"/>
                  </a:schemeClr>
                </a:solidFill>
                <a:latin typeface="+mn-ea"/>
                <a:ea typeface="+mn-ea"/>
                <a:cs typeface="+mn-cs"/>
              </a:rPr>
              <a:t>1</a:t>
            </a:r>
            <a:r>
              <a:rPr kumimoji="1" lang="ja-JP" altLang="en-US" sz="1200" b="0" i="0" u="none" strike="noStrike" kern="1200" spc="0" baseline="0">
                <a:solidFill>
                  <a:schemeClr val="tx1">
                    <a:lumMod val="75000"/>
                    <a:lumOff val="25000"/>
                  </a:schemeClr>
                </a:solidFill>
                <a:latin typeface="+mn-ea"/>
                <a:ea typeface="+mn-ea"/>
                <a:cs typeface="+mn-cs"/>
              </a:rPr>
              <a:t>回、検診を受けることが勧められています。</a:t>
            </a:r>
            <a:endParaRPr kumimoji="1" lang="en-US" altLang="ja-JP" sz="1200" b="0" i="0" u="none" strike="noStrike" kern="1200" spc="0" baseline="0" dirty="0">
              <a:solidFill>
                <a:schemeClr val="tx1">
                  <a:lumMod val="75000"/>
                  <a:lumOff val="25000"/>
                </a:schemeClr>
              </a:solidFill>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spc="0" baseline="0">
                <a:solidFill>
                  <a:schemeClr val="tx1">
                    <a:lumMod val="75000"/>
                    <a:lumOff val="25000"/>
                  </a:schemeClr>
                </a:solidFill>
                <a:latin typeface="+mn-ea"/>
                <a:ea typeface="+mn-ea"/>
                <a:cs typeface="+mn-cs"/>
              </a:rPr>
              <a:t>＊（子宮頸がんは、ヒトパピローマウイルスの感染が原因なので、性感染の予防やワクチン接種などが大切です）</a:t>
            </a:r>
            <a:endParaRPr kumimoji="1" lang="en-US" altLang="ja-JP" sz="1200" b="0" i="0" u="none" strike="noStrike" kern="1200" spc="0" baseline="0" dirty="0">
              <a:solidFill>
                <a:schemeClr val="tx1">
                  <a:lumMod val="75000"/>
                  <a:lumOff val="25000"/>
                </a:schemeClr>
              </a:solidFill>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spc="0" baseline="0" dirty="0">
              <a:solidFill>
                <a:schemeClr val="tx1">
                  <a:lumMod val="75000"/>
                  <a:lumOff val="25000"/>
                </a:schemeClr>
              </a:solidFill>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spc="0" baseline="0">
                <a:solidFill>
                  <a:schemeClr val="tx1">
                    <a:lumMod val="75000"/>
                    <a:lumOff val="25000"/>
                  </a:schemeClr>
                </a:solidFill>
                <a:latin typeface="+mn-ea"/>
                <a:ea typeface="+mn-ea"/>
                <a:cs typeface="+mn-cs"/>
              </a:rPr>
              <a:t>・前立腺は、男性だけにあります。診断方法が普及したことで、前立腺がんと診断される人が増加しています。かなり進行した場合でも、適切に対処すれば、通常の生活を長く続けることができます。</a:t>
            </a:r>
            <a:endParaRPr kumimoji="1" lang="en-US" altLang="ja-JP" sz="1200" b="0" i="0" u="none" strike="noStrike" kern="1200" spc="0" baseline="0" dirty="0">
              <a:solidFill>
                <a:schemeClr val="tx1">
                  <a:lumMod val="75000"/>
                  <a:lumOff val="25000"/>
                </a:schemeClr>
              </a:solidFill>
              <a:latin typeface="+mn-ea"/>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16</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スライド イメージ プレースホルダ 1"/>
          <p:cNvSpPr>
            <a:spLocks noGrp="1" noRot="1" noChangeAspect="1" noTextEdit="1"/>
          </p:cNvSpPr>
          <p:nvPr>
            <p:ph type="sldImg"/>
          </p:nvPr>
        </p:nvSpPr>
        <p:spPr>
          <a:xfrm>
            <a:off x="1292225" y="796925"/>
            <a:ext cx="4271963" cy="3203575"/>
          </a:xfrm>
          <a:ln/>
        </p:spPr>
      </p:sp>
      <p:sp>
        <p:nvSpPr>
          <p:cNvPr id="134147" name="ノート プレースホルダ 2"/>
          <p:cNvSpPr>
            <a:spLocks noGrp="1"/>
          </p:cNvSpPr>
          <p:nvPr>
            <p:ph type="body" idx="1"/>
          </p:nvPr>
        </p:nvSpPr>
        <p:spPr>
          <a:xfrm>
            <a:off x="912813" y="4356100"/>
            <a:ext cx="5030787" cy="4135438"/>
          </a:xfrm>
          <a:noFill/>
          <a:ln/>
        </p:spPr>
        <p:txBody>
          <a:bodyPr lIns="92075" tIns="46038" rIns="92075" bIns="46038"/>
          <a:lstStyle/>
          <a:p>
            <a:pPr eaLnBrk="1" hangingPunct="1"/>
            <a:r>
              <a:rPr lang="ja-JP" altLang="en-US"/>
              <a:t>漢字で書く癌とは、粘膜などの上皮からから発生する悪性腫瘍のことを指します。</a:t>
            </a:r>
            <a:endParaRPr lang="en-US" altLang="ja-JP" dirty="0"/>
          </a:p>
          <a:p>
            <a:pPr eaLnBrk="1" hangingPunct="1"/>
            <a:r>
              <a:rPr lang="ja-JP" altLang="en-US"/>
              <a:t>がんセンターなど、ひらがなで書くがんは、悪性腫瘍全体を指すことと決められています。</a:t>
            </a:r>
            <a:endParaRPr lang="en-US" altLang="ja-JP" dirty="0"/>
          </a:p>
          <a:p>
            <a:pPr eaLnBrk="1" hangingPunct="1"/>
            <a:r>
              <a:rPr lang="ja-JP" altLang="en-US"/>
              <a:t>癌は、粘膜等上皮から発生する悪性腫瘍で，自覚症状は、初めは，ない場合が多いですが、放置すると、進行して</a:t>
            </a:r>
            <a:r>
              <a:rPr lang="ja-JP" altLang="en-US" sz="1200"/>
              <a:t>他の臓器への</a:t>
            </a:r>
            <a:r>
              <a:rPr lang="ja-JP" altLang="en-US"/>
              <a:t>転移が出現し、治すことが困難になります。</a:t>
            </a:r>
          </a:p>
          <a:p>
            <a:pPr eaLnBrk="1" hangingPunct="1"/>
            <a:endParaRPr lang="en-US" altLang="ja-JP" dirty="0"/>
          </a:p>
          <a:p>
            <a:pPr eaLnBrk="1" hangingPunct="1"/>
            <a:endParaRPr lang="ja-JP"/>
          </a:p>
        </p:txBody>
      </p:sp>
      <p:sp>
        <p:nvSpPr>
          <p:cNvPr id="134148" name="スライド番号プレースホルダ 3"/>
          <p:cNvSpPr txBox="1">
            <a:spLocks noGrp="1"/>
          </p:cNvSpPr>
          <p:nvPr/>
        </p:nvSpPr>
        <p:spPr bwMode="auto">
          <a:xfrm>
            <a:off x="3886200" y="8705850"/>
            <a:ext cx="2971800" cy="428625"/>
          </a:xfrm>
          <a:prstGeom prst="rect">
            <a:avLst/>
          </a:prstGeom>
          <a:noFill/>
          <a:ln w="9525">
            <a:noFill/>
            <a:miter lim="800000"/>
            <a:headEnd/>
            <a:tailEnd/>
          </a:ln>
        </p:spPr>
        <p:txBody>
          <a:bodyPr lIns="19050" tIns="0" rIns="19050" bIns="0" anchor="b">
            <a:prstTxWarp prst="textNoShape">
              <a:avLst/>
            </a:prstTxWarp>
          </a:bodyPr>
          <a:lstStyle/>
          <a:p>
            <a:pPr algn="r" defTabSz="762000" eaLnBrk="1" hangingPunct="1"/>
            <a:fld id="{FE686E77-5C0D-9D4B-8EDE-A3C21ED2714A}" type="slidenum">
              <a:rPr lang="en-US" altLang="ja-JP" sz="1600" i="1">
                <a:latin typeface="Times New Roman" pitchFamily="-103" charset="0"/>
                <a:ea typeface="平成角ゴシック" charset="-128"/>
                <a:cs typeface="平成角ゴシック" charset="-128"/>
              </a:rPr>
              <a:pPr algn="r" defTabSz="762000" eaLnBrk="1" hangingPunct="1"/>
              <a:t>17</a:t>
            </a:fld>
            <a:endParaRPr lang="en-US" altLang="ja-JP" sz="1600" i="1">
              <a:latin typeface="Times New Roman" pitchFamily="-103" charset="0"/>
              <a:ea typeface="平成角ゴシック" charset="-128"/>
              <a:cs typeface="平成角ゴシック" charset="-128"/>
            </a:endParaRPr>
          </a:p>
        </p:txBody>
      </p:sp>
    </p:spTree>
    <p:extLst>
      <p:ext uri="{BB962C8B-B14F-4D97-AF65-F5344CB8AC3E}">
        <p14:creationId xmlns:p14="http://schemas.microsoft.com/office/powerpoint/2010/main" val="3119075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がんにかかる率を、罹患率といいます。日本人全体のがんの罹患率はおおよそ</a:t>
            </a:r>
            <a:r>
              <a:rPr kumimoji="1" lang="en-US" altLang="ja-JP" dirty="0"/>
              <a:t>50</a:t>
            </a:r>
            <a:r>
              <a:rPr kumimoji="1" lang="ja-JP" altLang="en-US"/>
              <a:t>％と習いましたね。</a:t>
            </a:r>
            <a:endParaRPr kumimoji="1" lang="en-US" altLang="ja-JP" dirty="0"/>
          </a:p>
          <a:p>
            <a:r>
              <a:rPr kumimoji="1" lang="ja-JP" altLang="en-US"/>
              <a:t>日本で罹患率が最も高いがんは、大腸がんです。２位は胃がん、３位は肺がんです。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男女別では、男性の</a:t>
            </a:r>
            <a:r>
              <a:rPr kumimoji="1" lang="en-US" altLang="ja-JP" dirty="0"/>
              <a:t>1</a:t>
            </a:r>
            <a:r>
              <a:rPr kumimoji="1" lang="ja-JP" altLang="en-US"/>
              <a:t>位は「胃がん」で、女性の</a:t>
            </a:r>
            <a:r>
              <a:rPr kumimoji="1" lang="en-US" altLang="ja-JP" dirty="0"/>
              <a:t>1</a:t>
            </a:r>
            <a:r>
              <a:rPr kumimoji="1" lang="ja-JP" altLang="en-US"/>
              <a:t>位は「乳がん」です。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18</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ところが、がんによる死亡率は、罹患率とは違います。</a:t>
            </a:r>
            <a:endParaRPr kumimoji="1" lang="en-US" altLang="ja-JP" dirty="0"/>
          </a:p>
          <a:p>
            <a:r>
              <a:rPr kumimoji="1" lang="ja-JP" altLang="en-US"/>
              <a:t>日本におけるがんによる死亡率は、１位は肺がん、２位は大腸がん、３位は胃がんです。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男女別では、男性の罹患率の</a:t>
            </a:r>
            <a:r>
              <a:rPr kumimoji="1" lang="en-US" altLang="ja-JP" dirty="0"/>
              <a:t>1</a:t>
            </a:r>
            <a:r>
              <a:rPr kumimoji="1" lang="ja-JP" altLang="en-US"/>
              <a:t>位は胃がんでしたが、死亡率の</a:t>
            </a:r>
            <a:r>
              <a:rPr kumimoji="1" lang="en-US" altLang="ja-JP" dirty="0"/>
              <a:t>1</a:t>
            </a:r>
            <a:r>
              <a:rPr kumimoji="1" lang="ja-JP" altLang="en-US"/>
              <a:t>位は「肺がん」です。女性の罹患率の</a:t>
            </a:r>
            <a:r>
              <a:rPr kumimoji="1" lang="en-US" altLang="ja-JP" dirty="0"/>
              <a:t>1</a:t>
            </a:r>
            <a:r>
              <a:rPr kumimoji="1" lang="ja-JP" altLang="en-US"/>
              <a:t>位は乳がんでしたが、死亡率の</a:t>
            </a:r>
            <a:r>
              <a:rPr kumimoji="1" lang="en-US" altLang="ja-JP" dirty="0"/>
              <a:t>1</a:t>
            </a:r>
            <a:r>
              <a:rPr kumimoji="1" lang="ja-JP" altLang="en-US"/>
              <a:t>位は「大腸がん」です。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つまり、胃がんより肺がんの方が治りにくく、乳がんより大腸がんの方が治りにくいと言うことです。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19</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まずは、がんとはどんな病気でしょうか。</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2</a:t>
            </a:fld>
            <a:endParaRPr kumimoji="1" lang="ja-JP" altLang="en-US"/>
          </a:p>
        </p:txBody>
      </p:sp>
    </p:spTree>
    <p:extLst>
      <p:ext uri="{BB962C8B-B14F-4D97-AF65-F5344CB8AC3E}">
        <p14:creationId xmlns:p14="http://schemas.microsoft.com/office/powerpoint/2010/main" val="3103225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皆さんは、がんになったら、もう助からないと思っていませんか？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がんになったら、どれくらい生きることができるのでしょうか。がんと診断されてから、５年後にどれだけの患者が生きているかをグラフで示しています。</a:t>
            </a:r>
            <a:r>
              <a:rPr kumimoji="1" lang="en-US" altLang="ja-JP" dirty="0"/>
              <a:t>5</a:t>
            </a:r>
            <a:r>
              <a:rPr kumimoji="1" lang="ja-JP" altLang="en-US"/>
              <a:t>年間再発なく生きていれば治った可能性が高いからです。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がんの診断技術の進歩により、早期に発見することができるようになったことと、がんの治療が進歩した結果、がん全体で７割近くの患者さんが５年生存できています。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それぞれのがんでみると、前立腺がん、乳がん、甲状腺がんは９割以上で</a:t>
            </a:r>
            <a:r>
              <a:rPr kumimoji="1" lang="en-US" altLang="ja-JP" dirty="0"/>
              <a:t>5</a:t>
            </a:r>
            <a:r>
              <a:rPr kumimoji="1" lang="ja-JP" altLang="en-US"/>
              <a:t>年生存が得られます。頻度の高い、大腸がん、胃がん、子宮頸がん、なども７割以上でほぼ治っているのです。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低いのは、膵がん、胆道がん、肝がん、食道がん、で、肺がんもまだまだ低いことが分かりますね。</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20</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それでは、がんにならないためにはどうしたら良いのでしょうか。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今まで勉強してきたことから、がんにならないためにどんなことができるかを考えてみましょう。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21</a:t>
            </a:fld>
            <a:endParaRPr kumimoji="1" lang="ja-JP" altLang="en-US"/>
          </a:p>
        </p:txBody>
      </p:sp>
    </p:spTree>
    <p:extLst>
      <p:ext uri="{BB962C8B-B14F-4D97-AF65-F5344CB8AC3E}">
        <p14:creationId xmlns:p14="http://schemas.microsoft.com/office/powerpoint/2010/main" val="1004697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がんの原因は大きく</a:t>
            </a:r>
            <a:r>
              <a:rPr kumimoji="1" lang="en-US" altLang="ja-JP" dirty="0"/>
              <a:t>3</a:t>
            </a:r>
            <a:r>
              <a:rPr kumimoji="1" lang="ja-JP" altLang="en-US"/>
              <a:t>つに分けることができます。</a:t>
            </a:r>
            <a:endParaRPr kumimoji="1" lang="en-US" altLang="ja-JP" dirty="0"/>
          </a:p>
          <a:p>
            <a:r>
              <a:rPr kumimoji="1" lang="ja-JP" altLang="en-US"/>
              <a:t>・細菌、ウイルスなどによる感染。</a:t>
            </a:r>
            <a:endParaRPr kumimoji="1" lang="en-US" altLang="ja-JP" dirty="0"/>
          </a:p>
          <a:p>
            <a:r>
              <a:rPr kumimoji="1" lang="ja-JP" altLang="en-US"/>
              <a:t>・たばこ、お酒、食べ物、肥満や運動などの生活習慣。</a:t>
            </a:r>
            <a:endParaRPr kumimoji="1" lang="en-US" altLang="ja-JP" dirty="0"/>
          </a:p>
          <a:p>
            <a:r>
              <a:rPr kumimoji="1" lang="ja-JP" altLang="en-US"/>
              <a:t>・もって生まれた遺伝的な素因。</a:t>
            </a:r>
            <a:endParaRPr kumimoji="1" lang="en-US" altLang="ja-JP" dirty="0"/>
          </a:p>
          <a:p>
            <a:r>
              <a:rPr kumimoji="1" lang="ja-JP" altLang="en-US"/>
              <a:t>この</a:t>
            </a:r>
            <a:r>
              <a:rPr kumimoji="1" lang="en-US" altLang="ja-JP" dirty="0"/>
              <a:t>3</a:t>
            </a:r>
            <a:r>
              <a:rPr kumimoji="1" lang="ja-JP" altLang="en-US"/>
              <a:t>つです。</a:t>
            </a:r>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22</a:t>
            </a:fld>
            <a:endParaRPr kumimoji="1" lang="ja-JP" altLang="en-US"/>
          </a:p>
        </p:txBody>
      </p:sp>
    </p:spTree>
    <p:extLst>
      <p:ext uri="{BB962C8B-B14F-4D97-AF65-F5344CB8AC3E}">
        <p14:creationId xmlns:p14="http://schemas.microsoft.com/office/powerpoint/2010/main" val="1400471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これらのなかで、まずは生活習慣に関するものは、自分で気をつけることで予防できますね。</a:t>
            </a:r>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23</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これは、がんの発生に関わる印紙を数学的に解析したデータです。</a:t>
            </a:r>
            <a:endParaRPr kumimoji="1" lang="en-US" altLang="ja-JP" dirty="0"/>
          </a:p>
          <a:p>
            <a:r>
              <a:rPr kumimoji="1" lang="ja-JP" altLang="en-US"/>
              <a:t>男性のがんの原因として大きいのは、喫煙です。</a:t>
            </a:r>
            <a:endParaRPr kumimoji="1" lang="en-US" altLang="ja-JP" dirty="0"/>
          </a:p>
          <a:p>
            <a:r>
              <a:rPr kumimoji="1" lang="ja-JP" altLang="en-US"/>
              <a:t>次に感染、お酒、塩分、栄養の摂りすぎ、野菜や果物の摂取不足と運動不足等が挙げられます。</a:t>
            </a:r>
            <a:endParaRPr kumimoji="1" lang="en-US" altLang="ja-JP" dirty="0"/>
          </a:p>
          <a:p>
            <a:r>
              <a:rPr kumimoji="1" lang="ja-JP" altLang="en-US"/>
              <a:t>これらを避けることががん予防に重要だと言うことが分かりますね。</a:t>
            </a: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24</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女性では、感染が最も大きな要因になっている事が注目されますね。</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25</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それでは、具体的に、どのような生活を送ればよいのでしょうか。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まずは、喫煙の習慣を、一生、身につけないことが最も重要ですね。</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将来、お酒を飲むときも、節度ある飲み方をしましょう。</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体重を適正に維持しましょう。太りすぎは良くありませんが、やせすぎもいけません。</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a:t>
            </a:r>
            <a:r>
              <a:rPr kumimoji="1" lang="en-US" altLang="ja-JP" dirty="0"/>
              <a:t>BMI</a:t>
            </a:r>
            <a:r>
              <a:rPr kumimoji="1" lang="ja-JP" altLang="en-US"/>
              <a:t>は、</a:t>
            </a:r>
            <a:r>
              <a:rPr kumimoji="1" lang="en-US" altLang="ja-JP" dirty="0"/>
              <a:t>18</a:t>
            </a:r>
            <a:r>
              <a:rPr kumimoji="1" lang="ja-JP" altLang="en-US"/>
              <a:t>から</a:t>
            </a:r>
            <a:r>
              <a:rPr kumimoji="1" lang="en-US" altLang="ja-JP" dirty="0"/>
              <a:t>26</a:t>
            </a:r>
            <a:r>
              <a:rPr kumimoji="1" lang="ja-JP" altLang="en-US"/>
              <a:t>の間が健康体重です：時間的に余裕があったら）</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野菜や果物もバランス良く摂って、適度な運動も継続しましょう。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26</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この絵は、皆さんの将来でしょうか。みなさんの両親や兄弟の現在かもしれませんね。</a:t>
            </a:r>
            <a:endParaRPr kumimoji="1" lang="en-US" altLang="ja-JP" dirty="0"/>
          </a:p>
          <a:p>
            <a:r>
              <a:rPr kumimoji="1" lang="ja-JP" altLang="en-US"/>
              <a:t>皆さんはどう言ってアドバイスしますか？是非ここで考えてみてください。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27</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細胞の変異は毎日起こっていますから、現在節制するのは、将来の自分のためです。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738822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生活習慣に気をつけていても、がんにならないというわけではありません。また、今症状がないからといってがんが無いと言うことにはなりません。がん検診を受けて早期発見することが大切です。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29</a:t>
            </a:fld>
            <a:endParaRPr kumimoji="1" lang="ja-JP" altLang="en-US"/>
          </a:p>
        </p:txBody>
      </p:sp>
    </p:spTree>
    <p:extLst>
      <p:ext uri="{BB962C8B-B14F-4D97-AF65-F5344CB8AC3E}">
        <p14:creationId xmlns:p14="http://schemas.microsoft.com/office/powerpoint/2010/main" val="3266920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私たちの体は、およそ</a:t>
            </a:r>
            <a:r>
              <a:rPr kumimoji="1" lang="en-US" altLang="ja-JP" dirty="0"/>
              <a:t>37</a:t>
            </a:r>
            <a:r>
              <a:rPr kumimoji="1" lang="ja-JP" altLang="en-US"/>
              <a:t>兆個もの細胞で成り立っています。その細胞は、部位によってその早さは違いますが、毎日分裂したり、死んでいったりしながら新しくなっています。</a:t>
            </a:r>
            <a:endParaRPr kumimoji="1" lang="en-US" altLang="ja-JP" dirty="0"/>
          </a:p>
          <a:p>
            <a:r>
              <a:rPr kumimoji="1" lang="ja-JP" altLang="en-US"/>
              <a:t>細胞が分裂する時に、その設計図である遺伝子が壊れていると、変異した細胞ができることがあります。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3</a:t>
            </a:fld>
            <a:endParaRPr kumimoji="1" lang="ja-JP" altLang="en-US"/>
          </a:p>
        </p:txBody>
      </p:sp>
    </p:spTree>
    <p:extLst>
      <p:ext uri="{BB962C8B-B14F-4D97-AF65-F5344CB8AC3E}">
        <p14:creationId xmlns:p14="http://schemas.microsoft.com/office/powerpoint/2010/main" val="108798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がんになりやすい遺伝的な素因、もあります。</a:t>
            </a:r>
            <a:endParaRPr kumimoji="1" lang="en-US" altLang="ja-JP" dirty="0"/>
          </a:p>
          <a:p>
            <a:r>
              <a:rPr kumimoji="1" lang="ja-JP" altLang="en-US"/>
              <a:t>遺伝的な素因と生活・環境の因子が合計されて赤い線のレベルに達するとがんになると仮定します。</a:t>
            </a:r>
            <a:endParaRPr kumimoji="1" lang="en-US" altLang="ja-JP" dirty="0"/>
          </a:p>
          <a:p>
            <a:r>
              <a:rPr kumimoji="1" lang="ja-JP" altLang="en-US"/>
              <a:t>まれには、</a:t>
            </a:r>
            <a:r>
              <a:rPr kumimoji="1" lang="en-US" altLang="ja-JP" dirty="0"/>
              <a:t>F</a:t>
            </a:r>
            <a:r>
              <a:rPr kumimoji="1" lang="ja-JP" altLang="en-US"/>
              <a:t>さんのように、遺伝素因が強く、必ずがんになるという例もあります。</a:t>
            </a:r>
            <a:endParaRPr kumimoji="1" lang="en-US" altLang="ja-JP" dirty="0"/>
          </a:p>
          <a:p>
            <a:r>
              <a:rPr kumimoji="1" lang="en-US" altLang="ja-JP" dirty="0"/>
              <a:t>C</a:t>
            </a:r>
            <a:r>
              <a:rPr kumimoji="1" lang="ja-JP" altLang="en-US"/>
              <a:t>さんは遺伝的素因は少ないですが、喫煙、大量飲酒などの生活習慣要因が大きく、がんの発症に至りますし、</a:t>
            </a:r>
            <a:endParaRPr kumimoji="1" lang="en-US" altLang="ja-JP" dirty="0"/>
          </a:p>
          <a:p>
            <a:r>
              <a:rPr kumimoji="1" lang="en-US" altLang="ja-JP" dirty="0"/>
              <a:t>E</a:t>
            </a:r>
            <a:r>
              <a:rPr kumimoji="1" lang="ja-JP" altLang="en-US"/>
              <a:t>さんは、遺伝的素因は高いいですが、節制することでがんの発症を免れる、ということが起こりえるのです。</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30</a:t>
            </a:fld>
            <a:endParaRPr kumimoji="1" lang="ja-JP" altLang="en-US"/>
          </a:p>
        </p:txBody>
      </p:sp>
    </p:spTree>
    <p:extLst>
      <p:ext uri="{BB962C8B-B14F-4D97-AF65-F5344CB8AC3E}">
        <p14:creationId xmlns:p14="http://schemas.microsoft.com/office/powerpoint/2010/main" val="2060964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これは、国立がん研究センターが提唱する、現状において日本人に推奨できる、科学的根拠に基づくがん予防法です。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喫煙：たばこは吸わない。他人のたばこの煙を避ける。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飲酒：飲むなら、節度のある飲酒をする。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食事：食事は偏らずバランスよくとる。　＊ 塩蔵食品、食塩の摂取は最小限にする。　＊ 野菜や果物不足にならない。　＊ 加工肉、赤肉（牛・豚・羊など）はとり過ぎない　　＊ 飲食物を熱い状態でとらない。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身体活動：日常生活を活動的に過ごす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体形：成人期での体重を適正な範囲に維持する　（太りすぎない、やせすぎない）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感染：肝炎ウイルス感染の有無を知り、感染している場合はその治療の措置をとる。</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31</a:t>
            </a:fld>
            <a:endParaRPr kumimoji="1" lang="ja-JP" altLang="en-US"/>
          </a:p>
        </p:txBody>
      </p:sp>
    </p:spTree>
    <p:extLst>
      <p:ext uri="{BB962C8B-B14F-4D97-AF65-F5344CB8AC3E}">
        <p14:creationId xmlns:p14="http://schemas.microsoft.com/office/powerpoint/2010/main" val="2476288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特に、たばこの害については、最も危険な習慣と言えます。</a:t>
            </a:r>
            <a:endParaRPr kumimoji="1" lang="en-US" altLang="ja-JP" dirty="0"/>
          </a:p>
          <a:p>
            <a:r>
              <a:rPr kumimoji="1" lang="ja-JP" altLang="en-US"/>
              <a:t>肺に沈着するタバコのタールなどが発がんの原因といわれています。</a:t>
            </a:r>
            <a:endParaRPr kumimoji="1" lang="en-US" altLang="ja-JP" dirty="0"/>
          </a:p>
          <a:p>
            <a:r>
              <a:rPr kumimoji="1" lang="ja-JP" altLang="en-US"/>
              <a:t>喫煙歴でこれだけタールの沈着が進むことが分かりますね。</a:t>
            </a:r>
            <a:endParaRPr kumimoji="1" lang="en-US" altLang="ja-JP" dirty="0"/>
          </a:p>
          <a:p>
            <a:r>
              <a:rPr kumimoji="1" lang="ja-JP" altLang="en-US"/>
              <a:t>（このスライドは、適宜利用ください）</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32</a:t>
            </a:fld>
            <a:endParaRPr kumimoji="1" lang="ja-JP" altLang="en-US"/>
          </a:p>
        </p:txBody>
      </p:sp>
    </p:spTree>
    <p:extLst>
      <p:ext uri="{BB962C8B-B14F-4D97-AF65-F5344CB8AC3E}">
        <p14:creationId xmlns:p14="http://schemas.microsoft.com/office/powerpoint/2010/main" val="3228427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タバコの害について、このようなショッキングなポスターの掲示も必要ですね。</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（このスライドは、適宜利用ください）</a:t>
            </a:r>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33</a:t>
            </a:fld>
            <a:endParaRPr kumimoji="1" lang="ja-JP" altLang="en-US"/>
          </a:p>
        </p:txBody>
      </p:sp>
    </p:spTree>
    <p:extLst>
      <p:ext uri="{BB962C8B-B14F-4D97-AF65-F5344CB8AC3E}">
        <p14:creationId xmlns:p14="http://schemas.microsoft.com/office/powerpoint/2010/main" val="2200959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WHO</a:t>
            </a:r>
            <a:r>
              <a:rPr kumimoji="1" lang="ja-JP" altLang="en-US"/>
              <a:t>（世界保健機構）では、たばこの包装に表示する健康被害に関する警告について、具体的な写真の使用を推奨しています。我が国以外のタバコにはごらんのような生々しい健康被害の写真が</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我が国では、表示にかける面積をこれまで３０％以上としていたが、世界保健機関（</a:t>
            </a:r>
            <a:r>
              <a:rPr kumimoji="1" lang="ja-JP" altLang="en"/>
              <a:t>ＷＨＯ）</a:t>
            </a:r>
            <a:r>
              <a:rPr kumimoji="1" lang="ja-JP" altLang="en-US"/>
              <a:t>が推奨する５０％以上に引き上げる予定です。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（このスライドは、適宜利用ください）</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34</a:t>
            </a:fld>
            <a:endParaRPr kumimoji="1" lang="ja-JP" altLang="en-US"/>
          </a:p>
        </p:txBody>
      </p:sp>
    </p:spTree>
    <p:extLst>
      <p:ext uri="{BB962C8B-B14F-4D97-AF65-F5344CB8AC3E}">
        <p14:creationId xmlns:p14="http://schemas.microsoft.com/office/powerpoint/2010/main" val="1898093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WHO</a:t>
            </a:r>
            <a:r>
              <a:rPr kumimoji="1" lang="ja-JP" altLang="en-US"/>
              <a:t>（世界保健機構）では、たばこの包装に表示する健康被害に関する警告について、具体的な写真の使用を推奨しています。我が国以外のタバコにはごらんのような生々しい健康被害の写真が</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我が国では、表示にかける面積をこれまで３０％以上としていたが、世界保健機関（</a:t>
            </a:r>
            <a:r>
              <a:rPr kumimoji="1" lang="ja-JP" altLang="en"/>
              <a:t>ＷＨＯ）</a:t>
            </a:r>
            <a:r>
              <a:rPr kumimoji="1" lang="ja-JP" altLang="en-US"/>
              <a:t>が推奨する５０％以上に引き上げる予定です。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（このスライドは、適宜利用ください）</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35</a:t>
            </a:fld>
            <a:endParaRPr kumimoji="1" lang="ja-JP" altLang="en-US"/>
          </a:p>
        </p:txBody>
      </p:sp>
    </p:spTree>
    <p:extLst>
      <p:ext uri="{BB962C8B-B14F-4D97-AF65-F5344CB8AC3E}">
        <p14:creationId xmlns:p14="http://schemas.microsoft.com/office/powerpoint/2010/main" val="3920809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 altLang="ja-JP" dirty="0"/>
              <a:t>WHO</a:t>
            </a:r>
            <a:r>
              <a:rPr kumimoji="1" lang="ja-JP" altLang="en-US"/>
              <a:t>や日本肥満学会による健康体格は、</a:t>
            </a:r>
            <a:r>
              <a:rPr kumimoji="1" lang="en-US" altLang="ja-JP" dirty="0"/>
              <a:t>18.5</a:t>
            </a:r>
            <a:r>
              <a:rPr kumimoji="1" lang="ja-JP" altLang="en-US"/>
              <a:t>から</a:t>
            </a:r>
            <a:r>
              <a:rPr kumimoji="1" lang="en-US" altLang="ja-JP" dirty="0"/>
              <a:t>25</a:t>
            </a:r>
            <a:r>
              <a:rPr kumimoji="1" lang="ja-JP" altLang="en-US"/>
              <a:t>です。やせすぎも太りすぎもがんの発生を促進します！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ただし、死亡の相対リスクからは、</a:t>
            </a:r>
            <a:r>
              <a:rPr kumimoji="1" lang="en-US" altLang="ja-JP" dirty="0"/>
              <a:t>BMI26</a:t>
            </a:r>
            <a:r>
              <a:rPr kumimoji="1" lang="ja-JP" altLang="en-US"/>
              <a:t>とやや肥満の人が最も長生きしています。高齢者では、やや太めの方が長生きだということです。</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36</a:t>
            </a:fld>
            <a:endParaRPr kumimoji="1" lang="ja-JP" altLang="en-US"/>
          </a:p>
        </p:txBody>
      </p:sp>
    </p:spTree>
    <p:extLst>
      <p:ext uri="{BB962C8B-B14F-4D97-AF65-F5344CB8AC3E}">
        <p14:creationId xmlns:p14="http://schemas.microsoft.com/office/powerpoint/2010/main" val="315974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それでは、望ましい生活習慣以外にできることはなんでしょうか。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がんを引き起こす微生物に対する感染対策が重要です。</a:t>
            </a:r>
            <a:endParaRPr kumimoji="1" lang="en-US" altLang="ja-JP"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37</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胃がんは、胃に棲むピロリ菌の感染が発病にかかわっていると考えられてます。これは薬を内服することで除菌が可能です。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spc="0" baseline="0">
                <a:solidFill>
                  <a:schemeClr val="tx1">
                    <a:lumMod val="75000"/>
                    <a:lumOff val="25000"/>
                  </a:schemeClr>
                </a:solidFill>
                <a:latin typeface="+mn-ea"/>
                <a:ea typeface="+mn-ea"/>
                <a:cs typeface="+mn-cs"/>
              </a:rPr>
              <a:t>肝臓がんの主な原因は、</a:t>
            </a:r>
            <a:r>
              <a:rPr kumimoji="1" lang="ja-JP" altLang="en" sz="1200" b="0" i="0" u="none" strike="noStrike" kern="1200" spc="0" baseline="0">
                <a:solidFill>
                  <a:schemeClr val="tx1">
                    <a:lumMod val="75000"/>
                    <a:lumOff val="25000"/>
                  </a:schemeClr>
                </a:solidFill>
                <a:latin typeface="+mn-ea"/>
                <a:ea typeface="+mn-ea"/>
                <a:cs typeface="+mn-cs"/>
              </a:rPr>
              <a:t>Ｂ</a:t>
            </a:r>
            <a:r>
              <a:rPr kumimoji="1" lang="ja-JP" altLang="en-US" sz="1200" b="0" i="0" u="none" strike="noStrike" kern="1200" spc="0" baseline="0">
                <a:solidFill>
                  <a:schemeClr val="tx1">
                    <a:lumMod val="75000"/>
                    <a:lumOff val="25000"/>
                  </a:schemeClr>
                </a:solidFill>
                <a:latin typeface="+mn-ea"/>
                <a:ea typeface="+mn-ea"/>
                <a:cs typeface="+mn-cs"/>
              </a:rPr>
              <a:t>型と</a:t>
            </a:r>
            <a:r>
              <a:rPr kumimoji="1" lang="ja-JP" altLang="en" sz="1200" b="0" i="0" u="none" strike="noStrike" kern="1200" spc="0" baseline="0">
                <a:solidFill>
                  <a:schemeClr val="tx1">
                    <a:lumMod val="75000"/>
                    <a:lumOff val="25000"/>
                  </a:schemeClr>
                </a:solidFill>
                <a:latin typeface="+mn-ea"/>
                <a:ea typeface="+mn-ea"/>
                <a:cs typeface="+mn-cs"/>
              </a:rPr>
              <a:t>Ｃ</a:t>
            </a:r>
            <a:r>
              <a:rPr kumimoji="1" lang="ja-JP" altLang="en-US" sz="1200" b="0" i="0" u="none" strike="noStrike" kern="1200" spc="0" baseline="0">
                <a:solidFill>
                  <a:schemeClr val="tx1">
                    <a:lumMod val="75000"/>
                    <a:lumOff val="25000"/>
                  </a:schemeClr>
                </a:solidFill>
                <a:latin typeface="+mn-ea"/>
                <a:ea typeface="+mn-ea"/>
                <a:cs typeface="+mn-cs"/>
              </a:rPr>
              <a:t>型の肝炎ウイルスの感染です。最近では、ウイルスの治療薬が進歩し、原因となるウイルス性肝炎は治療できます。</a:t>
            </a:r>
            <a:endParaRPr kumimoji="1" lang="ja-JP" altLang="en-US"/>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spc="50" baseline="0">
                <a:solidFill>
                  <a:schemeClr val="tx1">
                    <a:lumMod val="75000"/>
                    <a:lumOff val="25000"/>
                  </a:schemeClr>
                </a:solidFill>
                <a:latin typeface="+mn-ea"/>
                <a:ea typeface="+mn-ea"/>
                <a:cs typeface="+mn-cs"/>
              </a:rPr>
              <a:t>子宮頸がんは、性行為による</a:t>
            </a:r>
            <a:r>
              <a:rPr kumimoji="1" lang="ja-JP" altLang="en-US" sz="1200" b="0" i="0" u="none" strike="noStrike" kern="1200" spc="0" baseline="0">
                <a:solidFill>
                  <a:schemeClr val="tx1">
                    <a:lumMod val="75000"/>
                    <a:lumOff val="25000"/>
                  </a:schemeClr>
                </a:solidFill>
                <a:latin typeface="+mn-ea"/>
                <a:ea typeface="+mn-ea"/>
                <a:cs typeface="+mn-cs"/>
              </a:rPr>
              <a:t>ヒトパピローマウイルスの感染が原因なので、性感染の予防が大切です。前もって、ワクチンの接種も予防に効果があります。</a:t>
            </a:r>
            <a:endParaRPr kumimoji="1" lang="en-US" altLang="ja-JP" sz="1200" b="0" i="0" u="none" strike="noStrike" kern="1200" spc="0" baseline="0" dirty="0">
              <a:solidFill>
                <a:schemeClr val="tx1">
                  <a:lumMod val="75000"/>
                  <a:lumOff val="25000"/>
                </a:schemeClr>
              </a:solidFill>
              <a:latin typeface="+mn-ea"/>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38</a:t>
            </a:fld>
            <a:endParaRPr kumimoji="1" lang="ja-JP" altLang="en-US"/>
          </a:p>
        </p:txBody>
      </p:sp>
    </p:spTree>
    <p:extLst>
      <p:ext uri="{BB962C8B-B14F-4D97-AF65-F5344CB8AC3E}">
        <p14:creationId xmlns:p14="http://schemas.microsoft.com/office/powerpoint/2010/main" val="854780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がんは、遺伝子が損傷を受けることで発生しますが、元々がんになりやすい遺伝子を受け継ぐことでがんを発症することもあります。</a:t>
            </a:r>
            <a:endParaRPr kumimoji="1" lang="en-US" altLang="ja-JP" dirty="0"/>
          </a:p>
          <a:p>
            <a:r>
              <a:rPr kumimoji="1" lang="ja-JP" altLang="en-US"/>
              <a:t>乳がん、卵巣がん、大腸がん、膵がんなどがんになった方が多い家系の場合は、注意が必要です。それでも、早期発見すれば治すことができますので、がん検診を受けることがとても重要です。</a:t>
            </a:r>
            <a:endParaRPr kumimoji="1" lang="en-US" altLang="ja-JP" dirty="0"/>
          </a:p>
          <a:p>
            <a:r>
              <a:rPr kumimoji="1" lang="ja-JP" altLang="en-US"/>
              <a:t>＊（家族性に遺伝的がんの発症が疑われる場合、遺伝診療外来のある病院、福井県では福井大学病院で相談出来ます）</a:t>
            </a:r>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39</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変異した細胞は、遺伝子を修復する遺伝子によって修復され、修復できない細胞は、排除するしくみがあります。これらのしくみで、体の働きはは正常に維持されています。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4</a:t>
            </a:fld>
            <a:endParaRPr kumimoji="1" lang="ja-JP" altLang="en-US"/>
          </a:p>
        </p:txBody>
      </p:sp>
    </p:spTree>
    <p:extLst>
      <p:ext uri="{BB962C8B-B14F-4D97-AF65-F5344CB8AC3E}">
        <p14:creationId xmlns:p14="http://schemas.microsoft.com/office/powerpoint/2010/main" val="1911685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それでは、がんの検診について学習、なぜ検診を受けなければならないのでしょう。その意義を考えてみましょう。</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40</a:t>
            </a:fld>
            <a:endParaRPr kumimoji="1" lang="ja-JP" altLang="en-US"/>
          </a:p>
        </p:txBody>
      </p:sp>
    </p:spTree>
    <p:extLst>
      <p:ext uri="{BB962C8B-B14F-4D97-AF65-F5344CB8AC3E}">
        <p14:creationId xmlns:p14="http://schemas.microsoft.com/office/powerpoint/2010/main" val="20599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この絵のやりとりから、どんなことがわかるでしょうか。</a:t>
            </a:r>
          </a:p>
          <a:p>
            <a:r>
              <a:rPr kumimoji="1" lang="ja-JP" altLang="en-US"/>
              <a:t>この人は、検診で早期のがんが見つかったようですね。もちろん、この時点では、何の症状もありません。</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「わたしは元気そのもので、何の症状もありませんが</a:t>
            </a:r>
            <a:r>
              <a:rPr kumimoji="1" lang="en-US" altLang="ja-JP" dirty="0"/>
              <a:t>…</a:t>
            </a:r>
            <a:r>
              <a:rPr kumimoji="1" lang="ja-JP" altLang="en-US"/>
              <a:t>」と、驚いていますね。この人は、検診を受けることで、幸運を引き寄せたのです。この人はがん教育を受けていないので、驚くのも無理はないですが、皆さんは分かりますよね。</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74891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それでは、検診でがんを早期発見することがどれくらい意味があるのでしょうか。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多くのがんは、早期発見することで、何と、約</a:t>
            </a:r>
            <a:r>
              <a:rPr kumimoji="1" lang="en-US" altLang="ja-JP" dirty="0"/>
              <a:t>95</a:t>
            </a:r>
            <a:r>
              <a:rPr kumimoji="1" lang="ja-JP" altLang="en-US"/>
              <a:t>％の人が治るんです。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675144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すでに学習しましたが、</a:t>
            </a:r>
            <a:r>
              <a:rPr kumimoji="1" lang="en-US" altLang="ja-JP" dirty="0"/>
              <a:t>1</a:t>
            </a:r>
            <a:r>
              <a:rPr kumimoji="1" lang="ja-JP" altLang="en-US"/>
              <a:t>ｃｍの大きさのがんは、早期がんとして検診で見つけることができ、この時点で発見できれば</a:t>
            </a:r>
            <a:r>
              <a:rPr kumimoji="1" lang="en-US" altLang="ja-JP" dirty="0"/>
              <a:t>95</a:t>
            </a:r>
            <a:r>
              <a:rPr kumimoji="1" lang="ja-JP" altLang="en-US"/>
              <a:t>％が治せます。</a:t>
            </a:r>
            <a:endParaRPr kumimoji="1" lang="en-US" altLang="ja-JP" dirty="0"/>
          </a:p>
          <a:p>
            <a:endParaRPr kumimoji="1" lang="en-US" altLang="ja-JP" dirty="0"/>
          </a:p>
          <a:p>
            <a:r>
              <a:rPr kumimoji="1" lang="ja-JP" altLang="en-US"/>
              <a:t>しかし、ここで早期発見の機会を見逃して、直径が</a:t>
            </a:r>
            <a:r>
              <a:rPr kumimoji="1" lang="en-US" altLang="ja-JP" dirty="0"/>
              <a:t>2cm</a:t>
            </a:r>
            <a:r>
              <a:rPr kumimoji="1" lang="ja-JP" altLang="en-US"/>
              <a:t>になると、進行がんとなり自覚症状が現れ、治せる率は低くなるのです。この間は、たった</a:t>
            </a:r>
            <a:r>
              <a:rPr kumimoji="1" lang="en-US" altLang="ja-JP" dirty="0"/>
              <a:t>1〜2</a:t>
            </a:r>
            <a:r>
              <a:rPr kumimoji="1" lang="ja-JP" altLang="en-US"/>
              <a:t>年しかありません。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43</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がんは大きくなるまで自覚症状がありません。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ここで大切なことは、自覚症状が出る前にがんを見つけることだ、ということが分かりましたね。</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症状がなくても、検診を受けることの重要性を理解しましょう。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44</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がんの進行程度はステージ</a:t>
            </a:r>
            <a:r>
              <a:rPr kumimoji="1" lang="en-US" altLang="ja-JP" dirty="0"/>
              <a:t>1</a:t>
            </a:r>
            <a:r>
              <a:rPr kumimoji="1" lang="ja-JP" altLang="en-US"/>
              <a:t>から</a:t>
            </a:r>
            <a:r>
              <a:rPr kumimoji="1" lang="en-US" altLang="ja-JP" dirty="0"/>
              <a:t>4</a:t>
            </a:r>
            <a:r>
              <a:rPr kumimoji="1" lang="ja-JP" altLang="en-US"/>
              <a:t>で分類します。この絵とグラフは、胃がんを例に挙げています。</a:t>
            </a:r>
            <a:endParaRPr kumimoji="1" lang="en-US" altLang="ja-JP" dirty="0"/>
          </a:p>
          <a:p>
            <a:r>
              <a:rPr kumimoji="1" lang="ja-JP" altLang="en-US"/>
              <a:t>ステージ</a:t>
            </a:r>
            <a:r>
              <a:rPr kumimoji="1" lang="en-US" altLang="ja-JP" dirty="0"/>
              <a:t>1</a:t>
            </a:r>
            <a:r>
              <a:rPr kumimoji="1" lang="ja-JP" altLang="en-US"/>
              <a:t>が早期がんです。胃の表面にできたがんが、粘膜あたりにとどまっていて、転移が少ないので、手術により</a:t>
            </a:r>
            <a:r>
              <a:rPr kumimoji="1" lang="en-US" altLang="ja-JP" dirty="0"/>
              <a:t>95</a:t>
            </a:r>
            <a:r>
              <a:rPr kumimoji="1" lang="ja-JP" altLang="en-US"/>
              <a:t>％以上が</a:t>
            </a:r>
            <a:r>
              <a:rPr kumimoji="1" lang="en-US" altLang="ja-JP" dirty="0"/>
              <a:t>5</a:t>
            </a:r>
            <a:r>
              <a:rPr kumimoji="1" lang="ja-JP" altLang="en-US"/>
              <a:t>年生存し、ほぼ治ったと判断できます。</a:t>
            </a:r>
            <a:endParaRPr kumimoji="1" lang="en-US" altLang="ja-JP" dirty="0"/>
          </a:p>
          <a:p>
            <a:endParaRPr kumimoji="1" lang="en-US" altLang="ja-JP" dirty="0"/>
          </a:p>
          <a:p>
            <a:r>
              <a:rPr kumimoji="1" lang="ja-JP" altLang="en-US"/>
              <a:t>がんが進行して、胃の壁の深いところまで及ぶと、痛みや食欲不振、やせなどの症状が出ます。この時点ではステージ</a:t>
            </a:r>
            <a:r>
              <a:rPr kumimoji="1" lang="en-US" altLang="ja-JP" dirty="0"/>
              <a:t>3</a:t>
            </a:r>
            <a:r>
              <a:rPr kumimoji="1" lang="ja-JP" altLang="en-US"/>
              <a:t>であり、手術して抗がん剤治療を併用しますが、</a:t>
            </a:r>
            <a:r>
              <a:rPr kumimoji="1" lang="en-US" altLang="ja-JP" dirty="0"/>
              <a:t>5</a:t>
            </a:r>
            <a:r>
              <a:rPr kumimoji="1" lang="ja-JP" altLang="en-US"/>
              <a:t>年生存率は</a:t>
            </a:r>
            <a:r>
              <a:rPr kumimoji="1" lang="en-US" altLang="ja-JP" dirty="0"/>
              <a:t>50</a:t>
            </a:r>
            <a:r>
              <a:rPr kumimoji="1" lang="ja-JP" altLang="en-US"/>
              <a:t>％でしかありません。半数は再発して亡くなっているのです。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45</a:t>
            </a:fld>
            <a:endParaRPr kumimoji="1" lang="ja-JP" altLang="en-US"/>
          </a:p>
        </p:txBody>
      </p:sp>
    </p:spTree>
    <p:extLst>
      <p:ext uri="{BB962C8B-B14F-4D97-AF65-F5344CB8AC3E}">
        <p14:creationId xmlns:p14="http://schemas.microsoft.com/office/powerpoint/2010/main" val="32797011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このスライドは、我が国でのがん検診の受診率です。</a:t>
            </a:r>
            <a:endParaRPr kumimoji="1" lang="en-US" altLang="ja-JP" dirty="0"/>
          </a:p>
          <a:p>
            <a:r>
              <a:rPr kumimoji="1" lang="ja-JP" altLang="en-US"/>
              <a:t>有効性が明らかであるがん検診ですが、受診率は</a:t>
            </a:r>
            <a:r>
              <a:rPr kumimoji="1" lang="en-US" altLang="ja-JP" dirty="0"/>
              <a:t>50</a:t>
            </a:r>
            <a:r>
              <a:rPr kumimoji="1" lang="ja-JP" altLang="en-US"/>
              <a:t>％にも達していません。</a:t>
            </a:r>
            <a:endParaRPr kumimoji="1" lang="en-US" altLang="ja-JP" dirty="0"/>
          </a:p>
          <a:p>
            <a:r>
              <a:rPr kumimoji="1" lang="ja-JP" altLang="en-US"/>
              <a:t>ちなみにアメリカでの乳がん検診受診率は</a:t>
            </a:r>
            <a:r>
              <a:rPr kumimoji="1" lang="en-US" altLang="ja-JP" dirty="0"/>
              <a:t>81</a:t>
            </a:r>
            <a:r>
              <a:rPr kumimoji="1" lang="ja-JP" altLang="en-US"/>
              <a:t>％、子宮頸がんでは</a:t>
            </a:r>
            <a:r>
              <a:rPr kumimoji="1" lang="en-US" altLang="ja-JP" dirty="0"/>
              <a:t>85</a:t>
            </a:r>
            <a:r>
              <a:rPr kumimoji="1" lang="ja-JP" altLang="en-US"/>
              <a:t>％です。我が国はその半分です！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748008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これは、福井県におけるがん検診受診率を示しています。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全国と比較すると、胃がん、大腸がんでは平均値、肺がんは高く、乳がん、子宮がんはやや高い傾向があります。これは、福井県は共稼ぎ率が高いので、企業検診を受ける女性が多いからでしょう。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それでもまだまだ低いですね。助ける事ができる命がまだまだたくさんあることを理解しましょう。</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3865461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それでは、がん検診を受けない理由は何でしょうか。こんな意見があります。今までの学習内容から、これらの意見に応えることができるはずですよ。</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自分の家族ならどう説明するか、ここで考えてみましょう。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費用がかかる：市や町から届く「がん検診受診券」を使えば安く受診できます。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健康に自信がある：症状が出てからでは遅いですよね。</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時間が無い：仕事と命とどっちが大事？ご家族だったらどう説得しますか？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がんが見つかると怖い：早期発見でほとんどが治ります！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いつでも受診できる：そう思っている間にがんは進行しているかもしれません！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このような誤解を減らすために、学習を通じてがん対策の意識を高めていく必要があるのです。</a:t>
            </a:r>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48</a:t>
            </a:fld>
            <a:endParaRPr kumimoji="1" lang="ja-JP" altLang="en-US"/>
          </a:p>
        </p:txBody>
      </p:sp>
    </p:spTree>
    <p:extLst>
      <p:ext uri="{BB962C8B-B14F-4D97-AF65-F5344CB8AC3E}">
        <p14:creationId xmlns:p14="http://schemas.microsoft.com/office/powerpoint/2010/main" val="37926347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ここで、あなたの大切な人にがん検診を勧める具体的な方法を考えてみませんか？</a:t>
            </a:r>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49</a:t>
            </a:fld>
            <a:endParaRPr kumimoji="1" lang="ja-JP" altLang="en-US"/>
          </a:p>
        </p:txBody>
      </p:sp>
    </p:spTree>
    <p:extLst>
      <p:ext uri="{BB962C8B-B14F-4D97-AF65-F5344CB8AC3E}">
        <p14:creationId xmlns:p14="http://schemas.microsoft.com/office/powerpoint/2010/main" val="2688566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ところが、修復する遺伝子の異常などで、このような修復のしくみが働かないと、変異した異常な細胞が増えることになります。</a:t>
            </a:r>
            <a:endParaRPr kumimoji="1" lang="en-US" altLang="ja-JP" dirty="0"/>
          </a:p>
          <a:p>
            <a:r>
              <a:rPr kumimoji="1" lang="ja-JP" altLang="en-US"/>
              <a:t>異常な細胞が異常に増えた状態を、腫瘍、といいます。腫瘍のなかでも、周りの正常な組織の中に広がっていったり、血管などに入り込んで、全身の他の臓器に飛んで、そこで増殖するような腫瘍を、悪性腫瘍、または、がん、というのです。</a:t>
            </a:r>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5</a:t>
            </a:fld>
            <a:endParaRPr kumimoji="1" lang="ja-JP" altLang="en-US"/>
          </a:p>
        </p:txBody>
      </p:sp>
    </p:spTree>
    <p:extLst>
      <p:ext uri="{BB962C8B-B14F-4D97-AF65-F5344CB8AC3E}">
        <p14:creationId xmlns:p14="http://schemas.microsoft.com/office/powerpoint/2010/main" val="2672999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現在我が国で採用されている、科学的に効果が実証されているがん検診について学習しましょう。</a:t>
            </a:r>
            <a:endParaRPr kumimoji="1" lang="en-US" altLang="ja-JP" dirty="0"/>
          </a:p>
          <a:p>
            <a:endParaRPr kumimoji="1" lang="en-US" altLang="ja-JP" dirty="0"/>
          </a:p>
          <a:p>
            <a:r>
              <a:rPr kumimoji="1" lang="ja-JP" altLang="en-US"/>
              <a:t>・胃がん検診は、バリウムという造影剤を飲んで、胃をレントゲンで見ながら撮影する検査です。直接胃の中を見る胃カメラ検査は、より一層有効です。</a:t>
            </a:r>
            <a:r>
              <a:rPr kumimoji="1" lang="en-US" altLang="ja-JP" dirty="0"/>
              <a:t>50</a:t>
            </a:r>
            <a:r>
              <a:rPr kumimoji="1" lang="ja-JP" altLang="en-US"/>
              <a:t>才以上で</a:t>
            </a:r>
            <a:r>
              <a:rPr kumimoji="1" lang="en-US" altLang="ja-JP" dirty="0"/>
              <a:t>2</a:t>
            </a:r>
            <a:r>
              <a:rPr kumimoji="1" lang="ja-JP" altLang="en-US"/>
              <a:t>年に</a:t>
            </a:r>
            <a:r>
              <a:rPr kumimoji="1" lang="en-US" altLang="ja-JP" dirty="0"/>
              <a:t>1</a:t>
            </a:r>
            <a:r>
              <a:rPr kumimoji="1" lang="ja-JP" altLang="en-US"/>
              <a:t>回検査を受けます。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・大腸がん検診は、便の潜血反応を調べます。便にわずかでも血液が混じっていれば分かる検査です。</a:t>
            </a:r>
            <a:r>
              <a:rPr kumimoji="1" lang="en-US" altLang="ja-JP" dirty="0"/>
              <a:t>40</a:t>
            </a:r>
            <a:r>
              <a:rPr kumimoji="1" lang="ja-JP" altLang="en-US"/>
              <a:t>才以上で年</a:t>
            </a:r>
            <a:r>
              <a:rPr kumimoji="1" lang="en-US" altLang="ja-JP" dirty="0"/>
              <a:t>1</a:t>
            </a:r>
            <a:r>
              <a:rPr kumimoji="1" lang="ja-JP" altLang="en-US"/>
              <a:t>回検査しましょう。ただし、大腸以外の胃、食道、小腸のがんからの出血は検出されません。</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8952539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・肺がん検診は、胸部レントゲン撮影です。</a:t>
            </a:r>
            <a:r>
              <a:rPr kumimoji="1" lang="en-US" altLang="ja-JP" dirty="0"/>
              <a:t>40</a:t>
            </a:r>
            <a:r>
              <a:rPr kumimoji="1" lang="ja-JP" altLang="en-US"/>
              <a:t>才以上で年</a:t>
            </a:r>
            <a:r>
              <a:rPr kumimoji="1" lang="en-US" altLang="ja-JP" dirty="0"/>
              <a:t>1</a:t>
            </a:r>
            <a:r>
              <a:rPr kumimoji="1" lang="ja-JP" altLang="en-US"/>
              <a:t>回検査しましょう。</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乳がん検診は、マンモグラフィーという特殊な装置で乳房を挟み込んでレントゲン撮影をします。乳房のなかに腫瘤がないか触診もします。乳腺が発達している女性では、超音波診断も併用することがあります。</a:t>
            </a:r>
            <a:r>
              <a:rPr kumimoji="1" lang="en-US" altLang="ja-JP" dirty="0"/>
              <a:t>40</a:t>
            </a:r>
            <a:r>
              <a:rPr kumimoji="1" lang="ja-JP" altLang="en-US"/>
              <a:t>才以上で</a:t>
            </a:r>
            <a:r>
              <a:rPr kumimoji="1" lang="en-US" altLang="ja-JP" dirty="0"/>
              <a:t>2</a:t>
            </a:r>
            <a:r>
              <a:rPr kumimoji="1" lang="ja-JP" altLang="en-US"/>
              <a:t>年に</a:t>
            </a:r>
            <a:r>
              <a:rPr kumimoji="1" lang="en-US" altLang="ja-JP" dirty="0"/>
              <a:t>1</a:t>
            </a:r>
            <a:r>
              <a:rPr kumimoji="1" lang="ja-JP" altLang="en-US"/>
              <a:t>回検査します。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・子宮頸がん検診は、子宮頸部の粘膜から細胞を拭き取って調べます。若くから発症するので、検診は</a:t>
            </a:r>
            <a:r>
              <a:rPr kumimoji="1" lang="en-US" altLang="ja-JP" dirty="0"/>
              <a:t>20</a:t>
            </a:r>
            <a:r>
              <a:rPr kumimoji="1" lang="ja-JP" altLang="en-US"/>
              <a:t>才以上からで、</a:t>
            </a:r>
            <a:r>
              <a:rPr kumimoji="1" lang="en-US" altLang="ja-JP" dirty="0"/>
              <a:t>2</a:t>
            </a:r>
            <a:r>
              <a:rPr kumimoji="1" lang="ja-JP" altLang="en-US"/>
              <a:t>年に</a:t>
            </a:r>
            <a:r>
              <a:rPr kumimoji="1" lang="en-US" altLang="ja-JP" dirty="0"/>
              <a:t>1</a:t>
            </a:r>
            <a:r>
              <a:rPr kumimoji="1" lang="ja-JP" altLang="en-US"/>
              <a:t>回検査します。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7848908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ここからは、がんの治療にはどんな方法ががあって、その治療法をどうやって選択していくかを学びましょう。</a:t>
            </a:r>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52</a:t>
            </a:fld>
            <a:endParaRPr kumimoji="1" lang="ja-JP" altLang="en-US"/>
          </a:p>
        </p:txBody>
      </p:sp>
    </p:spTree>
    <p:extLst>
      <p:ext uri="{BB962C8B-B14F-4D97-AF65-F5344CB8AC3E}">
        <p14:creationId xmlns:p14="http://schemas.microsoft.com/office/powerpoint/2010/main" val="4337887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n-lt"/>
                <a:ea typeface="+mn-ea"/>
                <a:cs typeface="+mn-cs"/>
              </a:rPr>
              <a:t>がんの治療法は、主に</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3</a:t>
            </a:r>
            <a:r>
              <a:rPr kumimoji="1" lang="ja-JP" altLang="en-US" sz="1200" b="0" i="0" u="none" strike="noStrike" kern="1200" cap="none" spc="0" normalizeH="0" baseline="0" noProof="0">
                <a:ln>
                  <a:noFill/>
                </a:ln>
                <a:solidFill>
                  <a:prstClr val="black"/>
                </a:solidFill>
                <a:effectLst/>
                <a:uLnTx/>
                <a:uFillTx/>
                <a:latin typeface="+mn-lt"/>
                <a:ea typeface="+mn-ea"/>
                <a:cs typeface="+mn-cs"/>
              </a:rPr>
              <a:t>つあります。</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n-lt"/>
                <a:ea typeface="+mn-ea"/>
                <a:cs typeface="+mn-cs"/>
              </a:rPr>
              <a:t>・切除手術：がんをとりのぞく手術です。切除する、といいます。転移したところも含めて切除することができれば治る可能性が高い、有効な治療です。</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n-lt"/>
                <a:ea typeface="+mn-ea"/>
                <a:cs typeface="+mn-cs"/>
              </a:rPr>
              <a:t>・放射線治療：放射線によってがん細胞を死滅させます。がんに対して十分な線量をかけることができれば、切除と同じく有効です。ただ、周囲の正常な部分にも放射線が当たることを避ける事が困難な場合は、十分な治療が難しい場合もあります。</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n-lt"/>
                <a:ea typeface="+mn-ea"/>
                <a:cs typeface="+mn-cs"/>
              </a:rPr>
              <a:t>・化学療法：がん細胞の発育を抑制する抗がん剤や、がんの発育に関わる遺伝子を抑制する薬剤、がんに対する免疫機能を助ける薬剤など、新しい薬品が次々と開発され、効果を挙げています。何種類か併用することもあります。薬の種類によっては強い副作用があるので、専門的な知識と注意が必要です。最近は、がんの遺伝子を調べて、最も効果のある薬剤を選択する、ゲノム医療が始まっています。</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n-lt"/>
                <a:ea typeface="+mn-ea"/>
                <a:cs typeface="+mn-cs"/>
              </a:rPr>
              <a:t>＊（これらの治療法を組み合わせることもあり、集学的治療と言います。）</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53</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 イメージ プレースホルダ 1"/>
          <p:cNvSpPr>
            <a:spLocks noGrp="1" noRot="1" noChangeAspect="1" noTextEdit="1"/>
          </p:cNvSpPr>
          <p:nvPr>
            <p:ph type="sldImg"/>
          </p:nvPr>
        </p:nvSpPr>
        <p:spPr>
          <a:xfrm>
            <a:off x="1292225" y="796925"/>
            <a:ext cx="4271963" cy="3203575"/>
          </a:xfrm>
          <a:ln/>
        </p:spPr>
      </p:sp>
      <p:sp>
        <p:nvSpPr>
          <p:cNvPr id="136195" name="ノート プレースホルダ 2"/>
          <p:cNvSpPr>
            <a:spLocks noGrp="1"/>
          </p:cNvSpPr>
          <p:nvPr>
            <p:ph type="body" idx="1"/>
          </p:nvPr>
        </p:nvSpPr>
        <p:spPr>
          <a:xfrm>
            <a:off x="912813" y="4356100"/>
            <a:ext cx="5030787" cy="4135438"/>
          </a:xfrm>
          <a:noFill/>
          <a:ln/>
        </p:spPr>
        <p:txBody>
          <a:bodyPr lIns="92075" tIns="46038" rIns="92075" bIns="46038"/>
          <a:lstStyle/>
          <a:p>
            <a:pPr eaLnBrk="1" hangingPunct="1"/>
            <a:r>
              <a:rPr lang="ja-JP" altLang="en-US"/>
              <a:t>がんの例として、胃がんの進行度・深さを示します。上が胃の内側、下が胃の外側です。胃は、内側から、粘膜層・粘膜下層・固有筋層・漿膜下層・漿膜という、層構造をもっています。胃がんには、正常な胃の構造を壊して壁の中に食い込んでいく、という、浸潤という性質があります。がんは粘膜から発生し、進むにつれて粘膜下層から筋層、さらには漿膜へと浸潤していきます。どこまで達したか、その深さを、浸達度、と呼んでいます。この浸達度がどこまでいったか、で、進行度を決めます。</a:t>
            </a:r>
            <a:endParaRPr lang="en-US" altLang="ja-JP" dirty="0"/>
          </a:p>
          <a:p>
            <a:pPr eaLnBrk="1" hangingPunct="1"/>
            <a:r>
              <a:rPr lang="ja-JP"/>
              <a:t>なお、筋層に達した胃がんを進行胃癌、筋層までいってないがんを早期胃癌と呼びます。</a:t>
            </a:r>
            <a:endParaRPr lang="en-US" altLang="ja-JP" dirty="0"/>
          </a:p>
          <a:p>
            <a:pPr eaLnBrk="1" hangingPunct="1"/>
            <a:endParaRPr lang="en-US" altLang="ja-JP" dirty="0"/>
          </a:p>
          <a:p>
            <a:pPr eaLnBrk="1" hangingPunct="1"/>
            <a:r>
              <a:rPr lang="ja-JP" altLang="en-US"/>
              <a:t>＊（胃がんや肺がんの画像、手術の写真など適宜使ってください、ただし個人が特定されないよう配慮ください。また、生々しい写真など使う場合には、直前に、「人によっては気分が悪くなるかもしれないので、心配な人は見ないでくださいね」などと断る）</a:t>
            </a:r>
            <a:endParaRPr lang="en-US" altLang="ja-JP" dirty="0"/>
          </a:p>
        </p:txBody>
      </p:sp>
      <p:sp>
        <p:nvSpPr>
          <p:cNvPr id="136196" name="スライド番号プレースホルダ 3"/>
          <p:cNvSpPr txBox="1">
            <a:spLocks noGrp="1"/>
          </p:cNvSpPr>
          <p:nvPr/>
        </p:nvSpPr>
        <p:spPr bwMode="auto">
          <a:xfrm>
            <a:off x="3886200" y="8705850"/>
            <a:ext cx="2971800" cy="428625"/>
          </a:xfrm>
          <a:prstGeom prst="rect">
            <a:avLst/>
          </a:prstGeom>
          <a:noFill/>
          <a:ln w="9525">
            <a:noFill/>
            <a:miter lim="800000"/>
            <a:headEnd/>
            <a:tailEnd/>
          </a:ln>
        </p:spPr>
        <p:txBody>
          <a:bodyPr lIns="19050" tIns="0" rIns="19050" bIns="0" anchor="b">
            <a:prstTxWarp prst="textNoShape">
              <a:avLst/>
            </a:prstTxWarp>
          </a:bodyPr>
          <a:lstStyle/>
          <a:p>
            <a:pPr algn="r" defTabSz="762000" eaLnBrk="1" hangingPunct="1"/>
            <a:fld id="{07334547-E4AA-3F42-9AD3-E3C9CB710247}" type="slidenum">
              <a:rPr lang="en-US" altLang="ja-JP" sz="1600" i="1">
                <a:latin typeface="Times New Roman" pitchFamily="-103" charset="0"/>
                <a:ea typeface="平成角ゴシック" charset="-128"/>
                <a:cs typeface="平成角ゴシック" charset="-128"/>
              </a:rPr>
              <a:pPr algn="r" defTabSz="762000" eaLnBrk="1" hangingPunct="1"/>
              <a:t>54</a:t>
            </a:fld>
            <a:endParaRPr lang="en-US" altLang="ja-JP" sz="1600" i="1">
              <a:latin typeface="Times New Roman" pitchFamily="-103" charset="0"/>
              <a:ea typeface="平成角ゴシック" charset="-128"/>
              <a:cs typeface="平成角ゴシック" charset="-128"/>
            </a:endParaRPr>
          </a:p>
        </p:txBody>
      </p:sp>
    </p:spTree>
    <p:extLst>
      <p:ext uri="{BB962C8B-B14F-4D97-AF65-F5344CB8AC3E}">
        <p14:creationId xmlns:p14="http://schemas.microsoft.com/office/powerpoint/2010/main" val="12357998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 1"/>
          <p:cNvSpPr>
            <a:spLocks noGrp="1" noRot="1" noChangeAspect="1" noTextEdit="1"/>
          </p:cNvSpPr>
          <p:nvPr>
            <p:ph type="sldImg"/>
          </p:nvPr>
        </p:nvSpPr>
        <p:spPr>
          <a:xfrm>
            <a:off x="1292225" y="796925"/>
            <a:ext cx="4271963" cy="3203575"/>
          </a:xfrm>
          <a:ln/>
        </p:spPr>
      </p:sp>
      <p:sp>
        <p:nvSpPr>
          <p:cNvPr id="138243" name="ノート プレースホルダ 2"/>
          <p:cNvSpPr>
            <a:spLocks noGrp="1"/>
          </p:cNvSpPr>
          <p:nvPr>
            <p:ph type="body" idx="1"/>
          </p:nvPr>
        </p:nvSpPr>
        <p:spPr>
          <a:xfrm>
            <a:off x="912813" y="4356100"/>
            <a:ext cx="5030787" cy="4135438"/>
          </a:xfrm>
          <a:noFill/>
          <a:ln/>
        </p:spPr>
        <p:txBody>
          <a:bodyPr lIns="92075" tIns="46038" rIns="92075" bIns="46038"/>
          <a:lstStyle/>
          <a:p>
            <a:pPr eaLnBrk="1" hangingPunct="1"/>
            <a:r>
              <a:rPr lang="ja-JP" altLang="en-US"/>
              <a:t>手術とはがんを体から切り取って取り去ってしまう治療です。現状では、癌を治す最も有効な手段です。</a:t>
            </a:r>
            <a:endParaRPr lang="en-US" altLang="ja-JP" dirty="0"/>
          </a:p>
          <a:p>
            <a:pPr eaLnBrk="1" hangingPunct="1"/>
            <a:r>
              <a:rPr lang="ja-JP"/>
              <a:t>ただ、弱点もあります。手術で切除できるのはがんが限局している場合だけで、全身に散ってしまうと、もう手術だけでは治せません。手術で治せる転移は、実は胃の近くに限局した</a:t>
            </a:r>
            <a:r>
              <a:rPr lang="ja-JP" altLang="en-US"/>
              <a:t>リンパ節</a:t>
            </a:r>
            <a:r>
              <a:rPr lang="ja-JP"/>
              <a:t>転移だけです。したがって、手術で取りきれない転移のある症例の場合には、抗がん剤治療</a:t>
            </a:r>
            <a:r>
              <a:rPr lang="ja-JP" altLang="en-US"/>
              <a:t>や放射線治療など</a:t>
            </a:r>
            <a:r>
              <a:rPr lang="ja-JP"/>
              <a:t>と組み合わせることが</a:t>
            </a:r>
            <a:r>
              <a:rPr lang="ja-JP" altLang="en-US"/>
              <a:t>必要です</a:t>
            </a:r>
            <a:r>
              <a:rPr lang="ja-JP"/>
              <a:t>。</a:t>
            </a:r>
          </a:p>
        </p:txBody>
      </p:sp>
      <p:sp>
        <p:nvSpPr>
          <p:cNvPr id="138244" name="スライド番号プレースホルダ 3"/>
          <p:cNvSpPr txBox="1">
            <a:spLocks noGrp="1"/>
          </p:cNvSpPr>
          <p:nvPr/>
        </p:nvSpPr>
        <p:spPr bwMode="auto">
          <a:xfrm>
            <a:off x="3886200" y="8705850"/>
            <a:ext cx="2971800" cy="428625"/>
          </a:xfrm>
          <a:prstGeom prst="rect">
            <a:avLst/>
          </a:prstGeom>
          <a:noFill/>
          <a:ln w="9525">
            <a:noFill/>
            <a:miter lim="800000"/>
            <a:headEnd/>
            <a:tailEnd/>
          </a:ln>
        </p:spPr>
        <p:txBody>
          <a:bodyPr lIns="19050" tIns="0" rIns="19050" bIns="0" anchor="b">
            <a:prstTxWarp prst="textNoShape">
              <a:avLst/>
            </a:prstTxWarp>
          </a:bodyPr>
          <a:lstStyle/>
          <a:p>
            <a:pPr algn="r" defTabSz="762000" eaLnBrk="1" hangingPunct="1"/>
            <a:fld id="{2A231FAF-5174-844C-8A2D-719C012F5F49}" type="slidenum">
              <a:rPr lang="en-US" altLang="ja-JP" sz="1600" i="1">
                <a:latin typeface="Times New Roman" pitchFamily="-103" charset="0"/>
                <a:ea typeface="平成角ゴシック" charset="-128"/>
                <a:cs typeface="平成角ゴシック" charset="-128"/>
              </a:rPr>
              <a:pPr algn="r" defTabSz="762000" eaLnBrk="1" hangingPunct="1"/>
              <a:t>55</a:t>
            </a:fld>
            <a:endParaRPr lang="en-US" altLang="ja-JP" sz="1600" i="1">
              <a:latin typeface="Times New Roman" pitchFamily="-103" charset="0"/>
              <a:ea typeface="平成角ゴシック" charset="-128"/>
              <a:cs typeface="平成角ゴシック" charset="-128"/>
            </a:endParaRPr>
          </a:p>
        </p:txBody>
      </p:sp>
    </p:spTree>
    <p:extLst>
      <p:ext uri="{BB962C8B-B14F-4D97-AF65-F5344CB8AC3E}">
        <p14:creationId xmlns:p14="http://schemas.microsoft.com/office/powerpoint/2010/main" val="3645065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がんに対する治療法を、医師から勧められたときに、最終的に決めるのは患者さん本人です。治療法を自分の意思で決めるためには知っておかなければならないことがあります。</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治療法を選ぶときには、まず、自分の病気・検査・治療などについて、担当の医師から、十分な説明を受けます。それを自分でできるだけ理解した上で、自分の価値観や今後の生き方も考慮した上で、選択する、ということが大事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たとえば、大きく切除することで、がんが治る確率は少し高くなるが、手術後の生活に支障が出る場合。再発の確率が少し高くても、生活に支障が出ない手術を選ぶ選択もあり得ます。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たとえば、抗がん治療をすることで寿命がわずかでも伸ばすことができるが、治療の間は生活に支障が出たり辛い副作用がある場合。治療を受けないで苦痛対策だけして家に居るという選択もあります。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どの治療を選択するかどうかは、医療者側だけでは判断できません。医療のプロである医療者と、本人の生きがいを知っている、患者さん・家族が、話し合って初めて決められる事です。この話し合いによって得られた、患者さんが納得した選択のことを、インフォームドコンセントと言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56</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近年、患者さんとその家族は、医療方針について医療者任せにしないで、書籍や、インターネットを使って、最新の医療について情報を集めることが多くなってきています。</a:t>
            </a:r>
            <a:endParaRPr kumimoji="1" lang="en-US" altLang="ja-JP" dirty="0"/>
          </a:p>
          <a:p>
            <a:r>
              <a:rPr kumimoji="1" lang="ja-JP" altLang="en-US"/>
              <a:t>現在受けている治療に疑問があったり、今の治療以外の治療について知りたい場合、今治療を受けている病院以外の医師の意見を聞くことができます。それを、セカンドオピニオン と言います。セカンドオピニオンを受けるのは患者さんの権利です。患者さんのこれまでの治療経過記録や検査データ、画像診断データなどは、あくまで患者さんのものです。セカンドオピニオンを希望された患者さんには、主治医はこれらのデータを用意して渡す義務があるのです。こせも知っておくべき大切な事柄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あくまで、患者が自分で治療法を理解し、自分で選ぶという意識が大切なのです。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6846328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それでは、がんの患者さんが治療を受ける際にどんな困難があって、それにどう対処して行くかについて学習しましょう。</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58</a:t>
            </a:fld>
            <a:endParaRPr kumimoji="1" lang="ja-JP" altLang="en-US"/>
          </a:p>
        </p:txBody>
      </p:sp>
    </p:spTree>
    <p:extLst>
      <p:ext uri="{BB962C8B-B14F-4D97-AF65-F5344CB8AC3E}">
        <p14:creationId xmlns:p14="http://schemas.microsoft.com/office/powerpoint/2010/main" val="37743501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がんの治療中の患者さんには、がんそのものによって引き起こされる痛みや、治療による苦痛のような体の痛みだけでなく、将来に対する不安や気持ちの落ち込み、経済的な心配など、心の痛みも伴います。こういった、人の苦痛全体を和らげる医療が必要とされてい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59</a:t>
            </a:fld>
            <a:endParaRPr kumimoji="1" lang="ja-JP" altLang="en-US"/>
          </a:p>
        </p:txBody>
      </p:sp>
    </p:spTree>
    <p:extLst>
      <p:ext uri="{BB962C8B-B14F-4D97-AF65-F5344CB8AC3E}">
        <p14:creationId xmlns:p14="http://schemas.microsoft.com/office/powerpoint/2010/main" val="33597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次に、日本のがんの現状について知っておきましょう。</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日本では、どれくらいの人ががんになっていると思いますか？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a:t>
            </a:r>
            <a:r>
              <a:rPr kumimoji="1" lang="en-US" altLang="ja-JP" dirty="0"/>
              <a:t>10</a:t>
            </a:r>
            <a:r>
              <a:rPr kumimoji="1" lang="ja-JP" altLang="en-US"/>
              <a:t>％、</a:t>
            </a:r>
            <a:r>
              <a:rPr kumimoji="1" lang="en-US" altLang="ja-JP" dirty="0"/>
              <a:t>20</a:t>
            </a:r>
            <a:r>
              <a:rPr kumimoji="1" lang="ja-JP" altLang="en-US"/>
              <a:t>％、</a:t>
            </a:r>
            <a:r>
              <a:rPr kumimoji="1" lang="en-US" altLang="ja-JP" dirty="0"/>
              <a:t>50</a:t>
            </a:r>
            <a:r>
              <a:rPr kumimoji="1" lang="ja-JP" altLang="en-US"/>
              <a:t>％などと挙手させて聞いてみても）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6</a:t>
            </a:fld>
            <a:endParaRPr kumimoji="1" lang="ja-JP" altLang="en-US"/>
          </a:p>
        </p:txBody>
      </p:sp>
    </p:spTree>
    <p:extLst>
      <p:ext uri="{BB962C8B-B14F-4D97-AF65-F5344CB8AC3E}">
        <p14:creationId xmlns:p14="http://schemas.microsoft.com/office/powerpoint/2010/main" val="8754655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これらの苦痛は、とても一人では支えきれませんね。それでは、周囲はがんの患者さんを、どう、支えていったらいいのでしょうか。</a:t>
            </a:r>
            <a:endParaRPr kumimoji="1" lang="en-US" altLang="ja-JP" dirty="0"/>
          </a:p>
          <a:p>
            <a:r>
              <a:rPr kumimoji="1" lang="ja-JP" altLang="en-US"/>
              <a:t>患者さんが自分から周囲に支援を求めることは、なかなか難しいのが現実です。</a:t>
            </a:r>
            <a:endParaRPr kumimoji="1" lang="en-US" altLang="ja-JP" dirty="0"/>
          </a:p>
          <a:p>
            <a:r>
              <a:rPr kumimoji="1" lang="ja-JP" altLang="en-US"/>
              <a:t>支える必要がある患者さんを周囲が認識することが大切です。そして、支える対象は、患者さん本人だけではなく、その家族も含まれるべきです。</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60</a:t>
            </a:fld>
            <a:endParaRPr kumimoji="1" lang="ja-JP" altLang="en-US"/>
          </a:p>
        </p:txBody>
      </p:sp>
    </p:spTree>
    <p:extLst>
      <p:ext uri="{BB962C8B-B14F-4D97-AF65-F5344CB8AC3E}">
        <p14:creationId xmlns:p14="http://schemas.microsoft.com/office/powerpoint/2010/main" val="34317006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体の痛みや苦しさは医師をはじめとする医療チームが治療します。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がん医療の目的は、がんを取り除くだけでなく、痛みをやわらげ、その人らしい生活を送れるようにすることです。</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61</a:t>
            </a:fld>
            <a:endParaRPr kumimoji="1" lang="ja-JP" altLang="en-US"/>
          </a:p>
        </p:txBody>
      </p:sp>
    </p:spTree>
    <p:extLst>
      <p:ext uri="{BB962C8B-B14F-4D97-AF65-F5344CB8AC3E}">
        <p14:creationId xmlns:p14="http://schemas.microsoft.com/office/powerpoint/2010/main" val="17456230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将来への不安や心の落ち込みに対しては、精神科医師や専門看護師や心理カウンセラーなどが対処してくれます。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大切なのは、患者さんの不安に耳をかたむけ、前向きに人生に向き合うお手伝いをすることです。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62</a:t>
            </a:fld>
            <a:endParaRPr kumimoji="1" lang="ja-JP" altLang="en-US"/>
          </a:p>
        </p:txBody>
      </p:sp>
    </p:spTree>
    <p:extLst>
      <p:ext uri="{BB962C8B-B14F-4D97-AF65-F5344CB8AC3E}">
        <p14:creationId xmlns:p14="http://schemas.microsoft.com/office/powerpoint/2010/main" val="12754786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がんの治療には費用がかかりますし、仕事ができなくなって生活に困ることも多くあります。医療費には公的補助があり、生活面での相談も含めて、病院や地域のソーシャルワーカーが相談支援をしています。</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63</a:t>
            </a:fld>
            <a:endParaRPr kumimoji="1" lang="ja-JP" altLang="en-US"/>
          </a:p>
        </p:txBody>
      </p:sp>
    </p:spTree>
    <p:extLst>
      <p:ext uri="{BB962C8B-B14F-4D97-AF65-F5344CB8AC3E}">
        <p14:creationId xmlns:p14="http://schemas.microsoft.com/office/powerpoint/2010/main" val="3278660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いろいろな分野の専門家が、医療チームとして患者とその家族を支援しなければなりません。</a:t>
            </a:r>
            <a:endParaRPr kumimoji="1" lang="en-US" altLang="ja-JP" dirty="0"/>
          </a:p>
          <a:p>
            <a:r>
              <a:rPr kumimoji="1" lang="ja-JP" altLang="en-US"/>
              <a:t>医師、看護師、ソーシャルワーカー、カウンセラー、そして、薬剤師、管理栄養士、リハビリの専門家なども必要です。</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64</a:t>
            </a:fld>
            <a:endParaRPr kumimoji="1" lang="ja-JP" altLang="en-US"/>
          </a:p>
        </p:txBody>
      </p:sp>
    </p:spTree>
    <p:extLst>
      <p:ext uri="{BB962C8B-B14F-4D97-AF65-F5344CB8AC3E}">
        <p14:creationId xmlns:p14="http://schemas.microsoft.com/office/powerpoint/2010/main" val="40716368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このような取り組みを緩和ケアと言い、このような多職種チームを緩和ケアチームと呼びます。</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65</a:t>
            </a:fld>
            <a:endParaRPr kumimoji="1" lang="ja-JP" altLang="en-US"/>
          </a:p>
        </p:txBody>
      </p:sp>
    </p:spTree>
    <p:extLst>
      <p:ext uri="{BB962C8B-B14F-4D97-AF65-F5344CB8AC3E}">
        <p14:creationId xmlns:p14="http://schemas.microsoft.com/office/powerpoint/2010/main" val="8944097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緩和ケアちは、患者とその家族に対し、病気に伴う体と心の痛みを和らげるための支援です。がんだけではありません。命に関わる病気全てに必要です。</a:t>
            </a:r>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66</a:t>
            </a:fld>
            <a:endParaRPr kumimoji="1" lang="ja-JP" altLang="en-US"/>
          </a:p>
        </p:txBody>
      </p:sp>
    </p:spTree>
    <p:extLst>
      <p:ext uri="{BB962C8B-B14F-4D97-AF65-F5344CB8AC3E}">
        <p14:creationId xmlns:p14="http://schemas.microsoft.com/office/powerpoint/2010/main" val="16592607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緩和ケアがあると、痛みによる気力や体力の消耗を防ぐことで、はじめて治療に取り組む力がわいてきます。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また、治療中でも、自分らしい生活を続けることができます。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67</a:t>
            </a:fld>
            <a:endParaRPr kumimoji="1" lang="ja-JP" altLang="en-US"/>
          </a:p>
        </p:txBody>
      </p:sp>
    </p:spTree>
    <p:extLst>
      <p:ext uri="{BB962C8B-B14F-4D97-AF65-F5344CB8AC3E}">
        <p14:creationId xmlns:p14="http://schemas.microsoft.com/office/powerpoint/2010/main" val="29204962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緩和ケアは、たとえばがんなら、がんの治療法が無くなった、いわゆるがんの終末期から始めるのではありません。</a:t>
            </a:r>
            <a:endParaRPr kumimoji="1" lang="en-US" altLang="ja-JP" dirty="0"/>
          </a:p>
          <a:p>
            <a:r>
              <a:rPr kumimoji="1" lang="ja-JP" altLang="en-US"/>
              <a:t>がんと診断された気持ちの落ち込みのサポートから、検査の苦痛を和らげる、手術、化学療法など治療時の苦痛を軽減する、不幸にして再発したなら、がんの再発転移の痛みを取る、不安や心の落ち込みに対処する、と、がん患者さんのライフステージ全てで関わる事が必要なのです。</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68</a:t>
            </a:fld>
            <a:endParaRPr kumimoji="1" lang="ja-JP" altLang="en-US"/>
          </a:p>
        </p:txBody>
      </p:sp>
    </p:spTree>
    <p:extLst>
      <p:ext uri="{BB962C8B-B14F-4D97-AF65-F5344CB8AC3E}">
        <p14:creationId xmlns:p14="http://schemas.microsoft.com/office/powerpoint/2010/main" val="28238295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ここで、実際にがんを経験した人の経験を聞いて見ましょう。</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69</a:t>
            </a:fld>
            <a:endParaRPr kumimoji="1" lang="ja-JP" altLang="en-US"/>
          </a:p>
        </p:txBody>
      </p:sp>
    </p:spTree>
    <p:extLst>
      <p:ext uri="{BB962C8B-B14F-4D97-AF65-F5344CB8AC3E}">
        <p14:creationId xmlns:p14="http://schemas.microsoft.com/office/powerpoint/2010/main" val="329026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実は、</a:t>
            </a:r>
            <a:r>
              <a:rPr kumimoji="1" lang="en-US" altLang="ja-JP" dirty="0"/>
              <a:t>2</a:t>
            </a:r>
            <a:r>
              <a:rPr kumimoji="1" lang="ja-JP" altLang="en-US"/>
              <a:t>人に</a:t>
            </a:r>
            <a:r>
              <a:rPr kumimoji="1" lang="en-US" altLang="ja-JP" dirty="0"/>
              <a:t>1</a:t>
            </a:r>
            <a:r>
              <a:rPr kumimoji="1" lang="ja-JP" altLang="en-US"/>
              <a:t>人ががんを経験しているのです。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7</a:t>
            </a:fld>
            <a:endParaRPr kumimoji="1" lang="ja-JP" altLang="en-US"/>
          </a:p>
        </p:txBody>
      </p:sp>
    </p:spTree>
    <p:extLst>
      <p:ext uri="{BB962C8B-B14F-4D97-AF65-F5344CB8AC3E}">
        <p14:creationId xmlns:p14="http://schemas.microsoft.com/office/powerpoint/2010/main" val="3036193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それでは、がん患者さんのおもいを聞いてみましょう。</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 altLang="ja-JP" dirty="0"/>
              <a:t>DVD </a:t>
            </a:r>
            <a:r>
              <a:rPr kumimoji="1" lang="ja-JP" altLang="en-US"/>
              <a:t>を供覧します。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en-US" altLang="ja-JP" dirty="0"/>
          </a:p>
          <a:p>
            <a:endParaRPr kumimoji="1" lang="en-US" altLang="ja-JP" dirty="0"/>
          </a:p>
          <a:p>
            <a:r>
              <a:rPr kumimoji="1" lang="ja-JP" altLang="en-US"/>
              <a:t>＊（実際の患者さんサバイバーの参加がないときは、</a:t>
            </a:r>
            <a:endParaRPr kumimoji="1" lang="en-US" altLang="ja-JP" dirty="0"/>
          </a:p>
          <a:p>
            <a:r>
              <a:rPr kumimoji="1" lang="en" altLang="ja-JP" dirty="0"/>
              <a:t>http://</a:t>
            </a:r>
            <a:r>
              <a:rPr kumimoji="1" lang="en" altLang="ja-JP" dirty="0" err="1"/>
              <a:t>www.mext.go.jp</a:t>
            </a:r>
            <a:r>
              <a:rPr kumimoji="1" lang="en" altLang="ja-JP" dirty="0"/>
              <a:t>/</a:t>
            </a:r>
            <a:r>
              <a:rPr kumimoji="1" lang="en" altLang="ja-JP" dirty="0" err="1"/>
              <a:t>a_menu</a:t>
            </a:r>
            <a:r>
              <a:rPr kumimoji="1" lang="en" altLang="ja-JP" dirty="0"/>
              <a:t>/</a:t>
            </a:r>
            <a:r>
              <a:rPr kumimoji="1" lang="en" altLang="ja-JP" dirty="0" err="1"/>
              <a:t>kenko</a:t>
            </a:r>
            <a:r>
              <a:rPr kumimoji="1" lang="en" altLang="ja-JP" dirty="0"/>
              <a:t>/</a:t>
            </a:r>
            <a:r>
              <a:rPr kumimoji="1" lang="en" altLang="ja-JP" dirty="0" err="1"/>
              <a:t>hoken</a:t>
            </a:r>
            <a:r>
              <a:rPr kumimoji="1" lang="en" altLang="ja-JP" dirty="0"/>
              <a:t>/1385781.htm</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から、映像教材 「がんと生きる」エピソード</a:t>
            </a:r>
            <a:r>
              <a:rPr kumimoji="1" lang="en-US" altLang="ja-JP" dirty="0"/>
              <a:t>1</a:t>
            </a:r>
            <a:r>
              <a:rPr kumimoji="1" lang="ja-JP" altLang="en-US"/>
              <a:t>：がん経験者男性（</a:t>
            </a:r>
            <a:r>
              <a:rPr kumimoji="1" lang="en-US" altLang="ja-JP" dirty="0"/>
              <a:t>5</a:t>
            </a:r>
            <a:r>
              <a:rPr kumimoji="1" lang="ja-JP" altLang="en-US"/>
              <a:t>分</a:t>
            </a:r>
            <a:r>
              <a:rPr kumimoji="1" lang="en-US" altLang="ja-JP" dirty="0"/>
              <a:t>24</a:t>
            </a:r>
            <a:r>
              <a:rPr kumimoji="1" lang="ja-JP" altLang="en-US"/>
              <a:t>秒）をダウンロードして供覧します）</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70</a:t>
            </a:fld>
            <a:endParaRPr kumimoji="1" lang="ja-JP" altLang="en-US"/>
          </a:p>
        </p:txBody>
      </p:sp>
    </p:spTree>
    <p:extLst>
      <p:ext uri="{BB962C8B-B14F-4D97-AF65-F5344CB8AC3E}">
        <p14:creationId xmlns:p14="http://schemas.microsoft.com/office/powerpoint/2010/main" val="40479259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実際に、がんを経験された方の経験と、そのおもいを聞いてみましょう。</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がんサバイバー○ ○ ○ ○さんにお話しをいただきます。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　講演</a:t>
            </a:r>
            <a:endParaRPr kumimoji="1" lang="en-US" altLang="ja-JP" dirty="0"/>
          </a:p>
          <a:p>
            <a:r>
              <a:rPr kumimoji="1" lang="ja-JP" altLang="en-US"/>
              <a:t>○ ○ ○ ○さん、どうもありがとうございました。</a:t>
            </a:r>
            <a:endParaRPr kumimoji="1" lang="en-US" altLang="ja-JP" dirty="0"/>
          </a:p>
          <a:p>
            <a:endParaRPr kumimoji="1" lang="en-US" altLang="ja-JP" dirty="0"/>
          </a:p>
          <a:p>
            <a:r>
              <a:rPr kumimoji="1" lang="ja-JP" altLang="en-US"/>
              <a:t>＊（実際の患者さんサバイバーが参加される時本人の許しがあれば、質疑応答も）</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71</a:t>
            </a:fld>
            <a:endParaRPr kumimoji="1" lang="ja-JP" altLang="en-US"/>
          </a:p>
        </p:txBody>
      </p:sp>
    </p:spTree>
    <p:extLst>
      <p:ext uri="{BB962C8B-B14F-4D97-AF65-F5344CB8AC3E}">
        <p14:creationId xmlns:p14="http://schemas.microsoft.com/office/powerpoint/2010/main" val="16689164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みなさん、どうでしたか？（時間が許せば、何人かに感想を訊く）</a:t>
            </a:r>
            <a:endParaRPr kumimoji="1" lang="en-US" altLang="ja-JP" dirty="0"/>
          </a:p>
          <a:p>
            <a:r>
              <a:rPr kumimoji="1" lang="ja-JP" altLang="en-US"/>
              <a:t>一人一人の生き方が異なるように、がんへの向き合い方も人それぞれです。大切なのは、自分の好ましい生き方で、自分らしく生きる、を続けられることです。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自分の考えるよりよう生活の質、これを、クオリティ オブ ライフ、</a:t>
            </a:r>
            <a:r>
              <a:rPr kumimoji="1" lang="en-US" altLang="ja-JP" dirty="0"/>
              <a:t>QOL</a:t>
            </a:r>
            <a:r>
              <a:rPr kumimoji="1" lang="ja-JP" altLang="en-US"/>
              <a:t>と言います。緩和ケアの目標は、患者さん、患者家族の</a:t>
            </a:r>
            <a:r>
              <a:rPr kumimoji="1" lang="en-US" altLang="ja-JP" dirty="0"/>
              <a:t>QOL</a:t>
            </a:r>
            <a:r>
              <a:rPr kumimoji="1" lang="ja-JP" altLang="en-US"/>
              <a:t>を維持、向上することなんです。</a:t>
            </a:r>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72</a:t>
            </a:fld>
            <a:endParaRPr kumimoji="1" lang="ja-JP" altLang="en-US"/>
          </a:p>
        </p:txBody>
      </p:sp>
    </p:spTree>
    <p:extLst>
      <p:ext uri="{BB962C8B-B14F-4D97-AF65-F5344CB8AC3E}">
        <p14:creationId xmlns:p14="http://schemas.microsoft.com/office/powerpoint/2010/main" val="4655438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最後に、がん患者さんが、</a:t>
            </a:r>
            <a:r>
              <a:rPr kumimoji="1" lang="en-US" altLang="ja-JP" dirty="0"/>
              <a:t>QOL</a:t>
            </a:r>
            <a:r>
              <a:rPr kumimoji="1" lang="ja-JP" altLang="en-US"/>
              <a:t>を維持しながら生きることができる社会とはどんな社会でしょうか。考えてみましょう。</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73</a:t>
            </a:fld>
            <a:endParaRPr kumimoji="1" lang="ja-JP" altLang="en-US"/>
          </a:p>
        </p:txBody>
      </p:sp>
    </p:spTree>
    <p:extLst>
      <p:ext uri="{BB962C8B-B14F-4D97-AF65-F5344CB8AC3E}">
        <p14:creationId xmlns:p14="http://schemas.microsoft.com/office/powerpoint/2010/main" val="5523509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それでは、がん患者さんと、どのように接すればよいのかをいくつかの事例に沿って考えてみましょう。</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事例</a:t>
            </a:r>
            <a:r>
              <a:rPr kumimoji="1" lang="en-US" altLang="ja-JP" dirty="0"/>
              <a:t>1</a:t>
            </a:r>
            <a:r>
              <a:rPr kumimoji="1" lang="ja-JP" altLang="en-US"/>
              <a:t>は、友人といる時間は、病気とは何の関係もない自分でいられる時間です。何でもない話をして、一緒に笑って、ともに過ごすことで、「患者」としてではない、これまで通りの「自分」を取り戻せるような気が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（意見を聞く）</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どうですか、いつも患者さんとして見られ、接せられるより、病気で無い自分を取り戻す時間を大事にしたいですよね。こういう友人もありがたいですね。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74</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事例</a:t>
            </a:r>
            <a:r>
              <a:rPr kumimoji="1" lang="en-US" altLang="ja-JP" dirty="0"/>
              <a:t>2</a:t>
            </a:r>
            <a:r>
              <a:rPr kumimoji="1" lang="ja-JP" altLang="en-US"/>
              <a:t>です。友人にがんになったことを伝えたとき、「生活習慣が悪いからがんになったんだ」と、あっけらかんと言われました。</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わたしは共働きで、妻と交代で食事を作っていましたが、常にバランスの良い食事を心がけていたつもりですし、妻も責められているような気持ちになり、悲しくなりました。がんに対する誤解や決めつけがなくなればと思い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みなさん、どう思いますか。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（意見を聞く）</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がんになりたくてなる人は居ません。癌予防に努めて節制していても、がんになることも多いです。心ない一言で傷つく事もあるのです。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75</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事例</a:t>
            </a:r>
            <a:r>
              <a:rPr kumimoji="1" lang="en-US" altLang="ja-JP" dirty="0"/>
              <a:t>3</a:t>
            </a:r>
            <a:r>
              <a:rPr kumimoji="1" lang="ja-JP" altLang="en-US"/>
              <a:t>です。</a:t>
            </a:r>
            <a:endParaRPr kumimoji="1" lang="en-US" altLang="ja-JP" dirty="0"/>
          </a:p>
          <a:p>
            <a:r>
              <a:rPr kumimoji="1" lang="ja-JP" altLang="en-US"/>
              <a:t>親戚にがんになったことを伝えたとき、「かわいそう」と泣き出されてしまいました。心配してくれてありがたいという気持ちはあったものの、親戚の態度に、もうわたしは治らないのではないか、死を待つしかないのではないかという気持ちになり落ち込みました。</a:t>
            </a:r>
            <a:endParaRPr kumimoji="1" lang="en-US" altLang="ja-JP" dirty="0"/>
          </a:p>
          <a:p>
            <a:r>
              <a:rPr kumimoji="1" lang="ja-JP" altLang="en-US"/>
              <a:t>（意見を聞く）</a:t>
            </a:r>
            <a:endParaRPr kumimoji="1" lang="en-US" altLang="ja-JP" dirty="0"/>
          </a:p>
          <a:p>
            <a:r>
              <a:rPr kumimoji="1" lang="ja-JP" altLang="en-US"/>
              <a:t>悪気はないのでしょうが、がんイコール死という誤解、無知が原因でしょうね。それにしても配慮が足りなさすぎと思えますね。</a:t>
            </a: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76</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がんの患者さんにはさまざまな願いがあります。</a:t>
            </a:r>
            <a:endParaRPr kumimoji="1" lang="en-US" altLang="ja-JP" dirty="0"/>
          </a:p>
          <a:p>
            <a:r>
              <a:rPr kumimoji="1" lang="ja-JP" altLang="en-US"/>
              <a:t>家族や友人にこれまで通り接してほしい</a:t>
            </a:r>
            <a:endParaRPr kumimoji="1" lang="en-US" altLang="ja-JP" dirty="0"/>
          </a:p>
          <a:p>
            <a:r>
              <a:rPr kumimoji="1" lang="ja-JP" altLang="en-US"/>
              <a:t>がんを正しく理解してほしい</a:t>
            </a:r>
            <a:endParaRPr kumimoji="1" lang="en-US" altLang="ja-JP" dirty="0"/>
          </a:p>
          <a:p>
            <a:r>
              <a:rPr kumimoji="1" lang="ja-JP" altLang="en-US"/>
              <a:t>がんを正しく理解した上で、家族や友人としてできることを考えながら、明るく接することが大切ですね。</a:t>
            </a: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77</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がん患者が暮らしやすい社会とはどのような社会でしょう。</a:t>
            </a:r>
            <a:endParaRPr kumimoji="1" lang="en-US" altLang="ja-JP" dirty="0"/>
          </a:p>
          <a:p>
            <a:r>
              <a:rPr kumimoji="1" lang="ja-JP" altLang="en-US"/>
              <a:t>事例を見てみましょう。</a:t>
            </a:r>
            <a:endParaRPr kumimoji="1" lang="en-US" altLang="ja-JP" dirty="0"/>
          </a:p>
          <a:p>
            <a:r>
              <a:rPr kumimoji="1" lang="ja-JP" altLang="en-US"/>
              <a:t>営業の仕事で働いていましたが、</a:t>
            </a:r>
            <a:r>
              <a:rPr kumimoji="1" lang="en-US" altLang="ja-JP" dirty="0"/>
              <a:t>30</a:t>
            </a:r>
            <a:r>
              <a:rPr kumimoji="1" lang="ja-JP" altLang="en-US"/>
              <a:t>代でがんとわかり、手術と抗がん剤治療を受けました。今も定期的に病院に行って体調を管理しています。体力が戻りきらず、仕事を続けることが難しくなり、退職せざるをえませんでした。好きな仕事だったので、本当に残念でした。ただその後、病気のことを理解してくれる職場と出会い、今は、体調を優先して働くことができています。</a:t>
            </a:r>
          </a:p>
          <a:p>
            <a:r>
              <a:rPr kumimoji="1" lang="ja-JP" altLang="en-US"/>
              <a:t>（この方のためには、どんな社会であるべきだったのでしょう、意見を聞く）</a:t>
            </a:r>
            <a:endParaRPr kumimoji="1" lang="en-US" altLang="ja-JP" dirty="0"/>
          </a:p>
          <a:p>
            <a:endParaRPr kumimoji="1" lang="ja-JP" altLang="en-US"/>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78</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仕事を辞めずにできる範囲で継続することを支援する、これを両立支援といいます。</a:t>
            </a:r>
            <a:endParaRPr kumimoji="1" lang="en-US" altLang="ja-JP" dirty="0"/>
          </a:p>
          <a:p>
            <a:r>
              <a:rPr kumimoji="1" lang="ja-JP" altLang="en-US"/>
              <a:t>がんになった途端に、職場に迷惑をかけるとか、仕事を続ける自信が無くなったりして、仕事を辞めてしまうということが良くありました。また、仕事が継続できないのなら、辞めてほしいという企業もありました。</a:t>
            </a:r>
            <a:endParaRPr kumimoji="1" lang="en-US" altLang="ja-JP" dirty="0"/>
          </a:p>
          <a:p>
            <a:r>
              <a:rPr kumimoji="1" lang="ja-JP" altLang="en-US"/>
              <a:t>そこで、国は「治療と仕事の両立支援のためのガイドライン」を定めました。</a:t>
            </a:r>
            <a:endParaRPr kumimoji="1" lang="en-US" altLang="ja-JP" dirty="0"/>
          </a:p>
          <a:p>
            <a:r>
              <a:rPr kumimoji="1" lang="ja-JP" altLang="en-US"/>
              <a:t>企業には、医療者側と相談して、患者さんの体力や障害の程度に応じた就労形態を工夫する義務を嫁しています。</a:t>
            </a:r>
            <a:endParaRPr kumimoji="1" lang="en-US" altLang="ja-JP" dirty="0"/>
          </a:p>
          <a:p>
            <a:r>
              <a:rPr kumimoji="1" lang="ja-JP" altLang="en-US"/>
              <a:t>また、医療者側には、患者さんの状態を評価して企業と情報を共有、相談して、より良い就労環境を提供できるように努める義務を嫁しています。</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79</a:t>
            </a:fld>
            <a:endParaRPr kumimoji="1" lang="ja-JP" altLang="en-US"/>
          </a:p>
        </p:txBody>
      </p:sp>
    </p:spTree>
    <p:extLst>
      <p:ext uri="{BB962C8B-B14F-4D97-AF65-F5344CB8AC3E}">
        <p14:creationId xmlns:p14="http://schemas.microsoft.com/office/powerpoint/2010/main" val="4269722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そして、</a:t>
            </a:r>
            <a:r>
              <a:rPr kumimoji="1" lang="en-US" altLang="ja-JP" dirty="0"/>
              <a:t>3</a:t>
            </a:r>
            <a:r>
              <a:rPr kumimoji="1" lang="ja-JP" altLang="en-US"/>
              <a:t>人に１人ががんで亡くなっているのです。</a:t>
            </a:r>
            <a:endParaRPr kumimoji="1" lang="en-US" altLang="ja-JP" dirty="0"/>
          </a:p>
          <a:p>
            <a:r>
              <a:rPr kumimoji="1" lang="ja-JP" altLang="en-US"/>
              <a:t>日本人の死亡原因の一位は、</a:t>
            </a:r>
            <a:r>
              <a:rPr kumimoji="1" lang="en-US" altLang="ja-JP" dirty="0"/>
              <a:t>60</a:t>
            </a:r>
            <a:r>
              <a:rPr kumimoji="1" lang="ja-JP" altLang="en-US"/>
              <a:t>年前までは、結核でした。</a:t>
            </a:r>
            <a:r>
              <a:rPr kumimoji="1" lang="en-US" altLang="ja-JP" dirty="0"/>
              <a:t>30</a:t>
            </a:r>
            <a:r>
              <a:rPr kumimoji="1" lang="ja-JP" altLang="en-US"/>
              <a:t>年ほど前までは、脳血管障害、そして今は、がん、心臓疾患、脳血管障害の順です。</a:t>
            </a:r>
            <a:endParaRPr kumimoji="1" lang="en-US" altLang="ja-JP" dirty="0"/>
          </a:p>
          <a:p>
            <a:r>
              <a:rPr kumimoji="1" lang="ja-JP" altLang="en-US"/>
              <a:t>それでは、どうしてがんになる人が増えているのでしょうか。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8</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がんについて周囲の理解があり、がんの治療に周囲からの協力を得られる社会がのぞましいですよね。</a:t>
            </a:r>
            <a:endParaRPr kumimoji="1" lang="en-US" altLang="ja-JP" dirty="0"/>
          </a:p>
          <a:p>
            <a:r>
              <a:rPr lang="ja-JP" altLang="en-US" sz="1200"/>
              <a:t>がんへの正しい理解が誰もが暮らしやすい社会につながる、ということを理解していただけたでしょうか。</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pPr/>
              <a:t>80</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a:t>今日の講義はここまでです。</a:t>
            </a:r>
            <a:r>
              <a:rPr lang="ja-JP" altLang="en-US" sz="1200"/>
              <a:t>内容が多くて、理解する</a:t>
            </a:r>
            <a:r>
              <a:rPr kumimoji="1" lang="ja-JP" altLang="en-US" sz="1200"/>
              <a:t>のが大変でしたね。</a:t>
            </a:r>
            <a:endParaRPr kumimoji="1" lang="en-US" altLang="ja-JP" sz="1200" dirty="0"/>
          </a:p>
          <a:p>
            <a:endParaRPr kumimoji="1" lang="en-US" altLang="ja-JP" sz="1200" dirty="0"/>
          </a:p>
          <a:p>
            <a:r>
              <a:rPr kumimoji="1" lang="ja-JP" altLang="en-US" sz="1200"/>
              <a:t>分からない事があったら何でも質問してください。</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59137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日本人の平均寿命は、世界でトップです。男性は２位、女性ではダントツの１位、合計すると世界のトップです。</a:t>
            </a:r>
            <a:endParaRPr kumimoji="1" lang="en-US" altLang="ja-JP" dirty="0"/>
          </a:p>
          <a:p>
            <a:r>
              <a:rPr kumimoji="1" lang="ja-JP" altLang="en-US"/>
              <a:t>つまり、日本では、長生きする人が増えているのです。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effectLst/>
              </a:rPr>
              <a:t>がんは細胞分裂のときに変異し悪性化したものと勉強しましたね。長生きすれば、細胞分裂の機会も増え、細胞の変異の可能性も高くなります。また、加齢によって、細胞を正常に保つ働きも低下します。 </a:t>
            </a:r>
            <a:r>
              <a:rPr kumimoji="1" lang="ja-JP" altLang="en-US" sz="1200" kern="1200">
                <a:solidFill>
                  <a:schemeClr val="tx1"/>
                </a:solidFill>
                <a:effectLst/>
                <a:latin typeface="+mn-lt"/>
                <a:ea typeface="+mn-ea"/>
                <a:cs typeface="+mn-cs"/>
              </a:rPr>
              <a:t>つまり、長く生きることで、がんは誰もがなりうる病気になったのです。</a:t>
            </a:r>
            <a:endParaRPr lang="ja-JP" altLang="en-US">
              <a:effectLst/>
            </a:endParaRPr>
          </a:p>
          <a:p>
            <a:endParaRPr kumimoji="1" lang="ja-JP" altLang="en-US"/>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9</a:t>
            </a:fld>
            <a:endParaRPr kumimoji="1" lang="ja-JP" altLang="en-US"/>
          </a:p>
        </p:txBody>
      </p:sp>
    </p:spTree>
    <p:extLst>
      <p:ext uri="{BB962C8B-B14F-4D97-AF65-F5344CB8AC3E}">
        <p14:creationId xmlns:p14="http://schemas.microsoft.com/office/powerpoint/2010/main" val="332975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5" name="正方形/長方形 4"/>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メモ 5"/>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29101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5606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4677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6301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906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684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94597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6" name="正方形/長方形 5"/>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6838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3920906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5" name="正方形/長方形 4"/>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66301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セクション見出し">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958466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4" name="正方形/長方形 3"/>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50553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5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F0B95808-CD91-45C4-93FE-2D98F1775133}" type="datetimeFigureOut">
              <a:rPr kumimoji="1" lang="ja-JP" altLang="en-US" smtClean="0"/>
              <a:pPr/>
              <a:t>2020/1/7</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p>
            <a:fld id="{832FD4F6-53A3-4F67-A018-2974C282BC24}" type="slidenum">
              <a:rPr kumimoji="1" lang="ja-JP" altLang="en-US" smtClean="0"/>
              <a:pPr/>
              <a:t>‹#›</a:t>
            </a:fld>
            <a:endParaRPr kumimoji="1" lang="ja-JP" altLang="en-US"/>
          </a:p>
        </p:txBody>
      </p:sp>
      <p:sp>
        <p:nvSpPr>
          <p:cNvPr id="7" name="正方形/長方形 6"/>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46412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077515" y="-713556"/>
            <a:ext cx="6988968"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15674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584914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4078F837-D8D3-814A-8FF6-690EDCBCDB5E}" type="datetimeFigureOut">
              <a:rPr lang="ja-JP" altLang="en-US" smtClean="0"/>
              <a:pPr/>
              <a:t>2020/1/7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DCEF5368-D2A1-1D4C-A2AF-B9057DF660C5}" type="slidenum">
              <a:rPr lang="ja-JP" altLang="en-US" smtClean="0"/>
              <a:pPr/>
              <a:t>‹#›</a:t>
            </a:fld>
            <a:endParaRPr lang="ja-JP" altLang="en-US"/>
          </a:p>
        </p:txBody>
      </p:sp>
    </p:spTree>
    <p:extLst>
      <p:ext uri="{BB962C8B-B14F-4D97-AF65-F5344CB8AC3E}">
        <p14:creationId xmlns:p14="http://schemas.microsoft.com/office/powerpoint/2010/main" val="2419836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5B9A649-32CA-894B-82B6-2D5FE6C00172}" type="datetimeFigureOut">
              <a:rPr kumimoji="1" lang="ja-JP" altLang="en-US" smtClean="0"/>
              <a:t>2020/1/7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3631142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B9A649-32CA-894B-82B6-2D5FE6C00172}" type="datetimeFigureOut">
              <a:rPr kumimoji="1" lang="ja-JP" altLang="en-US" smtClean="0"/>
              <a:t>2020/1/7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3560351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B9A649-32CA-894B-82B6-2D5FE6C00172}" type="datetimeFigureOut">
              <a:rPr kumimoji="1" lang="ja-JP" altLang="en-US" smtClean="0"/>
              <a:t>2020/1/7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3963865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5B9A649-32CA-894B-82B6-2D5FE6C00172}" type="datetimeFigureOut">
              <a:rPr kumimoji="1" lang="ja-JP" altLang="en-US" smtClean="0"/>
              <a:t>2020/1/7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3441859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1"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5B9A649-32CA-894B-82B6-2D5FE6C00172}" type="datetimeFigureOut">
              <a:rPr kumimoji="1" lang="ja-JP" altLang="en-US" smtClean="0"/>
              <a:t>2020/1/7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1664310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5B9A649-32CA-894B-82B6-2D5FE6C00172}" type="datetimeFigureOut">
              <a:rPr kumimoji="1" lang="ja-JP" altLang="en-US" smtClean="0"/>
              <a:t>2020/1/7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3197511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7916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B9A649-32CA-894B-82B6-2D5FE6C00172}" type="datetimeFigureOut">
              <a:rPr kumimoji="1" lang="ja-JP" altLang="en-US" smtClean="0"/>
              <a:t>2020/1/7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2610204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5B9A649-32CA-894B-82B6-2D5FE6C00172}" type="datetimeFigureOut">
              <a:rPr kumimoji="1" lang="ja-JP" altLang="en-US" smtClean="0"/>
              <a:t>2020/1/7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828143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5B9A649-32CA-894B-82B6-2D5FE6C00172}" type="datetimeFigureOut">
              <a:rPr kumimoji="1" lang="ja-JP" altLang="en-US" smtClean="0"/>
              <a:t>2020/1/7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1500667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B9A649-32CA-894B-82B6-2D5FE6C00172}" type="datetimeFigureOut">
              <a:rPr kumimoji="1" lang="ja-JP" altLang="en-US" smtClean="0"/>
              <a:t>2020/1/7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928203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B9A649-32CA-894B-82B6-2D5FE6C00172}" type="datetimeFigureOut">
              <a:rPr kumimoji="1" lang="ja-JP" altLang="en-US" smtClean="0"/>
              <a:t>2020/1/7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2963852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比較">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585E3C5-A40F-754D-A98A-20E610CB2792}"/>
              </a:ext>
            </a:extLst>
          </p:cNvPr>
          <p:cNvSpPr/>
          <p:nvPr userDrawn="1"/>
        </p:nvSpPr>
        <p:spPr>
          <a:xfrm rot="16200000">
            <a:off x="1338265" y="-609599"/>
            <a:ext cx="6467475" cy="8785225"/>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3" name="メモ 2">
            <a:extLst>
              <a:ext uri="{FF2B5EF4-FFF2-40B4-BE49-F238E27FC236}">
                <a16:creationId xmlns:a16="http://schemas.microsoft.com/office/drawing/2014/main" id="{672C373A-BDB4-C544-B344-7F673A291AFB}"/>
              </a:ext>
            </a:extLst>
          </p:cNvPr>
          <p:cNvSpPr/>
          <p:nvPr userDrawn="1"/>
        </p:nvSpPr>
        <p:spPr>
          <a:xfrm>
            <a:off x="468316" y="-171449"/>
            <a:ext cx="8207375" cy="1152525"/>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350"/>
          </a:p>
        </p:txBody>
      </p:sp>
    </p:spTree>
    <p:extLst>
      <p:ext uri="{BB962C8B-B14F-4D97-AF65-F5344CB8AC3E}">
        <p14:creationId xmlns:p14="http://schemas.microsoft.com/office/powerpoint/2010/main" val="3180606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4" name="正方形/長方形 3"/>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2241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4" name="図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2348474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6" name="正方形/長方形 5"/>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メモ 6"/>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24586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正方形/長方形 1"/>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メモ 2"/>
          <p:cNvSpPr/>
          <p:nvPr userDrawn="1"/>
        </p:nvSpPr>
        <p:spPr>
          <a:xfrm>
            <a:off x="467544" y="-99391"/>
            <a:ext cx="8208912" cy="1800200"/>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0616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90341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488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4" name="正方形/長方形 3"/>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userDrawn="1"/>
        </p:nvPicPr>
        <p:blipFill rotWithShape="1">
          <a:blip r:embed="rId2" cstate="print">
            <a:extLst>
              <a:ext uri="{28A0092B-C50C-407E-A947-70E740481C1C}">
                <a14:useLocalDpi xmlns:a14="http://schemas.microsoft.com/office/drawing/2010/main" val="0"/>
              </a:ext>
            </a:extLst>
          </a:blip>
          <a:srcRect b="6061"/>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extLst>
      <p:ext uri="{BB962C8B-B14F-4D97-AF65-F5344CB8AC3E}">
        <p14:creationId xmlns:p14="http://schemas.microsoft.com/office/powerpoint/2010/main" val="2235377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8" name="正方形/長方形 7"/>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メモ 6"/>
          <p:cNvSpPr/>
          <p:nvPr userDrawn="1"/>
        </p:nvSpPr>
        <p:spPr>
          <a:xfrm>
            <a:off x="467544" y="-171401"/>
            <a:ext cx="8208912" cy="1152129"/>
          </a:xfrm>
          <a:prstGeom prst="foldedCorner">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73602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2" name="正方形/長方形 1"/>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メモ 2"/>
          <p:cNvSpPr/>
          <p:nvPr userDrawn="1"/>
        </p:nvSpPr>
        <p:spPr>
          <a:xfrm>
            <a:off x="467544" y="-99391"/>
            <a:ext cx="8208912" cy="1800200"/>
          </a:xfrm>
          <a:prstGeom prst="foldedCorner">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3829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365489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945200" y="624110"/>
            <a:ext cx="6589200" cy="1280890"/>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a:prstGeom prst="rect">
            <a:avLst/>
          </a:prstGeo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a:prstGeom prst="rect">
            <a:avLst/>
          </a:prstGeo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7772400" y="6135089"/>
            <a:ext cx="766380" cy="370171"/>
          </a:xfrm>
          <a:prstGeom prst="rect">
            <a:avLst/>
          </a:prstGeom>
        </p:spPr>
        <p:txBody>
          <a:bodyPr/>
          <a:lstStyle/>
          <a:p>
            <a:fld id="{F0B95808-CD91-45C4-93FE-2D98F1775133}" type="datetimeFigureOut">
              <a:rPr kumimoji="1" lang="ja-JP" altLang="en-US" smtClean="0"/>
              <a:t>2020/1/7</a:t>
            </a:fld>
            <a:endParaRPr kumimoji="1" lang="ja-JP" altLang="en-US"/>
          </a:p>
        </p:txBody>
      </p:sp>
      <p:sp>
        <p:nvSpPr>
          <p:cNvPr id="6" name="Footer Placeholder 5"/>
          <p:cNvSpPr>
            <a:spLocks noGrp="1"/>
          </p:cNvSpPr>
          <p:nvPr>
            <p:ph type="ftr" sz="quarter" idx="11"/>
          </p:nvPr>
        </p:nvSpPr>
        <p:spPr>
          <a:xfrm>
            <a:off x="1942415" y="6135809"/>
            <a:ext cx="5716488" cy="365125"/>
          </a:xfrm>
          <a:prstGeom prst="rect">
            <a:avLst/>
          </a:prstGeom>
        </p:spPr>
        <p:txBody>
          <a:bodyPr/>
          <a:lstStyle/>
          <a:p>
            <a:endParaRPr kumimoji="1" lang="ja-JP"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a:prstGeom prst="rect">
            <a:avLst/>
          </a:prstGeom>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10025016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945200" y="624110"/>
            <a:ext cx="6589200" cy="1280890"/>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a:prstGeom prst="rect">
            <a:avLst/>
          </a:prstGeo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a:prstGeom prst="rect">
            <a:avLst/>
          </a:prstGeo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7772400" y="6135089"/>
            <a:ext cx="766380" cy="370171"/>
          </a:xfrm>
          <a:prstGeom prst="rect">
            <a:avLst/>
          </a:prstGeom>
        </p:spPr>
        <p:txBody>
          <a:bodyPr/>
          <a:lstStyle/>
          <a:p>
            <a:fld id="{F0B95808-CD91-45C4-93FE-2D98F1775133}" type="datetimeFigureOut">
              <a:rPr kumimoji="1" lang="ja-JP" altLang="en-US" smtClean="0"/>
              <a:t>2020/1/7</a:t>
            </a:fld>
            <a:endParaRPr kumimoji="1" lang="ja-JP" altLang="en-US"/>
          </a:p>
        </p:txBody>
      </p:sp>
      <p:sp>
        <p:nvSpPr>
          <p:cNvPr id="8" name="Footer Placeholder 7"/>
          <p:cNvSpPr>
            <a:spLocks noGrp="1"/>
          </p:cNvSpPr>
          <p:nvPr>
            <p:ph type="ftr" sz="quarter" idx="11"/>
          </p:nvPr>
        </p:nvSpPr>
        <p:spPr>
          <a:xfrm>
            <a:off x="1942415" y="6135809"/>
            <a:ext cx="5716488" cy="365125"/>
          </a:xfrm>
          <a:prstGeom prst="rect">
            <a:avLst/>
          </a:prstGeom>
        </p:spPr>
        <p:txBody>
          <a:bodyPr/>
          <a:lstStyle/>
          <a:p>
            <a:endParaRPr kumimoji="1" lang="ja-JP"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a:prstGeom prst="rect">
            <a:avLst/>
          </a:prstGeom>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2656295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7772400" y="6135089"/>
            <a:ext cx="766380" cy="370171"/>
          </a:xfrm>
          <a:prstGeom prst="rect">
            <a:avLst/>
          </a:prstGeom>
        </p:spPr>
        <p:txBody>
          <a:bodyPr/>
          <a:lstStyle/>
          <a:p>
            <a:fld id="{F0B95808-CD91-45C4-93FE-2D98F1775133}" type="datetimeFigureOut">
              <a:rPr kumimoji="1" lang="ja-JP" altLang="en-US" smtClean="0"/>
              <a:t>2020/1/7</a:t>
            </a:fld>
            <a:endParaRPr kumimoji="1" lang="ja-JP" altLang="en-US"/>
          </a:p>
        </p:txBody>
      </p:sp>
      <p:sp>
        <p:nvSpPr>
          <p:cNvPr id="4" name="Footer Placeholder 3"/>
          <p:cNvSpPr>
            <a:spLocks noGrp="1"/>
          </p:cNvSpPr>
          <p:nvPr>
            <p:ph type="ftr" sz="quarter" idx="11"/>
          </p:nvPr>
        </p:nvSpPr>
        <p:spPr>
          <a:xfrm>
            <a:off x="1942415" y="6135809"/>
            <a:ext cx="5716488" cy="365125"/>
          </a:xfrm>
          <a:prstGeom prst="rect">
            <a:avLst/>
          </a:prstGeom>
        </p:spPr>
        <p:txBody>
          <a:bodyPr/>
          <a:lstStyle/>
          <a:p>
            <a:endParaRPr kumimoji="1" lang="ja-JP"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a:xfrm>
            <a:off x="511228" y="787783"/>
            <a:ext cx="584978" cy="365125"/>
          </a:xfrm>
          <a:prstGeom prst="rect">
            <a:avLst/>
          </a:prstGeom>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32798744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772400" y="6135089"/>
            <a:ext cx="766380" cy="370171"/>
          </a:xfrm>
          <a:prstGeom prst="rect">
            <a:avLst/>
          </a:prstGeom>
        </p:spPr>
        <p:txBody>
          <a:bodyPr/>
          <a:lstStyle/>
          <a:p>
            <a:fld id="{F0B95808-CD91-45C4-93FE-2D98F1775133}" type="datetimeFigureOut">
              <a:rPr kumimoji="1" lang="ja-JP" altLang="en-US" smtClean="0"/>
              <a:t>2020/1/7</a:t>
            </a:fld>
            <a:endParaRPr kumimoji="1" lang="ja-JP" altLang="en-US"/>
          </a:p>
        </p:txBody>
      </p:sp>
      <p:sp>
        <p:nvSpPr>
          <p:cNvPr id="3" name="Footer Placeholder 2"/>
          <p:cNvSpPr>
            <a:spLocks noGrp="1"/>
          </p:cNvSpPr>
          <p:nvPr>
            <p:ph type="ftr" sz="quarter" idx="11"/>
          </p:nvPr>
        </p:nvSpPr>
        <p:spPr>
          <a:xfrm>
            <a:off x="1942415" y="6135809"/>
            <a:ext cx="5716488" cy="365125"/>
          </a:xfrm>
          <a:prstGeom prst="rect">
            <a:avLst/>
          </a:prstGeom>
        </p:spPr>
        <p:txBody>
          <a:bodyPr/>
          <a:lstStyle/>
          <a:p>
            <a:endParaRPr kumimoji="1" lang="ja-JP"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a:xfrm>
            <a:off x="511228" y="787783"/>
            <a:ext cx="584978" cy="365125"/>
          </a:xfrm>
          <a:prstGeom prst="rect">
            <a:avLst/>
          </a:prstGeom>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3934654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a:prstGeom prst="rect">
            <a:avLst/>
          </a:prstGeo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a:prstGeom prst="rect">
            <a:avLst/>
          </a:prstGeo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7772400" y="6135089"/>
            <a:ext cx="766380" cy="370171"/>
          </a:xfrm>
          <a:prstGeom prst="rect">
            <a:avLst/>
          </a:prstGeom>
        </p:spPr>
        <p:txBody>
          <a:bodyPr/>
          <a:lstStyle/>
          <a:p>
            <a:fld id="{F0B95808-CD91-45C4-93FE-2D98F1775133}" type="datetimeFigureOut">
              <a:rPr kumimoji="1" lang="ja-JP" altLang="en-US" smtClean="0"/>
              <a:t>2020/1/7</a:t>
            </a:fld>
            <a:endParaRPr kumimoji="1" lang="ja-JP" altLang="en-US"/>
          </a:p>
        </p:txBody>
      </p:sp>
      <p:sp>
        <p:nvSpPr>
          <p:cNvPr id="6" name="Footer Placeholder 5"/>
          <p:cNvSpPr>
            <a:spLocks noGrp="1"/>
          </p:cNvSpPr>
          <p:nvPr>
            <p:ph type="ftr" sz="quarter" idx="11"/>
          </p:nvPr>
        </p:nvSpPr>
        <p:spPr>
          <a:xfrm>
            <a:off x="1942415" y="6135809"/>
            <a:ext cx="5716488" cy="365125"/>
          </a:xfrm>
          <a:prstGeom prst="rect">
            <a:avLst/>
          </a:prstGeom>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787783"/>
            <a:ext cx="584978" cy="365125"/>
          </a:xfrm>
          <a:prstGeom prst="rect">
            <a:avLst/>
          </a:prstGeom>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1207471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7150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a:prstGeom prst="rect">
            <a:avLst/>
          </a:prstGeo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a:prstGeom prst="rect">
            <a:avLst/>
          </a:prstGeo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942415" y="5367338"/>
            <a:ext cx="6591985" cy="493712"/>
          </a:xfrm>
          <a:prstGeom prst="rect">
            <a:avLst/>
          </a:prstGeo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7772400" y="6135089"/>
            <a:ext cx="766380" cy="370171"/>
          </a:xfrm>
          <a:prstGeom prst="rect">
            <a:avLst/>
          </a:prstGeom>
        </p:spPr>
        <p:txBody>
          <a:bodyPr/>
          <a:lstStyle/>
          <a:p>
            <a:fld id="{F0B95808-CD91-45C4-93FE-2D98F1775133}" type="datetimeFigureOut">
              <a:rPr kumimoji="1" lang="ja-JP" altLang="en-US" smtClean="0"/>
              <a:t>2020/1/7</a:t>
            </a:fld>
            <a:endParaRPr kumimoji="1" lang="ja-JP" altLang="en-US"/>
          </a:p>
        </p:txBody>
      </p:sp>
      <p:sp>
        <p:nvSpPr>
          <p:cNvPr id="6" name="Footer Placeholder 5"/>
          <p:cNvSpPr>
            <a:spLocks noGrp="1"/>
          </p:cNvSpPr>
          <p:nvPr>
            <p:ph type="ftr" sz="quarter" idx="11"/>
          </p:nvPr>
        </p:nvSpPr>
        <p:spPr>
          <a:xfrm>
            <a:off x="1942415" y="6135809"/>
            <a:ext cx="5716488" cy="365125"/>
          </a:xfrm>
          <a:prstGeom prst="rect">
            <a:avLst/>
          </a:prstGeom>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a:prstGeom prst="rect">
            <a:avLst/>
          </a:prstGeom>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25503152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a:prstGeom prst="rect">
            <a:avLst/>
          </a:prstGeo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a:prstGeom prst="rect">
            <a:avLst/>
          </a:prstGeo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772400" y="6135089"/>
            <a:ext cx="766380" cy="370171"/>
          </a:xfrm>
          <a:prstGeom prst="rect">
            <a:avLst/>
          </a:prstGeom>
        </p:spPr>
        <p:txBody>
          <a:bodyPr/>
          <a:lstStyle/>
          <a:p>
            <a:fld id="{F0B95808-CD91-45C4-93FE-2D98F1775133}" type="datetimeFigureOut">
              <a:rPr kumimoji="1" lang="ja-JP" altLang="en-US" smtClean="0"/>
              <a:t>2020/1/7</a:t>
            </a:fld>
            <a:endParaRPr kumimoji="1" lang="ja-JP" altLang="en-US"/>
          </a:p>
        </p:txBody>
      </p:sp>
      <p:sp>
        <p:nvSpPr>
          <p:cNvPr id="5" name="Footer Placeholder 4"/>
          <p:cNvSpPr>
            <a:spLocks noGrp="1"/>
          </p:cNvSpPr>
          <p:nvPr>
            <p:ph type="ftr" sz="quarter" idx="11"/>
          </p:nvPr>
        </p:nvSpPr>
        <p:spPr>
          <a:xfrm>
            <a:off x="1942415" y="6135809"/>
            <a:ext cx="5716488" cy="365125"/>
          </a:xfrm>
          <a:prstGeom prst="rect">
            <a:avLst/>
          </a:prstGeom>
        </p:spPr>
        <p:txBody>
          <a:bodyPr/>
          <a:lstStyle/>
          <a:p>
            <a:endParaRPr kumimoji="1" lang="ja-JP"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a:prstGeom prst="rect">
            <a:avLst/>
          </a:prstGeom>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1462091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F0B95808-CD91-45C4-93FE-2D98F1775133}" type="datetimeFigureOut">
              <a:rPr kumimoji="1" lang="ja-JP" altLang="en-US" smtClean="0"/>
              <a:t>2020/1/7</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p>
            <a:fld id="{832FD4F6-53A3-4F67-A018-2974C282BC24}" type="slidenum">
              <a:rPr kumimoji="1" lang="ja-JP" altLang="en-US" smtClean="0"/>
              <a:t>‹#›</a:t>
            </a:fld>
            <a:endParaRPr kumimoji="1" lang="ja-JP" altLang="en-US"/>
          </a:p>
        </p:txBody>
      </p:sp>
      <p:sp>
        <p:nvSpPr>
          <p:cNvPr id="7" name="正方形/長方形 6"/>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5601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2650638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64182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5218447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8" name="正方形/長方形 7"/>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メモ 8"/>
          <p:cNvSpPr/>
          <p:nvPr userDrawn="1"/>
        </p:nvSpPr>
        <p:spPr>
          <a:xfrm>
            <a:off x="467544" y="-99391"/>
            <a:ext cx="8208912" cy="1800200"/>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50771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1422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正方形/長方形 5"/>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userDrawn="1"/>
        </p:nvPicPr>
        <p:blipFill rotWithShape="1">
          <a:blip r:embed="rId2" cstate="print">
            <a:extLst>
              <a:ext uri="{28A0092B-C50C-407E-A947-70E740481C1C}">
                <a14:useLocalDpi xmlns:a14="http://schemas.microsoft.com/office/drawing/2010/main" val="0"/>
              </a:ext>
            </a:extLst>
          </a:blip>
          <a:srcRect b="6061"/>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extLst>
      <p:ext uri="{BB962C8B-B14F-4D97-AF65-F5344CB8AC3E}">
        <p14:creationId xmlns:p14="http://schemas.microsoft.com/office/powerpoint/2010/main" val="3838610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Freeform 11"/>
          <p:cNvSpPr/>
          <p:nvPr userDrawn="1"/>
        </p:nvSpPr>
        <p:spPr bwMode="auto">
          <a:xfrm flipV="1">
            <a:off x="58" y="234598"/>
            <a:ext cx="1475598"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00B050"/>
          </a:solidFill>
          <a:ln>
            <a:noFill/>
          </a:ln>
        </p:spPr>
        <p:txBody>
          <a:bodyPr/>
          <a:lstStyle/>
          <a:p>
            <a:endParaRPr lang="ja-JP" altLang="en-US" dirty="0"/>
          </a:p>
        </p:txBody>
      </p:sp>
      <p:sp>
        <p:nvSpPr>
          <p:cNvPr id="6" name="正方形/長方形 5"/>
          <p:cNvSpPr/>
          <p:nvPr userDrawn="1"/>
        </p:nvSpPr>
        <p:spPr>
          <a:xfrm>
            <a:off x="251520" y="919376"/>
            <a:ext cx="8640960" cy="593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183704" y="260648"/>
            <a:ext cx="1021433" cy="523220"/>
          </a:xfrm>
          <a:prstGeom prst="rect">
            <a:avLst/>
          </a:prstGeom>
        </p:spPr>
        <p:txBody>
          <a:bodyPr wrap="none">
            <a:spAutoFit/>
          </a:bodyPr>
          <a:lstStyle/>
          <a:p>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資 料</a:t>
            </a:r>
          </a:p>
        </p:txBody>
      </p:sp>
    </p:spTree>
    <p:extLst>
      <p:ext uri="{BB962C8B-B14F-4D97-AF65-F5344CB8AC3E}">
        <p14:creationId xmlns:p14="http://schemas.microsoft.com/office/powerpoint/2010/main" val="87827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9235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501621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077515" y="-713556"/>
            <a:ext cx="6988968"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449860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p>
            <a:fld id="{F0B95808-CD91-45C4-93FE-2D98F1775133}" type="datetimeFigureOut">
              <a:rPr kumimoji="1" lang="ja-JP" altLang="en-US" smtClean="0"/>
              <a:t>2020/1/7</a:t>
            </a:fld>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6553200" y="6356350"/>
            <a:ext cx="2133600" cy="365125"/>
          </a:xfrm>
          <a:prstGeom prst="rect">
            <a:avLst/>
          </a:prstGeom>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15757030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F0B95808-CD91-45C4-93FE-2D98F1775133}" type="datetimeFigureOut">
              <a:rPr kumimoji="1" lang="ja-JP" altLang="en-US" smtClean="0"/>
              <a:t>2020/1/7</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3371709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F0B95808-CD91-45C4-93FE-2D98F1775133}" type="datetimeFigureOut">
              <a:rPr kumimoji="1" lang="ja-JP" altLang="en-US" smtClean="0"/>
              <a:t>2020/1/7</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298484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5" name="正方形/長方形 4"/>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メモ 5"/>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794062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11448114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4" name="正方形/長方形 3"/>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962808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93426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7447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31141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7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89832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06987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10099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1299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1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280878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2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543642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3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523039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4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59852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700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32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0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3748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95039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6" name="正方形/長方形 5"/>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537497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19848929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5" name="正方形/長方形 4"/>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4708193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セクション見出し">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9790331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5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F0B95808-CD91-45C4-93FE-2D98F1775133}" type="datetimeFigureOut">
              <a:rPr kumimoji="1" lang="ja-JP" altLang="en-US" smtClean="0"/>
              <a:pPr/>
              <a:t>2020/1/7</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p>
            <a:fld id="{832FD4F6-53A3-4F67-A018-2974C282BC24}" type="slidenum">
              <a:rPr kumimoji="1" lang="ja-JP" altLang="en-US" smtClean="0"/>
              <a:pPr/>
              <a:t>‹#›</a:t>
            </a:fld>
            <a:endParaRPr kumimoji="1" lang="ja-JP" altLang="en-US"/>
          </a:p>
        </p:txBody>
      </p:sp>
      <p:sp>
        <p:nvSpPr>
          <p:cNvPr id="7" name="正方形/長方形 6"/>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226640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077515" y="-713556"/>
            <a:ext cx="6988968"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5862464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17572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7041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theme" Target="../theme/theme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4D9FFFB4-400D-1240-AB24-6F86C96D4DFB}" type="datetimeFigureOut">
              <a:rPr lang="en-US" altLang="ja-JP" dirty="0"/>
              <a:pPr/>
              <a:t>1/7/2020</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
        <p:nvSpPr>
          <p:cNvPr id="63" name="正方形/長方形 62"/>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461332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70" r:id="rId20"/>
    <p:sldLayoutId id="2147483671" r:id="rId21"/>
    <p:sldLayoutId id="2147483672" r:id="rId22"/>
    <p:sldLayoutId id="2147483673" r:id="rId23"/>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B9A649-32CA-894B-82B6-2D5FE6C00172}" type="datetimeFigureOut">
              <a:rPr kumimoji="1" lang="ja-JP" altLang="en-US" smtClean="0"/>
              <a:t>2020/1/7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12992762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3" name="正方形/長方形 62"/>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4940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1931207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4D9FFFB4-400D-1240-AB24-6F86C96D4DFB}" type="datetimeFigureOut">
              <a:rPr lang="en-US" altLang="ja-JP" dirty="0"/>
              <a:pPr/>
              <a:t>1/7/2020</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
        <p:nvSpPr>
          <p:cNvPr id="63" name="正方形/長方形 62"/>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5785005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6.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41.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tiff"/><Relationship Id="rId4" Type="http://schemas.openxmlformats.org/officeDocument/2006/relationships/image" Target="../media/image46.tiff"/></Relationships>
</file>

<file path=ppt/slides/_rels/slide3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84.xml"/><Relationship Id="rId5" Type="http://schemas.openxmlformats.org/officeDocument/2006/relationships/image" Target="../media/image53.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8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84.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83.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83.xml"/><Relationship Id="rId5" Type="http://schemas.openxmlformats.org/officeDocument/2006/relationships/image" Target="../media/image66.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6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19.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22.x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22.xml"/><Relationship Id="rId5" Type="http://schemas.openxmlformats.org/officeDocument/2006/relationships/image" Target="../media/image96.png"/><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22.xml"/><Relationship Id="rId5" Type="http://schemas.openxmlformats.org/officeDocument/2006/relationships/image" Target="../media/image98.png"/><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8.xml"/><Relationship Id="rId1" Type="http://schemas.openxmlformats.org/officeDocument/2006/relationships/slideLayout" Target="../slideLayouts/slideLayout22.xml"/><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図 8">
            <a:hlinkClick r:id="" action="ppaction://noaction" highlightClick="1">
              <a:snd r:embed="rId3" name="coin.wav"/>
            </a:hlinkClick>
            <a:extLst>
              <a:ext uri="{FF2B5EF4-FFF2-40B4-BE49-F238E27FC236}">
                <a16:creationId xmlns:a16="http://schemas.microsoft.com/office/drawing/2014/main" id="{007A76AD-8284-C84E-99A3-4711FA211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870924"/>
            <a:ext cx="4644179" cy="29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上カーブ リボン 3">
            <a:extLst>
              <a:ext uri="{FF2B5EF4-FFF2-40B4-BE49-F238E27FC236}">
                <a16:creationId xmlns:a16="http://schemas.microsoft.com/office/drawing/2014/main" id="{9FF367F3-259D-9845-A278-2263F2C7FCFC}"/>
              </a:ext>
            </a:extLst>
          </p:cNvPr>
          <p:cNvSpPr/>
          <p:nvPr/>
        </p:nvSpPr>
        <p:spPr>
          <a:xfrm>
            <a:off x="185682" y="1707110"/>
            <a:ext cx="8755119" cy="2319486"/>
          </a:xfrm>
          <a:prstGeom prst="ellipseRibbon2">
            <a:avLst>
              <a:gd name="adj1" fmla="val 25000"/>
              <a:gd name="adj2" fmla="val 100000"/>
              <a:gd name="adj3" fmla="val 125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33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みんなで学ぼう！</a:t>
            </a:r>
            <a:endParaRPr kumimoji="1" lang="en-US" altLang="ja-JP" sz="33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33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がんのこと、がん患者さんのこと</a:t>
            </a:r>
          </a:p>
        </p:txBody>
      </p:sp>
      <p:sp>
        <p:nvSpPr>
          <p:cNvPr id="7" name="テキスト ボックス 6">
            <a:extLst>
              <a:ext uri="{FF2B5EF4-FFF2-40B4-BE49-F238E27FC236}">
                <a16:creationId xmlns:a16="http://schemas.microsoft.com/office/drawing/2014/main" id="{2D4EE5B1-9D0D-CD4B-9C01-D38F4B1E8ABC}"/>
              </a:ext>
            </a:extLst>
          </p:cNvPr>
          <p:cNvSpPr txBox="1"/>
          <p:nvPr/>
        </p:nvSpPr>
        <p:spPr>
          <a:xfrm>
            <a:off x="323528" y="341667"/>
            <a:ext cx="6489277"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福井県がん教育のための教材（高校生版）</a:t>
            </a:r>
          </a:p>
        </p:txBody>
      </p:sp>
      <p:sp>
        <p:nvSpPr>
          <p:cNvPr id="2" name="テキスト ボックス 1">
            <a:extLst>
              <a:ext uri="{FF2B5EF4-FFF2-40B4-BE49-F238E27FC236}">
                <a16:creationId xmlns:a16="http://schemas.microsoft.com/office/drawing/2014/main" id="{39FC3489-590D-4129-8BB9-3552F4EA8B2C}"/>
              </a:ext>
            </a:extLst>
          </p:cNvPr>
          <p:cNvSpPr txBox="1"/>
          <p:nvPr/>
        </p:nvSpPr>
        <p:spPr>
          <a:xfrm>
            <a:off x="7392292" y="218556"/>
            <a:ext cx="1548509" cy="646331"/>
          </a:xfrm>
          <a:prstGeom prst="rect">
            <a:avLst/>
          </a:prstGeom>
          <a:noFill/>
          <a:ln>
            <a:solidFill>
              <a:schemeClr val="tx1"/>
            </a:solidFill>
          </a:ln>
        </p:spPr>
        <p:txBody>
          <a:bodyPr wrap="square" rtlCol="0">
            <a:spAutoFit/>
          </a:bodyPr>
          <a:lstStyle/>
          <a:p>
            <a:pPr algn="ctr"/>
            <a:r>
              <a:rPr kumimoji="1" lang="ja-JP" altLang="en-US" dirty="0"/>
              <a:t>参考資料４　（高校）</a:t>
            </a:r>
          </a:p>
        </p:txBody>
      </p:sp>
    </p:spTree>
    <p:extLst>
      <p:ext uri="{BB962C8B-B14F-4D97-AF65-F5344CB8AC3E}">
        <p14:creationId xmlns:p14="http://schemas.microsoft.com/office/powerpoint/2010/main" val="38947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473" y="908537"/>
            <a:ext cx="8946506" cy="4663449"/>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507716" y="5843364"/>
            <a:ext cx="8128568" cy="792109"/>
          </a:xfrm>
          <a:prstGeom prst="roundRect">
            <a:avLst/>
          </a:prstGeom>
          <a:solidFill>
            <a:srgbClr val="FF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180000" rIns="0" rtlCol="0" anchor="ctr"/>
          <a:lstStyle>
            <a:defPPr>
              <a:defRPr lang="ja-JP"/>
            </a:defPPr>
            <a:lvl1pPr algn="ctr">
              <a:defRPr sz="5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ja-JP" sz="3600" dirty="0"/>
              <a:t>50</a:t>
            </a:r>
            <a:r>
              <a:rPr lang="ja-JP" altLang="en-US" sz="3600" dirty="0"/>
              <a:t>才前後からがんになる人が増える</a:t>
            </a:r>
          </a:p>
        </p:txBody>
      </p:sp>
      <p:sp>
        <p:nvSpPr>
          <p:cNvPr id="17" name="テキスト ボックス 16"/>
          <p:cNvSpPr txBox="1"/>
          <p:nvPr/>
        </p:nvSpPr>
        <p:spPr>
          <a:xfrm>
            <a:off x="1176385" y="188640"/>
            <a:ext cx="8076135" cy="769441"/>
          </a:xfrm>
          <a:prstGeom prst="rect">
            <a:avLst/>
          </a:prstGeom>
          <a:noFill/>
          <a:effectLst/>
        </p:spPr>
        <p:txBody>
          <a:bodyPr wrap="square" rtlCol="0">
            <a:spAutoFit/>
          </a:bodyPr>
          <a:lstStyle>
            <a:defPPr>
              <a:defRPr lang="ja-JP"/>
            </a:defPPr>
            <a:lvl1pPr algn="ctr">
              <a:defRPr sz="4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r>
              <a:rPr lang="ja-JP" altLang="en-US" sz="4400" dirty="0"/>
              <a:t>年齢別がんになる人の割合</a:t>
            </a:r>
          </a:p>
        </p:txBody>
      </p:sp>
      <p:sp>
        <p:nvSpPr>
          <p:cNvPr id="3" name="正方形/長方形 2"/>
          <p:cNvSpPr/>
          <p:nvPr/>
        </p:nvSpPr>
        <p:spPr>
          <a:xfrm>
            <a:off x="5364088" y="1124744"/>
            <a:ext cx="3456384" cy="3955160"/>
          </a:xfrm>
          <a:prstGeom prst="rect">
            <a:avLst/>
          </a:prstGeom>
          <a:solidFill>
            <a:srgbClr val="FFC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吹き出し 13"/>
          <p:cNvSpPr/>
          <p:nvPr/>
        </p:nvSpPr>
        <p:spPr>
          <a:xfrm>
            <a:off x="4788024" y="2774382"/>
            <a:ext cx="1656184" cy="870642"/>
          </a:xfrm>
          <a:prstGeom prst="wedgeRoundRectCallout">
            <a:avLst>
              <a:gd name="adj1" fmla="val -16419"/>
              <a:gd name="adj2" fmla="val 155623"/>
              <a:gd name="adj3" fmla="val 16667"/>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44000" rIns="91440" bIns="45720" numCol="1" spcCol="0" rtlCol="0" fromWordArt="0" anchor="ctr" anchorCtr="0" forceAA="0" compatLnSpc="1">
            <a:prstTxWarp prst="textNoShape">
              <a:avLst/>
            </a:prstTxWarp>
            <a:noAutofit/>
          </a:bodyPr>
          <a:lstStyle/>
          <a:p>
            <a:pPr algn="ctr"/>
            <a:r>
              <a:rPr lang="en-US" altLang="ja-JP" sz="4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50</a:t>
            </a:r>
            <a:r>
              <a:rPr lang="ja-JP" altLang="en-US" sz="4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才</a:t>
            </a:r>
          </a:p>
        </p:txBody>
      </p:sp>
      <p:grpSp>
        <p:nvGrpSpPr>
          <p:cNvPr id="2" name="グループ化 19"/>
          <p:cNvGrpSpPr/>
          <p:nvPr/>
        </p:nvGrpSpPr>
        <p:grpSpPr>
          <a:xfrm>
            <a:off x="283794" y="44624"/>
            <a:ext cx="1574050" cy="691870"/>
            <a:chOff x="294833" y="960233"/>
            <a:chExt cx="1574050" cy="691870"/>
          </a:xfrm>
        </p:grpSpPr>
        <p:pic>
          <p:nvPicPr>
            <p:cNvPr id="21" name="Picture 2" descr="C:\Users\nakamura\Desktop\スライド文字-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833" y="960233"/>
              <a:ext cx="1574050" cy="6918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429066" y="1117027"/>
              <a:ext cx="1313181" cy="430887"/>
            </a:xfrm>
            <a:prstGeom prst="rect">
              <a:avLst/>
            </a:prstGeom>
          </p:spPr>
          <p:txBody>
            <a:bodyPr wrap="none">
              <a:spAutoFit/>
            </a:bodyPr>
            <a:lstStyle/>
            <a:p>
              <a:pPr algn="ctr"/>
              <a:r>
                <a:rPr lang="ja-JP" altLang="en-US" sz="2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ちなみに</a:t>
              </a:r>
            </a:p>
          </p:txBody>
        </p:sp>
      </p:grpSp>
      <p:sp>
        <p:nvSpPr>
          <p:cNvPr id="11" name="テキスト ボックス 10"/>
          <p:cNvSpPr txBox="1"/>
          <p:nvPr/>
        </p:nvSpPr>
        <p:spPr>
          <a:xfrm>
            <a:off x="2915816" y="5457793"/>
            <a:ext cx="6092105" cy="253916"/>
          </a:xfrm>
          <a:prstGeom prst="rect">
            <a:avLst/>
          </a:prstGeom>
          <a:noFill/>
        </p:spPr>
        <p:txBody>
          <a:bodyPr wrap="square" rtlCol="0">
            <a:spAutoFit/>
          </a:bodyPr>
          <a:lstStyle/>
          <a:p>
            <a:pPr algn="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出典：国立がん研究センターがん情報サービス</a:t>
            </a:r>
            <a:r>
              <a:rPr lang="en-US" altLang="ja-JP"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がん登録・統計</a:t>
            </a:r>
            <a:r>
              <a:rPr lang="en-US" altLang="ja-JP"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3306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990" y="2077919"/>
            <a:ext cx="8946506" cy="4663449"/>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2717023" y="2301764"/>
            <a:ext cx="3085125" cy="3955160"/>
          </a:xfrm>
          <a:prstGeom prst="rect">
            <a:avLst/>
          </a:prstGeom>
          <a:solidFill>
            <a:srgbClr val="FFC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吹き出し 13"/>
          <p:cNvSpPr/>
          <p:nvPr/>
        </p:nvSpPr>
        <p:spPr>
          <a:xfrm>
            <a:off x="2609566" y="1572329"/>
            <a:ext cx="4608512" cy="2059078"/>
          </a:xfrm>
          <a:prstGeom prst="wedgeRoundRectCallout">
            <a:avLst>
              <a:gd name="adj1" fmla="val 59592"/>
              <a:gd name="adj2" fmla="val 35937"/>
              <a:gd name="adj3" fmla="val 16667"/>
            </a:avLst>
          </a:prstGeom>
          <a:solidFill>
            <a:srgbClr val="C9E8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がんの危険性を高める生活習慣をもつ人が</a:t>
            </a:r>
            <a:br>
              <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多いから</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（肺がん、胃がんなどが多い）</a:t>
            </a:r>
          </a:p>
        </p:txBody>
      </p:sp>
      <p:grpSp>
        <p:nvGrpSpPr>
          <p:cNvPr id="2" name="グループ化 24"/>
          <p:cNvGrpSpPr/>
          <p:nvPr/>
        </p:nvGrpSpPr>
        <p:grpSpPr>
          <a:xfrm>
            <a:off x="326528" y="238506"/>
            <a:ext cx="8605520" cy="1358020"/>
            <a:chOff x="326528" y="238506"/>
            <a:chExt cx="8605520" cy="1358020"/>
          </a:xfrm>
        </p:grpSpPr>
        <p:pic>
          <p:nvPicPr>
            <p:cNvPr id="26" name="Picture 2" descr="C:\Users\nakamura\Desktop\スライド文字-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7215" y="238506"/>
              <a:ext cx="7644833" cy="1358020"/>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1996964" y="412246"/>
              <a:ext cx="640871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200" dirty="0">
                  <a:solidFill>
                    <a:schemeClr val="tx1">
                      <a:lumMod val="75000"/>
                      <a:lumOff val="25000"/>
                    </a:schemeClr>
                  </a:solidFill>
                  <a:effectLst/>
                </a:rPr>
                <a:t>男性の方が多いのはなぜか</a:t>
              </a:r>
            </a:p>
          </p:txBody>
        </p:sp>
        <p:grpSp>
          <p:nvGrpSpPr>
            <p:cNvPr id="4" name="グループ化 27"/>
            <p:cNvGrpSpPr/>
            <p:nvPr/>
          </p:nvGrpSpPr>
          <p:grpSpPr>
            <a:xfrm>
              <a:off x="326528" y="348797"/>
              <a:ext cx="1008112" cy="1067428"/>
              <a:chOff x="728192" y="921380"/>
              <a:chExt cx="1008112" cy="1067428"/>
            </a:xfrm>
          </p:grpSpPr>
          <p:sp>
            <p:nvSpPr>
              <p:cNvPr id="29" name="円/楕円 28"/>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grpSp>
        <p:nvGrpSpPr>
          <p:cNvPr id="6" name="グループ化 5"/>
          <p:cNvGrpSpPr/>
          <p:nvPr/>
        </p:nvGrpSpPr>
        <p:grpSpPr>
          <a:xfrm>
            <a:off x="800914" y="3278264"/>
            <a:ext cx="4995222" cy="2454992"/>
            <a:chOff x="800914" y="3278264"/>
            <a:chExt cx="4995222" cy="2454992"/>
          </a:xfrm>
        </p:grpSpPr>
        <p:sp>
          <p:nvSpPr>
            <p:cNvPr id="13" name="角丸四角形吹き出し 12"/>
            <p:cNvSpPr/>
            <p:nvPr/>
          </p:nvSpPr>
          <p:spPr>
            <a:xfrm>
              <a:off x="1187624" y="3736082"/>
              <a:ext cx="4608512" cy="1997174"/>
            </a:xfrm>
            <a:prstGeom prst="wedgeRoundRectCallout">
              <a:avLst>
                <a:gd name="adj1" fmla="val 18263"/>
                <a:gd name="adj2" fmla="val 64882"/>
                <a:gd name="adj3" fmla="val 16667"/>
              </a:avLst>
            </a:prstGeom>
            <a:solidFill>
              <a:schemeClr val="bg1"/>
            </a:solidFill>
            <a:ln>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p>
              <a:pPr algn="ctr"/>
              <a:r>
                <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rPr>
                <a:t>20</a:t>
              </a: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代～</a:t>
              </a:r>
              <a:r>
                <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rPr>
                <a:t>50</a:t>
              </a: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代前半までは女性が多い</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spcBef>
                  <a:spcPts val="1200"/>
                </a:spcBef>
              </a:pP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（乳がんや子宮頸がんが</a:t>
              </a:r>
              <a:b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この世代に多いため）</a:t>
              </a:r>
            </a:p>
          </p:txBody>
        </p:sp>
        <p:grpSp>
          <p:nvGrpSpPr>
            <p:cNvPr id="7" name="グループ化 17"/>
            <p:cNvGrpSpPr/>
            <p:nvPr/>
          </p:nvGrpSpPr>
          <p:grpSpPr>
            <a:xfrm>
              <a:off x="800914" y="3278264"/>
              <a:ext cx="1262638" cy="632605"/>
              <a:chOff x="402053" y="1056541"/>
              <a:chExt cx="1262638" cy="632605"/>
            </a:xfrm>
          </p:grpSpPr>
          <p:pic>
            <p:nvPicPr>
              <p:cNvPr id="19" name="Picture 2" descr="C:\Users\nakamura\Desktop\スライド文字-04.png"/>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053" y="1056541"/>
                <a:ext cx="1262638" cy="632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458385" y="1212277"/>
                <a:ext cx="1159292" cy="384721"/>
              </a:xfrm>
              <a:prstGeom prst="rect">
                <a:avLst/>
              </a:prstGeom>
            </p:spPr>
            <p:txBody>
              <a:bodyPr wrap="none">
                <a:spAutoFit/>
              </a:bodyPr>
              <a:lstStyle/>
              <a:p>
                <a:pPr algn="ctr"/>
                <a:r>
                  <a:rPr lang="ja-JP" altLang="en-US" sz="19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ちなみに</a:t>
                </a:r>
              </a:p>
            </p:txBody>
          </p:sp>
        </p:grpSp>
        <p:sp>
          <p:nvSpPr>
            <p:cNvPr id="5" name="テキスト ボックス 4"/>
            <p:cNvSpPr txBox="1"/>
            <p:nvPr/>
          </p:nvSpPr>
          <p:spPr>
            <a:xfrm>
              <a:off x="3726954" y="4813357"/>
              <a:ext cx="570360" cy="249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ja-JP"/>
              </a:defPPr>
              <a:lvl1pPr algn="ctr">
                <a:defRPr sz="3200" b="1">
                  <a:solidFill>
                    <a:schemeClr val="tx1">
                      <a:lumMod val="75000"/>
                      <a:lumOff val="25000"/>
                    </a:schemeClr>
                  </a:solidFill>
                  <a:latin typeface="メイリオ" panose="020B0604030504040204" pitchFamily="50" charset="-128"/>
                  <a:ea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100" dirty="0"/>
                <a:t>けい</a:t>
              </a:r>
            </a:p>
          </p:txBody>
        </p:sp>
      </p:grpSp>
      <p:sp>
        <p:nvSpPr>
          <p:cNvPr id="21" name="テキスト ボックス 20"/>
          <p:cNvSpPr txBox="1"/>
          <p:nvPr/>
        </p:nvSpPr>
        <p:spPr>
          <a:xfrm>
            <a:off x="2915816" y="6631468"/>
            <a:ext cx="6092105" cy="253916"/>
          </a:xfrm>
          <a:prstGeom prst="rect">
            <a:avLst/>
          </a:prstGeom>
          <a:noFill/>
        </p:spPr>
        <p:txBody>
          <a:bodyPr wrap="square" rtlCol="0">
            <a:spAutoFit/>
          </a:bodyPr>
          <a:lstStyle/>
          <a:p>
            <a:pPr algn="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出典：国立がん研究センターがん情報サービス</a:t>
            </a:r>
            <a:r>
              <a:rPr lang="en-US" altLang="ja-JP"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がん登録・統計</a:t>
            </a:r>
            <a:r>
              <a:rPr lang="en-US" altLang="ja-JP"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7459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77" y="787692"/>
            <a:ext cx="8147836" cy="5282616"/>
          </a:xfrm>
          <a:prstGeom prst="rect">
            <a:avLst/>
          </a:prstGeom>
          <a:effectLst>
            <a:outerShdw blurRad="50800" dist="38100" dir="2700000" algn="tl" rotWithShape="0">
              <a:prstClr val="black">
                <a:alpha val="40000"/>
              </a:prstClr>
            </a:outerShdw>
          </a:effectLst>
        </p:spPr>
      </p:pic>
      <p:sp>
        <p:nvSpPr>
          <p:cNvPr id="3" name="テキスト ボックス 2"/>
          <p:cNvSpPr txBox="1"/>
          <p:nvPr/>
        </p:nvSpPr>
        <p:spPr>
          <a:xfrm>
            <a:off x="1691680" y="5293287"/>
            <a:ext cx="5904656" cy="584775"/>
          </a:xfrm>
          <a:prstGeom prst="rect">
            <a:avLst/>
          </a:prstGeom>
          <a:noFill/>
        </p:spPr>
        <p:txBody>
          <a:bodyPr wrap="square" rtlCol="0">
            <a:spAutoFit/>
          </a:bodyPr>
          <a:lstStyle/>
          <a:p>
            <a:pPr algn="ctr"/>
            <a:r>
              <a:rPr kumimoji="1" lang="ja-JP" altLang="en-US" sz="1600" dirty="0">
                <a:solidFill>
                  <a:schemeClr val="tx1">
                    <a:lumMod val="85000"/>
                    <a:lumOff val="15000"/>
                  </a:schemeClr>
                </a:solidFill>
                <a:latin typeface="+mj-ea"/>
                <a:ea typeface="+mj-ea"/>
              </a:rPr>
              <a:t>文部科学省　がん教育推進のための教材</a:t>
            </a:r>
            <a:endParaRPr kumimoji="1" lang="en-US" altLang="ja-JP" sz="1600" dirty="0">
              <a:solidFill>
                <a:schemeClr val="tx1">
                  <a:lumMod val="85000"/>
                  <a:lumOff val="15000"/>
                </a:schemeClr>
              </a:solidFill>
              <a:latin typeface="+mj-ea"/>
              <a:ea typeface="+mj-ea"/>
            </a:endParaRPr>
          </a:p>
          <a:p>
            <a:pPr algn="ctr"/>
            <a:r>
              <a:rPr lang="ja-JP" altLang="en-US" sz="1600" dirty="0">
                <a:solidFill>
                  <a:schemeClr val="tx1">
                    <a:lumMod val="85000"/>
                    <a:lumOff val="15000"/>
                  </a:schemeClr>
                </a:solidFill>
                <a:latin typeface="+mj-ea"/>
                <a:ea typeface="+mj-ea"/>
              </a:rPr>
              <a:t>「</a:t>
            </a:r>
            <a:r>
              <a:rPr lang="en-US" altLang="ja-JP" sz="1600" dirty="0">
                <a:solidFill>
                  <a:schemeClr val="tx1">
                    <a:lumMod val="85000"/>
                    <a:lumOff val="15000"/>
                  </a:schemeClr>
                </a:solidFill>
                <a:latin typeface="+mj-ea"/>
                <a:ea typeface="+mj-ea"/>
              </a:rPr>
              <a:t>3</a:t>
            </a:r>
            <a:r>
              <a:rPr lang="ja-JP" altLang="en-US" sz="1600" dirty="0">
                <a:solidFill>
                  <a:schemeClr val="tx1">
                    <a:lumMod val="85000"/>
                    <a:lumOff val="15000"/>
                  </a:schemeClr>
                </a:solidFill>
                <a:latin typeface="+mj-ea"/>
                <a:ea typeface="+mj-ea"/>
              </a:rPr>
              <a:t>　がんの経過と様々ながんの種類」対応</a:t>
            </a:r>
            <a:endParaRPr kumimoji="1" lang="ja-JP" altLang="en-US" sz="1600" dirty="0">
              <a:solidFill>
                <a:schemeClr val="tx1">
                  <a:lumMod val="85000"/>
                  <a:lumOff val="15000"/>
                </a:schemeClr>
              </a:solidFill>
              <a:latin typeface="+mj-ea"/>
              <a:ea typeface="+mj-ea"/>
            </a:endParaRPr>
          </a:p>
        </p:txBody>
      </p:sp>
      <p:sp>
        <p:nvSpPr>
          <p:cNvPr id="4" name="正方形/長方形 3">
            <a:extLst>
              <a:ext uri="{FF2B5EF4-FFF2-40B4-BE49-F238E27FC236}">
                <a16:creationId xmlns:a16="http://schemas.microsoft.com/office/drawing/2014/main" id="{2DC21C92-2D00-9048-8667-D87E4DD67099}"/>
              </a:ext>
            </a:extLst>
          </p:cNvPr>
          <p:cNvSpPr/>
          <p:nvPr/>
        </p:nvSpPr>
        <p:spPr>
          <a:xfrm>
            <a:off x="936104" y="899428"/>
            <a:ext cx="4572000" cy="369332"/>
          </a:xfrm>
          <a:prstGeom prst="rect">
            <a:avLst/>
          </a:prstGeom>
        </p:spPr>
        <p:txBody>
          <a:bodyPr>
            <a:spAutoFit/>
          </a:bodyPr>
          <a:lstStyle/>
          <a:p>
            <a:r>
              <a:rPr lang="ja-JP" altLang="en-US">
                <a:latin typeface="MS PGothic" panose="020B0600070205080204" pitchFamily="34" charset="-128"/>
                <a:ea typeface="MS PGothic" panose="020B0600070205080204" pitchFamily="34" charset="-128"/>
              </a:rPr>
              <a:t>福井県がん教育のための教材（高校生版）</a:t>
            </a:r>
          </a:p>
        </p:txBody>
      </p:sp>
    </p:spTree>
    <p:extLst>
      <p:ext uri="{BB962C8B-B14F-4D97-AF65-F5344CB8AC3E}">
        <p14:creationId xmlns:p14="http://schemas.microsoft.com/office/powerpoint/2010/main" val="728909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kamura\Desktop\サタケさんイラストスライド化拡大-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6144" y="1693091"/>
            <a:ext cx="2634375" cy="4694872"/>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吹き出し 6"/>
          <p:cNvSpPr/>
          <p:nvPr/>
        </p:nvSpPr>
        <p:spPr>
          <a:xfrm>
            <a:off x="1798804" y="4004572"/>
            <a:ext cx="1545001" cy="444096"/>
          </a:xfrm>
          <a:prstGeom prst="wedgeRoundRectCallout">
            <a:avLst>
              <a:gd name="adj1" fmla="val 61322"/>
              <a:gd name="adj2" fmla="val 18940"/>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胆のうがん</a:t>
            </a:r>
            <a:endParaRPr kumimoji="1" lang="en-US" altLang="ja-JP" sz="1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2027337" y="3010669"/>
            <a:ext cx="1545001" cy="431036"/>
          </a:xfrm>
          <a:prstGeom prst="wedgeRoundRectCallout">
            <a:avLst>
              <a:gd name="adj1" fmla="val 58239"/>
              <a:gd name="adj2" fmla="val 34727"/>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胃がん</a:t>
            </a:r>
            <a:endParaRPr kumimoji="1" lang="en-US" altLang="ja-JP" sz="18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吹き出し 9"/>
          <p:cNvSpPr/>
          <p:nvPr/>
        </p:nvSpPr>
        <p:spPr>
          <a:xfrm>
            <a:off x="1890551" y="3505114"/>
            <a:ext cx="1545001" cy="426768"/>
          </a:xfrm>
          <a:prstGeom prst="wedgeRoundRectCallout">
            <a:avLst>
              <a:gd name="adj1" fmla="val 60705"/>
              <a:gd name="adj2" fmla="val 29664"/>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肝臓がん</a:t>
            </a:r>
            <a:endParaRPr kumimoji="1" lang="en-US" altLang="ja-JP" sz="1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吹き出し 11"/>
          <p:cNvSpPr/>
          <p:nvPr/>
        </p:nvSpPr>
        <p:spPr>
          <a:xfrm>
            <a:off x="5320187" y="2599307"/>
            <a:ext cx="1545001" cy="476130"/>
          </a:xfrm>
          <a:prstGeom prst="wedgeRoundRectCallout">
            <a:avLst>
              <a:gd name="adj1" fmla="val -59840"/>
              <a:gd name="adj2" fmla="val 33834"/>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肺がん</a:t>
            </a:r>
            <a:endParaRPr kumimoji="1" lang="en-US" altLang="ja-JP" sz="18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吹き出し 12"/>
          <p:cNvSpPr/>
          <p:nvPr/>
        </p:nvSpPr>
        <p:spPr>
          <a:xfrm>
            <a:off x="1946945" y="4503803"/>
            <a:ext cx="1353897" cy="435346"/>
          </a:xfrm>
          <a:prstGeom prst="wedgeRoundRectCallout">
            <a:avLst>
              <a:gd name="adj1" fmla="val 60336"/>
              <a:gd name="adj2" fmla="val 21344"/>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大腸がん</a:t>
            </a:r>
            <a:endParaRPr kumimoji="1" lang="en-US" altLang="ja-JP" sz="18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角丸四角形吹き出し 15"/>
          <p:cNvSpPr/>
          <p:nvPr/>
        </p:nvSpPr>
        <p:spPr>
          <a:xfrm>
            <a:off x="5832301" y="4272775"/>
            <a:ext cx="1519553" cy="523743"/>
          </a:xfrm>
          <a:prstGeom prst="wedgeRoundRectCallout">
            <a:avLst>
              <a:gd name="adj1" fmla="val -59804"/>
              <a:gd name="adj2" fmla="val 38914"/>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前立腺がん</a:t>
            </a:r>
            <a:endParaRPr kumimoji="1" lang="en-US" altLang="ja-JP" sz="1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角丸四角形吹き出し 18"/>
          <p:cNvSpPr/>
          <p:nvPr/>
        </p:nvSpPr>
        <p:spPr>
          <a:xfrm>
            <a:off x="5363920" y="1999399"/>
            <a:ext cx="1637142" cy="523743"/>
          </a:xfrm>
          <a:prstGeom prst="wedgeRoundRectCallout">
            <a:avLst>
              <a:gd name="adj1" fmla="val -57880"/>
              <a:gd name="adj2" fmla="val 32259"/>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甲状腺がん</a:t>
            </a:r>
            <a:endParaRPr kumimoji="1" lang="en-US" altLang="ja-JP" sz="1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角丸四角形吹き出し 19"/>
          <p:cNvSpPr/>
          <p:nvPr/>
        </p:nvSpPr>
        <p:spPr>
          <a:xfrm>
            <a:off x="2412376" y="4987208"/>
            <a:ext cx="1776932" cy="476130"/>
          </a:xfrm>
          <a:prstGeom prst="wedgeRoundRectCallout">
            <a:avLst>
              <a:gd name="adj1" fmla="val 58192"/>
              <a:gd name="adj2" fmla="val -26668"/>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ぼうこうがん</a:t>
            </a:r>
            <a:endParaRPr kumimoji="1" lang="en-US" altLang="ja-JP" sz="18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角丸四角形吹き出し 22"/>
          <p:cNvSpPr/>
          <p:nvPr/>
        </p:nvSpPr>
        <p:spPr>
          <a:xfrm>
            <a:off x="5889804" y="4878528"/>
            <a:ext cx="1404546" cy="488505"/>
          </a:xfrm>
          <a:prstGeom prst="wedgeRoundRectCallout">
            <a:avLst>
              <a:gd name="adj1" fmla="val -62465"/>
              <a:gd name="adj2" fmla="val 18908"/>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卵巣がん</a:t>
            </a:r>
            <a:endParaRPr kumimoji="1" lang="en-US" altLang="ja-JP" sz="1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p:cNvSpPr txBox="1"/>
          <p:nvPr/>
        </p:nvSpPr>
        <p:spPr>
          <a:xfrm>
            <a:off x="236662" y="247629"/>
            <a:ext cx="8712968" cy="1446550"/>
          </a:xfrm>
          <a:prstGeom prst="rect">
            <a:avLst/>
          </a:prstGeom>
          <a:noFill/>
          <a:effectLst/>
        </p:spPr>
        <p:txBody>
          <a:bodyPr wrap="square" rtlCol="0">
            <a:spAutoFit/>
          </a:bodyPr>
          <a:lstStyle>
            <a:defPPr>
              <a:defRPr lang="ja-JP"/>
            </a:defPPr>
            <a:lvl1pPr algn="ctr">
              <a:defRPr sz="4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細胞が分裂するすべての臓器に</a:t>
            </a:r>
            <a:endParaRPr kumimoji="1" lang="en-US" altLang="ja-JP"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がんができる可能性がある</a:t>
            </a:r>
          </a:p>
        </p:txBody>
      </p:sp>
      <p:sp>
        <p:nvSpPr>
          <p:cNvPr id="14" name="角丸四角形吹き出し 13"/>
          <p:cNvSpPr/>
          <p:nvPr/>
        </p:nvSpPr>
        <p:spPr>
          <a:xfrm>
            <a:off x="5576478" y="3140757"/>
            <a:ext cx="1296144" cy="450373"/>
          </a:xfrm>
          <a:prstGeom prst="wedgeRoundRectCallout">
            <a:avLst>
              <a:gd name="adj1" fmla="val -60431"/>
              <a:gd name="adj2" fmla="val 22546"/>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乳がん</a:t>
            </a:r>
            <a:endParaRPr kumimoji="1" lang="en-US" altLang="ja-JP" sz="1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419919" y="5412492"/>
            <a:ext cx="8280920" cy="1372663"/>
          </a:xfrm>
          <a:prstGeom prst="roundRect">
            <a:avLst/>
          </a:prstGeom>
          <a:solidFill>
            <a:srgbClr val="FF9900"/>
          </a:solidFill>
          <a:ln>
            <a:noFill/>
          </a:ln>
        </p:spPr>
        <p:style>
          <a:lnRef idx="2">
            <a:schemeClr val="dk1"/>
          </a:lnRef>
          <a:fillRef idx="1">
            <a:schemeClr val="lt1"/>
          </a:fillRef>
          <a:effectRef idx="0">
            <a:schemeClr val="dk1"/>
          </a:effectRef>
          <a:fontRef idx="minor">
            <a:schemeClr val="dk1"/>
          </a:fontRef>
        </p:style>
        <p:txBody>
          <a:bodyPr lIns="0" tIns="144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細胞が分裂するときの変異により</a:t>
            </a:r>
            <a:endParaRPr kumimoji="1" lang="en-US" altLang="ja-JP"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がん細胞ができるから</a:t>
            </a:r>
            <a:endParaRPr kumimoji="1" lang="en-US" altLang="ja-JP"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grpSp>
        <p:nvGrpSpPr>
          <p:cNvPr id="3" name="グループ化 2"/>
          <p:cNvGrpSpPr/>
          <p:nvPr/>
        </p:nvGrpSpPr>
        <p:grpSpPr>
          <a:xfrm>
            <a:off x="2120241" y="2386980"/>
            <a:ext cx="1545001" cy="543192"/>
            <a:chOff x="2120241" y="2746509"/>
            <a:chExt cx="1545001" cy="606022"/>
          </a:xfrm>
        </p:grpSpPr>
        <p:sp>
          <p:nvSpPr>
            <p:cNvPr id="17" name="角丸四角形吹き出し 16"/>
            <p:cNvSpPr/>
            <p:nvPr/>
          </p:nvSpPr>
          <p:spPr>
            <a:xfrm>
              <a:off x="2120241" y="2780928"/>
              <a:ext cx="1545001" cy="571603"/>
            </a:xfrm>
            <a:prstGeom prst="wedgeRoundRectCallout">
              <a:avLst>
                <a:gd name="adj1" fmla="val 58856"/>
                <a:gd name="adj2" fmla="val 13406"/>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108000" tIns="720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喉頭がん</a:t>
              </a:r>
              <a:endParaRPr kumimoji="1" lang="en-US" altLang="ja-JP" sz="18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2315195" y="2746509"/>
              <a:ext cx="678392"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こうとう</a:t>
              </a:r>
              <a:endParaRPr kumimoji="1" lang="en-US" altLang="ja-JP" sz="12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grpSp>
        <p:nvGrpSpPr>
          <p:cNvPr id="4" name="グループ化 3"/>
          <p:cNvGrpSpPr/>
          <p:nvPr/>
        </p:nvGrpSpPr>
        <p:grpSpPr>
          <a:xfrm>
            <a:off x="5806853" y="3644601"/>
            <a:ext cx="1545001" cy="554596"/>
            <a:chOff x="5750291" y="3715575"/>
            <a:chExt cx="1545001" cy="554596"/>
          </a:xfrm>
        </p:grpSpPr>
        <p:sp>
          <p:nvSpPr>
            <p:cNvPr id="15" name="角丸四角形吹き出し 14"/>
            <p:cNvSpPr/>
            <p:nvPr/>
          </p:nvSpPr>
          <p:spPr>
            <a:xfrm>
              <a:off x="5750291" y="3742057"/>
              <a:ext cx="1545001" cy="528114"/>
            </a:xfrm>
            <a:prstGeom prst="wedgeRoundRectCallout">
              <a:avLst>
                <a:gd name="adj1" fmla="val -61664"/>
                <a:gd name="adj2" fmla="val 37095"/>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720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子宮頸がん</a:t>
              </a:r>
              <a:endParaRPr kumimoji="1" lang="en-US" altLang="ja-JP" sz="1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6291258" y="3715575"/>
              <a:ext cx="465192"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err="1">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けい</a:t>
              </a:r>
              <a:endParaRPr kumimoji="1" lang="en-US" altLang="ja-JP" sz="12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25" name="角丸四角形吹き出し 24"/>
          <p:cNvSpPr/>
          <p:nvPr/>
        </p:nvSpPr>
        <p:spPr>
          <a:xfrm>
            <a:off x="2321411" y="1867256"/>
            <a:ext cx="1404546" cy="478879"/>
          </a:xfrm>
          <a:prstGeom prst="wedgeRoundRectCallout">
            <a:avLst>
              <a:gd name="adj1" fmla="val 55995"/>
              <a:gd name="adj2" fmla="val 22973"/>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食道がん</a:t>
            </a:r>
            <a:endParaRPr kumimoji="1" lang="en-US" altLang="ja-JP" sz="1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1141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741" y="1154430"/>
            <a:ext cx="8177608" cy="4598114"/>
          </a:xfrm>
          <a:prstGeom prst="rect">
            <a:avLst/>
          </a:prstGeom>
          <a:noFill/>
          <a:extLst>
            <a:ext uri="{909E8E84-426E-40DD-AFC4-6F175D3DCCD1}">
              <a14:hiddenFill xmlns:a14="http://schemas.microsoft.com/office/drawing/2010/main">
                <a:solidFill>
                  <a:srgbClr val="FFFFFF"/>
                </a:solidFill>
              </a14:hiddenFill>
            </a:ext>
          </a:extLst>
        </p:spPr>
      </p:pic>
      <p:sp>
        <p:nvSpPr>
          <p:cNvPr id="42" name="角丸四角形吹き出し 41"/>
          <p:cNvSpPr/>
          <p:nvPr/>
        </p:nvSpPr>
        <p:spPr>
          <a:xfrm>
            <a:off x="277047" y="5599568"/>
            <a:ext cx="2134713" cy="1194758"/>
          </a:xfrm>
          <a:prstGeom prst="wedgeRoundRectCallout">
            <a:avLst>
              <a:gd name="adj1" fmla="val -42949"/>
              <a:gd name="adj2" fmla="val -75237"/>
              <a:gd name="adj3" fmla="val 16667"/>
            </a:avLst>
          </a:prstGeom>
          <a:solidFill>
            <a:srgbClr val="FFEDE1"/>
          </a:solidFill>
          <a:ln w="57150">
            <a:solidFill>
              <a:srgbClr val="FF9900"/>
            </a:solidFill>
          </a:ln>
        </p:spPr>
        <p:style>
          <a:lnRef idx="2">
            <a:schemeClr val="accent4"/>
          </a:lnRef>
          <a:fillRef idx="1">
            <a:schemeClr val="lt1"/>
          </a:fillRef>
          <a:effectRef idx="0">
            <a:schemeClr val="accent4"/>
          </a:effectRef>
          <a:fontRef idx="minor">
            <a:schemeClr val="dk1"/>
          </a:fontRef>
        </p:style>
        <p:txBody>
          <a:bodyPr tIns="144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細胞が</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変異する</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0" y="178480"/>
            <a:ext cx="9144000" cy="738664"/>
          </a:xfrm>
          <a:prstGeom prst="rect">
            <a:avLst/>
          </a:prstGeom>
          <a:noFill/>
          <a:effectLst/>
        </p:spPr>
        <p:txBody>
          <a:bodyPr wrap="square" rtlCol="0">
            <a:spAutoFit/>
          </a:bodyPr>
          <a:lstStyle>
            <a:defPPr>
              <a:defRPr lang="ja-JP"/>
            </a:defPPr>
            <a:lvl1pPr algn="ctr">
              <a:defRPr sz="4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200" b="1" i="0" u="none" strike="noStrike" kern="1200" cap="none" spc="-10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がんの進行と自覚症状が出るまで</a:t>
            </a:r>
          </a:p>
        </p:txBody>
      </p:sp>
      <p:sp>
        <p:nvSpPr>
          <p:cNvPr id="6" name="角丸四角形 5"/>
          <p:cNvSpPr/>
          <p:nvPr/>
        </p:nvSpPr>
        <p:spPr>
          <a:xfrm>
            <a:off x="8176517" y="1221734"/>
            <a:ext cx="656201" cy="40292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rPr>
              <a:t>自覚症状の出現</a:t>
            </a:r>
          </a:p>
        </p:txBody>
      </p:sp>
      <p:grpSp>
        <p:nvGrpSpPr>
          <p:cNvPr id="5" name="グループ化 4"/>
          <p:cNvGrpSpPr/>
          <p:nvPr/>
        </p:nvGrpSpPr>
        <p:grpSpPr>
          <a:xfrm>
            <a:off x="421063" y="1736668"/>
            <a:ext cx="4938502" cy="1116972"/>
            <a:chOff x="421063" y="1736668"/>
            <a:chExt cx="4938502" cy="1116972"/>
          </a:xfrm>
        </p:grpSpPr>
        <p:sp>
          <p:nvSpPr>
            <p:cNvPr id="24" name="テキスト ボックス 23"/>
            <p:cNvSpPr txBox="1"/>
            <p:nvPr/>
          </p:nvSpPr>
          <p:spPr>
            <a:xfrm>
              <a:off x="421063" y="2207309"/>
              <a:ext cx="4938502" cy="6463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2000" b="1" i="0" u="none" strike="noStrike" kern="1200" cap="none" spc="0" normalizeH="0" baseline="0" noProof="0" dirty="0" err="1">
                  <a:ln>
                    <a:noFill/>
                  </a:ln>
                  <a:solidFill>
                    <a:srgbClr val="FF66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つの</a:t>
              </a:r>
              <a:r>
                <a:rPr kumimoji="1" lang="ja-JP" altLang="en-US" sz="2000" b="1"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がん細胞</a:t>
              </a:r>
              <a:r>
                <a:rPr kumimoji="1" lang="ja-JP" altLang="en-US" sz="2000" b="1" i="0" u="none" strike="noStrike" kern="1200" cap="none" spc="-30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が</a:t>
              </a:r>
              <a:r>
                <a:rPr kumimoji="1" lang="ja-JP" altLang="en-US" sz="3000" b="1" i="0" u="none" strike="noStrike" kern="1200" cap="none" spc="-30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a:t>
              </a:r>
              <a:r>
                <a:rPr kumimoji="1" lang="en-US" altLang="ja-JP" sz="3000" b="1"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cm</a:t>
              </a:r>
              <a:r>
                <a:rPr kumimoji="1" lang="ja-JP" altLang="en-US" sz="2000" b="1"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の大きさになる</a:t>
              </a:r>
            </a:p>
          </p:txBody>
        </p:sp>
        <p:sp>
          <p:nvSpPr>
            <p:cNvPr id="13" name="テキスト ボックス 12"/>
            <p:cNvSpPr txBox="1"/>
            <p:nvPr/>
          </p:nvSpPr>
          <p:spPr>
            <a:xfrm>
              <a:off x="1780250" y="1736668"/>
              <a:ext cx="2350737" cy="6463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ja-JP" sz="3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10~20</a:t>
              </a:r>
              <a:r>
                <a:rPr kumimoji="1" lang="ja-JP" altLang="en-US" sz="3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p>
          </p:txBody>
        </p:sp>
      </p:grpSp>
      <p:grpSp>
        <p:nvGrpSpPr>
          <p:cNvPr id="8" name="グループ化 7"/>
          <p:cNvGrpSpPr/>
          <p:nvPr/>
        </p:nvGrpSpPr>
        <p:grpSpPr>
          <a:xfrm>
            <a:off x="970159" y="2852936"/>
            <a:ext cx="4420824" cy="1655509"/>
            <a:chOff x="916369" y="2682025"/>
            <a:chExt cx="4420824" cy="1655509"/>
          </a:xfrm>
        </p:grpSpPr>
        <p:sp>
          <p:nvSpPr>
            <p:cNvPr id="23" name="角丸四角形吹き出し 22"/>
            <p:cNvSpPr/>
            <p:nvPr/>
          </p:nvSpPr>
          <p:spPr>
            <a:xfrm flipV="1">
              <a:off x="977748" y="2780928"/>
              <a:ext cx="4242323" cy="1556606"/>
            </a:xfrm>
            <a:custGeom>
              <a:avLst/>
              <a:gdLst>
                <a:gd name="connsiteX0" fmla="*/ 0 w 3891040"/>
                <a:gd name="connsiteY0" fmla="*/ 199422 h 1196506"/>
                <a:gd name="connsiteX1" fmla="*/ 199422 w 3891040"/>
                <a:gd name="connsiteY1" fmla="*/ 0 h 1196506"/>
                <a:gd name="connsiteX2" fmla="*/ 2269773 w 3891040"/>
                <a:gd name="connsiteY2" fmla="*/ 0 h 1196506"/>
                <a:gd name="connsiteX3" fmla="*/ 3096334 w 3891040"/>
                <a:gd name="connsiteY3" fmla="*/ -360100 h 1196506"/>
                <a:gd name="connsiteX4" fmla="*/ 3242533 w 3891040"/>
                <a:gd name="connsiteY4" fmla="*/ 0 h 1196506"/>
                <a:gd name="connsiteX5" fmla="*/ 3691618 w 3891040"/>
                <a:gd name="connsiteY5" fmla="*/ 0 h 1196506"/>
                <a:gd name="connsiteX6" fmla="*/ 3891040 w 3891040"/>
                <a:gd name="connsiteY6" fmla="*/ 199422 h 1196506"/>
                <a:gd name="connsiteX7" fmla="*/ 3891040 w 3891040"/>
                <a:gd name="connsiteY7" fmla="*/ 199418 h 1196506"/>
                <a:gd name="connsiteX8" fmla="*/ 3891040 w 3891040"/>
                <a:gd name="connsiteY8" fmla="*/ 199418 h 1196506"/>
                <a:gd name="connsiteX9" fmla="*/ 3891040 w 3891040"/>
                <a:gd name="connsiteY9" fmla="*/ 498544 h 1196506"/>
                <a:gd name="connsiteX10" fmla="*/ 3891040 w 3891040"/>
                <a:gd name="connsiteY10" fmla="*/ 997084 h 1196506"/>
                <a:gd name="connsiteX11" fmla="*/ 3691618 w 3891040"/>
                <a:gd name="connsiteY11" fmla="*/ 1196506 h 1196506"/>
                <a:gd name="connsiteX12" fmla="*/ 3242533 w 3891040"/>
                <a:gd name="connsiteY12" fmla="*/ 1196506 h 1196506"/>
                <a:gd name="connsiteX13" fmla="*/ 2269773 w 3891040"/>
                <a:gd name="connsiteY13" fmla="*/ 1196506 h 1196506"/>
                <a:gd name="connsiteX14" fmla="*/ 2269773 w 3891040"/>
                <a:gd name="connsiteY14" fmla="*/ 1196506 h 1196506"/>
                <a:gd name="connsiteX15" fmla="*/ 199422 w 3891040"/>
                <a:gd name="connsiteY15" fmla="*/ 1196506 h 1196506"/>
                <a:gd name="connsiteX16" fmla="*/ 0 w 3891040"/>
                <a:gd name="connsiteY16" fmla="*/ 997084 h 1196506"/>
                <a:gd name="connsiteX17" fmla="*/ 0 w 3891040"/>
                <a:gd name="connsiteY17" fmla="*/ 498544 h 1196506"/>
                <a:gd name="connsiteX18" fmla="*/ 0 w 3891040"/>
                <a:gd name="connsiteY18" fmla="*/ 199418 h 1196506"/>
                <a:gd name="connsiteX19" fmla="*/ 0 w 3891040"/>
                <a:gd name="connsiteY19" fmla="*/ 199418 h 1196506"/>
                <a:gd name="connsiteX20" fmla="*/ 0 w 3891040"/>
                <a:gd name="connsiteY20" fmla="*/ 199422 h 1196506"/>
                <a:gd name="connsiteX0" fmla="*/ 0 w 3891040"/>
                <a:gd name="connsiteY0" fmla="*/ 559522 h 1556606"/>
                <a:gd name="connsiteX1" fmla="*/ 199422 w 3891040"/>
                <a:gd name="connsiteY1" fmla="*/ 360100 h 1556606"/>
                <a:gd name="connsiteX2" fmla="*/ 2784123 w 3891040"/>
                <a:gd name="connsiteY2" fmla="*/ 369625 h 1556606"/>
                <a:gd name="connsiteX3" fmla="*/ 3096334 w 3891040"/>
                <a:gd name="connsiteY3" fmla="*/ 0 h 1556606"/>
                <a:gd name="connsiteX4" fmla="*/ 3242533 w 3891040"/>
                <a:gd name="connsiteY4" fmla="*/ 360100 h 1556606"/>
                <a:gd name="connsiteX5" fmla="*/ 3691618 w 3891040"/>
                <a:gd name="connsiteY5" fmla="*/ 360100 h 1556606"/>
                <a:gd name="connsiteX6" fmla="*/ 3891040 w 3891040"/>
                <a:gd name="connsiteY6" fmla="*/ 559522 h 1556606"/>
                <a:gd name="connsiteX7" fmla="*/ 3891040 w 3891040"/>
                <a:gd name="connsiteY7" fmla="*/ 559518 h 1556606"/>
                <a:gd name="connsiteX8" fmla="*/ 3891040 w 3891040"/>
                <a:gd name="connsiteY8" fmla="*/ 559518 h 1556606"/>
                <a:gd name="connsiteX9" fmla="*/ 3891040 w 3891040"/>
                <a:gd name="connsiteY9" fmla="*/ 858644 h 1556606"/>
                <a:gd name="connsiteX10" fmla="*/ 3891040 w 3891040"/>
                <a:gd name="connsiteY10" fmla="*/ 1357184 h 1556606"/>
                <a:gd name="connsiteX11" fmla="*/ 3691618 w 3891040"/>
                <a:gd name="connsiteY11" fmla="*/ 1556606 h 1556606"/>
                <a:gd name="connsiteX12" fmla="*/ 3242533 w 3891040"/>
                <a:gd name="connsiteY12" fmla="*/ 1556606 h 1556606"/>
                <a:gd name="connsiteX13" fmla="*/ 2269773 w 3891040"/>
                <a:gd name="connsiteY13" fmla="*/ 1556606 h 1556606"/>
                <a:gd name="connsiteX14" fmla="*/ 2269773 w 3891040"/>
                <a:gd name="connsiteY14" fmla="*/ 1556606 h 1556606"/>
                <a:gd name="connsiteX15" fmla="*/ 199422 w 3891040"/>
                <a:gd name="connsiteY15" fmla="*/ 1556606 h 1556606"/>
                <a:gd name="connsiteX16" fmla="*/ 0 w 3891040"/>
                <a:gd name="connsiteY16" fmla="*/ 1357184 h 1556606"/>
                <a:gd name="connsiteX17" fmla="*/ 0 w 3891040"/>
                <a:gd name="connsiteY17" fmla="*/ 858644 h 1556606"/>
                <a:gd name="connsiteX18" fmla="*/ 0 w 3891040"/>
                <a:gd name="connsiteY18" fmla="*/ 559518 h 1556606"/>
                <a:gd name="connsiteX19" fmla="*/ 0 w 3891040"/>
                <a:gd name="connsiteY19" fmla="*/ 559518 h 1556606"/>
                <a:gd name="connsiteX20" fmla="*/ 0 w 3891040"/>
                <a:gd name="connsiteY20" fmla="*/ 559522 h 1556606"/>
                <a:gd name="connsiteX0" fmla="*/ 0 w 3891040"/>
                <a:gd name="connsiteY0" fmla="*/ 559522 h 1556606"/>
                <a:gd name="connsiteX1" fmla="*/ 199422 w 3891040"/>
                <a:gd name="connsiteY1" fmla="*/ 360100 h 1556606"/>
                <a:gd name="connsiteX2" fmla="*/ 2784123 w 3891040"/>
                <a:gd name="connsiteY2" fmla="*/ 369625 h 1556606"/>
                <a:gd name="connsiteX3" fmla="*/ 3417008 w 3891040"/>
                <a:gd name="connsiteY3" fmla="*/ 0 h 1556606"/>
                <a:gd name="connsiteX4" fmla="*/ 3242533 w 3891040"/>
                <a:gd name="connsiteY4" fmla="*/ 360100 h 1556606"/>
                <a:gd name="connsiteX5" fmla="*/ 3691618 w 3891040"/>
                <a:gd name="connsiteY5" fmla="*/ 360100 h 1556606"/>
                <a:gd name="connsiteX6" fmla="*/ 3891040 w 3891040"/>
                <a:gd name="connsiteY6" fmla="*/ 559522 h 1556606"/>
                <a:gd name="connsiteX7" fmla="*/ 3891040 w 3891040"/>
                <a:gd name="connsiteY7" fmla="*/ 559518 h 1556606"/>
                <a:gd name="connsiteX8" fmla="*/ 3891040 w 3891040"/>
                <a:gd name="connsiteY8" fmla="*/ 559518 h 1556606"/>
                <a:gd name="connsiteX9" fmla="*/ 3891040 w 3891040"/>
                <a:gd name="connsiteY9" fmla="*/ 858644 h 1556606"/>
                <a:gd name="connsiteX10" fmla="*/ 3891040 w 3891040"/>
                <a:gd name="connsiteY10" fmla="*/ 1357184 h 1556606"/>
                <a:gd name="connsiteX11" fmla="*/ 3691618 w 3891040"/>
                <a:gd name="connsiteY11" fmla="*/ 1556606 h 1556606"/>
                <a:gd name="connsiteX12" fmla="*/ 3242533 w 3891040"/>
                <a:gd name="connsiteY12" fmla="*/ 1556606 h 1556606"/>
                <a:gd name="connsiteX13" fmla="*/ 2269773 w 3891040"/>
                <a:gd name="connsiteY13" fmla="*/ 1556606 h 1556606"/>
                <a:gd name="connsiteX14" fmla="*/ 2269773 w 3891040"/>
                <a:gd name="connsiteY14" fmla="*/ 1556606 h 1556606"/>
                <a:gd name="connsiteX15" fmla="*/ 199422 w 3891040"/>
                <a:gd name="connsiteY15" fmla="*/ 1556606 h 1556606"/>
                <a:gd name="connsiteX16" fmla="*/ 0 w 3891040"/>
                <a:gd name="connsiteY16" fmla="*/ 1357184 h 1556606"/>
                <a:gd name="connsiteX17" fmla="*/ 0 w 3891040"/>
                <a:gd name="connsiteY17" fmla="*/ 858644 h 1556606"/>
                <a:gd name="connsiteX18" fmla="*/ 0 w 3891040"/>
                <a:gd name="connsiteY18" fmla="*/ 559518 h 1556606"/>
                <a:gd name="connsiteX19" fmla="*/ 0 w 3891040"/>
                <a:gd name="connsiteY19" fmla="*/ 559518 h 1556606"/>
                <a:gd name="connsiteX20" fmla="*/ 0 w 3891040"/>
                <a:gd name="connsiteY20" fmla="*/ 559522 h 155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1040" h="1556606">
                  <a:moveTo>
                    <a:pt x="0" y="559522"/>
                  </a:moveTo>
                  <a:cubicBezTo>
                    <a:pt x="0" y="449384"/>
                    <a:pt x="89284" y="360100"/>
                    <a:pt x="199422" y="360100"/>
                  </a:cubicBezTo>
                  <a:lnTo>
                    <a:pt x="2784123" y="369625"/>
                  </a:lnTo>
                  <a:lnTo>
                    <a:pt x="3417008" y="0"/>
                  </a:lnTo>
                  <a:lnTo>
                    <a:pt x="3242533" y="360100"/>
                  </a:lnTo>
                  <a:lnTo>
                    <a:pt x="3691618" y="360100"/>
                  </a:lnTo>
                  <a:cubicBezTo>
                    <a:pt x="3801756" y="360100"/>
                    <a:pt x="3891040" y="449384"/>
                    <a:pt x="3891040" y="559522"/>
                  </a:cubicBezTo>
                  <a:lnTo>
                    <a:pt x="3891040" y="559518"/>
                  </a:lnTo>
                  <a:lnTo>
                    <a:pt x="3891040" y="559518"/>
                  </a:lnTo>
                  <a:lnTo>
                    <a:pt x="3891040" y="858644"/>
                  </a:lnTo>
                  <a:lnTo>
                    <a:pt x="3891040" y="1357184"/>
                  </a:lnTo>
                  <a:cubicBezTo>
                    <a:pt x="3891040" y="1467322"/>
                    <a:pt x="3801756" y="1556606"/>
                    <a:pt x="3691618" y="1556606"/>
                  </a:cubicBezTo>
                  <a:lnTo>
                    <a:pt x="3242533" y="1556606"/>
                  </a:lnTo>
                  <a:lnTo>
                    <a:pt x="2269773" y="1556606"/>
                  </a:lnTo>
                  <a:lnTo>
                    <a:pt x="2269773" y="1556606"/>
                  </a:lnTo>
                  <a:lnTo>
                    <a:pt x="199422" y="1556606"/>
                  </a:lnTo>
                  <a:cubicBezTo>
                    <a:pt x="89284" y="1556606"/>
                    <a:pt x="0" y="1467322"/>
                    <a:pt x="0" y="1357184"/>
                  </a:cubicBezTo>
                  <a:lnTo>
                    <a:pt x="0" y="858644"/>
                  </a:lnTo>
                  <a:lnTo>
                    <a:pt x="0" y="559518"/>
                  </a:lnTo>
                  <a:lnTo>
                    <a:pt x="0" y="559518"/>
                  </a:lnTo>
                  <a:lnTo>
                    <a:pt x="0" y="559522"/>
                  </a:lnTo>
                  <a:close/>
                </a:path>
              </a:pathLst>
            </a:custGeom>
            <a:solidFill>
              <a:srgbClr val="FFEDE1"/>
            </a:solidFill>
            <a:ln w="57150">
              <a:solidFill>
                <a:srgbClr val="FF9900"/>
              </a:solidFill>
            </a:ln>
          </p:spPr>
          <p:style>
            <a:lnRef idx="2">
              <a:schemeClr val="accent4"/>
            </a:lnRef>
            <a:fillRef idx="1">
              <a:schemeClr val="lt1"/>
            </a:fillRef>
            <a:effectRef idx="0">
              <a:schemeClr val="accent4"/>
            </a:effectRef>
            <a:fontRef idx="minor">
              <a:schemeClr val="dk1"/>
            </a:fontRef>
          </p:style>
          <p:txBody>
            <a:bodyPr tIns="14400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916369" y="2682025"/>
              <a:ext cx="4420824" cy="1276855"/>
            </a:xfrm>
            <a:prstGeom prst="rect">
              <a:avLst/>
            </a:prstGeom>
            <a:noFill/>
            <a:ln w="57150">
              <a:noFill/>
            </a:ln>
          </p:spPr>
          <p:style>
            <a:lnRef idx="2">
              <a:schemeClr val="accent4"/>
            </a:lnRef>
            <a:fillRef idx="1">
              <a:schemeClr val="lt1"/>
            </a:fillRef>
            <a:effectRef idx="0">
              <a:schemeClr val="accent4"/>
            </a:effectRef>
            <a:fontRef idx="minor">
              <a:schemeClr val="dk1"/>
            </a:fontRef>
          </p:style>
          <p:txBody>
            <a:bodyPr tIns="14400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がんが検診で見つかる大きさになる</a:t>
              </a:r>
              <a:endParaRPr kumimoji="1" lang="en-US" altLang="ja-JP" sz="32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9" name="グループ化 8"/>
          <p:cNvGrpSpPr/>
          <p:nvPr/>
        </p:nvGrpSpPr>
        <p:grpSpPr>
          <a:xfrm>
            <a:off x="5304075" y="1767513"/>
            <a:ext cx="2022159" cy="1090377"/>
            <a:chOff x="5304075" y="1767513"/>
            <a:chExt cx="2022159" cy="1090377"/>
          </a:xfrm>
        </p:grpSpPr>
        <p:sp>
          <p:nvSpPr>
            <p:cNvPr id="21" name="テキスト ボックス 20"/>
            <p:cNvSpPr txBox="1"/>
            <p:nvPr/>
          </p:nvSpPr>
          <p:spPr>
            <a:xfrm>
              <a:off x="5304075" y="2211559"/>
              <a:ext cx="2022159" cy="6463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3000" b="1" i="0" u="none" strike="noStrike" kern="1200" cap="none" spc="-30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２</a:t>
              </a:r>
              <a:r>
                <a:rPr kumimoji="1" lang="en-US" altLang="ja-JP" sz="3000" b="1"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cm</a:t>
              </a:r>
              <a:r>
                <a:rPr kumimoji="1" lang="ja-JP" altLang="en-US" sz="2000" b="1"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になる</a:t>
              </a:r>
            </a:p>
          </p:txBody>
        </p:sp>
        <p:sp>
          <p:nvSpPr>
            <p:cNvPr id="18" name="テキスト ボックス 17"/>
            <p:cNvSpPr txBox="1"/>
            <p:nvPr/>
          </p:nvSpPr>
          <p:spPr>
            <a:xfrm>
              <a:off x="5443031" y="1767513"/>
              <a:ext cx="1847056" cy="6463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ja-JP" sz="3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3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p>
          </p:txBody>
        </p:sp>
      </p:grpSp>
    </p:spTree>
    <p:extLst>
      <p:ext uri="{BB962C8B-B14F-4D97-AF65-F5344CB8AC3E}">
        <p14:creationId xmlns:p14="http://schemas.microsoft.com/office/powerpoint/2010/main" val="8607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4" presetClass="entr" presetSubtype="10" fill="hold" grpId="0" nodeType="afterEffect">
                                  <p:stCondLst>
                                    <p:cond delay="25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467545" y="181057"/>
            <a:ext cx="8208912" cy="769441"/>
          </a:xfrm>
          <a:prstGeom prst="rect">
            <a:avLst/>
          </a:prstGeom>
          <a:noFill/>
        </p:spPr>
        <p:txBody>
          <a:bodyPr wrap="square" rtlCol="0">
            <a:spAutoFit/>
          </a:bodyPr>
          <a:lstStyle>
            <a:defPPr>
              <a:defRPr lang="ja-JP"/>
            </a:defPPr>
            <a:lvl1pPr>
              <a:defRPr sz="4000" b="1"/>
            </a:lvl1pPr>
          </a:lstStyle>
          <a:p>
            <a:pPr algn="ctr"/>
            <a:r>
              <a:rPr lang="ja-JP" altLang="en-US" sz="4400" dirty="0">
                <a:effectLst>
                  <a:outerShdw blurRad="38100" dist="38100" dir="2700000" algn="tl">
                    <a:srgbClr val="000000">
                      <a:alpha val="43137"/>
                    </a:srgbClr>
                  </a:outerShdw>
                </a:effectLst>
              </a:rPr>
              <a:t>主ながんの種類と特徴など</a:t>
            </a:r>
          </a:p>
        </p:txBody>
      </p:sp>
      <p:graphicFrame>
        <p:nvGraphicFramePr>
          <p:cNvPr id="2" name="表 1"/>
          <p:cNvGraphicFramePr>
            <a:graphicFrameLocks noGrp="1"/>
          </p:cNvGraphicFramePr>
          <p:nvPr>
            <p:extLst>
              <p:ext uri="{D42A27DB-BD31-4B8C-83A1-F6EECF244321}">
                <p14:modId xmlns:p14="http://schemas.microsoft.com/office/powerpoint/2010/main" val="3917830082"/>
              </p:ext>
            </p:extLst>
          </p:nvPr>
        </p:nvGraphicFramePr>
        <p:xfrm>
          <a:off x="467544" y="1196752"/>
          <a:ext cx="8208912" cy="5151080"/>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6480720">
                  <a:extLst>
                    <a:ext uri="{9D8B030D-6E8A-4147-A177-3AD203B41FA5}">
                      <a16:colId xmlns:a16="http://schemas.microsoft.com/office/drawing/2014/main" val="20001"/>
                    </a:ext>
                  </a:extLst>
                </a:gridCol>
              </a:tblGrid>
              <a:tr h="370840">
                <a:tc>
                  <a:txBody>
                    <a:bodyPr/>
                    <a:lstStyle/>
                    <a:p>
                      <a:r>
                        <a:rPr kumimoji="1" lang="ja-JP" altLang="en-US" sz="2000" dirty="0"/>
                        <a:t>がんの名称</a:t>
                      </a:r>
                    </a:p>
                  </a:txBody>
                  <a:tcPr marT="72000" marB="36000" anchor="ctr" anchorCtr="1">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A162D0"/>
                    </a:solidFill>
                  </a:tcPr>
                </a:tc>
                <a:tc>
                  <a:txBody>
                    <a:bodyPr/>
                    <a:lstStyle/>
                    <a:p>
                      <a:r>
                        <a:rPr kumimoji="1" lang="ja-JP" altLang="en-US" sz="2000" dirty="0"/>
                        <a:t>特徴など</a:t>
                      </a:r>
                    </a:p>
                  </a:txBody>
                  <a:tcPr marT="72000" marB="36000" anchor="ctr" anchorCtr="1">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A162D0"/>
                    </a:solidFill>
                  </a:tcPr>
                </a:tc>
                <a:extLst>
                  <a:ext uri="{0D108BD9-81ED-4DB2-BD59-A6C34878D82A}">
                    <a16:rowId xmlns:a16="http://schemas.microsoft.com/office/drawing/2014/main" val="10000"/>
                  </a:ext>
                </a:extLst>
              </a:tr>
              <a:tr h="370840">
                <a:tc>
                  <a:txBody>
                    <a:bodyPr/>
                    <a:lstStyle/>
                    <a:p>
                      <a:r>
                        <a:rPr kumimoji="1" lang="ja-JP" altLang="en-US" sz="2400" b="1" dirty="0">
                          <a:solidFill>
                            <a:schemeClr val="tx1">
                              <a:lumMod val="75000"/>
                              <a:lumOff val="25000"/>
                            </a:schemeClr>
                          </a:solidFill>
                        </a:rPr>
                        <a:t>胃がん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tc>
                  <a:txBody>
                    <a:bodyPr/>
                    <a:lstStyle/>
                    <a:p>
                      <a:pPr marL="180000" indent="-180000" algn="just">
                        <a:buFont typeface="Arial" panose="020B0604020202020204" pitchFamily="34" charset="0"/>
                        <a:buChar char="•"/>
                      </a:pPr>
                      <a:r>
                        <a:rPr kumimoji="1" lang="ja-JP" altLang="en-US" sz="2100" spc="0" baseline="0" dirty="0">
                          <a:solidFill>
                            <a:schemeClr val="tx1">
                              <a:lumMod val="75000"/>
                              <a:lumOff val="25000"/>
                            </a:schemeClr>
                          </a:solidFill>
                          <a:latin typeface="+mn-ea"/>
                          <a:ea typeface="+mn-ea"/>
                        </a:rPr>
                        <a:t>ピロリ菌の感染が発病にかかわっていると考えられている。</a:t>
                      </a:r>
                    </a:p>
                  </a:txBody>
                  <a:tcPr marL="216000" marR="180000" marT="108000" marB="72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extLst>
                  <a:ext uri="{0D108BD9-81ED-4DB2-BD59-A6C34878D82A}">
                    <a16:rowId xmlns:a16="http://schemas.microsoft.com/office/drawing/2014/main" val="10001"/>
                  </a:ext>
                </a:extLst>
              </a:tr>
              <a:tr h="370840">
                <a:tc>
                  <a:txBody>
                    <a:bodyPr/>
                    <a:lstStyle/>
                    <a:p>
                      <a:r>
                        <a:rPr kumimoji="1" lang="ja-JP" altLang="en-US" sz="2400" b="1" dirty="0">
                          <a:solidFill>
                            <a:schemeClr val="tx1">
                              <a:lumMod val="75000"/>
                              <a:lumOff val="25000"/>
                            </a:schemeClr>
                          </a:solidFill>
                        </a:rPr>
                        <a:t>大腸がん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5EFFF"/>
                    </a:solidFill>
                  </a:tcPr>
                </a:tc>
                <a:tc>
                  <a:txBody>
                    <a:bodyPr/>
                    <a:lstStyle/>
                    <a:p>
                      <a:pPr marL="180000" marR="0" indent="-1800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100" b="0" i="0" u="none" strike="noStrike" kern="1200" spc="0" baseline="0" dirty="0">
                          <a:solidFill>
                            <a:schemeClr val="tx1">
                              <a:lumMod val="75000"/>
                              <a:lumOff val="25000"/>
                            </a:schemeClr>
                          </a:solidFill>
                          <a:latin typeface="+mn-ea"/>
                          <a:ea typeface="+mn-ea"/>
                          <a:cs typeface="+mn-cs"/>
                        </a:rPr>
                        <a:t>運動不足や肥満、大量の飲酒などが発病に関連している。	</a:t>
                      </a:r>
                    </a:p>
                  </a:txBody>
                  <a:tcPr marL="216000" marR="180000" marT="108000" marB="72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5EFFF"/>
                    </a:solidFill>
                  </a:tcPr>
                </a:tc>
                <a:extLst>
                  <a:ext uri="{0D108BD9-81ED-4DB2-BD59-A6C34878D82A}">
                    <a16:rowId xmlns:a16="http://schemas.microsoft.com/office/drawing/2014/main" val="10002"/>
                  </a:ext>
                </a:extLst>
              </a:tr>
              <a:tr h="370840">
                <a:tc>
                  <a:txBody>
                    <a:bodyPr/>
                    <a:lstStyle/>
                    <a:p>
                      <a:r>
                        <a:rPr kumimoji="1" lang="ja-JP" altLang="en-US" sz="2400" b="1" dirty="0">
                          <a:solidFill>
                            <a:schemeClr val="tx1">
                              <a:lumMod val="75000"/>
                              <a:lumOff val="25000"/>
                            </a:schemeClr>
                          </a:solidFill>
                        </a:rPr>
                        <a:t>肺がん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tc>
                  <a:txBody>
                    <a:bodyPr/>
                    <a:lstStyle/>
                    <a:p>
                      <a:pPr marL="180000" indent="-180000" algn="just">
                        <a:buFont typeface="Arial" panose="020B0604020202020204" pitchFamily="34" charset="0"/>
                        <a:buChar char="•"/>
                      </a:pPr>
                      <a:r>
                        <a:rPr kumimoji="1" lang="ja-JP" altLang="en-US" sz="2100" b="0" i="0" u="none" strike="noStrike" kern="1200" spc="0" baseline="0" dirty="0">
                          <a:solidFill>
                            <a:schemeClr val="tx1">
                              <a:lumMod val="75000"/>
                              <a:lumOff val="25000"/>
                            </a:schemeClr>
                          </a:solidFill>
                          <a:latin typeface="+mn-ea"/>
                          <a:ea typeface="+mn-ea"/>
                          <a:cs typeface="+mn-cs"/>
                        </a:rPr>
                        <a:t>我が国では死亡者数が最も多く、特に男性に多い。</a:t>
                      </a:r>
                    </a:p>
                    <a:p>
                      <a:pPr marL="180000" indent="-180000" algn="just">
                        <a:spcBef>
                          <a:spcPts val="700"/>
                        </a:spcBef>
                        <a:buFont typeface="Arial" panose="020B0604020202020204" pitchFamily="34" charset="0"/>
                        <a:buChar char="•"/>
                      </a:pPr>
                      <a:r>
                        <a:rPr kumimoji="1" lang="ja-JP" altLang="en-US" sz="2100" b="0" i="0" u="none" strike="noStrike" kern="1200" spc="0" baseline="0" dirty="0">
                          <a:solidFill>
                            <a:schemeClr val="tx1">
                              <a:lumMod val="75000"/>
                              <a:lumOff val="25000"/>
                            </a:schemeClr>
                          </a:solidFill>
                          <a:latin typeface="+mn-ea"/>
                          <a:ea typeface="+mn-ea"/>
                          <a:cs typeface="+mn-cs"/>
                        </a:rPr>
                        <a:t>最大の原因は喫煙であり</a:t>
                      </a:r>
                      <a:r>
                        <a:rPr kumimoji="1" lang="ja-JP" altLang="en-US" sz="2100" b="0" i="0" u="none" strike="noStrike" kern="1200" spc="-700" baseline="0" dirty="0">
                          <a:solidFill>
                            <a:schemeClr val="tx1">
                              <a:lumMod val="75000"/>
                              <a:lumOff val="25000"/>
                            </a:schemeClr>
                          </a:solidFill>
                          <a:latin typeface="+mn-ea"/>
                          <a:ea typeface="+mn-ea"/>
                          <a:cs typeface="+mn-cs"/>
                        </a:rPr>
                        <a:t>、</a:t>
                      </a:r>
                      <a:r>
                        <a:rPr kumimoji="1" lang="ja-JP" altLang="en-US" sz="2100" b="0" i="0" u="none" strike="noStrike" kern="1200" spc="-120" baseline="0" dirty="0">
                          <a:solidFill>
                            <a:schemeClr val="tx1">
                              <a:lumMod val="75000"/>
                              <a:lumOff val="25000"/>
                            </a:schemeClr>
                          </a:solidFill>
                          <a:latin typeface="+mn-ea"/>
                          <a:ea typeface="+mn-ea"/>
                          <a:cs typeface="+mn-cs"/>
                        </a:rPr>
                        <a:t>たばこを吸う人が肺がん</a:t>
                      </a:r>
                      <a:r>
                        <a:rPr kumimoji="1" lang="ja-JP" altLang="en-US" sz="2100" b="0" i="0" u="none" strike="noStrike" kern="1200" spc="0" baseline="0" dirty="0">
                          <a:solidFill>
                            <a:schemeClr val="tx1">
                              <a:lumMod val="75000"/>
                              <a:lumOff val="25000"/>
                            </a:schemeClr>
                          </a:solidFill>
                          <a:latin typeface="+mn-ea"/>
                          <a:ea typeface="+mn-ea"/>
                          <a:cs typeface="+mn-cs"/>
                        </a:rPr>
                        <a:t>にかかる確率は、男性では吸わない人の</a:t>
                      </a:r>
                      <a:r>
                        <a:rPr kumimoji="1" lang="en-US" altLang="ja-JP" sz="2100" b="0" i="0" u="none" strike="noStrike" kern="1200" spc="0" baseline="0" dirty="0">
                          <a:solidFill>
                            <a:schemeClr val="tx1">
                              <a:lumMod val="75000"/>
                              <a:lumOff val="25000"/>
                            </a:schemeClr>
                          </a:solidFill>
                          <a:latin typeface="+mn-ea"/>
                          <a:ea typeface="+mn-ea"/>
                          <a:cs typeface="+mn-cs"/>
                        </a:rPr>
                        <a:t>4</a:t>
                      </a:r>
                      <a:r>
                        <a:rPr kumimoji="1" lang="ja-JP" altLang="en-US" sz="2100" b="0" i="0" u="none" strike="noStrike" kern="1200" spc="0" baseline="0" dirty="0">
                          <a:solidFill>
                            <a:schemeClr val="tx1">
                              <a:lumMod val="75000"/>
                              <a:lumOff val="25000"/>
                            </a:schemeClr>
                          </a:solidFill>
                          <a:latin typeface="+mn-ea"/>
                          <a:ea typeface="+mn-ea"/>
                          <a:cs typeface="+mn-cs"/>
                        </a:rPr>
                        <a:t>～</a:t>
                      </a:r>
                      <a:r>
                        <a:rPr kumimoji="1" lang="en-US" altLang="ja-JP" sz="2100" b="0" i="0" u="none" strike="noStrike" kern="1200" spc="0" baseline="0" dirty="0">
                          <a:solidFill>
                            <a:schemeClr val="tx1">
                              <a:lumMod val="75000"/>
                              <a:lumOff val="25000"/>
                            </a:schemeClr>
                          </a:solidFill>
                          <a:latin typeface="+mn-ea"/>
                          <a:ea typeface="+mn-ea"/>
                          <a:cs typeface="+mn-cs"/>
                        </a:rPr>
                        <a:t>5</a:t>
                      </a:r>
                      <a:r>
                        <a:rPr kumimoji="1" lang="ja-JP" altLang="en-US" sz="2100" b="0" i="0" u="none" strike="noStrike" kern="1200" spc="0" baseline="0" dirty="0">
                          <a:solidFill>
                            <a:schemeClr val="tx1">
                              <a:lumMod val="75000"/>
                              <a:lumOff val="25000"/>
                            </a:schemeClr>
                          </a:solidFill>
                          <a:latin typeface="+mn-ea"/>
                          <a:ea typeface="+mn-ea"/>
                          <a:cs typeface="+mn-cs"/>
                        </a:rPr>
                        <a:t>倍にもなる。	</a:t>
                      </a:r>
                    </a:p>
                  </a:txBody>
                  <a:tcPr marL="216000" marR="180000" marT="108000" marB="72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extLst>
                  <a:ext uri="{0D108BD9-81ED-4DB2-BD59-A6C34878D82A}">
                    <a16:rowId xmlns:a16="http://schemas.microsoft.com/office/drawing/2014/main" val="10003"/>
                  </a:ext>
                </a:extLst>
              </a:tr>
              <a:tr h="370840">
                <a:tc>
                  <a:txBody>
                    <a:bodyPr/>
                    <a:lstStyle/>
                    <a:p>
                      <a:r>
                        <a:rPr kumimoji="1" lang="ja-JP" altLang="en-US" sz="2400" b="1" dirty="0">
                          <a:solidFill>
                            <a:schemeClr val="tx1">
                              <a:lumMod val="75000"/>
                              <a:lumOff val="25000"/>
                            </a:schemeClr>
                          </a:solidFill>
                        </a:rPr>
                        <a:t>肝臓がん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5EFFF"/>
                    </a:solidFill>
                  </a:tcPr>
                </a:tc>
                <a:tc>
                  <a:txBody>
                    <a:bodyPr/>
                    <a:lstStyle/>
                    <a:p>
                      <a:pPr marL="180000" indent="-180000" algn="just">
                        <a:buFont typeface="Arial" panose="020B0604020202020204" pitchFamily="34" charset="0"/>
                        <a:buChar char="•"/>
                      </a:pPr>
                      <a:r>
                        <a:rPr kumimoji="1" lang="ja-JP" altLang="en-US" sz="2100" kern="1200" spc="0" baseline="0" dirty="0">
                          <a:solidFill>
                            <a:schemeClr val="tx1">
                              <a:lumMod val="75000"/>
                              <a:lumOff val="25000"/>
                            </a:schemeClr>
                          </a:solidFill>
                          <a:latin typeface="+mn-ea"/>
                          <a:ea typeface="+mn-ea"/>
                          <a:cs typeface="+mn-cs"/>
                        </a:rPr>
                        <a:t>主な原因はＢ型及びＣ型の肝炎ウイルスの感染である。</a:t>
                      </a:r>
                    </a:p>
                    <a:p>
                      <a:pPr marL="180000" indent="-180000" algn="just">
                        <a:spcBef>
                          <a:spcPts val="700"/>
                        </a:spcBef>
                        <a:buFont typeface="Arial" panose="020B0604020202020204" pitchFamily="34" charset="0"/>
                        <a:buChar char="•"/>
                      </a:pPr>
                      <a:r>
                        <a:rPr kumimoji="1" lang="ja-JP" altLang="en-US" sz="2100" kern="1200" spc="50" baseline="0" dirty="0">
                          <a:solidFill>
                            <a:schemeClr val="tx1">
                              <a:lumMod val="75000"/>
                              <a:lumOff val="25000"/>
                            </a:schemeClr>
                          </a:solidFill>
                          <a:latin typeface="+mn-ea"/>
                          <a:ea typeface="+mn-ea"/>
                          <a:cs typeface="+mn-cs"/>
                        </a:rPr>
                        <a:t>大量の飲酒の習慣も、肝臓がんになるおそれが</a:t>
                      </a:r>
                      <a:r>
                        <a:rPr kumimoji="1" lang="ja-JP" altLang="en-US" sz="2100" kern="1200" spc="0" baseline="0" dirty="0">
                          <a:solidFill>
                            <a:schemeClr val="tx1">
                              <a:lumMod val="75000"/>
                              <a:lumOff val="25000"/>
                            </a:schemeClr>
                          </a:solidFill>
                          <a:latin typeface="+mn-ea"/>
                          <a:ea typeface="+mn-ea"/>
                          <a:cs typeface="+mn-cs"/>
                        </a:rPr>
                        <a:t>ある。	</a:t>
                      </a:r>
                    </a:p>
                  </a:txBody>
                  <a:tcPr marL="216000" marR="180000" marT="108000" marB="72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F5E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95375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467545" y="181057"/>
            <a:ext cx="8208912" cy="769441"/>
          </a:xfrm>
          <a:prstGeom prst="rect">
            <a:avLst/>
          </a:prstGeom>
          <a:noFill/>
        </p:spPr>
        <p:txBody>
          <a:bodyPr wrap="square" rtlCol="0">
            <a:spAutoFit/>
          </a:bodyPr>
          <a:lstStyle>
            <a:defPPr>
              <a:defRPr lang="ja-JP"/>
            </a:defPPr>
            <a:lvl1pPr>
              <a:defRPr sz="4000" b="1"/>
            </a:lvl1pPr>
          </a:lstStyle>
          <a:p>
            <a:pPr algn="ctr"/>
            <a:r>
              <a:rPr lang="ja-JP" altLang="en-US" sz="4400" dirty="0">
                <a:effectLst>
                  <a:outerShdw blurRad="38100" dist="38100" dir="2700000" algn="tl">
                    <a:srgbClr val="000000">
                      <a:alpha val="43137"/>
                    </a:srgbClr>
                  </a:outerShdw>
                </a:effectLst>
              </a:rPr>
              <a:t>主ながんの種類と特徴など</a:t>
            </a:r>
          </a:p>
        </p:txBody>
      </p:sp>
      <p:graphicFrame>
        <p:nvGraphicFramePr>
          <p:cNvPr id="4" name="表 3"/>
          <p:cNvGraphicFramePr>
            <a:graphicFrameLocks noGrp="1"/>
          </p:cNvGraphicFramePr>
          <p:nvPr>
            <p:extLst>
              <p:ext uri="{D42A27DB-BD31-4B8C-83A1-F6EECF244321}">
                <p14:modId xmlns:p14="http://schemas.microsoft.com/office/powerpoint/2010/main" val="2267764102"/>
              </p:ext>
            </p:extLst>
          </p:nvPr>
        </p:nvGraphicFramePr>
        <p:xfrm>
          <a:off x="467544" y="1119923"/>
          <a:ext cx="8208912" cy="5650020"/>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6480720">
                  <a:extLst>
                    <a:ext uri="{9D8B030D-6E8A-4147-A177-3AD203B41FA5}">
                      <a16:colId xmlns:a16="http://schemas.microsoft.com/office/drawing/2014/main" val="20001"/>
                    </a:ext>
                  </a:extLst>
                </a:gridCol>
              </a:tblGrid>
              <a:tr h="370840">
                <a:tc>
                  <a:txBody>
                    <a:bodyPr/>
                    <a:lstStyle/>
                    <a:p>
                      <a:r>
                        <a:rPr kumimoji="1" lang="ja-JP" altLang="en-US" sz="2000" dirty="0"/>
                        <a:t>がんの名称</a:t>
                      </a:r>
                    </a:p>
                  </a:txBody>
                  <a:tcPr marT="72000" marB="36000" anchor="ctr" anchorCtr="1">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A162D0"/>
                    </a:solidFill>
                  </a:tcPr>
                </a:tc>
                <a:tc>
                  <a:txBody>
                    <a:bodyPr/>
                    <a:lstStyle/>
                    <a:p>
                      <a:r>
                        <a:rPr kumimoji="1" lang="ja-JP" altLang="en-US" sz="2000" dirty="0"/>
                        <a:t>特徴など</a:t>
                      </a:r>
                    </a:p>
                  </a:txBody>
                  <a:tcPr marT="72000" marB="36000" anchor="ctr" anchorCtr="1">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A162D0"/>
                    </a:solidFill>
                  </a:tcPr>
                </a:tc>
                <a:extLst>
                  <a:ext uri="{0D108BD9-81ED-4DB2-BD59-A6C34878D82A}">
                    <a16:rowId xmlns:a16="http://schemas.microsoft.com/office/drawing/2014/main" val="10000"/>
                  </a:ext>
                </a:extLst>
              </a:tr>
              <a:tr h="370840">
                <a:tc>
                  <a:txBody>
                    <a:bodyPr/>
                    <a:lstStyle/>
                    <a:p>
                      <a:r>
                        <a:rPr kumimoji="1" lang="ja-JP" altLang="en-US" sz="2400" b="1" dirty="0">
                          <a:solidFill>
                            <a:schemeClr val="tx1">
                              <a:lumMod val="75000"/>
                              <a:lumOff val="25000"/>
                            </a:schemeClr>
                          </a:solidFill>
                          <a:latin typeface="+mj-ea"/>
                          <a:ea typeface="+mj-ea"/>
                        </a:rPr>
                        <a:t>乳がん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tc>
                  <a:txBody>
                    <a:bodyPr/>
                    <a:lstStyle/>
                    <a:p>
                      <a:pPr marL="180000" indent="-180000" algn="just">
                        <a:buFont typeface="Arial" panose="020B0604020202020204" pitchFamily="34" charset="0"/>
                        <a:buChar char="•"/>
                      </a:pPr>
                      <a:r>
                        <a:rPr kumimoji="1" lang="ja-JP" altLang="en-US" sz="2100" spc="0" baseline="0" dirty="0">
                          <a:solidFill>
                            <a:schemeClr val="tx1">
                              <a:lumMod val="75000"/>
                              <a:lumOff val="25000"/>
                            </a:schemeClr>
                          </a:solidFill>
                          <a:latin typeface="+mn-ea"/>
                          <a:ea typeface="+mn-ea"/>
                        </a:rPr>
                        <a:t>乳房内にがんのかたまりができる。</a:t>
                      </a:r>
                    </a:p>
                    <a:p>
                      <a:pPr marL="180000" indent="-180000" algn="just">
                        <a:spcBef>
                          <a:spcPts val="700"/>
                        </a:spcBef>
                        <a:buFont typeface="Arial" panose="020B0604020202020204" pitchFamily="34" charset="0"/>
                        <a:buChar char="•"/>
                      </a:pPr>
                      <a:r>
                        <a:rPr kumimoji="1" lang="ja-JP" altLang="en-US" sz="2100" spc="0" baseline="0" dirty="0">
                          <a:solidFill>
                            <a:schemeClr val="tx1">
                              <a:lumMod val="75000"/>
                              <a:lumOff val="25000"/>
                            </a:schemeClr>
                          </a:solidFill>
                          <a:latin typeface="+mn-ea"/>
                          <a:ea typeface="+mn-ea"/>
                        </a:rPr>
                        <a:t>しこりや皮膚のくぼみなどの有無をチェックすることが重要。</a:t>
                      </a:r>
                    </a:p>
                  </a:txBody>
                  <a:tcPr marL="216000" marR="180000" marT="162000" marB="108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extLst>
                  <a:ext uri="{0D108BD9-81ED-4DB2-BD59-A6C34878D82A}">
                    <a16:rowId xmlns:a16="http://schemas.microsoft.com/office/drawing/2014/main" val="10001"/>
                  </a:ext>
                </a:extLst>
              </a:tr>
              <a:tr h="370840">
                <a:tc>
                  <a:txBody>
                    <a:bodyPr/>
                    <a:lstStyle/>
                    <a:p>
                      <a:r>
                        <a:rPr kumimoji="1" lang="ja-JP" altLang="en-US" sz="2400" b="1" dirty="0">
                          <a:solidFill>
                            <a:schemeClr val="tx1">
                              <a:lumMod val="75000"/>
                              <a:lumOff val="25000"/>
                            </a:schemeClr>
                          </a:solidFill>
                          <a:latin typeface="+mj-ea"/>
                          <a:ea typeface="+mj-ea"/>
                        </a:rPr>
                        <a:t>子宮頸がん</a:t>
                      </a:r>
                      <a:endParaRPr kumimoji="1" lang="en-US" altLang="ja-JP" sz="2400" b="1" dirty="0">
                        <a:solidFill>
                          <a:schemeClr val="tx1">
                            <a:lumMod val="75000"/>
                            <a:lumOff val="25000"/>
                          </a:schemeClr>
                        </a:solidFill>
                        <a:latin typeface="+mj-ea"/>
                        <a:ea typeface="+mj-ea"/>
                      </a:endParaRPr>
                    </a:p>
                    <a:p>
                      <a:r>
                        <a:rPr kumimoji="1" lang="ja-JP" altLang="en-US" sz="2400" b="1" dirty="0">
                          <a:solidFill>
                            <a:schemeClr val="tx1">
                              <a:lumMod val="75000"/>
                              <a:lumOff val="25000"/>
                            </a:schemeClr>
                          </a:solidFill>
                          <a:latin typeface="+mj-ea"/>
                          <a:ea typeface="+mj-ea"/>
                        </a:rPr>
                        <a:t>子宮体がん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5EFFF"/>
                    </a:solidFill>
                  </a:tcPr>
                </a:tc>
                <a:tc>
                  <a:txBody>
                    <a:bodyPr/>
                    <a:lstStyle/>
                    <a:p>
                      <a:pPr marL="180000" marR="0" indent="-1800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100" b="0" i="0" u="none" strike="noStrike" kern="1200" spc="0" baseline="0" dirty="0">
                          <a:solidFill>
                            <a:schemeClr val="tx1">
                              <a:lumMod val="75000"/>
                              <a:lumOff val="25000"/>
                            </a:schemeClr>
                          </a:solidFill>
                          <a:latin typeface="+mn-ea"/>
                          <a:ea typeface="+mn-ea"/>
                          <a:cs typeface="+mn-cs"/>
                        </a:rPr>
                        <a:t>子宮のがんには、子宮の入</a:t>
                      </a:r>
                      <a:r>
                        <a:rPr kumimoji="1" lang="ja-JP" altLang="en-US" sz="2100" b="0" i="0" u="none" strike="noStrike" kern="1200" spc="-700" baseline="0" dirty="0">
                          <a:solidFill>
                            <a:schemeClr val="tx1">
                              <a:lumMod val="75000"/>
                              <a:lumOff val="25000"/>
                            </a:schemeClr>
                          </a:solidFill>
                          <a:latin typeface="+mn-ea"/>
                          <a:ea typeface="+mn-ea"/>
                          <a:cs typeface="+mn-cs"/>
                        </a:rPr>
                        <a:t>口</a:t>
                      </a:r>
                      <a:r>
                        <a:rPr kumimoji="1" lang="ja-JP" altLang="en-US" sz="2100" b="0" i="0" u="none" strike="noStrike" kern="1200" spc="0" baseline="0" dirty="0">
                          <a:solidFill>
                            <a:schemeClr val="tx1">
                              <a:lumMod val="75000"/>
                              <a:lumOff val="25000"/>
                            </a:schemeClr>
                          </a:solidFill>
                          <a:latin typeface="+mn-ea"/>
                          <a:ea typeface="+mn-ea"/>
                          <a:cs typeface="+mn-cs"/>
                        </a:rPr>
                        <a:t>（頸部</a:t>
                      </a:r>
                      <a:r>
                        <a:rPr kumimoji="1" lang="ja-JP" altLang="en-US" sz="2100" b="0" i="0" u="none" strike="noStrike" kern="1200" spc="-700" baseline="0" dirty="0">
                          <a:solidFill>
                            <a:schemeClr val="tx1">
                              <a:lumMod val="75000"/>
                              <a:lumOff val="25000"/>
                            </a:schemeClr>
                          </a:solidFill>
                          <a:latin typeface="+mn-ea"/>
                          <a:ea typeface="+mn-ea"/>
                          <a:cs typeface="+mn-cs"/>
                        </a:rPr>
                        <a:t>）</a:t>
                      </a:r>
                      <a:r>
                        <a:rPr kumimoji="1" lang="ja-JP" altLang="en-US" sz="2100" b="0" i="0" u="none" strike="noStrike" kern="1200" spc="0" baseline="0" dirty="0">
                          <a:solidFill>
                            <a:schemeClr val="tx1">
                              <a:lumMod val="75000"/>
                              <a:lumOff val="25000"/>
                            </a:schemeClr>
                          </a:solidFill>
                          <a:latin typeface="+mn-ea"/>
                          <a:ea typeface="+mn-ea"/>
                          <a:cs typeface="+mn-cs"/>
                        </a:rPr>
                        <a:t>にできるものと、子宮本</a:t>
                      </a:r>
                      <a:r>
                        <a:rPr kumimoji="1" lang="ja-JP" altLang="en-US" sz="2100" b="0" i="0" u="none" strike="noStrike" kern="1200" spc="-700" baseline="0" dirty="0">
                          <a:solidFill>
                            <a:schemeClr val="tx1">
                              <a:lumMod val="75000"/>
                              <a:lumOff val="25000"/>
                            </a:schemeClr>
                          </a:solidFill>
                          <a:latin typeface="+mn-ea"/>
                          <a:ea typeface="+mn-ea"/>
                          <a:cs typeface="+mn-cs"/>
                        </a:rPr>
                        <a:t>体</a:t>
                      </a:r>
                      <a:r>
                        <a:rPr kumimoji="1" lang="ja-JP" altLang="en-US" sz="2100" b="0" i="0" u="none" strike="noStrike" kern="1200" spc="-300" baseline="0" dirty="0">
                          <a:solidFill>
                            <a:schemeClr val="tx1">
                              <a:lumMod val="75000"/>
                              <a:lumOff val="25000"/>
                            </a:schemeClr>
                          </a:solidFill>
                          <a:latin typeface="+mn-ea"/>
                          <a:ea typeface="+mn-ea"/>
                          <a:cs typeface="+mn-cs"/>
                        </a:rPr>
                        <a:t>（</a:t>
                      </a:r>
                      <a:r>
                        <a:rPr kumimoji="1" lang="ja-JP" altLang="en-US" sz="2100" b="0" i="0" u="none" strike="noStrike" kern="1200" spc="0" baseline="0" dirty="0">
                          <a:solidFill>
                            <a:schemeClr val="tx1">
                              <a:lumMod val="75000"/>
                              <a:lumOff val="25000"/>
                            </a:schemeClr>
                          </a:solidFill>
                          <a:latin typeface="+mn-ea"/>
                          <a:ea typeface="+mn-ea"/>
                          <a:cs typeface="+mn-cs"/>
                        </a:rPr>
                        <a:t>体部</a:t>
                      </a:r>
                      <a:r>
                        <a:rPr kumimoji="1" lang="ja-JP" altLang="en-US" sz="2100" b="0" i="0" u="none" strike="noStrike" kern="1200" spc="-700" baseline="0" dirty="0">
                          <a:solidFill>
                            <a:schemeClr val="tx1">
                              <a:lumMod val="75000"/>
                              <a:lumOff val="25000"/>
                            </a:schemeClr>
                          </a:solidFill>
                          <a:latin typeface="+mn-ea"/>
                          <a:ea typeface="+mn-ea"/>
                          <a:cs typeface="+mn-cs"/>
                        </a:rPr>
                        <a:t>）</a:t>
                      </a:r>
                      <a:r>
                        <a:rPr kumimoji="1" lang="ja-JP" altLang="en-US" sz="2100" b="0" i="0" u="none" strike="noStrike" kern="1200" spc="0" baseline="0" dirty="0">
                          <a:solidFill>
                            <a:schemeClr val="tx1">
                              <a:lumMod val="75000"/>
                              <a:lumOff val="25000"/>
                            </a:schemeClr>
                          </a:solidFill>
                          <a:latin typeface="+mn-ea"/>
                          <a:ea typeface="+mn-ea"/>
                          <a:cs typeface="+mn-cs"/>
                        </a:rPr>
                        <a:t>にできるものがある。</a:t>
                      </a:r>
                    </a:p>
                    <a:p>
                      <a:pPr marL="180000" marR="0" indent="-180000" algn="just" defTabSz="457200" rtl="0" eaLnBrk="1" fontAlgn="auto" latinLnBrk="0" hangingPunct="1">
                        <a:lnSpc>
                          <a:spcPct val="100000"/>
                        </a:lnSpc>
                        <a:spcBef>
                          <a:spcPts val="700"/>
                        </a:spcBef>
                        <a:spcAft>
                          <a:spcPts val="0"/>
                        </a:spcAft>
                        <a:buClrTx/>
                        <a:buSzTx/>
                        <a:buFont typeface="Arial" panose="020B0604020202020204" pitchFamily="34" charset="0"/>
                        <a:buChar char="•"/>
                        <a:tabLst/>
                        <a:defRPr/>
                      </a:pPr>
                      <a:r>
                        <a:rPr kumimoji="1" lang="ja-JP" altLang="en-US" sz="2100" b="0" i="0" u="none" strike="noStrike" kern="1200" spc="50" baseline="0" dirty="0">
                          <a:solidFill>
                            <a:schemeClr val="tx1">
                              <a:lumMod val="75000"/>
                              <a:lumOff val="25000"/>
                            </a:schemeClr>
                          </a:solidFill>
                          <a:latin typeface="+mn-ea"/>
                          <a:ea typeface="+mn-ea"/>
                          <a:cs typeface="+mn-cs"/>
                        </a:rPr>
                        <a:t>頸部にできるものでは、初期の段階では症状が</a:t>
                      </a:r>
                      <a:r>
                        <a:rPr kumimoji="1" lang="ja-JP" altLang="en-US" sz="2100" b="0" i="0" u="none" strike="noStrike" kern="1200" spc="0" baseline="0" dirty="0">
                          <a:solidFill>
                            <a:schemeClr val="tx1">
                              <a:lumMod val="75000"/>
                              <a:lumOff val="25000"/>
                            </a:schemeClr>
                          </a:solidFill>
                          <a:latin typeface="+mn-ea"/>
                          <a:ea typeface="+mn-ea"/>
                          <a:cs typeface="+mn-cs"/>
                        </a:rPr>
                        <a:t>ないことが多い。特に症状がなくても、</a:t>
                      </a:r>
                      <a:r>
                        <a:rPr kumimoji="1" lang="en-US" altLang="ja-JP" sz="2100" b="0" i="0" u="none" strike="noStrike" kern="1200" spc="0" baseline="0" dirty="0">
                          <a:solidFill>
                            <a:schemeClr val="tx1">
                              <a:lumMod val="75000"/>
                              <a:lumOff val="25000"/>
                            </a:schemeClr>
                          </a:solidFill>
                          <a:latin typeface="+mn-ea"/>
                          <a:ea typeface="+mn-ea"/>
                          <a:cs typeface="+mn-cs"/>
                        </a:rPr>
                        <a:t>20</a:t>
                      </a:r>
                      <a:r>
                        <a:rPr kumimoji="1" lang="ja-JP" altLang="en-US" sz="2100" b="0" i="0" u="none" strike="noStrike" kern="1200" spc="0" baseline="0" dirty="0">
                          <a:solidFill>
                            <a:schemeClr val="tx1">
                              <a:lumMod val="75000"/>
                              <a:lumOff val="25000"/>
                            </a:schemeClr>
                          </a:solidFill>
                          <a:latin typeface="+mn-ea"/>
                          <a:ea typeface="+mn-ea"/>
                          <a:cs typeface="+mn-cs"/>
                        </a:rPr>
                        <a:t>歳を過ぎたら、</a:t>
                      </a:r>
                      <a:r>
                        <a:rPr kumimoji="1" lang="en-US" altLang="ja-JP" sz="2100" b="0" i="0" u="none" strike="noStrike" kern="1200" spc="0" baseline="0" dirty="0">
                          <a:solidFill>
                            <a:schemeClr val="tx1">
                              <a:lumMod val="75000"/>
                              <a:lumOff val="25000"/>
                            </a:schemeClr>
                          </a:solidFill>
                          <a:latin typeface="+mn-ea"/>
                          <a:ea typeface="+mn-ea"/>
                          <a:cs typeface="+mn-cs"/>
                        </a:rPr>
                        <a:t>2</a:t>
                      </a:r>
                      <a:r>
                        <a:rPr kumimoji="1" lang="ja-JP" altLang="en-US" sz="2100" b="0" i="0" u="none" strike="noStrike" kern="1200" spc="0" baseline="0" dirty="0">
                          <a:solidFill>
                            <a:schemeClr val="tx1">
                              <a:lumMod val="75000"/>
                              <a:lumOff val="25000"/>
                            </a:schemeClr>
                          </a:solidFill>
                          <a:latin typeface="+mn-ea"/>
                          <a:ea typeface="+mn-ea"/>
                          <a:cs typeface="+mn-cs"/>
                        </a:rPr>
                        <a:t>年に</a:t>
                      </a:r>
                      <a:r>
                        <a:rPr kumimoji="1" lang="en-US" altLang="ja-JP" sz="2100" b="0" i="0" u="none" strike="noStrike" kern="1200" spc="0" baseline="0" dirty="0">
                          <a:solidFill>
                            <a:schemeClr val="tx1">
                              <a:lumMod val="75000"/>
                              <a:lumOff val="25000"/>
                            </a:schemeClr>
                          </a:solidFill>
                          <a:latin typeface="+mn-ea"/>
                          <a:ea typeface="+mn-ea"/>
                          <a:cs typeface="+mn-cs"/>
                        </a:rPr>
                        <a:t>1</a:t>
                      </a:r>
                      <a:r>
                        <a:rPr kumimoji="1" lang="ja-JP" altLang="en-US" sz="2100" b="0" i="0" u="none" strike="noStrike" kern="1200" spc="0" baseline="0" dirty="0">
                          <a:solidFill>
                            <a:schemeClr val="tx1">
                              <a:lumMod val="75000"/>
                              <a:lumOff val="25000"/>
                            </a:schemeClr>
                          </a:solidFill>
                          <a:latin typeface="+mn-ea"/>
                          <a:ea typeface="+mn-ea"/>
                          <a:cs typeface="+mn-cs"/>
                        </a:rPr>
                        <a:t>回子宮頸がんの検診を受けることが勧められている。</a:t>
                      </a:r>
                    </a:p>
                  </a:txBody>
                  <a:tcPr marL="216000" marR="180000" marT="162000" marB="108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5EFFF"/>
                    </a:solidFill>
                  </a:tcPr>
                </a:tc>
                <a:extLst>
                  <a:ext uri="{0D108BD9-81ED-4DB2-BD59-A6C34878D82A}">
                    <a16:rowId xmlns:a16="http://schemas.microsoft.com/office/drawing/2014/main" val="10002"/>
                  </a:ext>
                </a:extLst>
              </a:tr>
              <a:tr h="370840">
                <a:tc>
                  <a:txBody>
                    <a:bodyPr/>
                    <a:lstStyle/>
                    <a:p>
                      <a:r>
                        <a:rPr kumimoji="1" lang="ja-JP" altLang="en-US" sz="2400" b="1" dirty="0">
                          <a:solidFill>
                            <a:schemeClr val="tx1">
                              <a:lumMod val="75000"/>
                              <a:lumOff val="25000"/>
                            </a:schemeClr>
                          </a:solidFill>
                          <a:latin typeface="+mj-ea"/>
                          <a:ea typeface="+mj-ea"/>
                        </a:rPr>
                        <a:t>前立腺がん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tc>
                  <a:txBody>
                    <a:bodyPr/>
                    <a:lstStyle/>
                    <a:p>
                      <a:pPr marL="180000" indent="-180000" algn="just">
                        <a:buFont typeface="Arial" panose="020B0604020202020204" pitchFamily="34" charset="0"/>
                        <a:buChar char="•"/>
                      </a:pPr>
                      <a:r>
                        <a:rPr kumimoji="1" lang="ja-JP" altLang="en-US" sz="2100" b="0" i="0" u="none" strike="noStrike" kern="1200" spc="0" baseline="0" dirty="0">
                          <a:solidFill>
                            <a:schemeClr val="tx1">
                              <a:lumMod val="75000"/>
                              <a:lumOff val="25000"/>
                            </a:schemeClr>
                          </a:solidFill>
                          <a:latin typeface="+mn-ea"/>
                          <a:ea typeface="+mn-ea"/>
                          <a:cs typeface="+mn-cs"/>
                        </a:rPr>
                        <a:t>診断方法が普及したことで、前立腺がんと診断される人が増加している。</a:t>
                      </a:r>
                    </a:p>
                    <a:p>
                      <a:pPr marL="180000" indent="-180000" algn="just">
                        <a:spcBef>
                          <a:spcPts val="700"/>
                        </a:spcBef>
                        <a:buFont typeface="Arial" panose="020B0604020202020204" pitchFamily="34" charset="0"/>
                        <a:buChar char="•"/>
                      </a:pPr>
                      <a:r>
                        <a:rPr kumimoji="1" lang="ja-JP" altLang="en-US" sz="2100" b="0" i="0" u="none" strike="noStrike" kern="1200" spc="0" baseline="0" dirty="0">
                          <a:solidFill>
                            <a:schemeClr val="tx1">
                              <a:lumMod val="75000"/>
                              <a:lumOff val="25000"/>
                            </a:schemeClr>
                          </a:solidFill>
                          <a:latin typeface="+mn-ea"/>
                          <a:ea typeface="+mn-ea"/>
                          <a:cs typeface="+mn-cs"/>
                        </a:rPr>
                        <a:t>かなり進行した場合でも適切に対処すれば、通常の生活を長く続けることができる。</a:t>
                      </a:r>
                    </a:p>
                  </a:txBody>
                  <a:tcPr marL="216000" marR="180000" marT="162000" marB="108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extLst>
                  <a:ext uri="{0D108BD9-81ED-4DB2-BD59-A6C34878D82A}">
                    <a16:rowId xmlns:a16="http://schemas.microsoft.com/office/drawing/2014/main" val="10003"/>
                  </a:ext>
                </a:extLst>
              </a:tr>
            </a:tbl>
          </a:graphicData>
        </a:graphic>
      </p:graphicFrame>
      <p:sp>
        <p:nvSpPr>
          <p:cNvPr id="3" name="正方形/長方形 2"/>
          <p:cNvSpPr/>
          <p:nvPr/>
        </p:nvSpPr>
        <p:spPr>
          <a:xfrm>
            <a:off x="1107149" y="3462344"/>
            <a:ext cx="441146" cy="246221"/>
          </a:xfrm>
          <a:prstGeom prst="rect">
            <a:avLst/>
          </a:prstGeom>
        </p:spPr>
        <p:txBody>
          <a:bodyPr wrap="none">
            <a:spAutoFit/>
          </a:bodyPr>
          <a:lstStyle/>
          <a:p>
            <a:r>
              <a:rPr lang="ja-JP" altLang="en-US" sz="1000" b="1" dirty="0">
                <a:solidFill>
                  <a:schemeClr val="tx1">
                    <a:lumMod val="75000"/>
                    <a:lumOff val="25000"/>
                  </a:schemeClr>
                </a:solidFill>
                <a:latin typeface="+mj-ea"/>
              </a:rPr>
              <a:t>けい</a:t>
            </a:r>
            <a:endParaRPr lang="ja-JP" altLang="en-US" sz="1000" dirty="0"/>
          </a:p>
        </p:txBody>
      </p:sp>
      <p:sp>
        <p:nvSpPr>
          <p:cNvPr id="6" name="正方形/長方形 5"/>
          <p:cNvSpPr/>
          <p:nvPr/>
        </p:nvSpPr>
        <p:spPr>
          <a:xfrm>
            <a:off x="6334060" y="2875800"/>
            <a:ext cx="364202" cy="200055"/>
          </a:xfrm>
          <a:prstGeom prst="rect">
            <a:avLst/>
          </a:prstGeom>
        </p:spPr>
        <p:txBody>
          <a:bodyPr wrap="none">
            <a:spAutoFit/>
          </a:bodyPr>
          <a:lstStyle/>
          <a:p>
            <a:r>
              <a:rPr lang="ja-JP" altLang="en-US" sz="700" b="1" dirty="0">
                <a:solidFill>
                  <a:schemeClr val="tx1">
                    <a:lumMod val="75000"/>
                    <a:lumOff val="25000"/>
                  </a:schemeClr>
                </a:solidFill>
                <a:latin typeface="+mj-ea"/>
              </a:rPr>
              <a:t>けい</a:t>
            </a:r>
            <a:endParaRPr lang="ja-JP" altLang="en-US" sz="700" b="1" dirty="0"/>
          </a:p>
        </p:txBody>
      </p:sp>
      <p:sp>
        <p:nvSpPr>
          <p:cNvPr id="7" name="正方形/長方形 6"/>
          <p:cNvSpPr/>
          <p:nvPr/>
        </p:nvSpPr>
        <p:spPr>
          <a:xfrm>
            <a:off x="2551504" y="3603933"/>
            <a:ext cx="364202" cy="200055"/>
          </a:xfrm>
          <a:prstGeom prst="rect">
            <a:avLst/>
          </a:prstGeom>
        </p:spPr>
        <p:txBody>
          <a:bodyPr wrap="none">
            <a:spAutoFit/>
          </a:bodyPr>
          <a:lstStyle/>
          <a:p>
            <a:r>
              <a:rPr lang="ja-JP" altLang="en-US" sz="700" b="1" dirty="0">
                <a:solidFill>
                  <a:schemeClr val="tx1">
                    <a:lumMod val="75000"/>
                    <a:lumOff val="25000"/>
                  </a:schemeClr>
                </a:solidFill>
                <a:latin typeface="+mj-ea"/>
              </a:rPr>
              <a:t>けい</a:t>
            </a:r>
            <a:endParaRPr lang="ja-JP" altLang="en-US" sz="700" b="1" dirty="0"/>
          </a:p>
        </p:txBody>
      </p:sp>
      <p:sp>
        <p:nvSpPr>
          <p:cNvPr id="8" name="正方形/長方形 7"/>
          <p:cNvSpPr/>
          <p:nvPr/>
        </p:nvSpPr>
        <p:spPr>
          <a:xfrm>
            <a:off x="5657483" y="4236964"/>
            <a:ext cx="364202" cy="200055"/>
          </a:xfrm>
          <a:prstGeom prst="rect">
            <a:avLst/>
          </a:prstGeom>
        </p:spPr>
        <p:txBody>
          <a:bodyPr wrap="none">
            <a:spAutoFit/>
          </a:bodyPr>
          <a:lstStyle/>
          <a:p>
            <a:r>
              <a:rPr lang="ja-JP" altLang="en-US" sz="700" b="1" dirty="0">
                <a:solidFill>
                  <a:schemeClr val="tx1">
                    <a:lumMod val="75000"/>
                    <a:lumOff val="25000"/>
                  </a:schemeClr>
                </a:solidFill>
                <a:latin typeface="+mj-ea"/>
              </a:rPr>
              <a:t>けい</a:t>
            </a:r>
            <a:endParaRPr lang="ja-JP" altLang="en-US" sz="700" b="1" dirty="0"/>
          </a:p>
        </p:txBody>
      </p:sp>
    </p:spTree>
    <p:extLst>
      <p:ext uri="{BB962C8B-B14F-4D97-AF65-F5344CB8AC3E}">
        <p14:creationId xmlns:p14="http://schemas.microsoft.com/office/powerpoint/2010/main" val="1851968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kinami\Documents\workold\cc\case\荻原　静枝\2006-12-20\000113050258_20061220120028_39006042.jpg"/>
          <p:cNvPicPr>
            <a:picLocks noChangeAspect="1" noChangeArrowheads="1"/>
          </p:cNvPicPr>
          <p:nvPr/>
        </p:nvPicPr>
        <p:blipFill>
          <a:blip r:embed="rId3"/>
          <a:srcRect l="33279" t="7690" r="9221" b="25642"/>
          <a:stretch>
            <a:fillRect/>
          </a:stretch>
        </p:blipFill>
        <p:spPr bwMode="auto">
          <a:xfrm>
            <a:off x="3438261" y="1411552"/>
            <a:ext cx="2598208" cy="2386542"/>
          </a:xfrm>
          <a:prstGeom prst="rect">
            <a:avLst/>
          </a:prstGeom>
          <a:noFill/>
          <a:ln w="9525">
            <a:noFill/>
            <a:miter lim="800000"/>
            <a:headEnd/>
            <a:tailEnd/>
          </a:ln>
        </p:spPr>
      </p:pic>
      <p:pic>
        <p:nvPicPr>
          <p:cNvPr id="26627" name="Picture 4" descr="Img_002"/>
          <p:cNvPicPr>
            <a:picLocks noChangeAspect="1" noChangeArrowheads="1"/>
          </p:cNvPicPr>
          <p:nvPr/>
        </p:nvPicPr>
        <p:blipFill>
          <a:blip r:embed="rId4"/>
          <a:srcRect l="52354" t="27480" b="580"/>
          <a:stretch>
            <a:fillRect/>
          </a:stretch>
        </p:blipFill>
        <p:spPr bwMode="auto">
          <a:xfrm>
            <a:off x="6135688" y="1362605"/>
            <a:ext cx="2139157" cy="2423583"/>
          </a:xfrm>
          <a:prstGeom prst="rect">
            <a:avLst/>
          </a:prstGeom>
          <a:noFill/>
          <a:ln w="9525">
            <a:noFill/>
            <a:miter lim="800000"/>
            <a:headEnd/>
            <a:tailEnd/>
          </a:ln>
        </p:spPr>
      </p:pic>
      <p:sp>
        <p:nvSpPr>
          <p:cNvPr id="26628" name="テキスト ボックス 5"/>
          <p:cNvSpPr txBox="1">
            <a:spLocks noChangeArrowheads="1"/>
          </p:cNvSpPr>
          <p:nvPr/>
        </p:nvSpPr>
        <p:spPr bwMode="auto">
          <a:xfrm>
            <a:off x="439871" y="4134323"/>
            <a:ext cx="5280613" cy="1932324"/>
          </a:xfrm>
          <a:prstGeom prst="rect">
            <a:avLst/>
          </a:prstGeom>
          <a:noFill/>
          <a:ln w="9525">
            <a:noFill/>
            <a:miter lim="800000"/>
            <a:headEnd/>
            <a:tailEnd/>
          </a:ln>
        </p:spPr>
        <p:txBody>
          <a:bodyPr wrap="none">
            <a:prstTxWarp prst="textNoShape">
              <a:avLst/>
            </a:prstTxWarp>
            <a:spAutoFit/>
          </a:bodyPr>
          <a:lstStyle/>
          <a:p>
            <a:pPr eaLnBrk="1" hangingPunct="1">
              <a:lnSpc>
                <a:spcPct val="130000"/>
              </a:lnSpc>
            </a:pPr>
            <a:r>
              <a:rPr lang="ja-JP" altLang="en-US" sz="2333"/>
              <a:t>癌は</a:t>
            </a:r>
            <a:r>
              <a:rPr lang="ja-JP" altLang="en-US" sz="2333" dirty="0"/>
              <a:t>、粘膜等上皮から発生する</a:t>
            </a:r>
            <a:endParaRPr lang="en-US" altLang="en-US" sz="2333" dirty="0"/>
          </a:p>
          <a:p>
            <a:pPr eaLnBrk="1" hangingPunct="1">
              <a:lnSpc>
                <a:spcPct val="130000"/>
              </a:lnSpc>
            </a:pPr>
            <a:r>
              <a:rPr lang="ja-JP" altLang="en-US" sz="2333" dirty="0"/>
              <a:t>悪性腫瘍で，自覚症状は、初めは，</a:t>
            </a:r>
            <a:endParaRPr lang="en-US" altLang="en-US" sz="2333" dirty="0"/>
          </a:p>
          <a:p>
            <a:pPr eaLnBrk="1" hangingPunct="1">
              <a:lnSpc>
                <a:spcPct val="130000"/>
              </a:lnSpc>
            </a:pPr>
            <a:r>
              <a:rPr lang="ja-JP" altLang="en-US" sz="2333" dirty="0"/>
              <a:t>ない場合</a:t>
            </a:r>
            <a:r>
              <a:rPr lang="ja-JP" altLang="en-US" sz="2333"/>
              <a:t>が多いが、放置</a:t>
            </a:r>
            <a:r>
              <a:rPr lang="ja-JP" altLang="en-US" sz="2333" dirty="0"/>
              <a:t>すると、進行</a:t>
            </a:r>
            <a:endParaRPr lang="en-US" sz="2333" dirty="0"/>
          </a:p>
          <a:p>
            <a:pPr eaLnBrk="1" hangingPunct="1">
              <a:lnSpc>
                <a:spcPct val="130000"/>
              </a:lnSpc>
            </a:pPr>
            <a:r>
              <a:rPr lang="ja-JP" altLang="en-US" sz="2333"/>
              <a:t>して他の臓器への転移</a:t>
            </a:r>
            <a:r>
              <a:rPr lang="ja-JP" altLang="en-US" sz="2333" dirty="0"/>
              <a:t>が出現する</a:t>
            </a:r>
            <a:endParaRPr lang="en-US" altLang="ja-JP" sz="2333" dirty="0"/>
          </a:p>
        </p:txBody>
      </p:sp>
      <p:pic>
        <p:nvPicPr>
          <p:cNvPr id="26629" name="Picture 4" descr="C:\Users\kinami\Documents\workold\other\早期胃癌の治療\図\z2.jpg"/>
          <p:cNvPicPr>
            <a:picLocks noChangeAspect="1" noChangeArrowheads="1"/>
          </p:cNvPicPr>
          <p:nvPr/>
        </p:nvPicPr>
        <p:blipFill>
          <a:blip r:embed="rId5"/>
          <a:srcRect/>
          <a:stretch>
            <a:fillRect/>
          </a:stretch>
        </p:blipFill>
        <p:spPr bwMode="auto">
          <a:xfrm>
            <a:off x="5715000" y="3923772"/>
            <a:ext cx="2667000" cy="2006865"/>
          </a:xfrm>
          <a:prstGeom prst="rect">
            <a:avLst/>
          </a:prstGeom>
          <a:noFill/>
          <a:ln w="9525">
            <a:noFill/>
            <a:miter lim="800000"/>
            <a:headEnd/>
            <a:tailEnd/>
          </a:ln>
        </p:spPr>
      </p:pic>
      <p:sp>
        <p:nvSpPr>
          <p:cNvPr id="119815" name="Text Box 1031"/>
          <p:cNvSpPr txBox="1">
            <a:spLocks noChangeArrowheads="1"/>
          </p:cNvSpPr>
          <p:nvPr/>
        </p:nvSpPr>
        <p:spPr bwMode="auto">
          <a:xfrm>
            <a:off x="821649" y="2951975"/>
            <a:ext cx="1983235" cy="810350"/>
          </a:xfrm>
          <a:prstGeom prst="rect">
            <a:avLst/>
          </a:prstGeom>
          <a:noFill/>
          <a:ln w="9525">
            <a:noFill/>
            <a:miter lim="800000"/>
            <a:headEnd/>
            <a:tailEnd/>
          </a:ln>
          <a:effectLst/>
        </p:spPr>
        <p:txBody>
          <a:bodyPr wrap="none">
            <a:prstTxWarp prst="textNoShape">
              <a:avLst/>
            </a:prstTxWarp>
            <a:spAutoFit/>
          </a:bodyPr>
          <a:lstStyle/>
          <a:p>
            <a:pPr algn="ctr" eaLnBrk="1" hangingPunct="1"/>
            <a:r>
              <a:rPr lang="ja-JP" altLang="en-US" sz="2333" dirty="0"/>
              <a:t>これ</a:t>
            </a:r>
            <a:r>
              <a:rPr lang="ja-JP" altLang="en-US" sz="2333"/>
              <a:t>は胃癌の</a:t>
            </a:r>
            <a:endParaRPr lang="en-US" altLang="ja-JP" sz="2333" dirty="0"/>
          </a:p>
          <a:p>
            <a:pPr algn="ctr" eaLnBrk="1" hangingPunct="1"/>
            <a:r>
              <a:rPr lang="ja-JP" altLang="en-US" sz="2333"/>
              <a:t>胃</a:t>
            </a:r>
            <a:r>
              <a:rPr lang="ja-JP" altLang="en-US" sz="2333" dirty="0"/>
              <a:t>カメラ像</a:t>
            </a:r>
          </a:p>
        </p:txBody>
      </p:sp>
      <p:sp>
        <p:nvSpPr>
          <p:cNvPr id="26631" name="Line 1032"/>
          <p:cNvSpPr>
            <a:spLocks noChangeShapeType="1"/>
          </p:cNvSpPr>
          <p:nvPr/>
        </p:nvSpPr>
        <p:spPr bwMode="auto">
          <a:xfrm flipV="1">
            <a:off x="2954766" y="2604824"/>
            <a:ext cx="2164924" cy="68016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ja-JP" altLang="en-US" sz="1500"/>
          </a:p>
        </p:txBody>
      </p:sp>
      <p:sp>
        <p:nvSpPr>
          <p:cNvPr id="119817" name="Text Box 1033"/>
          <p:cNvSpPr txBox="1">
            <a:spLocks noChangeArrowheads="1"/>
          </p:cNvSpPr>
          <p:nvPr/>
        </p:nvSpPr>
        <p:spPr bwMode="auto">
          <a:xfrm>
            <a:off x="1547664" y="412026"/>
            <a:ext cx="5827236" cy="707886"/>
          </a:xfrm>
          <a:prstGeom prst="rect">
            <a:avLst/>
          </a:prstGeom>
          <a:noFill/>
          <a:ln w="9525">
            <a:noFill/>
            <a:miter lim="800000"/>
            <a:headEnd/>
            <a:tailEnd/>
          </a:ln>
          <a:effectLst/>
        </p:spPr>
        <p:txBody>
          <a:bodyPr wrap="none">
            <a:prstTxWarp prst="textNoShape">
              <a:avLst/>
            </a:prstTxWarp>
            <a:spAutoFit/>
          </a:bodyPr>
          <a:lstStyle/>
          <a:p>
            <a:pPr eaLnBrk="1" hangingPunct="1"/>
            <a:r>
              <a:rPr lang="ja-JP" altLang="en-US" sz="4000" b="1">
                <a:latin typeface="+mj-ea"/>
                <a:ea typeface="+mj-ea"/>
              </a:rPr>
              <a:t>がんとはどういう病気か</a:t>
            </a:r>
          </a:p>
        </p:txBody>
      </p:sp>
      <p:sp>
        <p:nvSpPr>
          <p:cNvPr id="2" name="テキスト ボックス 1">
            <a:extLst>
              <a:ext uri="{FF2B5EF4-FFF2-40B4-BE49-F238E27FC236}">
                <a16:creationId xmlns:a16="http://schemas.microsoft.com/office/drawing/2014/main" id="{A071F1F7-1B3E-8C4C-A9BA-9A81571AC3C5}"/>
              </a:ext>
            </a:extLst>
          </p:cNvPr>
          <p:cNvSpPr txBox="1"/>
          <p:nvPr/>
        </p:nvSpPr>
        <p:spPr>
          <a:xfrm>
            <a:off x="780220" y="1554879"/>
            <a:ext cx="2236510" cy="707886"/>
          </a:xfrm>
          <a:prstGeom prst="rect">
            <a:avLst/>
          </a:prstGeom>
          <a:noFill/>
        </p:spPr>
        <p:txBody>
          <a:bodyPr wrap="none" rtlCol="0">
            <a:spAutoFit/>
          </a:bodyPr>
          <a:lstStyle/>
          <a:p>
            <a:r>
              <a:rPr kumimoji="1" lang="ja-JP" altLang="en-US" sz="4000"/>
              <a:t>例：胃癌</a:t>
            </a:r>
          </a:p>
        </p:txBody>
      </p:sp>
      <p:sp>
        <p:nvSpPr>
          <p:cNvPr id="3" name="テキスト ボックス 2">
            <a:extLst>
              <a:ext uri="{FF2B5EF4-FFF2-40B4-BE49-F238E27FC236}">
                <a16:creationId xmlns:a16="http://schemas.microsoft.com/office/drawing/2014/main" id="{A3B6E53C-1BCB-754F-A096-A4412054F883}"/>
              </a:ext>
            </a:extLst>
          </p:cNvPr>
          <p:cNvSpPr txBox="1"/>
          <p:nvPr/>
        </p:nvSpPr>
        <p:spPr>
          <a:xfrm>
            <a:off x="1898475" y="1326203"/>
            <a:ext cx="1107996" cy="369332"/>
          </a:xfrm>
          <a:prstGeom prst="rect">
            <a:avLst/>
          </a:prstGeom>
          <a:noFill/>
        </p:spPr>
        <p:txBody>
          <a:bodyPr wrap="none" rtlCol="0">
            <a:spAutoFit/>
          </a:bodyPr>
          <a:lstStyle/>
          <a:p>
            <a:r>
              <a:rPr kumimoji="1" lang="ja-JP" altLang="en-US"/>
              <a:t>い　がん</a:t>
            </a:r>
          </a:p>
        </p:txBody>
      </p:sp>
    </p:spTree>
    <p:extLst>
      <p:ext uri="{BB962C8B-B14F-4D97-AF65-F5344CB8AC3E}">
        <p14:creationId xmlns:p14="http://schemas.microsoft.com/office/powerpoint/2010/main" val="2235123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90326" y="1124744"/>
            <a:ext cx="2596251" cy="2841245"/>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467544" y="181057"/>
            <a:ext cx="8208912" cy="769441"/>
          </a:xfrm>
          <a:prstGeom prst="rect">
            <a:avLst/>
          </a:prstGeom>
          <a:noFill/>
        </p:spPr>
        <p:txBody>
          <a:bodyPr wrap="square" rtlCol="0">
            <a:spAutoFit/>
          </a:bodyPr>
          <a:lstStyle/>
          <a:p>
            <a:pPr algn="ctr"/>
            <a:r>
              <a:rPr kumimoji="1" lang="ja-JP" altLang="en-US" sz="4400" b="1" dirty="0">
                <a:effectLst>
                  <a:outerShdw blurRad="38100" dist="38100" dir="2700000" algn="tl">
                    <a:srgbClr val="000000">
                      <a:alpha val="43137"/>
                    </a:srgbClr>
                  </a:outerShdw>
                </a:effectLst>
              </a:rPr>
              <a:t>日本の主ながん</a:t>
            </a:r>
            <a:r>
              <a:rPr lang="ja-JP" altLang="en-US" sz="4400" b="1" dirty="0">
                <a:effectLst>
                  <a:outerShdw blurRad="38100" dist="38100" dir="2700000" algn="tl">
                    <a:srgbClr val="000000">
                      <a:alpha val="43137"/>
                    </a:srgbClr>
                  </a:outerShdw>
                </a:effectLst>
              </a:rPr>
              <a:t>のり患</a:t>
            </a:r>
            <a:r>
              <a:rPr kumimoji="1" lang="ja-JP" altLang="en-US" sz="4400" b="1" dirty="0">
                <a:effectLst>
                  <a:outerShdw blurRad="38100" dist="38100" dir="2700000" algn="tl">
                    <a:srgbClr val="000000">
                      <a:alpha val="43137"/>
                    </a:srgbClr>
                  </a:outerShdw>
                </a:effectLst>
              </a:rPr>
              <a:t>数</a:t>
            </a:r>
          </a:p>
        </p:txBody>
      </p:sp>
      <p:sp>
        <p:nvSpPr>
          <p:cNvPr id="12" name="角丸四角形吹き出し 11"/>
          <p:cNvSpPr/>
          <p:nvPr/>
        </p:nvSpPr>
        <p:spPr>
          <a:xfrm>
            <a:off x="912292" y="4077072"/>
            <a:ext cx="7272808" cy="2260979"/>
          </a:xfrm>
          <a:prstGeom prst="wedgeRoundRectCallout">
            <a:avLst>
              <a:gd name="adj1" fmla="val 34238"/>
              <a:gd name="adj2" fmla="val -83350"/>
              <a:gd name="adj3" fmla="val 16667"/>
            </a:avLst>
          </a:prstGeom>
          <a:solidFill>
            <a:schemeClr val="bg1"/>
          </a:solidFill>
          <a:ln w="57150">
            <a:solidFill>
              <a:srgbClr val="FF99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16000" tIns="144000" rIns="0" rtlCol="0" anchor="ctr"/>
          <a:lstStyle/>
          <a:p>
            <a:pPr algn="ctr"/>
            <a:r>
              <a:rPr lang="ja-JP" altLang="en-US"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男女別では</a:t>
            </a:r>
            <a:endParaRPr lang="en-US" altLang="ja-JP"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男性の</a:t>
            </a:r>
            <a:r>
              <a:rPr lang="en-US" altLang="ja-JP"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位は「胃がん」</a:t>
            </a:r>
            <a:endParaRPr lang="en-US" altLang="ja-JP"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女性の</a:t>
            </a:r>
            <a:r>
              <a:rPr lang="en-US" altLang="ja-JP"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位は「乳がん」</a:t>
            </a:r>
            <a:endParaRPr lang="en-US" altLang="ja-JP"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2699792" y="1348755"/>
            <a:ext cx="2952328"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20000"/>
              </a:lnSpc>
            </a:pPr>
            <a:r>
              <a:rPr lang="ja-JP" altLang="en-US" sz="4800" b="1" dirty="0">
                <a:solidFill>
                  <a:schemeClr val="tx1">
                    <a:lumMod val="75000"/>
                    <a:lumOff val="25000"/>
                  </a:schemeClr>
                </a:solidFill>
                <a:latin typeface="+mn-ea"/>
              </a:rPr>
              <a:t>大腸がん</a:t>
            </a:r>
            <a:endParaRPr lang="en-US" altLang="ja-JP" sz="4800" b="1" dirty="0">
              <a:solidFill>
                <a:schemeClr val="tx1">
                  <a:lumMod val="75000"/>
                  <a:lumOff val="25000"/>
                </a:schemeClr>
              </a:solidFill>
              <a:latin typeface="+mn-ea"/>
            </a:endParaRPr>
          </a:p>
        </p:txBody>
      </p:sp>
      <p:sp>
        <p:nvSpPr>
          <p:cNvPr id="14" name="正方形/長方形 13"/>
          <p:cNvSpPr/>
          <p:nvPr/>
        </p:nvSpPr>
        <p:spPr>
          <a:xfrm>
            <a:off x="2699792" y="2240509"/>
            <a:ext cx="3350956"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20000"/>
              </a:lnSpc>
            </a:pPr>
            <a:r>
              <a:rPr lang="ja-JP" altLang="en-US" sz="4800" b="1" dirty="0">
                <a:solidFill>
                  <a:schemeClr val="tx1">
                    <a:lumMod val="75000"/>
                    <a:lumOff val="25000"/>
                  </a:schemeClr>
                </a:solidFill>
                <a:latin typeface="+mn-ea"/>
              </a:rPr>
              <a:t>胃がん</a:t>
            </a:r>
            <a:endParaRPr lang="en-US" altLang="ja-JP" sz="4800" b="1" dirty="0">
              <a:solidFill>
                <a:schemeClr val="tx1">
                  <a:lumMod val="75000"/>
                  <a:lumOff val="25000"/>
                </a:schemeClr>
              </a:solidFill>
              <a:latin typeface="+mn-ea"/>
            </a:endParaRPr>
          </a:p>
        </p:txBody>
      </p:sp>
      <p:sp>
        <p:nvSpPr>
          <p:cNvPr id="15" name="正方形/長方形 14"/>
          <p:cNvSpPr/>
          <p:nvPr/>
        </p:nvSpPr>
        <p:spPr>
          <a:xfrm>
            <a:off x="2699792" y="3115567"/>
            <a:ext cx="2952328"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20000"/>
              </a:lnSpc>
            </a:pPr>
            <a:r>
              <a:rPr lang="ja-JP" altLang="en-US" sz="4800" b="1" dirty="0">
                <a:solidFill>
                  <a:schemeClr val="tx1">
                    <a:lumMod val="75000"/>
                    <a:lumOff val="25000"/>
                  </a:schemeClr>
                </a:solidFill>
                <a:latin typeface="+mn-ea"/>
              </a:rPr>
              <a:t>肺がん</a:t>
            </a:r>
            <a:endParaRPr lang="en-US" altLang="ja-JP" sz="4800" b="1" dirty="0">
              <a:solidFill>
                <a:schemeClr val="tx1">
                  <a:lumMod val="75000"/>
                  <a:lumOff val="25000"/>
                </a:schemeClr>
              </a:solidFill>
              <a:latin typeface="+mn-ea"/>
            </a:endParaRPr>
          </a:p>
        </p:txBody>
      </p:sp>
      <p:sp>
        <p:nvSpPr>
          <p:cNvPr id="3" name="ホームベース 2"/>
          <p:cNvSpPr/>
          <p:nvPr/>
        </p:nvSpPr>
        <p:spPr>
          <a:xfrm>
            <a:off x="912292" y="1338745"/>
            <a:ext cx="1755438" cy="646331"/>
          </a:xfrm>
          <a:prstGeom prst="homePlate">
            <a:avLst/>
          </a:prstGeom>
          <a:solidFill>
            <a:srgbClr val="FF9900"/>
          </a:solidFill>
        </p:spPr>
        <p:txBody>
          <a:bodyPr wrap="square" tIns="108000" rIns="252000" anchor="ctr" anchorCtr="0">
            <a:noAutofit/>
          </a:bodyPr>
          <a:lstStyle/>
          <a:p>
            <a:pPr algn="ctr"/>
            <a:r>
              <a:rPr lang="en-US" altLang="ja-JP" sz="4400" b="1" dirty="0">
                <a:solidFill>
                  <a:schemeClr val="bg1"/>
                </a:solidFill>
                <a:latin typeface="+mn-ea"/>
              </a:rPr>
              <a:t>1</a:t>
            </a:r>
            <a:r>
              <a:rPr lang="ja-JP" altLang="en-US" sz="4400" b="1" dirty="0">
                <a:solidFill>
                  <a:schemeClr val="bg1"/>
                </a:solidFill>
                <a:latin typeface="+mn-ea"/>
              </a:rPr>
              <a:t>位　</a:t>
            </a:r>
            <a:endParaRPr lang="ja-JP" altLang="en-US" sz="4400" dirty="0">
              <a:solidFill>
                <a:schemeClr val="bg1"/>
              </a:solidFill>
            </a:endParaRPr>
          </a:p>
        </p:txBody>
      </p:sp>
      <p:sp>
        <p:nvSpPr>
          <p:cNvPr id="11" name="ホームベース 10"/>
          <p:cNvSpPr/>
          <p:nvPr/>
        </p:nvSpPr>
        <p:spPr>
          <a:xfrm>
            <a:off x="912292" y="2230265"/>
            <a:ext cx="1755438" cy="646331"/>
          </a:xfrm>
          <a:prstGeom prst="homePlate">
            <a:avLst/>
          </a:prstGeom>
          <a:solidFill>
            <a:srgbClr val="FF9900"/>
          </a:solidFill>
        </p:spPr>
        <p:txBody>
          <a:bodyPr wrap="square" tIns="108000" rIns="252000" anchor="ctr" anchorCtr="0">
            <a:noAutofit/>
          </a:bodyPr>
          <a:lstStyle/>
          <a:p>
            <a:pPr algn="ctr"/>
            <a:r>
              <a:rPr lang="en-US" altLang="ja-JP" sz="4400" b="1" dirty="0">
                <a:solidFill>
                  <a:schemeClr val="bg1"/>
                </a:solidFill>
                <a:latin typeface="+mn-ea"/>
              </a:rPr>
              <a:t>2</a:t>
            </a:r>
            <a:r>
              <a:rPr lang="ja-JP" altLang="en-US" sz="4400" b="1" dirty="0">
                <a:solidFill>
                  <a:schemeClr val="bg1"/>
                </a:solidFill>
                <a:latin typeface="+mn-ea"/>
              </a:rPr>
              <a:t>位　</a:t>
            </a:r>
            <a:endParaRPr lang="ja-JP" altLang="en-US" sz="4400" dirty="0">
              <a:solidFill>
                <a:schemeClr val="bg1"/>
              </a:solidFill>
            </a:endParaRPr>
          </a:p>
        </p:txBody>
      </p:sp>
      <p:sp>
        <p:nvSpPr>
          <p:cNvPr id="16" name="ホームベース 15"/>
          <p:cNvSpPr/>
          <p:nvPr/>
        </p:nvSpPr>
        <p:spPr>
          <a:xfrm>
            <a:off x="912292" y="3121886"/>
            <a:ext cx="1755438" cy="646331"/>
          </a:xfrm>
          <a:prstGeom prst="homePlate">
            <a:avLst/>
          </a:prstGeom>
          <a:solidFill>
            <a:srgbClr val="FF9900"/>
          </a:solidFill>
        </p:spPr>
        <p:txBody>
          <a:bodyPr wrap="square" tIns="108000" rIns="252000" anchor="ctr" anchorCtr="0">
            <a:noAutofit/>
          </a:bodyPr>
          <a:lstStyle/>
          <a:p>
            <a:pPr algn="ctr"/>
            <a:r>
              <a:rPr lang="en-US" altLang="ja-JP" sz="4400" b="1" dirty="0">
                <a:solidFill>
                  <a:schemeClr val="bg1"/>
                </a:solidFill>
                <a:latin typeface="+mn-ea"/>
              </a:rPr>
              <a:t>3</a:t>
            </a:r>
            <a:r>
              <a:rPr lang="ja-JP" altLang="en-US" sz="4400" b="1" dirty="0">
                <a:solidFill>
                  <a:schemeClr val="bg1"/>
                </a:solidFill>
                <a:latin typeface="+mn-ea"/>
              </a:rPr>
              <a:t>位　</a:t>
            </a:r>
            <a:endParaRPr lang="ja-JP" altLang="en-US" sz="4400" dirty="0">
              <a:solidFill>
                <a:schemeClr val="bg1"/>
              </a:solidFill>
            </a:endParaRPr>
          </a:p>
        </p:txBody>
      </p:sp>
      <p:sp>
        <p:nvSpPr>
          <p:cNvPr id="17" name="テキスト ボックス 16"/>
          <p:cNvSpPr txBox="1"/>
          <p:nvPr/>
        </p:nvSpPr>
        <p:spPr>
          <a:xfrm>
            <a:off x="2843808" y="6453336"/>
            <a:ext cx="6092105" cy="415498"/>
          </a:xfrm>
          <a:prstGeom prst="rect">
            <a:avLst/>
          </a:prstGeom>
          <a:noFill/>
        </p:spPr>
        <p:txBody>
          <a:bodyPr wrap="square" rtlCol="0">
            <a:spAutoFit/>
          </a:bodyPr>
          <a:lstStyle/>
          <a:p>
            <a:pPr algn="r"/>
            <a:r>
              <a:rPr lang="ja-JP" altLang="en-US" sz="1050" dirty="0">
                <a:solidFill>
                  <a:schemeClr val="tx1">
                    <a:lumMod val="65000"/>
                    <a:lumOff val="35000"/>
                  </a:schemeClr>
                </a:solidFill>
                <a:latin typeface="+mn-ea"/>
              </a:rPr>
              <a:t>出典：国立がん研究センターがん情報サービス</a:t>
            </a:r>
            <a:r>
              <a:rPr lang="en-US" altLang="ja-JP" sz="1050" dirty="0">
                <a:solidFill>
                  <a:schemeClr val="tx1">
                    <a:lumMod val="65000"/>
                    <a:lumOff val="35000"/>
                  </a:schemeClr>
                </a:solidFill>
                <a:latin typeface="+mn-ea"/>
              </a:rPr>
              <a:t>『</a:t>
            </a:r>
            <a:r>
              <a:rPr lang="ja-JP" altLang="en-US" sz="1050" dirty="0">
                <a:solidFill>
                  <a:schemeClr val="tx1">
                    <a:lumMod val="65000"/>
                    <a:lumOff val="35000"/>
                  </a:schemeClr>
                </a:solidFill>
                <a:latin typeface="+mn-ea"/>
              </a:rPr>
              <a:t>がん登録・統計</a:t>
            </a:r>
            <a:r>
              <a:rPr lang="en-US" altLang="ja-JP" sz="1050" dirty="0">
                <a:solidFill>
                  <a:schemeClr val="tx1">
                    <a:lumMod val="65000"/>
                    <a:lumOff val="35000"/>
                  </a:schemeClr>
                </a:solidFill>
                <a:latin typeface="+mn-ea"/>
              </a:rPr>
              <a:t>』</a:t>
            </a:r>
          </a:p>
          <a:p>
            <a:pPr algn="r"/>
            <a:r>
              <a:rPr lang="en-US" altLang="ja-JP" sz="1050" dirty="0">
                <a:solidFill>
                  <a:schemeClr val="tx1">
                    <a:lumMod val="65000"/>
                    <a:lumOff val="35000"/>
                  </a:schemeClr>
                </a:solidFill>
                <a:latin typeface="+mn-ea"/>
              </a:rPr>
              <a:t>2012</a:t>
            </a:r>
            <a:r>
              <a:rPr lang="ja-JP" altLang="en-US" sz="1050" dirty="0">
                <a:solidFill>
                  <a:schemeClr val="tx1">
                    <a:lumMod val="65000"/>
                    <a:lumOff val="35000"/>
                  </a:schemeClr>
                </a:solidFill>
                <a:latin typeface="+mn-ea"/>
              </a:rPr>
              <a:t>年地域がん登録全国推計によるがん罹患データより作成</a:t>
            </a:r>
          </a:p>
        </p:txBody>
      </p:sp>
    </p:spTree>
    <p:extLst>
      <p:ext uri="{BB962C8B-B14F-4D97-AF65-F5344CB8AC3E}">
        <p14:creationId xmlns:p14="http://schemas.microsoft.com/office/powerpoint/2010/main" val="1236183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nakamura\Desktop\サタケさんイラストスライド化拡大-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052736"/>
            <a:ext cx="2596647" cy="2841245"/>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467544" y="181057"/>
            <a:ext cx="8208912" cy="769441"/>
          </a:xfrm>
          <a:prstGeom prst="rect">
            <a:avLst/>
          </a:prstGeom>
          <a:noFill/>
        </p:spPr>
        <p:txBody>
          <a:bodyPr wrap="square" rtlCol="0">
            <a:spAutoFit/>
          </a:bodyPr>
          <a:lstStyle/>
          <a:p>
            <a:pPr algn="ctr"/>
            <a:r>
              <a:rPr kumimoji="1" lang="ja-JP" altLang="en-US" sz="4400" b="1" dirty="0">
                <a:effectLst>
                  <a:outerShdw blurRad="38100" dist="38100" dir="2700000" algn="tl">
                    <a:srgbClr val="000000">
                      <a:alpha val="43137"/>
                    </a:srgbClr>
                  </a:outerShdw>
                </a:effectLst>
              </a:rPr>
              <a:t>日本の主ながんによる死亡数</a:t>
            </a:r>
          </a:p>
        </p:txBody>
      </p:sp>
      <p:sp>
        <p:nvSpPr>
          <p:cNvPr id="17" name="テキスト ボックス 16"/>
          <p:cNvSpPr txBox="1"/>
          <p:nvPr/>
        </p:nvSpPr>
        <p:spPr>
          <a:xfrm>
            <a:off x="2843808" y="6453336"/>
            <a:ext cx="6092105" cy="415498"/>
          </a:xfrm>
          <a:prstGeom prst="rect">
            <a:avLst/>
          </a:prstGeom>
          <a:noFill/>
        </p:spPr>
        <p:txBody>
          <a:bodyPr wrap="square" rtlCol="0">
            <a:spAutoFit/>
          </a:bodyPr>
          <a:lstStyle/>
          <a:p>
            <a:pPr algn="r"/>
            <a:r>
              <a:rPr lang="ja-JP" altLang="en-US" sz="1050" dirty="0">
                <a:solidFill>
                  <a:schemeClr val="tx1">
                    <a:lumMod val="65000"/>
                    <a:lumOff val="35000"/>
                  </a:schemeClr>
                </a:solidFill>
              </a:rPr>
              <a:t>出典：国立がん研究センターがん情報サービス</a:t>
            </a:r>
            <a:r>
              <a:rPr lang="en-US" altLang="ja-JP" sz="1050" dirty="0">
                <a:solidFill>
                  <a:schemeClr val="tx1">
                    <a:lumMod val="65000"/>
                    <a:lumOff val="35000"/>
                  </a:schemeClr>
                </a:solidFill>
              </a:rPr>
              <a:t>『</a:t>
            </a:r>
            <a:r>
              <a:rPr lang="ja-JP" altLang="en-US" sz="1050" dirty="0">
                <a:solidFill>
                  <a:schemeClr val="tx1">
                    <a:lumMod val="65000"/>
                    <a:lumOff val="35000"/>
                  </a:schemeClr>
                </a:solidFill>
              </a:rPr>
              <a:t>がん登録・統計</a:t>
            </a:r>
            <a:r>
              <a:rPr lang="en-US" altLang="ja-JP" sz="1050" dirty="0">
                <a:solidFill>
                  <a:schemeClr val="tx1">
                    <a:lumMod val="65000"/>
                    <a:lumOff val="35000"/>
                  </a:schemeClr>
                </a:solidFill>
              </a:rPr>
              <a:t>』</a:t>
            </a:r>
          </a:p>
          <a:p>
            <a:pPr algn="r"/>
            <a:r>
              <a:rPr lang="en-US" altLang="ja-JP" sz="1050" dirty="0">
                <a:solidFill>
                  <a:schemeClr val="tx1">
                    <a:lumMod val="65000"/>
                    <a:lumOff val="35000"/>
                  </a:schemeClr>
                </a:solidFill>
              </a:rPr>
              <a:t>2014</a:t>
            </a:r>
            <a:r>
              <a:rPr lang="ja-JP" altLang="en-US" sz="1050" dirty="0">
                <a:solidFill>
                  <a:schemeClr val="tx1">
                    <a:lumMod val="65000"/>
                    <a:lumOff val="35000"/>
                  </a:schemeClr>
                </a:solidFill>
              </a:rPr>
              <a:t>年人口動態統計によるがん死亡データより作成</a:t>
            </a:r>
          </a:p>
        </p:txBody>
      </p:sp>
      <p:sp>
        <p:nvSpPr>
          <p:cNvPr id="19" name="角丸四角形吹き出し 18"/>
          <p:cNvSpPr/>
          <p:nvPr/>
        </p:nvSpPr>
        <p:spPr>
          <a:xfrm>
            <a:off x="912292" y="4077072"/>
            <a:ext cx="7272808" cy="2260979"/>
          </a:xfrm>
          <a:prstGeom prst="wedgeRoundRectCallout">
            <a:avLst>
              <a:gd name="adj1" fmla="val 34238"/>
              <a:gd name="adj2" fmla="val -83350"/>
              <a:gd name="adj3" fmla="val 16667"/>
            </a:avLst>
          </a:prstGeom>
          <a:solidFill>
            <a:schemeClr val="bg1"/>
          </a:solidFill>
          <a:ln w="57150">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16000" tIns="144000" rIns="0" rtlCol="0" anchor="ctr"/>
          <a:lstStyle/>
          <a:p>
            <a:pPr algn="ctr"/>
            <a:r>
              <a:rPr lang="ja-JP" altLang="en-US"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男女別では</a:t>
            </a:r>
            <a:endParaRPr lang="en-US" altLang="ja-JP"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男性の</a:t>
            </a:r>
            <a:r>
              <a:rPr lang="en-US" altLang="ja-JP"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位は「肺がん」</a:t>
            </a:r>
            <a:endParaRPr lang="en-US" altLang="ja-JP"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女性の</a:t>
            </a:r>
            <a:r>
              <a:rPr lang="en-US" altLang="ja-JP"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位は「大腸がん」</a:t>
            </a:r>
            <a:endParaRPr lang="en-US" altLang="ja-JP" sz="4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699792" y="1348755"/>
            <a:ext cx="2952328"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20000"/>
              </a:lnSpc>
            </a:pPr>
            <a:r>
              <a:rPr lang="ja-JP" altLang="en-US" sz="4800" b="1" dirty="0">
                <a:solidFill>
                  <a:schemeClr val="tx1">
                    <a:lumMod val="75000"/>
                    <a:lumOff val="25000"/>
                  </a:schemeClr>
                </a:solidFill>
                <a:latin typeface="+mn-ea"/>
              </a:rPr>
              <a:t>肺がん</a:t>
            </a:r>
            <a:endParaRPr lang="en-US" altLang="ja-JP" sz="4800" b="1" dirty="0">
              <a:solidFill>
                <a:schemeClr val="tx1">
                  <a:lumMod val="75000"/>
                  <a:lumOff val="25000"/>
                </a:schemeClr>
              </a:solidFill>
              <a:latin typeface="+mn-ea"/>
            </a:endParaRPr>
          </a:p>
        </p:txBody>
      </p:sp>
      <p:sp>
        <p:nvSpPr>
          <p:cNvPr id="22" name="正方形/長方形 21"/>
          <p:cNvSpPr/>
          <p:nvPr/>
        </p:nvSpPr>
        <p:spPr>
          <a:xfrm>
            <a:off x="2699792" y="2240509"/>
            <a:ext cx="3350956"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20000"/>
              </a:lnSpc>
            </a:pPr>
            <a:r>
              <a:rPr lang="ja-JP" altLang="en-US" sz="4800" b="1" dirty="0">
                <a:solidFill>
                  <a:schemeClr val="tx1">
                    <a:lumMod val="75000"/>
                    <a:lumOff val="25000"/>
                  </a:schemeClr>
                </a:solidFill>
                <a:latin typeface="+mn-ea"/>
              </a:rPr>
              <a:t>大腸がん</a:t>
            </a:r>
            <a:endParaRPr lang="en-US" altLang="ja-JP" sz="4800" b="1" dirty="0">
              <a:solidFill>
                <a:schemeClr val="tx1">
                  <a:lumMod val="75000"/>
                  <a:lumOff val="25000"/>
                </a:schemeClr>
              </a:solidFill>
              <a:latin typeface="+mn-ea"/>
            </a:endParaRPr>
          </a:p>
        </p:txBody>
      </p:sp>
      <p:sp>
        <p:nvSpPr>
          <p:cNvPr id="23" name="正方形/長方形 22"/>
          <p:cNvSpPr/>
          <p:nvPr/>
        </p:nvSpPr>
        <p:spPr>
          <a:xfrm>
            <a:off x="2699792" y="3115567"/>
            <a:ext cx="2952328"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20000"/>
              </a:lnSpc>
            </a:pPr>
            <a:r>
              <a:rPr lang="ja-JP" altLang="en-US" sz="4800" b="1" dirty="0">
                <a:solidFill>
                  <a:schemeClr val="tx1">
                    <a:lumMod val="75000"/>
                    <a:lumOff val="25000"/>
                  </a:schemeClr>
                </a:solidFill>
                <a:latin typeface="+mn-ea"/>
              </a:rPr>
              <a:t>胃がん</a:t>
            </a:r>
            <a:endParaRPr lang="en-US" altLang="ja-JP" sz="4800" b="1" dirty="0">
              <a:solidFill>
                <a:schemeClr val="tx1">
                  <a:lumMod val="75000"/>
                  <a:lumOff val="25000"/>
                </a:schemeClr>
              </a:solidFill>
              <a:latin typeface="+mn-ea"/>
            </a:endParaRPr>
          </a:p>
        </p:txBody>
      </p:sp>
      <p:sp>
        <p:nvSpPr>
          <p:cNvPr id="24" name="ホームベース 23"/>
          <p:cNvSpPr/>
          <p:nvPr/>
        </p:nvSpPr>
        <p:spPr>
          <a:xfrm>
            <a:off x="912292" y="1338745"/>
            <a:ext cx="1755438" cy="646331"/>
          </a:xfrm>
          <a:prstGeom prst="homePlate">
            <a:avLst/>
          </a:prstGeom>
          <a:solidFill>
            <a:srgbClr val="0070C0"/>
          </a:solidFill>
        </p:spPr>
        <p:txBody>
          <a:bodyPr wrap="square" tIns="108000" rIns="252000" anchor="ctr" anchorCtr="0">
            <a:noAutofit/>
          </a:bodyPr>
          <a:lstStyle/>
          <a:p>
            <a:pPr algn="ctr"/>
            <a:r>
              <a:rPr lang="en-US" altLang="ja-JP" sz="4400" b="1" dirty="0">
                <a:solidFill>
                  <a:schemeClr val="bg1"/>
                </a:solidFill>
                <a:latin typeface="+mn-ea"/>
              </a:rPr>
              <a:t>1</a:t>
            </a:r>
            <a:r>
              <a:rPr lang="ja-JP" altLang="en-US" sz="4400" b="1" dirty="0">
                <a:solidFill>
                  <a:schemeClr val="bg1"/>
                </a:solidFill>
                <a:latin typeface="+mn-ea"/>
              </a:rPr>
              <a:t>位　</a:t>
            </a:r>
            <a:endParaRPr lang="ja-JP" altLang="en-US" sz="4400" dirty="0">
              <a:solidFill>
                <a:schemeClr val="bg1"/>
              </a:solidFill>
            </a:endParaRPr>
          </a:p>
        </p:txBody>
      </p:sp>
      <p:sp>
        <p:nvSpPr>
          <p:cNvPr id="25" name="ホームベース 24"/>
          <p:cNvSpPr/>
          <p:nvPr/>
        </p:nvSpPr>
        <p:spPr>
          <a:xfrm>
            <a:off x="912292" y="2230265"/>
            <a:ext cx="1755438" cy="646331"/>
          </a:xfrm>
          <a:prstGeom prst="homePlate">
            <a:avLst/>
          </a:prstGeom>
          <a:solidFill>
            <a:srgbClr val="0070C0"/>
          </a:solidFill>
        </p:spPr>
        <p:txBody>
          <a:bodyPr wrap="square" tIns="108000" rIns="252000" anchor="ctr" anchorCtr="0">
            <a:noAutofit/>
          </a:bodyPr>
          <a:lstStyle/>
          <a:p>
            <a:pPr algn="ctr"/>
            <a:r>
              <a:rPr lang="en-US" altLang="ja-JP" sz="4400" b="1" dirty="0">
                <a:solidFill>
                  <a:schemeClr val="bg1"/>
                </a:solidFill>
                <a:latin typeface="+mn-ea"/>
              </a:rPr>
              <a:t>2</a:t>
            </a:r>
            <a:r>
              <a:rPr lang="ja-JP" altLang="en-US" sz="4400" b="1" dirty="0">
                <a:solidFill>
                  <a:schemeClr val="bg1"/>
                </a:solidFill>
                <a:latin typeface="+mn-ea"/>
              </a:rPr>
              <a:t>位　</a:t>
            </a:r>
            <a:endParaRPr lang="ja-JP" altLang="en-US" sz="4400" dirty="0">
              <a:solidFill>
                <a:schemeClr val="bg1"/>
              </a:solidFill>
            </a:endParaRPr>
          </a:p>
        </p:txBody>
      </p:sp>
      <p:sp>
        <p:nvSpPr>
          <p:cNvPr id="26" name="ホームベース 25"/>
          <p:cNvSpPr/>
          <p:nvPr/>
        </p:nvSpPr>
        <p:spPr>
          <a:xfrm>
            <a:off x="912292" y="3121886"/>
            <a:ext cx="1755438" cy="646331"/>
          </a:xfrm>
          <a:prstGeom prst="homePlate">
            <a:avLst/>
          </a:prstGeom>
          <a:solidFill>
            <a:srgbClr val="0070C0"/>
          </a:solidFill>
        </p:spPr>
        <p:txBody>
          <a:bodyPr wrap="square" tIns="108000" rIns="252000" anchor="ctr" anchorCtr="0">
            <a:noAutofit/>
          </a:bodyPr>
          <a:lstStyle/>
          <a:p>
            <a:pPr algn="ctr"/>
            <a:r>
              <a:rPr lang="en-US" altLang="ja-JP" sz="4400" b="1" dirty="0">
                <a:solidFill>
                  <a:schemeClr val="bg1"/>
                </a:solidFill>
                <a:latin typeface="+mn-ea"/>
              </a:rPr>
              <a:t>3</a:t>
            </a:r>
            <a:r>
              <a:rPr lang="ja-JP" altLang="en-US" sz="4400" b="1" dirty="0">
                <a:solidFill>
                  <a:schemeClr val="bg1"/>
                </a:solidFill>
                <a:latin typeface="+mn-ea"/>
              </a:rPr>
              <a:t>位　</a:t>
            </a:r>
            <a:endParaRPr lang="ja-JP" altLang="en-US" sz="4400" dirty="0">
              <a:solidFill>
                <a:schemeClr val="bg1"/>
              </a:solidFill>
            </a:endParaRPr>
          </a:p>
        </p:txBody>
      </p:sp>
    </p:spTree>
    <p:extLst>
      <p:ext uri="{BB962C8B-B14F-4D97-AF65-F5344CB8AC3E}">
        <p14:creationId xmlns:p14="http://schemas.microsoft.com/office/powerpoint/2010/main" val="1531371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77" y="762000"/>
            <a:ext cx="8147837" cy="5282616"/>
          </a:xfrm>
          <a:prstGeom prst="rect">
            <a:avLst/>
          </a:prstGeom>
          <a:effectLst>
            <a:outerShdw blurRad="50800" dist="38100" dir="2700000" algn="tl" rotWithShape="0">
              <a:prstClr val="black">
                <a:alpha val="40000"/>
              </a:prstClr>
            </a:outerShdw>
          </a:effectLst>
        </p:spPr>
      </p:pic>
      <p:sp>
        <p:nvSpPr>
          <p:cNvPr id="3" name="テキスト ボックス 2"/>
          <p:cNvSpPr txBox="1"/>
          <p:nvPr/>
        </p:nvSpPr>
        <p:spPr>
          <a:xfrm>
            <a:off x="1691680" y="5293287"/>
            <a:ext cx="5904656" cy="584775"/>
          </a:xfrm>
          <a:prstGeom prst="rect">
            <a:avLst/>
          </a:prstGeom>
          <a:noFill/>
        </p:spPr>
        <p:txBody>
          <a:bodyPr wrap="square" rtlCol="0">
            <a:spAutoFit/>
          </a:bodyPr>
          <a:lstStyle/>
          <a:p>
            <a:pPr algn="ctr"/>
            <a:r>
              <a:rPr kumimoji="1" lang="ja-JP" altLang="en-US" sz="1600" dirty="0">
                <a:solidFill>
                  <a:schemeClr val="tx1">
                    <a:lumMod val="85000"/>
                    <a:lumOff val="15000"/>
                  </a:schemeClr>
                </a:solidFill>
                <a:latin typeface="+mn-ea"/>
              </a:rPr>
              <a:t>文部科学省　がん教育推進のための教材</a:t>
            </a:r>
            <a:endParaRPr kumimoji="1" lang="en-US" altLang="ja-JP" sz="1600" dirty="0">
              <a:solidFill>
                <a:schemeClr val="tx1">
                  <a:lumMod val="85000"/>
                  <a:lumOff val="15000"/>
                </a:schemeClr>
              </a:solidFill>
              <a:latin typeface="+mn-ea"/>
            </a:endParaRPr>
          </a:p>
          <a:p>
            <a:pPr algn="ctr"/>
            <a:r>
              <a:rPr lang="ja-JP" altLang="en-US" sz="1600" dirty="0">
                <a:solidFill>
                  <a:schemeClr val="tx1">
                    <a:lumMod val="85000"/>
                    <a:lumOff val="15000"/>
                  </a:schemeClr>
                </a:solidFill>
                <a:latin typeface="+mn-ea"/>
              </a:rPr>
              <a:t>「１　がんとはどのような病気でしょうか？」対応</a:t>
            </a:r>
            <a:endParaRPr kumimoji="1" lang="ja-JP" altLang="en-US" sz="1600" dirty="0">
              <a:solidFill>
                <a:schemeClr val="tx1">
                  <a:lumMod val="85000"/>
                  <a:lumOff val="15000"/>
                </a:schemeClr>
              </a:solidFill>
              <a:latin typeface="+mn-ea"/>
            </a:endParaRPr>
          </a:p>
        </p:txBody>
      </p:sp>
      <p:sp>
        <p:nvSpPr>
          <p:cNvPr id="4" name="正方形/長方形 3">
            <a:extLst>
              <a:ext uri="{FF2B5EF4-FFF2-40B4-BE49-F238E27FC236}">
                <a16:creationId xmlns:a16="http://schemas.microsoft.com/office/drawing/2014/main" id="{FD22F6A4-CCA7-8641-813A-AC7A7F76BA0A}"/>
              </a:ext>
            </a:extLst>
          </p:cNvPr>
          <p:cNvSpPr/>
          <p:nvPr/>
        </p:nvSpPr>
        <p:spPr>
          <a:xfrm>
            <a:off x="936104" y="899428"/>
            <a:ext cx="4572000" cy="369332"/>
          </a:xfrm>
          <a:prstGeom prst="rect">
            <a:avLst/>
          </a:prstGeom>
        </p:spPr>
        <p:txBody>
          <a:bodyPr>
            <a:spAutoFit/>
          </a:bodyPr>
          <a:lstStyle/>
          <a:p>
            <a:r>
              <a:rPr lang="ja-JP" altLang="en-US">
                <a:latin typeface="MS PGothic" panose="020B0600070205080204" pitchFamily="34" charset="-128"/>
                <a:ea typeface="MS PGothic" panose="020B0600070205080204" pitchFamily="34" charset="-128"/>
              </a:rPr>
              <a:t>福井県がん教育のための教材（高校生版）</a:t>
            </a:r>
          </a:p>
        </p:txBody>
      </p:sp>
    </p:spTree>
    <p:extLst>
      <p:ext uri="{BB962C8B-B14F-4D97-AF65-F5344CB8AC3E}">
        <p14:creationId xmlns:p14="http://schemas.microsoft.com/office/powerpoint/2010/main" val="728909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テキスト ボックス 41"/>
          <p:cNvSpPr txBox="1"/>
          <p:nvPr/>
        </p:nvSpPr>
        <p:spPr>
          <a:xfrm>
            <a:off x="1115616" y="188640"/>
            <a:ext cx="6840760" cy="769441"/>
          </a:xfrm>
          <a:prstGeom prst="rect">
            <a:avLst/>
          </a:prstGeom>
          <a:noFill/>
          <a:effectLst/>
        </p:spPr>
        <p:txBody>
          <a:bodyPr wrap="square" rtlCol="0">
            <a:spAutoFit/>
          </a:bodyPr>
          <a:lstStyle>
            <a:defPPr>
              <a:defRPr lang="ja-JP"/>
            </a:defPPr>
            <a:lvl1pPr algn="ctr">
              <a:defRPr sz="4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r>
              <a:rPr lang="ja-JP" altLang="en-US" dirty="0">
                <a:solidFill>
                  <a:schemeClr val="tx1"/>
                </a:solidFill>
              </a:rPr>
              <a:t>がんの</a:t>
            </a:r>
            <a:r>
              <a:rPr lang="en-US" altLang="ja-JP" dirty="0">
                <a:solidFill>
                  <a:schemeClr val="tx1"/>
                </a:solidFill>
              </a:rPr>
              <a:t>5</a:t>
            </a:r>
            <a:r>
              <a:rPr lang="ja-JP" altLang="en-US" dirty="0">
                <a:solidFill>
                  <a:schemeClr val="tx1"/>
                </a:solidFill>
              </a:rPr>
              <a:t>年生存率</a:t>
            </a:r>
            <a:endParaRPr lang="en-US" altLang="ja-JP" dirty="0">
              <a:solidFill>
                <a:schemeClr val="tx1"/>
              </a:solidFill>
            </a:endParaRPr>
          </a:p>
        </p:txBody>
      </p:sp>
      <p:sp>
        <p:nvSpPr>
          <p:cNvPr id="2" name="テキスト ボックス 1"/>
          <p:cNvSpPr txBox="1"/>
          <p:nvPr/>
        </p:nvSpPr>
        <p:spPr>
          <a:xfrm>
            <a:off x="3347864" y="6381328"/>
            <a:ext cx="5976664" cy="253916"/>
          </a:xfrm>
          <a:prstGeom prst="rect">
            <a:avLst/>
          </a:prstGeom>
          <a:noFill/>
        </p:spPr>
        <p:txBody>
          <a:bodyPr wrap="square" rtlCol="0">
            <a:spAutoFit/>
          </a:bodyPr>
          <a:lstStyle/>
          <a:p>
            <a:r>
              <a:rPr kumimoji="1" lang="ja-JP" altLang="en-US" sz="1050" dirty="0">
                <a:solidFill>
                  <a:schemeClr val="tx1">
                    <a:lumMod val="65000"/>
                    <a:lumOff val="35000"/>
                  </a:schemeClr>
                </a:solidFill>
                <a:latin typeface="+mj-ea"/>
                <a:ea typeface="+mj-ea"/>
              </a:rPr>
              <a:t>出典</a:t>
            </a:r>
            <a:r>
              <a:rPr lang="ja-JP" altLang="en-US" sz="1050" dirty="0">
                <a:solidFill>
                  <a:schemeClr val="tx1">
                    <a:lumMod val="65000"/>
                    <a:lumOff val="35000"/>
                  </a:schemeClr>
                </a:solidFill>
                <a:latin typeface="+mj-ea"/>
                <a:ea typeface="+mj-ea"/>
              </a:rPr>
              <a:t>：</a:t>
            </a:r>
            <a:r>
              <a:rPr lang="ja-JP" altLang="en-US" sz="1050" dirty="0"/>
              <a:t>「全国がん（成人病）センター協議会の生存率共同調査 （</a:t>
            </a:r>
            <a:r>
              <a:rPr lang="en-US" altLang="ja-JP" sz="1050" dirty="0"/>
              <a:t>2017</a:t>
            </a:r>
            <a:r>
              <a:rPr lang="ja-JP" altLang="en-US" sz="1050" dirty="0"/>
              <a:t>年</a:t>
            </a:r>
            <a:r>
              <a:rPr lang="en-US" altLang="ja-JP" sz="1050" dirty="0"/>
              <a:t>3</a:t>
            </a:r>
            <a:r>
              <a:rPr lang="ja-JP" altLang="en-US" sz="1050" dirty="0"/>
              <a:t>月集計）による」</a:t>
            </a:r>
            <a:endParaRPr kumimoji="1" lang="ja-JP" altLang="en-US" sz="1050" dirty="0">
              <a:solidFill>
                <a:schemeClr val="tx1">
                  <a:lumMod val="65000"/>
                  <a:lumOff val="35000"/>
                </a:schemeClr>
              </a:solidFill>
              <a:latin typeface="+mj-ea"/>
              <a:ea typeface="+mj-ea"/>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4889" y="1127816"/>
            <a:ext cx="8638438" cy="537332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98505" y="6631468"/>
            <a:ext cx="8746990" cy="25391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がんと診断された人のうち</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年後に生存している人の割合が、日本人全体で</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年後に生存している人の割合に比べてどのくらい低いかで表す。</a:t>
            </a:r>
          </a:p>
        </p:txBody>
      </p:sp>
    </p:spTree>
    <p:extLst>
      <p:ext uri="{BB962C8B-B14F-4D97-AF65-F5344CB8AC3E}">
        <p14:creationId xmlns:p14="http://schemas.microsoft.com/office/powerpoint/2010/main" val="74497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78" y="787692"/>
            <a:ext cx="8147835" cy="5282615"/>
          </a:xfrm>
          <a:prstGeom prst="rect">
            <a:avLst/>
          </a:prstGeom>
          <a:effectLst>
            <a:outerShdw blurRad="50800" dist="38100" dir="2700000" algn="tl" rotWithShape="0">
              <a:prstClr val="black">
                <a:alpha val="40000"/>
              </a:prstClr>
            </a:outerShdw>
          </a:effectLst>
        </p:spPr>
      </p:pic>
      <p:sp>
        <p:nvSpPr>
          <p:cNvPr id="3" name="テキスト ボックス 2"/>
          <p:cNvSpPr txBox="1"/>
          <p:nvPr/>
        </p:nvSpPr>
        <p:spPr>
          <a:xfrm>
            <a:off x="1691680" y="5293287"/>
            <a:ext cx="5904656" cy="584775"/>
          </a:xfrm>
          <a:prstGeom prst="rect">
            <a:avLst/>
          </a:prstGeom>
          <a:noFill/>
        </p:spPr>
        <p:txBody>
          <a:bodyPr wrap="square" rtlCol="0">
            <a:spAutoFit/>
          </a:bodyPr>
          <a:lstStyle/>
          <a:p>
            <a:pPr algn="ctr"/>
            <a:r>
              <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　がんの予防」対応</a:t>
            </a:r>
            <a:endPar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a:extLst>
              <a:ext uri="{FF2B5EF4-FFF2-40B4-BE49-F238E27FC236}">
                <a16:creationId xmlns:a16="http://schemas.microsoft.com/office/drawing/2014/main" id="{964BB139-1E5C-EF48-871C-065CAA59D2AC}"/>
              </a:ext>
            </a:extLst>
          </p:cNvPr>
          <p:cNvSpPr/>
          <p:nvPr/>
        </p:nvSpPr>
        <p:spPr>
          <a:xfrm>
            <a:off x="936104" y="899428"/>
            <a:ext cx="4572000" cy="369332"/>
          </a:xfrm>
          <a:prstGeom prst="rect">
            <a:avLst/>
          </a:prstGeom>
        </p:spPr>
        <p:txBody>
          <a:bodyPr>
            <a:spAutoFit/>
          </a:bodyPr>
          <a:lstStyle/>
          <a:p>
            <a:r>
              <a:rPr lang="ja-JP" altLang="en-US">
                <a:latin typeface="MS PGothic" panose="020B0600070205080204" pitchFamily="34" charset="-128"/>
                <a:ea typeface="MS PGothic" panose="020B0600070205080204" pitchFamily="34" charset="-128"/>
              </a:rPr>
              <a:t>福井県がん教育のための教材（高校生版）</a:t>
            </a:r>
          </a:p>
        </p:txBody>
      </p:sp>
    </p:spTree>
    <p:extLst>
      <p:ext uri="{BB962C8B-B14F-4D97-AF65-F5344CB8AC3E}">
        <p14:creationId xmlns:p14="http://schemas.microsoft.com/office/powerpoint/2010/main" val="728909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325488" y="197266"/>
            <a:ext cx="8493024" cy="707886"/>
          </a:xfrm>
          <a:prstGeom prst="rect">
            <a:avLst/>
          </a:prstGeom>
          <a:noFill/>
          <a:effectLst/>
        </p:spPr>
        <p:txBody>
          <a:bodyPr wrap="square" rtlCol="0">
            <a:spAutoFit/>
          </a:bodyPr>
          <a:lstStyle>
            <a:defPPr>
              <a:defRPr lang="ja-JP"/>
            </a:defPPr>
            <a:lvl1pPr algn="ctr">
              <a:defRPr sz="3900" b="1">
                <a:solidFill>
                  <a:schemeClr val="bg1"/>
                </a:solidFill>
                <a:effectLst>
                  <a:outerShdw blurRad="38100" dist="38100" dir="2700000" algn="tl">
                    <a:srgbClr val="000000">
                      <a:alpha val="43137"/>
                    </a:srgbClr>
                  </a:outerShdw>
                </a:effectLst>
              </a:defRPr>
            </a:lvl1pPr>
          </a:lstStyle>
          <a:p>
            <a:r>
              <a:rPr lang="ja-JP" altLang="en-US" dirty="0"/>
              <a:t>がんの原因</a:t>
            </a:r>
          </a:p>
        </p:txBody>
      </p:sp>
      <p:grpSp>
        <p:nvGrpSpPr>
          <p:cNvPr id="4" name="グループ化 3"/>
          <p:cNvGrpSpPr/>
          <p:nvPr/>
        </p:nvGrpSpPr>
        <p:grpSpPr>
          <a:xfrm>
            <a:off x="3133508" y="2942348"/>
            <a:ext cx="2915872" cy="2915870"/>
            <a:chOff x="3677860" y="1707463"/>
            <a:chExt cx="2915872" cy="2915870"/>
          </a:xfrm>
        </p:grpSpPr>
        <p:sp>
          <p:nvSpPr>
            <p:cNvPr id="20" name="円/楕円 19"/>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4017120" y="2863273"/>
              <a:ext cx="2316074" cy="707886"/>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生活習慣</a:t>
              </a:r>
            </a:p>
          </p:txBody>
        </p:sp>
      </p:grpSp>
      <p:grpSp>
        <p:nvGrpSpPr>
          <p:cNvPr id="3" name="グループ化 2"/>
          <p:cNvGrpSpPr/>
          <p:nvPr/>
        </p:nvGrpSpPr>
        <p:grpSpPr>
          <a:xfrm>
            <a:off x="302077" y="2957458"/>
            <a:ext cx="2915872" cy="2915870"/>
            <a:chOff x="774398" y="1722573"/>
            <a:chExt cx="2915872" cy="2915870"/>
          </a:xfrm>
        </p:grpSpPr>
        <p:sp>
          <p:nvSpPr>
            <p:cNvPr id="24" name="円/楕円 23"/>
            <p:cNvSpPr/>
            <p:nvPr/>
          </p:nvSpPr>
          <p:spPr>
            <a:xfrm>
              <a:off x="774398" y="172257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870667" y="2598524"/>
              <a:ext cx="2723331" cy="1323439"/>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細菌・</a:t>
              </a:r>
              <a:endParaRPr lang="en-US" altLang="ja-JP" sz="4000" dirty="0">
                <a:solidFill>
                  <a:schemeClr val="tx1">
                    <a:lumMod val="75000"/>
                    <a:lumOff val="25000"/>
                  </a:schemeClr>
                </a:solidFill>
              </a:endParaRPr>
            </a:p>
            <a:p>
              <a:r>
                <a:rPr lang="ja-JP" altLang="en-US" sz="4000" dirty="0">
                  <a:solidFill>
                    <a:schemeClr val="tx1">
                      <a:lumMod val="75000"/>
                      <a:lumOff val="25000"/>
                    </a:schemeClr>
                  </a:solidFill>
                </a:rPr>
                <a:t>ウイルス</a:t>
              </a:r>
            </a:p>
          </p:txBody>
        </p:sp>
      </p:grpSp>
      <p:sp>
        <p:nvSpPr>
          <p:cNvPr id="14" name="テキスト ボックス 13"/>
          <p:cNvSpPr txBox="1"/>
          <p:nvPr/>
        </p:nvSpPr>
        <p:spPr>
          <a:xfrm>
            <a:off x="757244" y="1196752"/>
            <a:ext cx="7614559" cy="1323439"/>
          </a:xfrm>
          <a:prstGeom prst="rect">
            <a:avLst/>
          </a:prstGeom>
          <a:noFill/>
        </p:spPr>
        <p:txBody>
          <a:bodyPr wrap="square" rtlCol="0">
            <a:spAutoFit/>
          </a:bodyPr>
          <a:lstStyle/>
          <a:p>
            <a:pPr algn="ctr"/>
            <a:r>
              <a:rPr kumimoji="1" lang="ja-JP" altLang="en-US" sz="4000" b="1" dirty="0">
                <a:solidFill>
                  <a:schemeClr val="tx1">
                    <a:lumMod val="75000"/>
                    <a:lumOff val="25000"/>
                  </a:schemeClr>
                </a:solidFill>
              </a:rPr>
              <a:t>わかっている原因は</a:t>
            </a:r>
            <a:endParaRPr kumimoji="1" lang="en-US" altLang="ja-JP" sz="4000" b="1" dirty="0">
              <a:solidFill>
                <a:schemeClr val="tx1">
                  <a:lumMod val="75000"/>
                  <a:lumOff val="25000"/>
                </a:schemeClr>
              </a:solidFill>
            </a:endParaRPr>
          </a:p>
          <a:p>
            <a:pPr algn="ctr"/>
            <a:r>
              <a:rPr lang="ja-JP" altLang="en-US" sz="4000" b="1" dirty="0">
                <a:solidFill>
                  <a:schemeClr val="tx1">
                    <a:lumMod val="75000"/>
                    <a:lumOff val="25000"/>
                  </a:schemeClr>
                </a:solidFill>
              </a:rPr>
              <a:t>大きく３つにわけられる</a:t>
            </a:r>
            <a:endParaRPr kumimoji="1" lang="ja-JP" altLang="en-US" sz="4000" b="1" dirty="0">
              <a:solidFill>
                <a:schemeClr val="tx1">
                  <a:lumMod val="75000"/>
                  <a:lumOff val="25000"/>
                </a:schemeClr>
              </a:solidFill>
            </a:endParaRPr>
          </a:p>
        </p:txBody>
      </p:sp>
      <p:grpSp>
        <p:nvGrpSpPr>
          <p:cNvPr id="16" name="グループ化 15"/>
          <p:cNvGrpSpPr/>
          <p:nvPr/>
        </p:nvGrpSpPr>
        <p:grpSpPr>
          <a:xfrm>
            <a:off x="5947043" y="2942348"/>
            <a:ext cx="2915872" cy="2915870"/>
            <a:chOff x="3677860" y="1707463"/>
            <a:chExt cx="2915872" cy="2915870"/>
          </a:xfrm>
        </p:grpSpPr>
        <p:sp>
          <p:nvSpPr>
            <p:cNvPr id="18" name="円/楕円 17"/>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017120" y="2629499"/>
              <a:ext cx="2316074" cy="1323439"/>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遺伝的</a:t>
              </a:r>
              <a:endParaRPr lang="en-US" altLang="ja-JP" sz="4000" dirty="0">
                <a:solidFill>
                  <a:schemeClr val="tx1">
                    <a:lumMod val="75000"/>
                    <a:lumOff val="25000"/>
                  </a:schemeClr>
                </a:solidFill>
              </a:endParaRPr>
            </a:p>
            <a:p>
              <a:r>
                <a:rPr lang="ja-JP" altLang="en-US" sz="4000" dirty="0">
                  <a:solidFill>
                    <a:schemeClr val="tx1">
                      <a:lumMod val="75000"/>
                      <a:lumOff val="25000"/>
                    </a:schemeClr>
                  </a:solidFill>
                </a:rPr>
                <a:t>原因</a:t>
              </a:r>
            </a:p>
          </p:txBody>
        </p:sp>
      </p:grpSp>
    </p:spTree>
    <p:extLst>
      <p:ext uri="{BB962C8B-B14F-4D97-AF65-F5344CB8AC3E}">
        <p14:creationId xmlns:p14="http://schemas.microsoft.com/office/powerpoint/2010/main" val="24918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4"/>
          <p:cNvGrpSpPr/>
          <p:nvPr/>
        </p:nvGrpSpPr>
        <p:grpSpPr>
          <a:xfrm>
            <a:off x="3133508" y="1484784"/>
            <a:ext cx="2915872" cy="2915870"/>
            <a:chOff x="3677860" y="1707463"/>
            <a:chExt cx="2915872" cy="2915870"/>
          </a:xfrm>
        </p:grpSpPr>
        <p:sp>
          <p:nvSpPr>
            <p:cNvPr id="17" name="円/楕円 16"/>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4017120" y="2863273"/>
              <a:ext cx="2316074" cy="707886"/>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生活習慣</a:t>
              </a:r>
            </a:p>
          </p:txBody>
        </p:sp>
      </p:grpSp>
      <p:grpSp>
        <p:nvGrpSpPr>
          <p:cNvPr id="3" name="グループ化 29"/>
          <p:cNvGrpSpPr/>
          <p:nvPr/>
        </p:nvGrpSpPr>
        <p:grpSpPr>
          <a:xfrm>
            <a:off x="302077" y="1499894"/>
            <a:ext cx="2915872" cy="2915870"/>
            <a:chOff x="774398" y="1722573"/>
            <a:chExt cx="2915872" cy="2915870"/>
          </a:xfrm>
        </p:grpSpPr>
        <p:sp>
          <p:nvSpPr>
            <p:cNvPr id="31" name="円/楕円 30"/>
            <p:cNvSpPr/>
            <p:nvPr/>
          </p:nvSpPr>
          <p:spPr>
            <a:xfrm>
              <a:off x="774398" y="172257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870667" y="2598524"/>
              <a:ext cx="2723331" cy="1323439"/>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細菌・</a:t>
              </a:r>
              <a:endParaRPr lang="en-US" altLang="ja-JP" sz="4000" dirty="0">
                <a:solidFill>
                  <a:schemeClr val="tx1">
                    <a:lumMod val="75000"/>
                    <a:lumOff val="25000"/>
                  </a:schemeClr>
                </a:solidFill>
              </a:endParaRPr>
            </a:p>
            <a:p>
              <a:r>
                <a:rPr lang="ja-JP" altLang="en-US" sz="4000" dirty="0">
                  <a:solidFill>
                    <a:schemeClr val="tx1">
                      <a:lumMod val="75000"/>
                      <a:lumOff val="25000"/>
                    </a:schemeClr>
                  </a:solidFill>
                </a:rPr>
                <a:t>ウイルス</a:t>
              </a:r>
            </a:p>
          </p:txBody>
        </p:sp>
      </p:grpSp>
      <p:grpSp>
        <p:nvGrpSpPr>
          <p:cNvPr id="4" name="グループ化 32"/>
          <p:cNvGrpSpPr/>
          <p:nvPr/>
        </p:nvGrpSpPr>
        <p:grpSpPr>
          <a:xfrm>
            <a:off x="5947043" y="1484784"/>
            <a:ext cx="2915872" cy="2915870"/>
            <a:chOff x="3677860" y="1707463"/>
            <a:chExt cx="2915872" cy="2915870"/>
          </a:xfrm>
        </p:grpSpPr>
        <p:sp>
          <p:nvSpPr>
            <p:cNvPr id="34" name="円/楕円 33"/>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4017120" y="2629499"/>
              <a:ext cx="2316074" cy="1323439"/>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遺伝的</a:t>
              </a:r>
              <a:endParaRPr lang="en-US" altLang="ja-JP" sz="4000" dirty="0">
                <a:solidFill>
                  <a:schemeClr val="tx1">
                    <a:lumMod val="75000"/>
                    <a:lumOff val="25000"/>
                  </a:schemeClr>
                </a:solidFill>
              </a:endParaRPr>
            </a:p>
            <a:p>
              <a:r>
                <a:rPr lang="ja-JP" altLang="en-US" sz="4000" dirty="0">
                  <a:solidFill>
                    <a:schemeClr val="tx1">
                      <a:lumMod val="75000"/>
                      <a:lumOff val="25000"/>
                    </a:schemeClr>
                  </a:solidFill>
                </a:rPr>
                <a:t>原因</a:t>
              </a:r>
            </a:p>
          </p:txBody>
        </p:sp>
      </p:grpSp>
      <p:sp>
        <p:nvSpPr>
          <p:cNvPr id="21" name="テキスト ボックス 20"/>
          <p:cNvSpPr txBox="1"/>
          <p:nvPr/>
        </p:nvSpPr>
        <p:spPr>
          <a:xfrm>
            <a:off x="431485" y="4747672"/>
            <a:ext cx="8244971" cy="1729463"/>
          </a:xfrm>
          <a:prstGeom prst="roundRect">
            <a:avLst>
              <a:gd name="adj" fmla="val 14464"/>
            </a:avLst>
          </a:prstGeom>
          <a:solidFill>
            <a:srgbClr val="FF9900"/>
          </a:solidFill>
        </p:spPr>
        <p:txBody>
          <a:bodyPr wrap="square" tIns="180000" rtlCol="0">
            <a:noAutofit/>
          </a:bodyPr>
          <a:lstStyle>
            <a:defPPr>
              <a:defRPr lang="ja-JP"/>
            </a:defPPr>
            <a:lvl1pPr algn="ctr">
              <a:defRPr sz="4400" b="1">
                <a:solidFill>
                  <a:schemeClr val="bg1"/>
                </a:solidFill>
                <a:effectLst>
                  <a:outerShdw blurRad="38100" dist="38100" dir="2700000" algn="tl">
                    <a:srgbClr val="000000">
                      <a:alpha val="43137"/>
                    </a:srgbClr>
                  </a:outerShdw>
                </a:effectLst>
                <a:latin typeface="+mn-ea"/>
                <a:cs typeface="メイリオ" panose="020B0604030504040204" pitchFamily="50" charset="-128"/>
              </a:defRPr>
            </a:lvl1pPr>
          </a:lstStyle>
          <a:p>
            <a:r>
              <a:rPr lang="ja-JP" altLang="en-US" dirty="0">
                <a:latin typeface="メイリオ" panose="020B0604030504040204" pitchFamily="50" charset="-128"/>
                <a:ea typeface="メイリオ" panose="020B0604030504040204" pitchFamily="50" charset="-128"/>
              </a:rPr>
              <a:t>生活習慣は自分で</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気をつけることができる</a:t>
            </a:r>
          </a:p>
        </p:txBody>
      </p:sp>
      <p:sp>
        <p:nvSpPr>
          <p:cNvPr id="16" name="テキスト ボックス 15"/>
          <p:cNvSpPr txBox="1"/>
          <p:nvPr/>
        </p:nvSpPr>
        <p:spPr>
          <a:xfrm>
            <a:off x="0" y="211287"/>
            <a:ext cx="9144000" cy="769441"/>
          </a:xfrm>
          <a:prstGeom prst="rect">
            <a:avLst/>
          </a:prstGeom>
          <a:noFill/>
          <a:effectLst/>
        </p:spPr>
        <p:txBody>
          <a:bodyPr wrap="square" rtlCol="0">
            <a:spAutoFit/>
          </a:bodyPr>
          <a:lstStyle>
            <a:defPPr>
              <a:defRPr lang="ja-JP"/>
            </a:defPPr>
            <a:lvl1pPr algn="ctr">
              <a:defRPr sz="4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r>
              <a:rPr lang="ja-JP" altLang="en-US" sz="4400" dirty="0">
                <a:solidFill>
                  <a:schemeClr val="tx1"/>
                </a:solidFill>
              </a:rPr>
              <a:t>主ながんの原因</a:t>
            </a:r>
          </a:p>
        </p:txBody>
      </p:sp>
      <p:sp>
        <p:nvSpPr>
          <p:cNvPr id="29" name="円/楕円 28"/>
          <p:cNvSpPr/>
          <p:nvPr/>
        </p:nvSpPr>
        <p:spPr>
          <a:xfrm>
            <a:off x="3115798" y="1452700"/>
            <a:ext cx="2930980" cy="2930980"/>
          </a:xfrm>
          <a:prstGeom prst="ellipse">
            <a:avLst/>
          </a:prstGeom>
          <a:noFill/>
          <a:ln w="76200" cap="sq">
            <a:solidFill>
              <a:srgbClr val="FF000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320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1000"/>
                                        <p:tgtEl>
                                          <p:spTgt spid="29"/>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78" y="1966109"/>
            <a:ext cx="7927253" cy="4621330"/>
          </a:xfrm>
          <a:prstGeom prst="rect">
            <a:avLst/>
          </a:prstGeom>
        </p:spPr>
      </p:pic>
      <p:sp>
        <p:nvSpPr>
          <p:cNvPr id="31" name="テキスト ボックス 30"/>
          <p:cNvSpPr txBox="1"/>
          <p:nvPr/>
        </p:nvSpPr>
        <p:spPr>
          <a:xfrm>
            <a:off x="2520710" y="1196752"/>
            <a:ext cx="4102579" cy="630110"/>
          </a:xfrm>
          <a:prstGeom prst="roundRect">
            <a:avLst>
              <a:gd name="adj" fmla="val 50000"/>
            </a:avLst>
          </a:prstGeom>
          <a:solidFill>
            <a:srgbClr val="075D11"/>
          </a:solidFill>
          <a:ln>
            <a:noFill/>
          </a:ln>
        </p:spPr>
        <p:txBody>
          <a:bodyPr wrap="square" lIns="0" tIns="0" rIns="0" rtlCol="0">
            <a:noAutofit/>
          </a:bodyPr>
          <a:lstStyle/>
          <a:p>
            <a:pPr algn="ctr"/>
            <a:r>
              <a:rPr kumimoji="1" lang="ja-JP" altLang="en-US" sz="3600" b="1" spc="300" dirty="0">
                <a:solidFill>
                  <a:schemeClr val="bg1"/>
                </a:solidFill>
                <a:latin typeface="+mn-ea"/>
                <a:cs typeface="メイリオ" panose="020B0604030504040204" pitchFamily="50" charset="-128"/>
              </a:rPr>
              <a:t>男性</a:t>
            </a:r>
            <a:r>
              <a:rPr kumimoji="1" lang="ja-JP" altLang="en-US" sz="3000" b="1" spc="300" dirty="0">
                <a:solidFill>
                  <a:schemeClr val="bg1"/>
                </a:solidFill>
                <a:latin typeface="+mn-ea"/>
                <a:cs typeface="メイリオ" panose="020B0604030504040204" pitchFamily="50" charset="-128"/>
              </a:rPr>
              <a:t>の場合</a:t>
            </a:r>
          </a:p>
        </p:txBody>
      </p:sp>
      <p:sp>
        <p:nvSpPr>
          <p:cNvPr id="34" name="テキスト ボックス 33"/>
          <p:cNvSpPr txBox="1"/>
          <p:nvPr/>
        </p:nvSpPr>
        <p:spPr>
          <a:xfrm>
            <a:off x="325488" y="197266"/>
            <a:ext cx="8493024" cy="707886"/>
          </a:xfrm>
          <a:prstGeom prst="rect">
            <a:avLst/>
          </a:prstGeom>
          <a:noFill/>
          <a:effectLst/>
        </p:spPr>
        <p:txBody>
          <a:bodyPr wrap="square" rtlCol="0">
            <a:spAutoFit/>
          </a:bodyPr>
          <a:lstStyle>
            <a:defPPr>
              <a:defRPr lang="ja-JP"/>
            </a:defPPr>
            <a:lvl1pPr algn="ctr">
              <a:defRPr sz="3900" b="1">
                <a:solidFill>
                  <a:schemeClr val="bg1"/>
                </a:solidFill>
                <a:effectLst>
                  <a:outerShdw blurRad="38100" dist="38100" dir="2700000" algn="tl">
                    <a:srgbClr val="000000">
                      <a:alpha val="43137"/>
                    </a:srgbClr>
                  </a:outerShdw>
                </a:effectLst>
              </a:defRPr>
            </a:lvl1pPr>
          </a:lstStyle>
          <a:p>
            <a:r>
              <a:rPr lang="ja-JP" altLang="en-US" dirty="0"/>
              <a:t>がんの原因</a:t>
            </a:r>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96528" y="1762745"/>
            <a:ext cx="6432160" cy="451266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線コネクタ 2"/>
          <p:cNvCxnSpPr/>
          <p:nvPr/>
        </p:nvCxnSpPr>
        <p:spPr>
          <a:xfrm>
            <a:off x="467544" y="2348880"/>
            <a:ext cx="1670092"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25488" y="6491436"/>
            <a:ext cx="8610425" cy="415498"/>
          </a:xfrm>
          <a:prstGeom prst="rect">
            <a:avLst/>
          </a:prstGeom>
          <a:noFill/>
        </p:spPr>
        <p:txBody>
          <a:bodyPr wrap="square" rtlCol="0">
            <a:spAutoFit/>
          </a:bodyPr>
          <a:lstStyle/>
          <a:p>
            <a:pPr algn="r"/>
            <a:r>
              <a:rPr lang="ja-JP" altLang="en-US" sz="1050" dirty="0">
                <a:solidFill>
                  <a:schemeClr val="tx1">
                    <a:lumMod val="65000"/>
                    <a:lumOff val="35000"/>
                  </a:schemeClr>
                </a:solidFill>
              </a:rPr>
              <a:t>出典：国立がん研究センターがん情報サービス</a:t>
            </a:r>
          </a:p>
          <a:p>
            <a:pPr algn="r"/>
            <a:r>
              <a:rPr lang="en-US" altLang="ja-JP" sz="1050" dirty="0">
                <a:solidFill>
                  <a:schemeClr val="tx1">
                    <a:lumMod val="65000"/>
                    <a:lumOff val="35000"/>
                  </a:schemeClr>
                </a:solidFill>
              </a:rPr>
              <a:t>※Inoue, M. et al.: Ann </a:t>
            </a:r>
            <a:r>
              <a:rPr lang="en-US" altLang="ja-JP" sz="1050" dirty="0" err="1">
                <a:solidFill>
                  <a:schemeClr val="tx1">
                    <a:lumMod val="65000"/>
                    <a:lumOff val="35000"/>
                  </a:schemeClr>
                </a:solidFill>
              </a:rPr>
              <a:t>Oncol</a:t>
            </a:r>
            <a:r>
              <a:rPr lang="en-US" altLang="ja-JP" sz="1050" dirty="0">
                <a:solidFill>
                  <a:schemeClr val="tx1">
                    <a:lumMod val="65000"/>
                    <a:lumOff val="35000"/>
                  </a:schemeClr>
                </a:solidFill>
              </a:rPr>
              <a:t>, 2012; 23(5): 1362-9</a:t>
            </a:r>
            <a:r>
              <a:rPr lang="ja-JP" altLang="en-US" sz="1050" dirty="0">
                <a:solidFill>
                  <a:schemeClr val="tx1">
                    <a:lumMod val="65000"/>
                    <a:lumOff val="35000"/>
                  </a:schemeClr>
                </a:solidFill>
              </a:rPr>
              <a:t>を基に国立がん研究センターがん情報サービスが作成（より一部改変）</a:t>
            </a:r>
            <a:endParaRPr kumimoji="1" lang="ja-JP" altLang="en-US" sz="1050" dirty="0">
              <a:solidFill>
                <a:schemeClr val="tx1">
                  <a:lumMod val="65000"/>
                  <a:lumOff val="35000"/>
                </a:schemeClr>
              </a:solidFill>
            </a:endParaRPr>
          </a:p>
        </p:txBody>
      </p:sp>
    </p:spTree>
    <p:extLst>
      <p:ext uri="{BB962C8B-B14F-4D97-AF65-F5344CB8AC3E}">
        <p14:creationId xmlns:p14="http://schemas.microsoft.com/office/powerpoint/2010/main" val="239279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akamura\Desktop\17015_要因_女性-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5962" y="1579560"/>
            <a:ext cx="4523241" cy="4806584"/>
          </a:xfrm>
          <a:prstGeom prst="rect">
            <a:avLst/>
          </a:prstGeom>
          <a:noFill/>
          <a:extLst>
            <a:ext uri="{909E8E84-426E-40DD-AFC4-6F175D3DCCD1}">
              <a14:hiddenFill xmlns:a14="http://schemas.microsoft.com/office/drawing/2010/main">
                <a:solidFill>
                  <a:srgbClr val="FFFFFF"/>
                </a:solidFill>
              </a14:hiddenFill>
            </a:ext>
          </a:extLst>
        </p:spPr>
      </p:pic>
      <p:pic>
        <p:nvPicPr>
          <p:cNvPr id="32" name="図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077" y="1972551"/>
            <a:ext cx="7907809" cy="4614047"/>
          </a:xfrm>
          <a:prstGeom prst="rect">
            <a:avLst/>
          </a:prstGeom>
        </p:spPr>
      </p:pic>
      <p:sp>
        <p:nvSpPr>
          <p:cNvPr id="39" name="テキスト ボックス 38"/>
          <p:cNvSpPr txBox="1"/>
          <p:nvPr/>
        </p:nvSpPr>
        <p:spPr>
          <a:xfrm>
            <a:off x="325488" y="197266"/>
            <a:ext cx="8493024" cy="707886"/>
          </a:xfrm>
          <a:prstGeom prst="rect">
            <a:avLst/>
          </a:prstGeom>
          <a:noFill/>
          <a:effectLst/>
        </p:spPr>
        <p:txBody>
          <a:bodyPr wrap="square" rtlCol="0">
            <a:spAutoFit/>
          </a:bodyPr>
          <a:lstStyle>
            <a:defPPr>
              <a:defRPr lang="ja-JP"/>
            </a:defPPr>
            <a:lvl1pPr algn="ctr">
              <a:defRPr sz="3900" b="1">
                <a:solidFill>
                  <a:schemeClr val="bg1"/>
                </a:solidFill>
                <a:effectLst>
                  <a:outerShdw blurRad="38100" dist="38100" dir="2700000" algn="tl">
                    <a:srgbClr val="000000">
                      <a:alpha val="43137"/>
                    </a:srgbClr>
                  </a:outerShdw>
                </a:effectLst>
              </a:defRPr>
            </a:lvl1pPr>
          </a:lstStyle>
          <a:p>
            <a:r>
              <a:rPr lang="ja-JP" altLang="en-US" dirty="0"/>
              <a:t>がんの原因</a:t>
            </a:r>
          </a:p>
        </p:txBody>
      </p:sp>
      <p:sp>
        <p:nvSpPr>
          <p:cNvPr id="43" name="テキスト ボックス 42"/>
          <p:cNvSpPr txBox="1"/>
          <p:nvPr/>
        </p:nvSpPr>
        <p:spPr>
          <a:xfrm>
            <a:off x="2520710" y="1196752"/>
            <a:ext cx="4102579" cy="630110"/>
          </a:xfrm>
          <a:prstGeom prst="roundRect">
            <a:avLst>
              <a:gd name="adj" fmla="val 50000"/>
            </a:avLst>
          </a:prstGeom>
          <a:solidFill>
            <a:srgbClr val="0CA41E"/>
          </a:solidFill>
          <a:ln>
            <a:noFill/>
          </a:ln>
        </p:spPr>
        <p:txBody>
          <a:bodyPr wrap="square" lIns="0" tIns="0" rIns="0" bIns="46800" rtlCol="0">
            <a:noAutofit/>
          </a:bodyPr>
          <a:lstStyle/>
          <a:p>
            <a:pPr algn="ctr"/>
            <a:r>
              <a:rPr kumimoji="1" lang="ja-JP" altLang="en-US" sz="3600" b="1" spc="300" dirty="0">
                <a:solidFill>
                  <a:schemeClr val="bg1"/>
                </a:solidFill>
                <a:latin typeface="+mn-ea"/>
                <a:cs typeface="メイリオ" panose="020B0604030504040204" pitchFamily="50" charset="-128"/>
              </a:rPr>
              <a:t>女性</a:t>
            </a:r>
            <a:r>
              <a:rPr kumimoji="1" lang="ja-JP" altLang="en-US" sz="3000" b="1" spc="300" dirty="0">
                <a:solidFill>
                  <a:schemeClr val="bg1"/>
                </a:solidFill>
                <a:latin typeface="+mn-ea"/>
                <a:cs typeface="メイリオ" panose="020B0604030504040204" pitchFamily="50" charset="-128"/>
              </a:rPr>
              <a:t>の場合</a:t>
            </a:r>
          </a:p>
        </p:txBody>
      </p:sp>
      <p:cxnSp>
        <p:nvCxnSpPr>
          <p:cNvPr id="8" name="直線コネクタ 7"/>
          <p:cNvCxnSpPr/>
          <p:nvPr/>
        </p:nvCxnSpPr>
        <p:spPr>
          <a:xfrm>
            <a:off x="467544" y="2348880"/>
            <a:ext cx="1670092"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25488" y="6491436"/>
            <a:ext cx="8610425" cy="415498"/>
          </a:xfrm>
          <a:prstGeom prst="rect">
            <a:avLst/>
          </a:prstGeom>
          <a:noFill/>
        </p:spPr>
        <p:txBody>
          <a:bodyPr wrap="square" rtlCol="0">
            <a:spAutoFit/>
          </a:bodyPr>
          <a:lstStyle/>
          <a:p>
            <a:pPr algn="r"/>
            <a:r>
              <a:rPr lang="ja-JP" altLang="en-US" sz="1050" dirty="0">
                <a:solidFill>
                  <a:schemeClr val="tx1">
                    <a:lumMod val="65000"/>
                    <a:lumOff val="35000"/>
                  </a:schemeClr>
                </a:solidFill>
              </a:rPr>
              <a:t>出典：国立がん研究センターがん情報サービス</a:t>
            </a:r>
          </a:p>
          <a:p>
            <a:pPr algn="r"/>
            <a:r>
              <a:rPr lang="en-US" altLang="ja-JP" sz="1050" dirty="0">
                <a:solidFill>
                  <a:schemeClr val="tx1">
                    <a:lumMod val="65000"/>
                    <a:lumOff val="35000"/>
                  </a:schemeClr>
                </a:solidFill>
              </a:rPr>
              <a:t>※Inoue, M. et al.: Ann </a:t>
            </a:r>
            <a:r>
              <a:rPr lang="en-US" altLang="ja-JP" sz="1050" dirty="0" err="1">
                <a:solidFill>
                  <a:schemeClr val="tx1">
                    <a:lumMod val="65000"/>
                    <a:lumOff val="35000"/>
                  </a:schemeClr>
                </a:solidFill>
              </a:rPr>
              <a:t>Oncol</a:t>
            </a:r>
            <a:r>
              <a:rPr lang="en-US" altLang="ja-JP" sz="1050" dirty="0">
                <a:solidFill>
                  <a:schemeClr val="tx1">
                    <a:lumMod val="65000"/>
                    <a:lumOff val="35000"/>
                  </a:schemeClr>
                </a:solidFill>
              </a:rPr>
              <a:t>, 2012; 23(5): 1362-9</a:t>
            </a:r>
            <a:r>
              <a:rPr lang="ja-JP" altLang="en-US" sz="1050" dirty="0">
                <a:solidFill>
                  <a:schemeClr val="tx1">
                    <a:lumMod val="65000"/>
                    <a:lumOff val="35000"/>
                  </a:schemeClr>
                </a:solidFill>
              </a:rPr>
              <a:t>を基に国立がん研究センターがん情報サービスが作成（より一部改変）</a:t>
            </a:r>
            <a:endParaRPr kumimoji="1" lang="ja-JP" altLang="en-US" sz="1050" dirty="0">
              <a:solidFill>
                <a:schemeClr val="tx1">
                  <a:lumMod val="65000"/>
                  <a:lumOff val="35000"/>
                </a:schemeClr>
              </a:solidFill>
            </a:endParaRPr>
          </a:p>
        </p:txBody>
      </p:sp>
    </p:spTree>
    <p:extLst>
      <p:ext uri="{BB962C8B-B14F-4D97-AF65-F5344CB8AC3E}">
        <p14:creationId xmlns:p14="http://schemas.microsoft.com/office/powerpoint/2010/main" val="114666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円/楕円 24"/>
          <p:cNvSpPr/>
          <p:nvPr/>
        </p:nvSpPr>
        <p:spPr>
          <a:xfrm>
            <a:off x="2981895" y="1850694"/>
            <a:ext cx="3481564" cy="3364630"/>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120000"/>
              </a:lnSpc>
            </a:pPr>
            <a:r>
              <a:rPr lang="ja-JP" altLang="en-US" sz="55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禁 煙</a:t>
            </a:r>
          </a:p>
        </p:txBody>
      </p:sp>
      <p:sp>
        <p:nvSpPr>
          <p:cNvPr id="22" name="円/楕円 21"/>
          <p:cNvSpPr/>
          <p:nvPr/>
        </p:nvSpPr>
        <p:spPr>
          <a:xfrm>
            <a:off x="1619672" y="3503015"/>
            <a:ext cx="2303232" cy="2222455"/>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pPr algn="ctr"/>
            <a:r>
              <a:rPr lang="ja-JP" altLang="en-US" sz="2700" b="1" spc="-1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バランスの</a:t>
            </a:r>
            <a:r>
              <a:rPr lang="ja-JP" altLang="en-US"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よい食事</a:t>
            </a:r>
          </a:p>
        </p:txBody>
      </p:sp>
      <p:grpSp>
        <p:nvGrpSpPr>
          <p:cNvPr id="2" name="グループ化 11"/>
          <p:cNvGrpSpPr/>
          <p:nvPr/>
        </p:nvGrpSpPr>
        <p:grpSpPr>
          <a:xfrm>
            <a:off x="326528" y="-17252"/>
            <a:ext cx="8151156" cy="1920846"/>
            <a:chOff x="326528" y="-17252"/>
            <a:chExt cx="8151156" cy="1920846"/>
          </a:xfrm>
        </p:grpSpPr>
        <p:pic>
          <p:nvPicPr>
            <p:cNvPr id="13"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7215" y="-17252"/>
              <a:ext cx="7190469"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1996964" y="433762"/>
              <a:ext cx="640871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200" dirty="0">
                  <a:solidFill>
                    <a:schemeClr val="tx1">
                      <a:lumMod val="75000"/>
                      <a:lumOff val="25000"/>
                    </a:schemeClr>
                  </a:solidFill>
                  <a:effectLst/>
                </a:rPr>
                <a:t>どのような生活を送れば</a:t>
              </a:r>
              <a:br>
                <a:rPr lang="en-US" altLang="ja-JP" sz="4200" dirty="0">
                  <a:solidFill>
                    <a:schemeClr val="tx1">
                      <a:lumMod val="75000"/>
                      <a:lumOff val="25000"/>
                    </a:schemeClr>
                  </a:solidFill>
                  <a:effectLst/>
                </a:rPr>
              </a:br>
              <a:r>
                <a:rPr lang="ja-JP" altLang="en-US" sz="4200" dirty="0">
                  <a:solidFill>
                    <a:schemeClr val="tx1">
                      <a:lumMod val="75000"/>
                      <a:lumOff val="25000"/>
                    </a:schemeClr>
                  </a:solidFill>
                  <a:effectLst/>
                </a:rPr>
                <a:t>よいのだろう</a:t>
              </a:r>
            </a:p>
          </p:txBody>
        </p:sp>
        <p:grpSp>
          <p:nvGrpSpPr>
            <p:cNvPr id="3" name="グループ化 15"/>
            <p:cNvGrpSpPr/>
            <p:nvPr/>
          </p:nvGrpSpPr>
          <p:grpSpPr>
            <a:xfrm>
              <a:off x="326528" y="348797"/>
              <a:ext cx="1008112" cy="1067428"/>
              <a:chOff x="728192" y="921380"/>
              <a:chExt cx="1008112" cy="1067428"/>
            </a:xfrm>
          </p:grpSpPr>
          <p:sp>
            <p:nvSpPr>
              <p:cNvPr id="17" name="円/楕円 16"/>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テキスト ボックス 17"/>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sp>
        <p:nvSpPr>
          <p:cNvPr id="28" name="円/楕円 27"/>
          <p:cNvSpPr/>
          <p:nvPr/>
        </p:nvSpPr>
        <p:spPr>
          <a:xfrm>
            <a:off x="994159" y="1734531"/>
            <a:ext cx="2582063" cy="2369689"/>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120000"/>
              </a:lnSpc>
            </a:pPr>
            <a:r>
              <a:rPr lang="ja-JP" altLang="en-US" sz="45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節 酒</a:t>
            </a:r>
          </a:p>
        </p:txBody>
      </p:sp>
      <p:sp>
        <p:nvSpPr>
          <p:cNvPr id="19" name="円/楕円 18"/>
          <p:cNvSpPr/>
          <p:nvPr/>
        </p:nvSpPr>
        <p:spPr>
          <a:xfrm>
            <a:off x="5843902" y="1879487"/>
            <a:ext cx="2273987" cy="2125577"/>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algn="ctr"/>
            <a:r>
              <a:rPr lang="ja-JP" altLang="en-US"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適正体重</a:t>
            </a:r>
            <a:endParaRPr lang="en-US" altLang="ja-JP"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の維持</a:t>
            </a:r>
          </a:p>
        </p:txBody>
      </p:sp>
      <p:sp>
        <p:nvSpPr>
          <p:cNvPr id="21" name="円/楕円 20"/>
          <p:cNvSpPr/>
          <p:nvPr/>
        </p:nvSpPr>
        <p:spPr>
          <a:xfrm>
            <a:off x="5436096" y="3503015"/>
            <a:ext cx="2303232" cy="2222455"/>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pPr algn="ctr"/>
            <a:r>
              <a:rPr lang="ja-JP" altLang="en-US"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適度な</a:t>
            </a:r>
            <a:br>
              <a:rPr lang="en-US" altLang="ja-JP"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運動</a:t>
            </a:r>
          </a:p>
        </p:txBody>
      </p:sp>
      <p:sp>
        <p:nvSpPr>
          <p:cNvPr id="30" name="テキスト ボックス 29"/>
          <p:cNvSpPr txBox="1"/>
          <p:nvPr/>
        </p:nvSpPr>
        <p:spPr>
          <a:xfrm>
            <a:off x="359532" y="5066796"/>
            <a:ext cx="8424936" cy="1355448"/>
          </a:xfrm>
          <a:prstGeom prst="roundRect">
            <a:avLst>
              <a:gd name="adj" fmla="val 14464"/>
            </a:avLst>
          </a:prstGeom>
          <a:solidFill>
            <a:srgbClr val="FF9900"/>
          </a:solidFill>
        </p:spPr>
        <p:txBody>
          <a:bodyPr wrap="square" tIns="180000" rtlCol="0">
            <a:noAutofit/>
          </a:bodyPr>
          <a:lstStyle>
            <a:defPPr>
              <a:defRPr lang="ja-JP"/>
            </a:defPPr>
            <a:lvl1pPr algn="ctr">
              <a:defRPr sz="4400" b="1">
                <a:solidFill>
                  <a:schemeClr val="bg1"/>
                </a:solidFill>
                <a:effectLst>
                  <a:outerShdw blurRad="38100" dist="38100" dir="2700000" algn="tl">
                    <a:srgbClr val="000000">
                      <a:alpha val="43137"/>
                    </a:srgbClr>
                  </a:outerShdw>
                </a:effectLst>
                <a:latin typeface="+mn-ea"/>
                <a:cs typeface="メイリオ" panose="020B0604030504040204" pitchFamily="50" charset="-128"/>
              </a:defRPr>
            </a:lvl1pPr>
          </a:lstStyle>
          <a:p>
            <a:r>
              <a:rPr lang="ja-JP" altLang="en-US" sz="3500" dirty="0">
                <a:latin typeface="メイリオ" panose="020B0604030504040204" pitchFamily="50" charset="-128"/>
                <a:ea typeface="メイリオ" panose="020B0604030504040204" pitchFamily="50" charset="-128"/>
              </a:rPr>
              <a:t>望ましい生活習慣により</a:t>
            </a:r>
            <a:endParaRPr lang="en-US" altLang="ja-JP" sz="3500" dirty="0">
              <a:latin typeface="メイリオ" panose="020B0604030504040204" pitchFamily="50" charset="-128"/>
              <a:ea typeface="メイリオ" panose="020B0604030504040204" pitchFamily="50" charset="-128"/>
            </a:endParaRPr>
          </a:p>
          <a:p>
            <a:r>
              <a:rPr lang="ja-JP" altLang="en-US" sz="3500" dirty="0">
                <a:latin typeface="メイリオ" panose="020B0604030504040204" pitchFamily="50" charset="-128"/>
                <a:ea typeface="メイリオ" panose="020B0604030504040204" pitchFamily="50" charset="-128"/>
              </a:rPr>
              <a:t>がんになる危険性を減らすことができる</a:t>
            </a:r>
          </a:p>
        </p:txBody>
      </p:sp>
      <p:sp>
        <p:nvSpPr>
          <p:cNvPr id="14" name="テキスト ボックス 13"/>
          <p:cNvSpPr txBox="1"/>
          <p:nvPr/>
        </p:nvSpPr>
        <p:spPr>
          <a:xfrm>
            <a:off x="495692" y="6453375"/>
            <a:ext cx="8396788" cy="400110"/>
          </a:xfrm>
          <a:prstGeom prst="rect">
            <a:avLst/>
          </a:prstGeom>
          <a:noFill/>
        </p:spPr>
        <p:txBody>
          <a:bodyPr wrap="square" rtlCol="0">
            <a:spAutoFit/>
          </a:bodyPr>
          <a:lstStyle/>
          <a:p>
            <a:r>
              <a:rPr lang="ja-JP" altLang="en-US" sz="10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出典：国立がん研究センター社会と健康研究センター予防研究グループ　科学的根拠に基づく発がん性・がん予防効果の評価とがん予防ガイドライン提言に関する研究を基に国立がん研究センターがん情報サービスが作成（より一部改変）</a:t>
            </a:r>
            <a:endParaRPr kumimoji="1" lang="ja-JP" altLang="en-US" sz="10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0679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28" grpId="0" animBg="1"/>
      <p:bldP spid="19" grpId="0" animBg="1"/>
      <p:bldP spid="21"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kamura\Desktop\サタケさんイラストスライド化拡大-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0736" y="3331312"/>
            <a:ext cx="3502527" cy="324165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3306795" y="6033901"/>
            <a:ext cx="2622351" cy="625920"/>
            <a:chOff x="2966910" y="4243749"/>
            <a:chExt cx="2622351" cy="625920"/>
          </a:xfrm>
        </p:grpSpPr>
        <p:sp>
          <p:nvSpPr>
            <p:cNvPr id="14" name="正方形/長方形 13"/>
            <p:cNvSpPr/>
            <p:nvPr/>
          </p:nvSpPr>
          <p:spPr>
            <a:xfrm>
              <a:off x="2966910" y="4243749"/>
              <a:ext cx="2568766" cy="625920"/>
            </a:xfrm>
            <a:prstGeom prst="rect">
              <a:avLst/>
            </a:prstGeom>
            <a:solidFill>
              <a:srgbClr val="0070C0"/>
            </a:solidFill>
          </p:spPr>
          <p:txBody>
            <a:bodyPr wrap="square" tIns="108000" bIns="0">
              <a:spAutoFit/>
            </a:bodyPr>
            <a:lstStyle/>
            <a:p>
              <a:r>
                <a:rPr lang="ja-JP" altLang="en-US" sz="3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32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さん</a:t>
              </a:r>
            </a:p>
          </p:txBody>
        </p:sp>
        <p:sp>
          <p:nvSpPr>
            <p:cNvPr id="2" name="正方形/長方形 1"/>
            <p:cNvSpPr/>
            <p:nvPr/>
          </p:nvSpPr>
          <p:spPr>
            <a:xfrm>
              <a:off x="4064485" y="4364999"/>
              <a:ext cx="1524776" cy="478387"/>
            </a:xfrm>
            <a:prstGeom prst="rect">
              <a:avLst/>
            </a:prstGeom>
          </p:spPr>
          <p:txBody>
            <a:bodyPr wrap="none" tIns="108000" bIns="0">
              <a:spAutoFit/>
            </a:bodyPr>
            <a:lstStyle/>
            <a:p>
              <a:r>
                <a:rPr lang="ja-JP" altLang="en-US" sz="2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2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才）</a:t>
              </a:r>
            </a:p>
          </p:txBody>
        </p:sp>
      </p:grpSp>
      <p:sp>
        <p:nvSpPr>
          <p:cNvPr id="16" name="角丸四角形吹き出し 15"/>
          <p:cNvSpPr/>
          <p:nvPr/>
        </p:nvSpPr>
        <p:spPr>
          <a:xfrm>
            <a:off x="395536" y="1811060"/>
            <a:ext cx="3240360" cy="2357664"/>
          </a:xfrm>
          <a:prstGeom prst="wedgeRoundRectCallout">
            <a:avLst>
              <a:gd name="adj1" fmla="val 41601"/>
              <a:gd name="adj2" fmla="val 66664"/>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生活習慣が</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がんの予防に大事と知っていますよ！</a:t>
            </a:r>
          </a:p>
        </p:txBody>
      </p:sp>
      <p:sp>
        <p:nvSpPr>
          <p:cNvPr id="17" name="角丸四角形吹き出し 16"/>
          <p:cNvSpPr/>
          <p:nvPr/>
        </p:nvSpPr>
        <p:spPr>
          <a:xfrm>
            <a:off x="3851920" y="1811060"/>
            <a:ext cx="4968552" cy="2357664"/>
          </a:xfrm>
          <a:prstGeom prst="wedgeRoundRectCallout">
            <a:avLst>
              <a:gd name="adj1" fmla="val 1222"/>
              <a:gd name="adj2" fmla="val 69504"/>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でも、体がじょうぶ</a:t>
            </a:r>
            <a:br>
              <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だから気にしてません。</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忙しくて、それどころじゃありませんよ</a:t>
            </a:r>
            <a:r>
              <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rPr>
              <a:t>…</a:t>
            </a:r>
          </a:p>
        </p:txBody>
      </p:sp>
      <p:grpSp>
        <p:nvGrpSpPr>
          <p:cNvPr id="4" name="グループ化 21"/>
          <p:cNvGrpSpPr/>
          <p:nvPr/>
        </p:nvGrpSpPr>
        <p:grpSpPr>
          <a:xfrm>
            <a:off x="355103" y="-17252"/>
            <a:ext cx="9296698" cy="1920846"/>
            <a:chOff x="326528" y="-17252"/>
            <a:chExt cx="9296698" cy="1920846"/>
          </a:xfrm>
        </p:grpSpPr>
        <p:pic>
          <p:nvPicPr>
            <p:cNvPr id="23" name="Picture 2" descr="C:\Users\nakamura\Desktop\スライド文字-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7215" y="-17252"/>
              <a:ext cx="7846316"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1863614" y="433762"/>
              <a:ext cx="775961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000" spc="-50" dirty="0">
                  <a:solidFill>
                    <a:schemeClr val="tx1">
                      <a:lumMod val="75000"/>
                      <a:lumOff val="25000"/>
                    </a:schemeClr>
                  </a:solidFill>
                  <a:effectLst/>
                  <a:cs typeface="メイリオ" panose="020B0604030504040204" pitchFamily="50" charset="-128"/>
                </a:rPr>
                <a:t>がんの危険性を減らすための</a:t>
              </a:r>
              <a:endParaRPr lang="en-US" altLang="ja-JP" sz="4000" spc="-50" dirty="0">
                <a:solidFill>
                  <a:schemeClr val="tx1">
                    <a:lumMod val="75000"/>
                    <a:lumOff val="25000"/>
                  </a:schemeClr>
                </a:solidFill>
                <a:effectLst/>
                <a:cs typeface="メイリオ" panose="020B0604030504040204" pitchFamily="50" charset="-128"/>
              </a:endParaRPr>
            </a:p>
            <a:p>
              <a:pPr algn="l"/>
              <a:r>
                <a:rPr lang="ja-JP" altLang="en-US" sz="4000" spc="-50" dirty="0">
                  <a:solidFill>
                    <a:schemeClr val="tx1">
                      <a:lumMod val="75000"/>
                      <a:lumOff val="25000"/>
                    </a:schemeClr>
                  </a:solidFill>
                  <a:effectLst/>
                  <a:cs typeface="メイリオ" panose="020B0604030504040204" pitchFamily="50" charset="-128"/>
                </a:rPr>
                <a:t>アドバイスを考えよう</a:t>
              </a:r>
              <a:endParaRPr lang="en-US" altLang="ja-JP" sz="4000" spc="-50" dirty="0">
                <a:solidFill>
                  <a:schemeClr val="tx1">
                    <a:lumMod val="75000"/>
                    <a:lumOff val="25000"/>
                  </a:schemeClr>
                </a:solidFill>
                <a:effectLst/>
                <a:cs typeface="メイリオ" panose="020B0604030504040204" pitchFamily="50" charset="-128"/>
              </a:endParaRPr>
            </a:p>
          </p:txBody>
        </p:sp>
        <p:grpSp>
          <p:nvGrpSpPr>
            <p:cNvPr id="5" name="グループ化 24"/>
            <p:cNvGrpSpPr/>
            <p:nvPr/>
          </p:nvGrpSpPr>
          <p:grpSpPr>
            <a:xfrm>
              <a:off x="326528" y="348797"/>
              <a:ext cx="1008112" cy="1067428"/>
              <a:chOff x="728192" y="921380"/>
              <a:chExt cx="1008112" cy="1067428"/>
            </a:xfrm>
          </p:grpSpPr>
          <p:sp>
            <p:nvSpPr>
              <p:cNvPr id="26" name="円/楕円 25"/>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テキスト ボックス 26"/>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grpSp>
        <p:nvGrpSpPr>
          <p:cNvPr id="6" name="グループ化 7"/>
          <p:cNvGrpSpPr/>
          <p:nvPr/>
        </p:nvGrpSpPr>
        <p:grpSpPr>
          <a:xfrm>
            <a:off x="395536" y="5437345"/>
            <a:ext cx="8424936" cy="1318042"/>
            <a:chOff x="395536" y="5589240"/>
            <a:chExt cx="8424936" cy="1318042"/>
          </a:xfrm>
        </p:grpSpPr>
        <p:sp>
          <p:nvSpPr>
            <p:cNvPr id="11" name="テキスト ボックス 10"/>
            <p:cNvSpPr txBox="1"/>
            <p:nvPr/>
          </p:nvSpPr>
          <p:spPr>
            <a:xfrm>
              <a:off x="395536" y="5589240"/>
              <a:ext cx="8424936" cy="1318042"/>
            </a:xfrm>
            <a:prstGeom prst="roundRect">
              <a:avLst/>
            </a:prstGeom>
            <a:solidFill>
              <a:srgbClr val="0070C0"/>
            </a:solidFill>
          </p:spPr>
          <p:txBody>
            <a:bodyPr wrap="square" lIns="1116000" tIns="0" bIns="324000" rtlCol="0" anchor="ctr" anchorCtr="0">
              <a:noAutofit/>
            </a:bodyPr>
            <a:lstStyle>
              <a:defPPr>
                <a:defRPr lang="ja-JP"/>
              </a:defPPr>
              <a:lvl1pPr algn="ctr">
                <a:defRPr sz="4400" b="1"/>
              </a:lvl1pPr>
            </a:lstStyle>
            <a:p>
              <a:pPr algn="l"/>
              <a:endParaRPr lang="en-US" altLang="ja-JP" sz="31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l"/>
              <a:r>
                <a:rPr lang="ja-JP" altLang="en-US" sz="31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●細胞の変異は毎日起こっている</a:t>
              </a:r>
              <a:endParaRPr lang="en-US" altLang="ja-JP" sz="31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l"/>
              <a:r>
                <a:rPr lang="ja-JP" altLang="en-US" sz="31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●がん細胞は</a:t>
              </a:r>
              <a:r>
                <a:rPr lang="en-US" altLang="ja-JP" sz="31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10</a:t>
              </a:r>
              <a:r>
                <a:rPr lang="ja-JP" altLang="en-US" sz="31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en-US" altLang="ja-JP" sz="31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20</a:t>
              </a:r>
              <a:r>
                <a:rPr lang="ja-JP" altLang="en-US" sz="31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年かけて成長する</a:t>
              </a:r>
            </a:p>
          </p:txBody>
        </p:sp>
        <p:sp>
          <p:nvSpPr>
            <p:cNvPr id="7" name="テキスト ボックス 6"/>
            <p:cNvSpPr txBox="1"/>
            <p:nvPr/>
          </p:nvSpPr>
          <p:spPr>
            <a:xfrm>
              <a:off x="588039" y="5805142"/>
              <a:ext cx="887617" cy="944935"/>
            </a:xfrm>
            <a:prstGeom prst="flowChartConnector">
              <a:avLst/>
            </a:prstGeom>
            <a:solidFill>
              <a:schemeClr val="bg1"/>
            </a:solidFill>
          </p:spPr>
          <p:txBody>
            <a:bodyPr wrap="square" bIns="0" rtlCol="0" anchor="ctr" anchorCtr="0">
              <a:noAutofit/>
            </a:bodyPr>
            <a:lstStyle/>
            <a:p>
              <a:pPr algn="ctr"/>
              <a:r>
                <a:rPr kumimoji="1" lang="ja-JP" altLang="en-US" b="1" dirty="0">
                  <a:solidFill>
                    <a:srgbClr val="0070C0"/>
                  </a:solidFill>
                  <a:latin typeface="メイリオ" panose="020B0604030504040204" pitchFamily="50" charset="-128"/>
                  <a:ea typeface="メイリオ" panose="020B0604030504040204" pitchFamily="50" charset="-128"/>
                </a:rPr>
                <a:t>ヒント</a:t>
              </a:r>
            </a:p>
          </p:txBody>
        </p:sp>
      </p:grpSp>
    </p:spTree>
    <p:extLst>
      <p:ext uri="{BB962C8B-B14F-4D97-AF65-F5344CB8AC3E}">
        <p14:creationId xmlns:p14="http://schemas.microsoft.com/office/powerpoint/2010/main" val="173939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a:xfrm>
            <a:off x="5550707" y="1772507"/>
            <a:ext cx="3208837" cy="2944080"/>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Picture 2" descr="C:\Users\nakamura\Desktop\サタケさんイラストスライド化拡大-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6959" y="2047285"/>
            <a:ext cx="2629379" cy="2433541"/>
          </a:xfrm>
          <a:prstGeom prst="rect">
            <a:avLst/>
          </a:prstGeom>
          <a:noFill/>
          <a:extLst>
            <a:ext uri="{909E8E84-426E-40DD-AFC4-6F175D3DCCD1}">
              <a14:hiddenFill xmlns:a14="http://schemas.microsoft.com/office/drawing/2010/main">
                <a:solidFill>
                  <a:srgbClr val="FFFFFF"/>
                </a:solidFill>
              </a14:hiddenFill>
            </a:ext>
          </a:extLst>
        </p:spPr>
      </p:pic>
      <p:sp>
        <p:nvSpPr>
          <p:cNvPr id="13" name="角丸四角形吹き出し 12"/>
          <p:cNvSpPr/>
          <p:nvPr/>
        </p:nvSpPr>
        <p:spPr>
          <a:xfrm>
            <a:off x="564754" y="4783425"/>
            <a:ext cx="5447406" cy="1943263"/>
          </a:xfrm>
          <a:prstGeom prst="wedgeRoundRectCallout">
            <a:avLst>
              <a:gd name="adj1" fmla="val 62820"/>
              <a:gd name="adj2" fmla="val -26579"/>
              <a:gd name="adj3" fmla="val 16667"/>
            </a:avLst>
          </a:prstGeom>
          <a:ln w="57150">
            <a:solidFill>
              <a:srgbClr val="FF99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若いころからの</a:t>
            </a:r>
            <a:endPar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mn-cs"/>
              </a:rPr>
              <a:t>望ましい生活習慣が</a:t>
            </a:r>
            <a:endParaRPr kumimoji="1" lang="en-US" altLang="ja-JP"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mn-cs"/>
              </a:rPr>
              <a:t>大切</a:t>
            </a: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ですよ。</a:t>
            </a:r>
          </a:p>
        </p:txBody>
      </p:sp>
      <p:sp>
        <p:nvSpPr>
          <p:cNvPr id="14" name="角丸四角形吹き出し 13"/>
          <p:cNvSpPr/>
          <p:nvPr/>
        </p:nvSpPr>
        <p:spPr>
          <a:xfrm>
            <a:off x="564753" y="1931908"/>
            <a:ext cx="5447407" cy="2664296"/>
          </a:xfrm>
          <a:prstGeom prst="wedgeRoundRectCallout">
            <a:avLst>
              <a:gd name="adj1" fmla="val 64440"/>
              <a:gd name="adj2" fmla="val 46160"/>
              <a:gd name="adj3" fmla="val 16667"/>
            </a:avLst>
          </a:prstGeom>
          <a:ln w="57150">
            <a:solidFill>
              <a:srgbClr val="FF99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180000" tIns="144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細胞の</a:t>
            </a:r>
            <a:r>
              <a:rPr kumimoji="1" lang="ja-JP" altLang="en-US"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mn-cs"/>
              </a:rPr>
              <a:t>変異は</a:t>
            </a:r>
            <a:endParaRPr kumimoji="1" lang="en-US" altLang="ja-JP"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mn-cs"/>
              </a:rPr>
              <a:t>常に起こっており</a:t>
            </a: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a:t>
            </a:r>
            <a:br>
              <a:rPr kumimoji="1" lang="en-US" altLang="ja-JP" sz="3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長い時間をかけて</a:t>
            </a:r>
            <a:endPar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がんになります。</a:t>
            </a:r>
          </a:p>
        </p:txBody>
      </p:sp>
      <p:sp>
        <p:nvSpPr>
          <p:cNvPr id="9" name="テキスト ボックス 8"/>
          <p:cNvSpPr txBox="1"/>
          <p:nvPr/>
        </p:nvSpPr>
        <p:spPr>
          <a:xfrm>
            <a:off x="413861" y="239807"/>
            <a:ext cx="82809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5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がんの危険性を減らすための</a:t>
            </a:r>
            <a:endParaRPr kumimoji="1" lang="en-US" altLang="ja-JP" sz="4400" b="1" i="0" u="none" strike="noStrike" kern="1200" cap="none" spc="-5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アドバイス</a:t>
            </a:r>
          </a:p>
        </p:txBody>
      </p:sp>
      <p:pic>
        <p:nvPicPr>
          <p:cNvPr id="2050" name="Picture 2" descr="C:\Users\nakamura\Desktop\サタケさんイラストスライド化拡大-0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286" y="4293096"/>
            <a:ext cx="2602702" cy="2847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94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吹き出し 5"/>
          <p:cNvSpPr/>
          <p:nvPr/>
        </p:nvSpPr>
        <p:spPr>
          <a:xfrm>
            <a:off x="4067945" y="404664"/>
            <a:ext cx="4248471" cy="2160240"/>
          </a:xfrm>
          <a:prstGeom prst="wedgeRoundRectCallout">
            <a:avLst>
              <a:gd name="adj1" fmla="val -60462"/>
              <a:gd name="adj2" fmla="val -15098"/>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望ましい生活習慣を</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していれば</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がんにならないの？</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02" y="961013"/>
            <a:ext cx="2984801" cy="1720346"/>
          </a:xfrm>
          <a:prstGeom prst="rect">
            <a:avLst/>
          </a:prstGeom>
        </p:spPr>
      </p:pic>
      <p:sp>
        <p:nvSpPr>
          <p:cNvPr id="8" name="角丸四角形吹き出し 7"/>
          <p:cNvSpPr/>
          <p:nvPr/>
        </p:nvSpPr>
        <p:spPr>
          <a:xfrm>
            <a:off x="672765" y="2996952"/>
            <a:ext cx="5447406" cy="3413646"/>
          </a:xfrm>
          <a:prstGeom prst="wedgeRoundRectCallout">
            <a:avLst>
              <a:gd name="adj1" fmla="val 65324"/>
              <a:gd name="adj2" fmla="val -8619"/>
              <a:gd name="adj3" fmla="val 16667"/>
            </a:avLst>
          </a:prstGeom>
          <a:ln w="57150">
            <a:solidFill>
              <a:srgbClr val="FF99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144000" rIns="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がんの原因には</a:t>
            </a:r>
            <a:endPar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わかっていないものも</a:t>
            </a:r>
            <a:endPar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あります。</a:t>
            </a:r>
            <a:endPar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4500" b="1" dirty="0">
                <a:solidFill>
                  <a:srgbClr val="FF9900"/>
                </a:solidFill>
                <a:latin typeface="メイリオ" panose="020B0604030504040204" pitchFamily="50" charset="-128"/>
                <a:ea typeface="メイリオ" panose="020B0604030504040204" pitchFamily="50" charset="-128"/>
              </a:rPr>
              <a:t>がん検診を受けることが大切</a:t>
            </a:r>
            <a:r>
              <a:rPr lang="ja-JP" altLang="en-US" sz="4500" b="1" dirty="0">
                <a:solidFill>
                  <a:schemeClr val="tx1">
                    <a:lumMod val="75000"/>
                    <a:lumOff val="25000"/>
                  </a:schemeClr>
                </a:solidFill>
                <a:latin typeface="メイリオ" panose="020B0604030504040204" pitchFamily="50" charset="-128"/>
                <a:ea typeface="メイリオ" panose="020B0604030504040204" pitchFamily="50" charset="-128"/>
              </a:rPr>
              <a:t>です。</a:t>
            </a:r>
            <a:endParaRPr lang="en-US" altLang="ja-JP" sz="45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9" name="Picture 2" descr="C:\Users\nakamura\Desktop\サタケさんイラストスライド化拡大-0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7770" y="3861048"/>
            <a:ext cx="2602702" cy="2847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29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899592" y="1124744"/>
            <a:ext cx="4824536" cy="2554545"/>
          </a:xfrm>
          <a:prstGeom prst="rect">
            <a:avLst/>
          </a:prstGeom>
          <a:noFill/>
        </p:spPr>
        <p:txBody>
          <a:bodyPr wrap="square" rtlCol="0">
            <a:spAutoFit/>
          </a:bodyP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rPr>
              <a:t>わたしたちの</a:t>
            </a:r>
            <a:br>
              <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rPr>
              <a:t>体の細胞は</a:t>
            </a:r>
            <a:br>
              <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rPr>
              <a:t>毎日分裂し</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rPr>
              <a:t>新しくなっている</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2391862" y="226675"/>
            <a:ext cx="4360276" cy="692497"/>
          </a:xfrm>
          <a:prstGeom prst="rect">
            <a:avLst/>
          </a:prstGeom>
          <a:noFill/>
          <a:effectLst/>
        </p:spPr>
        <p:txBody>
          <a:bodyPr wrap="square" rtlCol="0">
            <a:spAutoFit/>
          </a:bodyPr>
          <a:lstStyle>
            <a:defPPr>
              <a:defRPr lang="ja-JP"/>
            </a:defPPr>
            <a:lvl1pPr algn="ctr">
              <a:defRPr sz="4400" b="1"/>
            </a:lvl1pPr>
          </a:lstStyle>
          <a:p>
            <a:r>
              <a:rPr lang="ja-JP" altLang="en-US" sz="39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がんのしくみ</a:t>
            </a:r>
          </a:p>
        </p:txBody>
      </p:sp>
      <p:grpSp>
        <p:nvGrpSpPr>
          <p:cNvPr id="7" name="グループ化 6"/>
          <p:cNvGrpSpPr/>
          <p:nvPr/>
        </p:nvGrpSpPr>
        <p:grpSpPr>
          <a:xfrm>
            <a:off x="1115617" y="3916386"/>
            <a:ext cx="1787007" cy="2456046"/>
            <a:chOff x="1352744" y="3977813"/>
            <a:chExt cx="1279613" cy="1845874"/>
          </a:xfrm>
        </p:grpSpPr>
        <p:pic>
          <p:nvPicPr>
            <p:cNvPr id="42" name="図 41"/>
            <p:cNvPicPr>
              <a:picLocks noChangeAspect="1"/>
            </p:cNvPicPr>
            <p:nvPr/>
          </p:nvPicPr>
          <p:blipFill rotWithShape="1">
            <a:blip r:embed="rId3" cstate="print">
              <a:extLst>
                <a:ext uri="{28A0092B-C50C-407E-A947-70E740481C1C}">
                  <a14:useLocalDpi xmlns:a14="http://schemas.microsoft.com/office/drawing/2010/main" val="0"/>
                </a:ext>
              </a:extLst>
            </a:blip>
            <a:srcRect l="33770"/>
            <a:stretch/>
          </p:blipFill>
          <p:spPr>
            <a:xfrm rot="10800000">
              <a:off x="1352744" y="5164054"/>
              <a:ext cx="1279613" cy="659633"/>
            </a:xfrm>
            <a:prstGeom prst="rect">
              <a:avLst/>
            </a:prstGeom>
          </p:spPr>
        </p:pic>
        <p:pic>
          <p:nvPicPr>
            <p:cNvPr id="43" name="図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705" y="3977813"/>
              <a:ext cx="598777" cy="628460"/>
            </a:xfrm>
            <a:prstGeom prst="rect">
              <a:avLst/>
            </a:prstGeom>
          </p:spPr>
        </p:pic>
        <p:sp>
          <p:nvSpPr>
            <p:cNvPr id="22" name="下矢印 21"/>
            <p:cNvSpPr/>
            <p:nvPr/>
          </p:nvSpPr>
          <p:spPr>
            <a:xfrm rot="1519670">
              <a:off x="1677017" y="4648046"/>
              <a:ext cx="210940" cy="476086"/>
            </a:xfrm>
            <a:prstGeom prst="downArrow">
              <a:avLst/>
            </a:prstGeom>
            <a:solidFill>
              <a:srgbClr val="FF99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itchFamily="50" charset="-128"/>
                <a:ea typeface="HGP創英角ｺﾞｼｯｸUB" pitchFamily="50" charset="-128"/>
              </a:endParaRPr>
            </a:p>
          </p:txBody>
        </p:sp>
        <p:sp>
          <p:nvSpPr>
            <p:cNvPr id="24" name="下矢印 23"/>
            <p:cNvSpPr/>
            <p:nvPr/>
          </p:nvSpPr>
          <p:spPr>
            <a:xfrm rot="20080330" flipH="1">
              <a:off x="2089516" y="4651908"/>
              <a:ext cx="210940" cy="476086"/>
            </a:xfrm>
            <a:prstGeom prst="downArrow">
              <a:avLst/>
            </a:prstGeom>
            <a:solidFill>
              <a:srgbClr val="FF99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itchFamily="50" charset="-128"/>
                <a:ea typeface="HGP創英角ｺﾞｼｯｸUB" pitchFamily="50" charset="-128"/>
              </a:endParaRPr>
            </a:p>
          </p:txBody>
        </p:sp>
      </p:grpSp>
      <p:sp>
        <p:nvSpPr>
          <p:cNvPr id="17" name="角丸四角形 16"/>
          <p:cNvSpPr/>
          <p:nvPr/>
        </p:nvSpPr>
        <p:spPr>
          <a:xfrm>
            <a:off x="1924310" y="5446716"/>
            <a:ext cx="1063514" cy="956098"/>
          </a:xfrm>
          <a:prstGeom prst="roundRect">
            <a:avLst>
              <a:gd name="adj" fmla="val 13261"/>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38" name="角丸四角形吹き出し 37"/>
          <p:cNvSpPr/>
          <p:nvPr/>
        </p:nvSpPr>
        <p:spPr>
          <a:xfrm>
            <a:off x="3563888" y="3618775"/>
            <a:ext cx="5042389" cy="2784039"/>
          </a:xfrm>
          <a:prstGeom prst="wedgeRoundRectCallout">
            <a:avLst>
              <a:gd name="adj1" fmla="val -65062"/>
              <a:gd name="adj2" fmla="val 28866"/>
              <a:gd name="adj3" fmla="val 16667"/>
            </a:avLst>
          </a:prstGeom>
          <a:solidFill>
            <a:srgbClr val="FF9900"/>
          </a:solidFill>
          <a:ln>
            <a:noFill/>
          </a:ln>
        </p:spPr>
        <p:style>
          <a:lnRef idx="2">
            <a:schemeClr val="dk1"/>
          </a:lnRef>
          <a:fillRef idx="1">
            <a:schemeClr val="lt1"/>
          </a:fillRef>
          <a:effectRef idx="0">
            <a:schemeClr val="dk1"/>
          </a:effectRef>
          <a:fontRef idx="minor">
            <a:schemeClr val="dk1"/>
          </a:fontRef>
        </p:style>
        <p:txBody>
          <a:bodyPr lIns="0" tIns="108000" rIns="0" rtlCol="0" anchor="ctr"/>
          <a:lstStyle/>
          <a:p>
            <a:pPr algn="ctr"/>
            <a:r>
              <a:rPr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細胞分裂するとき</a:t>
            </a:r>
          </a:p>
          <a:p>
            <a:pPr algn="ctr"/>
            <a:r>
              <a:rPr lang="ja-JP" altLang="en-US" sz="6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変異</a:t>
            </a:r>
            <a:endParaRPr lang="en-US" altLang="ja-JP" sz="6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が起こることがある</a:t>
            </a:r>
          </a:p>
        </p:txBody>
      </p:sp>
      <p:sp>
        <p:nvSpPr>
          <p:cNvPr id="15" name="正方形/長方形 14"/>
          <p:cNvSpPr/>
          <p:nvPr/>
        </p:nvSpPr>
        <p:spPr>
          <a:xfrm>
            <a:off x="5927576" y="3078371"/>
            <a:ext cx="1749197" cy="523220"/>
          </a:xfrm>
          <a:prstGeom prst="rect">
            <a:avLst/>
          </a:prstGeom>
        </p:spPr>
        <p:txBody>
          <a:bodyPr wrap="none">
            <a:spAutoFit/>
          </a:bodyPr>
          <a:lstStyle/>
          <a:p>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約</a:t>
            </a:r>
            <a:r>
              <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rPr>
              <a:t>37</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兆個</a:t>
            </a:r>
            <a:endParaRPr lang="ja-JP" altLang="en-US" sz="2800" dirty="0"/>
          </a:p>
        </p:txBody>
      </p:sp>
      <p:pic>
        <p:nvPicPr>
          <p:cNvPr id="16" name="Picture 4" descr="C:\Users\nakamura\Desktop\サタケさんイラストスライド化拡大-0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836"/>
          <a:stretch/>
        </p:blipFill>
        <p:spPr bwMode="auto">
          <a:xfrm>
            <a:off x="7351073" y="1181981"/>
            <a:ext cx="1352462" cy="18616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498785" y="1171933"/>
            <a:ext cx="2453891" cy="187166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1115616" y="6597352"/>
            <a:ext cx="7848872" cy="253916"/>
          </a:xfrm>
          <a:prstGeom prst="rect">
            <a:avLst/>
          </a:prstGeom>
          <a:noFill/>
        </p:spPr>
        <p:txBody>
          <a:bodyPr wrap="square" rtlCol="0">
            <a:spAutoFit/>
          </a:bodyPr>
          <a:lstStyle>
            <a:defPPr>
              <a:defRPr lang="ja-JP"/>
            </a:defPPr>
            <a:lvl1pPr algn="r">
              <a:defRPr sz="1050">
                <a:solidFill>
                  <a:schemeClr val="tx1">
                    <a:lumMod val="65000"/>
                    <a:lumOff val="35000"/>
                  </a:schemeClr>
                </a:solidFill>
              </a:defRPr>
            </a:lvl1pPr>
          </a:lstStyle>
          <a:p>
            <a:r>
              <a:rPr lang="ja-JP" altLang="en-US" dirty="0">
                <a:solidFill>
                  <a:prstClr val="black">
                    <a:lumMod val="65000"/>
                    <a:lumOff val="35000"/>
                  </a:prstClr>
                </a:solidFill>
                <a:latin typeface="メイリオ" panose="020B0604030504040204" pitchFamily="50" charset="-128"/>
                <a:cs typeface="メイリオ" panose="020B0604030504040204" pitchFamily="50" charset="-128"/>
              </a:rPr>
              <a:t>出典（細胞の数） </a:t>
            </a:r>
            <a:r>
              <a:rPr lang="ja-JP" altLang="en-US" dirty="0">
                <a:solidFill>
                  <a:prstClr val="black">
                    <a:lumMod val="65000"/>
                    <a:lumOff val="35000"/>
                  </a:prstClr>
                </a:solidFill>
                <a:latin typeface="Calibri"/>
                <a:ea typeface="ＭＳ Ｐゴシック"/>
              </a:rPr>
              <a:t>：</a:t>
            </a:r>
            <a:r>
              <a:rPr lang="en-US" altLang="ja-JP" dirty="0">
                <a:solidFill>
                  <a:prstClr val="black">
                    <a:lumMod val="65000"/>
                    <a:lumOff val="35000"/>
                  </a:prstClr>
                </a:solidFill>
                <a:latin typeface="Calibri"/>
                <a:ea typeface="ＭＳ Ｐゴシック"/>
              </a:rPr>
              <a:t> Annals of Human Biology Volume 40, 2013 -  Issue 6 ‘An estimation of the number of cells in the human body’</a:t>
            </a:r>
            <a:endParaRPr lang="ja-JP" altLang="en-US" dirty="0">
              <a:solidFill>
                <a:prstClr val="black">
                  <a:lumMod val="65000"/>
                  <a:lumOff val="35000"/>
                </a:prstClr>
              </a:solidFill>
              <a:latin typeface="Calibri"/>
              <a:ea typeface="ＭＳ Ｐゴシック"/>
            </a:endParaRPr>
          </a:p>
        </p:txBody>
      </p:sp>
    </p:spTree>
    <p:extLst>
      <p:ext uri="{BB962C8B-B14F-4D97-AF65-F5344CB8AC3E}">
        <p14:creationId xmlns:p14="http://schemas.microsoft.com/office/powerpoint/2010/main" val="409368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1000"/>
                                        <p:tgtEl>
                                          <p:spTgt spid="1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1505837076"/>
              </p:ext>
            </p:extLst>
          </p:nvPr>
        </p:nvGraphicFramePr>
        <p:xfrm>
          <a:off x="825032" y="1092226"/>
          <a:ext cx="7635400" cy="5411382"/>
        </p:xfrm>
        <a:graphic>
          <a:graphicData uri="http://schemas.openxmlformats.org/presentationml/2006/ole">
            <mc:AlternateContent xmlns:mc="http://schemas.openxmlformats.org/markup-compatibility/2006">
              <mc:Choice xmlns:v="urn:schemas-microsoft-com:vml" Requires="v">
                <p:oleObj spid="_x0000_s1065" name="文書" r:id="rId4" imgW="6007608" imgH="4258056" progId="Word.Document.8">
                  <p:embed/>
                </p:oleObj>
              </mc:Choice>
              <mc:Fallback>
                <p:oleObj name="文書" r:id="rId4" imgW="6007608" imgH="4258056" progId="Word.Document.8">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032" y="1092226"/>
                        <a:ext cx="7635400" cy="5411382"/>
                      </a:xfrm>
                      <a:prstGeom prst="rect">
                        <a:avLst/>
                      </a:prstGeom>
                      <a:noFill/>
                      <a:ln>
                        <a:noFill/>
                      </a:ln>
                      <a:effectLst/>
                      <a:extLst/>
                    </p:spPr>
                  </p:pic>
                </p:oleObj>
              </mc:Fallback>
            </mc:AlternateContent>
          </a:graphicData>
        </a:graphic>
      </p:graphicFrame>
      <p:sp>
        <p:nvSpPr>
          <p:cNvPr id="1027" name="Text Box 3"/>
          <p:cNvSpPr txBox="1">
            <a:spLocks noChangeArrowheads="1"/>
          </p:cNvSpPr>
          <p:nvPr/>
        </p:nvSpPr>
        <p:spPr bwMode="auto">
          <a:xfrm>
            <a:off x="2051720" y="476672"/>
            <a:ext cx="4801314" cy="615553"/>
          </a:xfrm>
          <a:prstGeom prst="rect">
            <a:avLst/>
          </a:prstGeom>
          <a:noFill/>
          <a:ln w="9525">
            <a:noFill/>
            <a:miter lim="800000"/>
            <a:headEnd/>
            <a:tailEnd/>
          </a:ln>
        </p:spPr>
        <p:txBody>
          <a:bodyPr wrap="none">
            <a:prstTxWarp prst="textNoShape">
              <a:avLst/>
            </a:prstTxWarp>
            <a:spAutoFit/>
          </a:bodyPr>
          <a:lstStyle/>
          <a:p>
            <a:pPr>
              <a:lnSpc>
                <a:spcPct val="80000"/>
              </a:lnSpc>
              <a:spcBef>
                <a:spcPts val="417"/>
              </a:spcBef>
              <a:spcAft>
                <a:spcPts val="417"/>
              </a:spcAft>
            </a:pPr>
            <a:r>
              <a:rPr lang="ja-JP" altLang="en-US" sz="4000">
                <a:solidFill>
                  <a:schemeClr val="tx2"/>
                </a:solidFill>
              </a:rPr>
              <a:t>遺伝素因と環境要因</a:t>
            </a:r>
          </a:p>
        </p:txBody>
      </p:sp>
    </p:spTree>
    <p:extLst>
      <p:ext uri="{BB962C8B-B14F-4D97-AF65-F5344CB8AC3E}">
        <p14:creationId xmlns:p14="http://schemas.microsoft.com/office/powerpoint/2010/main" val="1490543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1206502" y="621772"/>
            <a:ext cx="6604693" cy="1118127"/>
          </a:xfrm>
          <a:prstGeom prst="rect">
            <a:avLst/>
          </a:prstGeom>
          <a:noFill/>
          <a:ln w="9525">
            <a:noFill/>
            <a:miter lim="800000"/>
            <a:headEnd/>
            <a:tailEnd/>
          </a:ln>
        </p:spPr>
        <p:txBody>
          <a:bodyPr wrap="none">
            <a:prstTxWarp prst="textNoShape">
              <a:avLst/>
            </a:prstTxWarp>
            <a:spAutoFit/>
          </a:bodyPr>
          <a:lstStyle/>
          <a:p>
            <a:pPr eaLnBrk="1" hangingPunct="1"/>
            <a:r>
              <a:rPr lang="ja-JP" altLang="en-US" sz="3333" dirty="0">
                <a:solidFill>
                  <a:srgbClr val="0000FF"/>
                </a:solidFill>
              </a:rPr>
              <a:t>現状において日本人に推奨できる</a:t>
            </a:r>
            <a:endParaRPr lang="en-US" altLang="en-US" sz="3333" dirty="0">
              <a:solidFill>
                <a:srgbClr val="0000FF"/>
              </a:solidFill>
            </a:endParaRPr>
          </a:p>
          <a:p>
            <a:pPr eaLnBrk="1" hangingPunct="1"/>
            <a:r>
              <a:rPr lang="ja-JP" altLang="en-US" sz="3333" dirty="0">
                <a:solidFill>
                  <a:srgbClr val="0000FF"/>
                </a:solidFill>
              </a:rPr>
              <a:t>科学的根拠に基づくがん予防法</a:t>
            </a:r>
          </a:p>
        </p:txBody>
      </p:sp>
      <p:sp>
        <p:nvSpPr>
          <p:cNvPr id="35843" name="Text Box 4"/>
          <p:cNvSpPr txBox="1">
            <a:spLocks noChangeArrowheads="1"/>
          </p:cNvSpPr>
          <p:nvPr/>
        </p:nvSpPr>
        <p:spPr bwMode="auto">
          <a:xfrm>
            <a:off x="762002" y="1875897"/>
            <a:ext cx="8494633" cy="4400435"/>
          </a:xfrm>
          <a:prstGeom prst="rect">
            <a:avLst/>
          </a:prstGeom>
          <a:noFill/>
          <a:ln w="9525">
            <a:noFill/>
            <a:miter lim="800000"/>
            <a:headEnd/>
            <a:tailEnd/>
          </a:ln>
        </p:spPr>
        <p:txBody>
          <a:bodyPr wrap="none">
            <a:prstTxWarp prst="textNoShape">
              <a:avLst/>
            </a:prstTxWarp>
            <a:spAutoFit/>
          </a:bodyPr>
          <a:lstStyle/>
          <a:p>
            <a:pPr eaLnBrk="1" hangingPunct="1"/>
            <a:r>
              <a:rPr lang="ja-JP" altLang="en-US" sz="2333" b="1"/>
              <a:t>喫煙：たばこは吸わない。他人のたばこの煙を避ける。</a:t>
            </a:r>
            <a:r>
              <a:rPr lang="en-US" altLang="en-US" sz="2333" b="1" dirty="0"/>
              <a:t>	</a:t>
            </a:r>
          </a:p>
          <a:p>
            <a:pPr eaLnBrk="1" hangingPunct="1"/>
            <a:r>
              <a:rPr lang="ja-JP" altLang="en-US" sz="2333" b="1"/>
              <a:t>飲酒：飲むなら、節度のある飲酒をする。</a:t>
            </a:r>
            <a:r>
              <a:rPr lang="en-US" altLang="en-US" sz="2333" b="1" dirty="0"/>
              <a:t>	</a:t>
            </a:r>
          </a:p>
          <a:p>
            <a:pPr eaLnBrk="1" hangingPunct="1"/>
            <a:r>
              <a:rPr lang="ja-JP" altLang="en-US" sz="2333" b="1"/>
              <a:t>食事：食事は偏らずバランスよくとる。</a:t>
            </a:r>
            <a:br>
              <a:rPr lang="en-US" altLang="en-US" sz="2333" b="1" dirty="0"/>
            </a:br>
            <a:r>
              <a:rPr lang="ja-JP" altLang="en-US" sz="2333" b="1"/>
              <a:t>　＊</a:t>
            </a:r>
            <a:r>
              <a:rPr lang="en-US" altLang="en-US" sz="2333" b="1" dirty="0"/>
              <a:t> </a:t>
            </a:r>
            <a:r>
              <a:rPr lang="ja-JP" altLang="en-US" sz="2333" b="1"/>
              <a:t>塩蔵食品、食塩の摂取は最小限にする。</a:t>
            </a:r>
            <a:br>
              <a:rPr lang="en-US" altLang="en-US" sz="2333" b="1" dirty="0"/>
            </a:br>
            <a:r>
              <a:rPr lang="ja-JP" altLang="en-US" sz="2333" b="1"/>
              <a:t>　＊</a:t>
            </a:r>
            <a:r>
              <a:rPr lang="en-US" altLang="en-US" sz="2333" b="1" dirty="0"/>
              <a:t> </a:t>
            </a:r>
            <a:r>
              <a:rPr lang="ja-JP" altLang="en-US" sz="2333" b="1"/>
              <a:t>野菜や果物不足にならない。</a:t>
            </a:r>
            <a:br>
              <a:rPr lang="en-US" altLang="en-US" sz="2333" b="1" dirty="0"/>
            </a:br>
            <a:r>
              <a:rPr lang="ja-JP" altLang="en-US" sz="2333" b="1"/>
              <a:t>　＊</a:t>
            </a:r>
            <a:r>
              <a:rPr lang="en-US" altLang="en-US" sz="2333" b="1" dirty="0"/>
              <a:t> </a:t>
            </a:r>
            <a:r>
              <a:rPr lang="ja-JP" altLang="en-US" sz="2333" b="1"/>
              <a:t>加工肉、赤肉（牛・豚・羊など）はとり過ぎない　</a:t>
            </a:r>
            <a:endParaRPr lang="en-US" altLang="en-US" sz="2333" b="1" dirty="0"/>
          </a:p>
          <a:p>
            <a:pPr eaLnBrk="1" hangingPunct="1"/>
            <a:r>
              <a:rPr lang="ja-JP" altLang="en-US" sz="2333" b="1"/>
              <a:t>　＊</a:t>
            </a:r>
            <a:r>
              <a:rPr lang="en-US" altLang="en-US" sz="2333" b="1" dirty="0"/>
              <a:t> </a:t>
            </a:r>
            <a:r>
              <a:rPr lang="ja-JP" altLang="en-US" sz="2333" b="1"/>
              <a:t>飲食物を熱い状態でとらない。</a:t>
            </a:r>
            <a:r>
              <a:rPr lang="en-US" altLang="en-US" sz="2333" b="1" dirty="0"/>
              <a:t>	</a:t>
            </a:r>
          </a:p>
          <a:p>
            <a:pPr eaLnBrk="1" hangingPunct="1"/>
            <a:r>
              <a:rPr lang="ja-JP" altLang="en-US" sz="2333" b="1"/>
              <a:t>身体活動：日常生活を活動的に過ごす</a:t>
            </a:r>
            <a:r>
              <a:rPr lang="en-US" altLang="en-US" sz="2333" b="1" dirty="0"/>
              <a:t>	</a:t>
            </a:r>
          </a:p>
          <a:p>
            <a:pPr eaLnBrk="1" hangingPunct="1"/>
            <a:r>
              <a:rPr lang="ja-JP" altLang="en-US" sz="2333" b="1"/>
              <a:t>体形：成人期での体重を適正な範囲に維持する</a:t>
            </a:r>
            <a:endParaRPr lang="en-US" altLang="en-US" sz="2333" b="1" dirty="0"/>
          </a:p>
          <a:p>
            <a:pPr eaLnBrk="1" hangingPunct="1"/>
            <a:r>
              <a:rPr lang="ja-JP" altLang="en-US" sz="2333" b="1"/>
              <a:t>　　（太りすぎない、やせすぎない）</a:t>
            </a:r>
            <a:r>
              <a:rPr lang="en-US" altLang="en-US" sz="2333" b="1" dirty="0"/>
              <a:t>	</a:t>
            </a:r>
          </a:p>
          <a:p>
            <a:pPr eaLnBrk="1" hangingPunct="1"/>
            <a:r>
              <a:rPr lang="ja-JP" altLang="en-US" sz="2333" b="1"/>
              <a:t>感染</a:t>
            </a:r>
            <a:r>
              <a:rPr lang="en-US" altLang="en-US" sz="2333" b="1" dirty="0"/>
              <a:t>	</a:t>
            </a:r>
            <a:r>
              <a:rPr lang="ja-JP" altLang="en-US" sz="2333" b="1"/>
              <a:t>肝炎ウイルス感染の有無を知り、感染している</a:t>
            </a:r>
            <a:endParaRPr lang="en-US" altLang="en-US" sz="2333" b="1" dirty="0"/>
          </a:p>
          <a:p>
            <a:pPr eaLnBrk="1" hangingPunct="1"/>
            <a:r>
              <a:rPr lang="ja-JP" altLang="en-US" sz="2333" b="1"/>
              <a:t>　　場合はその治療の措置をとる。</a:t>
            </a:r>
            <a:r>
              <a:rPr lang="en-US" altLang="en-US" sz="2333" b="1" dirty="0"/>
              <a:t>	</a:t>
            </a:r>
          </a:p>
        </p:txBody>
      </p:sp>
    </p:spTree>
    <p:extLst>
      <p:ext uri="{BB962C8B-B14F-4D97-AF65-F5344CB8AC3E}">
        <p14:creationId xmlns:p14="http://schemas.microsoft.com/office/powerpoint/2010/main" val="4175562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24136" y="1121342"/>
            <a:ext cx="8784976" cy="5654554"/>
          </a:xfrm>
          <a:prstGeom prst="rect">
            <a:avLst/>
          </a:prstGeom>
        </p:spPr>
      </p:pic>
      <p:sp>
        <p:nvSpPr>
          <p:cNvPr id="5" name="タイトル 1"/>
          <p:cNvSpPr>
            <a:spLocks noGrp="1"/>
          </p:cNvSpPr>
          <p:nvPr>
            <p:ph type="title"/>
          </p:nvPr>
        </p:nvSpPr>
        <p:spPr>
          <a:xfrm>
            <a:off x="1187624" y="359342"/>
            <a:ext cx="6858000" cy="762000"/>
          </a:xfrm>
        </p:spPr>
        <p:txBody>
          <a:bodyPr/>
          <a:lstStyle/>
          <a:p>
            <a:pPr algn="ctr"/>
            <a:r>
              <a:rPr lang="ja-JP" altLang="en-US" dirty="0">
                <a:solidFill>
                  <a:srgbClr val="0432FF"/>
                </a:solidFill>
              </a:rPr>
              <a:t>タバコの害について</a:t>
            </a:r>
          </a:p>
        </p:txBody>
      </p:sp>
    </p:spTree>
    <p:extLst>
      <p:ext uri="{BB962C8B-B14F-4D97-AF65-F5344CB8AC3E}">
        <p14:creationId xmlns:p14="http://schemas.microsoft.com/office/powerpoint/2010/main" val="2490447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1206500" y="332656"/>
            <a:ext cx="6858000" cy="762000"/>
          </a:xfrm>
        </p:spPr>
        <p:txBody>
          <a:bodyPr/>
          <a:lstStyle/>
          <a:p>
            <a:pPr algn="ctr"/>
            <a:r>
              <a:rPr lang="ja-JP" altLang="en-US" dirty="0">
                <a:solidFill>
                  <a:srgbClr val="0432FF"/>
                </a:solidFill>
              </a:rPr>
              <a:t>タバコの害について</a:t>
            </a:r>
          </a:p>
        </p:txBody>
      </p:sp>
      <p:pic>
        <p:nvPicPr>
          <p:cNvPr id="7" name="図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392808" y="3810001"/>
            <a:ext cx="4739831" cy="2931367"/>
          </a:xfrm>
          <a:prstGeom prst="rect">
            <a:avLst/>
          </a:prstGeom>
        </p:spPr>
      </p:pic>
      <p:pic>
        <p:nvPicPr>
          <p:cNvPr id="5" name="図 4"/>
          <p:cNvPicPr>
            <a:picLocks noChangeAspect="1"/>
          </p:cNvPicPr>
          <p:nvPr/>
        </p:nvPicPr>
        <p:blipFill>
          <a:blip r:embed="rId5"/>
          <a:stretch>
            <a:fillRect/>
          </a:stretch>
        </p:blipFill>
        <p:spPr>
          <a:xfrm>
            <a:off x="0" y="922792"/>
            <a:ext cx="4932040" cy="4159354"/>
          </a:xfrm>
          <a:prstGeom prst="rect">
            <a:avLst/>
          </a:prstGeom>
        </p:spPr>
      </p:pic>
    </p:spTree>
    <p:extLst>
      <p:ext uri="{BB962C8B-B14F-4D97-AF65-F5344CB8AC3E}">
        <p14:creationId xmlns:p14="http://schemas.microsoft.com/office/powerpoint/2010/main" val="2622412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684F13F-6EEC-2A45-BB0C-F29D9FD0733D}"/>
              </a:ext>
            </a:extLst>
          </p:cNvPr>
          <p:cNvPicPr>
            <a:picLocks noChangeAspect="1"/>
          </p:cNvPicPr>
          <p:nvPr/>
        </p:nvPicPr>
        <p:blipFill>
          <a:blip r:embed="rId3"/>
          <a:stretch>
            <a:fillRect/>
          </a:stretch>
        </p:blipFill>
        <p:spPr>
          <a:xfrm>
            <a:off x="29322" y="3301574"/>
            <a:ext cx="4542678" cy="3407009"/>
          </a:xfrm>
          <a:prstGeom prst="rect">
            <a:avLst/>
          </a:prstGeom>
        </p:spPr>
      </p:pic>
      <p:pic>
        <p:nvPicPr>
          <p:cNvPr id="4" name="図 3">
            <a:extLst>
              <a:ext uri="{FF2B5EF4-FFF2-40B4-BE49-F238E27FC236}">
                <a16:creationId xmlns:a16="http://schemas.microsoft.com/office/drawing/2014/main" id="{B4079F2D-3933-564B-92D7-581FC02B82B7}"/>
              </a:ext>
            </a:extLst>
          </p:cNvPr>
          <p:cNvPicPr>
            <a:picLocks noChangeAspect="1"/>
          </p:cNvPicPr>
          <p:nvPr/>
        </p:nvPicPr>
        <p:blipFill>
          <a:blip r:embed="rId4"/>
          <a:stretch>
            <a:fillRect/>
          </a:stretch>
        </p:blipFill>
        <p:spPr>
          <a:xfrm>
            <a:off x="3959932" y="1798760"/>
            <a:ext cx="3024336" cy="5086383"/>
          </a:xfrm>
          <a:prstGeom prst="rect">
            <a:avLst/>
          </a:prstGeom>
        </p:spPr>
      </p:pic>
      <p:pic>
        <p:nvPicPr>
          <p:cNvPr id="8" name="図 7">
            <a:extLst>
              <a:ext uri="{FF2B5EF4-FFF2-40B4-BE49-F238E27FC236}">
                <a16:creationId xmlns:a16="http://schemas.microsoft.com/office/drawing/2014/main" id="{A061412C-5C82-D149-BFA0-23E7734DEFA8}"/>
              </a:ext>
            </a:extLst>
          </p:cNvPr>
          <p:cNvPicPr>
            <a:picLocks noChangeAspect="1"/>
          </p:cNvPicPr>
          <p:nvPr/>
        </p:nvPicPr>
        <p:blipFill>
          <a:blip r:embed="rId5"/>
          <a:stretch>
            <a:fillRect/>
          </a:stretch>
        </p:blipFill>
        <p:spPr>
          <a:xfrm>
            <a:off x="-11460" y="-36946"/>
            <a:ext cx="4583459" cy="3293503"/>
          </a:xfrm>
          <a:prstGeom prst="rect">
            <a:avLst/>
          </a:prstGeom>
        </p:spPr>
      </p:pic>
      <p:sp>
        <p:nvSpPr>
          <p:cNvPr id="6" name="タイトル 1"/>
          <p:cNvSpPr>
            <a:spLocks noGrp="1"/>
          </p:cNvSpPr>
          <p:nvPr>
            <p:ph type="title"/>
          </p:nvPr>
        </p:nvSpPr>
        <p:spPr>
          <a:xfrm>
            <a:off x="4788024" y="628879"/>
            <a:ext cx="3960440" cy="504056"/>
          </a:xfrm>
          <a:solidFill>
            <a:schemeClr val="bg1"/>
          </a:solidFill>
        </p:spPr>
        <p:txBody>
          <a:bodyPr>
            <a:normAutofit fontScale="90000"/>
          </a:bodyPr>
          <a:lstStyle/>
          <a:p>
            <a:pPr algn="ctr"/>
            <a:r>
              <a:rPr lang="ja-JP" altLang="en-US">
                <a:solidFill>
                  <a:srgbClr val="0432FF"/>
                </a:solidFill>
              </a:rPr>
              <a:t>タバコの害について</a:t>
            </a:r>
            <a:endParaRPr lang="ja-JP" altLang="en-US" dirty="0">
              <a:solidFill>
                <a:srgbClr val="0432FF"/>
              </a:solidFill>
            </a:endParaRPr>
          </a:p>
        </p:txBody>
      </p:sp>
      <p:pic>
        <p:nvPicPr>
          <p:cNvPr id="9" name="図 8">
            <a:extLst>
              <a:ext uri="{FF2B5EF4-FFF2-40B4-BE49-F238E27FC236}">
                <a16:creationId xmlns:a16="http://schemas.microsoft.com/office/drawing/2014/main" id="{E0B8FF2F-C59F-3C40-9787-FEA4C7BB1226}"/>
              </a:ext>
            </a:extLst>
          </p:cNvPr>
          <p:cNvPicPr>
            <a:picLocks noChangeAspect="1"/>
          </p:cNvPicPr>
          <p:nvPr/>
        </p:nvPicPr>
        <p:blipFill>
          <a:blip r:embed="rId6"/>
          <a:stretch>
            <a:fillRect/>
          </a:stretch>
        </p:blipFill>
        <p:spPr>
          <a:xfrm>
            <a:off x="6244518" y="2200622"/>
            <a:ext cx="2921827" cy="4570290"/>
          </a:xfrm>
          <a:prstGeom prst="rect">
            <a:avLst/>
          </a:prstGeom>
        </p:spPr>
      </p:pic>
    </p:spTree>
    <p:extLst>
      <p:ext uri="{BB962C8B-B14F-4D97-AF65-F5344CB8AC3E}">
        <p14:creationId xmlns:p14="http://schemas.microsoft.com/office/powerpoint/2010/main" val="220238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1206500" y="188640"/>
            <a:ext cx="6858000" cy="762000"/>
          </a:xfrm>
        </p:spPr>
        <p:txBody>
          <a:bodyPr/>
          <a:lstStyle/>
          <a:p>
            <a:pPr algn="ctr"/>
            <a:r>
              <a:rPr lang="ja-JP" altLang="en-US" dirty="0">
                <a:solidFill>
                  <a:srgbClr val="0432FF"/>
                </a:solidFill>
              </a:rPr>
              <a:t>タバコの害について</a:t>
            </a:r>
          </a:p>
        </p:txBody>
      </p:sp>
      <p:pic>
        <p:nvPicPr>
          <p:cNvPr id="3" name="図 2">
            <a:extLst>
              <a:ext uri="{FF2B5EF4-FFF2-40B4-BE49-F238E27FC236}">
                <a16:creationId xmlns:a16="http://schemas.microsoft.com/office/drawing/2014/main" id="{1102A00D-479C-7B48-996F-C9AA59B90696}"/>
              </a:ext>
            </a:extLst>
          </p:cNvPr>
          <p:cNvPicPr>
            <a:picLocks noChangeAspect="1"/>
          </p:cNvPicPr>
          <p:nvPr/>
        </p:nvPicPr>
        <p:blipFill>
          <a:blip r:embed="rId3"/>
          <a:stretch>
            <a:fillRect/>
          </a:stretch>
        </p:blipFill>
        <p:spPr>
          <a:xfrm>
            <a:off x="548456" y="722554"/>
            <a:ext cx="8128000" cy="6083300"/>
          </a:xfrm>
          <a:prstGeom prst="rect">
            <a:avLst/>
          </a:prstGeom>
        </p:spPr>
      </p:pic>
    </p:spTree>
    <p:extLst>
      <p:ext uri="{BB962C8B-B14F-4D97-AF65-F5344CB8AC3E}">
        <p14:creationId xmlns:p14="http://schemas.microsoft.com/office/powerpoint/2010/main" val="4039752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243630" y="1221171"/>
            <a:ext cx="6528725" cy="5255829"/>
          </a:xfrm>
          <a:prstGeom prst="rect">
            <a:avLst/>
          </a:prstGeom>
        </p:spPr>
      </p:pic>
      <p:sp>
        <p:nvSpPr>
          <p:cNvPr id="3" name="TextBox 2"/>
          <p:cNvSpPr txBox="1"/>
          <p:nvPr/>
        </p:nvSpPr>
        <p:spPr>
          <a:xfrm>
            <a:off x="827584" y="360135"/>
            <a:ext cx="6607899" cy="639534"/>
          </a:xfrm>
          <a:prstGeom prst="rect">
            <a:avLst/>
          </a:prstGeom>
          <a:noFill/>
        </p:spPr>
        <p:txBody>
          <a:bodyPr wrap="none" rtlCol="0">
            <a:spAutoFit/>
          </a:bodyPr>
          <a:lstStyle/>
          <a:p>
            <a:r>
              <a:rPr lang="ja-JP" altLang="en-US" sz="3556"/>
              <a:t>最も</a:t>
            </a:r>
            <a:r>
              <a:rPr lang="ja-JP" altLang="en-US" sz="3556" dirty="0"/>
              <a:t>長生きする</a:t>
            </a:r>
            <a:r>
              <a:rPr lang="en-US" altLang="ja-JP" sz="3556" dirty="0"/>
              <a:t>BMI</a:t>
            </a:r>
            <a:r>
              <a:rPr lang="ja-JP" altLang="en-US" sz="3556"/>
              <a:t>は</a:t>
            </a:r>
            <a:r>
              <a:rPr lang="en-US" altLang="ja-JP" sz="3556" dirty="0"/>
              <a:t>26 </a:t>
            </a:r>
            <a:r>
              <a:rPr lang="ja-JP" altLang="en-US" sz="3556"/>
              <a:t>です！</a:t>
            </a:r>
            <a:endParaRPr lang="ja-JP" altLang="en-US" sz="3556" dirty="0"/>
          </a:p>
        </p:txBody>
      </p:sp>
      <p:sp>
        <p:nvSpPr>
          <p:cNvPr id="2" name="テキスト ボックス 1">
            <a:extLst>
              <a:ext uri="{FF2B5EF4-FFF2-40B4-BE49-F238E27FC236}">
                <a16:creationId xmlns:a16="http://schemas.microsoft.com/office/drawing/2014/main" id="{6B5B85AB-46CD-CB48-8B5F-620DE6F7F621}"/>
              </a:ext>
            </a:extLst>
          </p:cNvPr>
          <p:cNvSpPr txBox="1"/>
          <p:nvPr/>
        </p:nvSpPr>
        <p:spPr>
          <a:xfrm>
            <a:off x="2145247" y="1212058"/>
            <a:ext cx="6675225" cy="584775"/>
          </a:xfrm>
          <a:prstGeom prst="rect">
            <a:avLst/>
          </a:prstGeom>
          <a:noFill/>
        </p:spPr>
        <p:txBody>
          <a:bodyPr wrap="none" rtlCol="0">
            <a:spAutoFit/>
          </a:bodyPr>
          <a:lstStyle/>
          <a:p>
            <a:r>
              <a:rPr kumimoji="1" lang="ja-JP" altLang="en-US" sz="3200"/>
              <a:t>体格指数：</a:t>
            </a:r>
            <a:r>
              <a:rPr kumimoji="1" lang="en-US" altLang="ja-JP" sz="3200" dirty="0"/>
              <a:t>BMI=</a:t>
            </a:r>
            <a:r>
              <a:rPr kumimoji="1" lang="ja-JP" altLang="en-US" sz="3200"/>
              <a:t>体重</a:t>
            </a:r>
            <a:r>
              <a:rPr kumimoji="1" lang="en-US" altLang="ja-JP" sz="3200" dirty="0"/>
              <a:t>(Kg)/</a:t>
            </a:r>
            <a:r>
              <a:rPr kumimoji="1" lang="ja-JP" altLang="en-US" sz="3200"/>
              <a:t>身長</a:t>
            </a:r>
            <a:r>
              <a:rPr kumimoji="1" lang="en-US" altLang="ja-JP" sz="3200" dirty="0"/>
              <a:t>(m)</a:t>
            </a:r>
            <a:r>
              <a:rPr kumimoji="1" lang="en-US" altLang="ja-JP" sz="3200" baseline="30000" dirty="0"/>
              <a:t>2</a:t>
            </a:r>
            <a:endParaRPr kumimoji="1" lang="ja-JP" altLang="en-US" sz="3200" baseline="30000"/>
          </a:p>
        </p:txBody>
      </p:sp>
      <p:sp>
        <p:nvSpPr>
          <p:cNvPr id="6" name="テキスト ボックス 5">
            <a:extLst>
              <a:ext uri="{FF2B5EF4-FFF2-40B4-BE49-F238E27FC236}">
                <a16:creationId xmlns:a16="http://schemas.microsoft.com/office/drawing/2014/main" id="{2FC69A9B-8F0C-044E-847F-6C74430D96D0}"/>
              </a:ext>
            </a:extLst>
          </p:cNvPr>
          <p:cNvSpPr txBox="1"/>
          <p:nvPr/>
        </p:nvSpPr>
        <p:spPr>
          <a:xfrm>
            <a:off x="2195736" y="2648756"/>
            <a:ext cx="6878806" cy="1200329"/>
          </a:xfrm>
          <a:prstGeom prst="rect">
            <a:avLst/>
          </a:prstGeom>
          <a:noFill/>
        </p:spPr>
        <p:txBody>
          <a:bodyPr wrap="none" rtlCol="0">
            <a:spAutoFit/>
          </a:bodyPr>
          <a:lstStyle/>
          <a:p>
            <a:r>
              <a:rPr lang="ja-JP" altLang="en-US" sz="2400"/>
              <a:t>やせすぎも太りすぎもがんの</a:t>
            </a:r>
            <a:endParaRPr lang="en-US" altLang="ja-JP" sz="2400" dirty="0"/>
          </a:p>
          <a:p>
            <a:r>
              <a:rPr kumimoji="1" lang="ja-JP" altLang="en-US" sz="2400"/>
              <a:t>発生を促進します！</a:t>
            </a:r>
            <a:endParaRPr kumimoji="1" lang="en-US" altLang="ja-JP" sz="2400" dirty="0"/>
          </a:p>
          <a:p>
            <a:r>
              <a:rPr lang="ja-JP" altLang="en-US" sz="2400"/>
              <a:t>若い人では、健康な</a:t>
            </a:r>
            <a:r>
              <a:rPr lang="en-US" altLang="ja-JP" sz="2400" dirty="0"/>
              <a:t>BMI</a:t>
            </a:r>
            <a:r>
              <a:rPr lang="ja-JP" altLang="en-US" sz="2400"/>
              <a:t>は、</a:t>
            </a:r>
            <a:r>
              <a:rPr lang="en-US" altLang="ja-JP" sz="2400" dirty="0"/>
              <a:t>18.5</a:t>
            </a:r>
            <a:r>
              <a:rPr lang="ja-JP" altLang="en-US" sz="2400"/>
              <a:t>から</a:t>
            </a:r>
            <a:r>
              <a:rPr lang="en-US" altLang="ja-JP" sz="2400" dirty="0"/>
              <a:t>25</a:t>
            </a:r>
            <a:r>
              <a:rPr lang="ja-JP" altLang="en-US" sz="2400"/>
              <a:t>です</a:t>
            </a:r>
            <a:r>
              <a:rPr lang="ja-JP" altLang="en-US" sz="2400" baseline="30000"/>
              <a:t>＊</a:t>
            </a:r>
            <a:r>
              <a:rPr lang="ja-JP" altLang="en-US" sz="2400"/>
              <a:t>。</a:t>
            </a:r>
            <a:endParaRPr kumimoji="1" lang="ja-JP" altLang="en-US" sz="2400"/>
          </a:p>
        </p:txBody>
      </p:sp>
      <p:sp>
        <p:nvSpPr>
          <p:cNvPr id="4" name="テキスト ボックス 3">
            <a:extLst>
              <a:ext uri="{FF2B5EF4-FFF2-40B4-BE49-F238E27FC236}">
                <a16:creationId xmlns:a16="http://schemas.microsoft.com/office/drawing/2014/main" id="{02C4E541-E6DD-5244-9BB7-B2CBCDBFCAC4}"/>
              </a:ext>
            </a:extLst>
          </p:cNvPr>
          <p:cNvSpPr txBox="1"/>
          <p:nvPr/>
        </p:nvSpPr>
        <p:spPr>
          <a:xfrm>
            <a:off x="5482859" y="6116781"/>
            <a:ext cx="2674130" cy="369332"/>
          </a:xfrm>
          <a:prstGeom prst="rect">
            <a:avLst/>
          </a:prstGeom>
          <a:noFill/>
        </p:spPr>
        <p:txBody>
          <a:bodyPr wrap="none" rtlCol="0">
            <a:spAutoFit/>
          </a:bodyPr>
          <a:lstStyle/>
          <a:p>
            <a:r>
              <a:rPr kumimoji="1" lang="ja-JP" altLang="en-US"/>
              <a:t>＊：</a:t>
            </a:r>
            <a:r>
              <a:rPr kumimoji="1" lang="en-US" altLang="ja-JP" dirty="0"/>
              <a:t>WHO,</a:t>
            </a:r>
            <a:r>
              <a:rPr kumimoji="1" lang="ja-JP" altLang="en-US"/>
              <a:t>日本肥満学会</a:t>
            </a:r>
          </a:p>
        </p:txBody>
      </p:sp>
    </p:spTree>
    <p:extLst>
      <p:ext uri="{BB962C8B-B14F-4D97-AF65-F5344CB8AC3E}">
        <p14:creationId xmlns:p14="http://schemas.microsoft.com/office/powerpoint/2010/main" val="239636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5"/>
          <p:cNvGrpSpPr/>
          <p:nvPr/>
        </p:nvGrpSpPr>
        <p:grpSpPr>
          <a:xfrm>
            <a:off x="3133508" y="1352789"/>
            <a:ext cx="2915872" cy="2915870"/>
            <a:chOff x="3677860" y="1707463"/>
            <a:chExt cx="2915872" cy="2915870"/>
          </a:xfrm>
        </p:grpSpPr>
        <p:sp>
          <p:nvSpPr>
            <p:cNvPr id="18" name="円/楕円 17"/>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017120" y="2863273"/>
              <a:ext cx="2316074" cy="707886"/>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生活習慣</a:t>
              </a:r>
            </a:p>
          </p:txBody>
        </p:sp>
      </p:grpSp>
      <p:grpSp>
        <p:nvGrpSpPr>
          <p:cNvPr id="3" name="グループ化 19"/>
          <p:cNvGrpSpPr/>
          <p:nvPr/>
        </p:nvGrpSpPr>
        <p:grpSpPr>
          <a:xfrm>
            <a:off x="302077" y="1367899"/>
            <a:ext cx="2915872" cy="2915870"/>
            <a:chOff x="774398" y="1722573"/>
            <a:chExt cx="2915872" cy="2915870"/>
          </a:xfrm>
        </p:grpSpPr>
        <p:sp>
          <p:nvSpPr>
            <p:cNvPr id="21" name="円/楕円 20"/>
            <p:cNvSpPr/>
            <p:nvPr/>
          </p:nvSpPr>
          <p:spPr>
            <a:xfrm>
              <a:off x="774398" y="172257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870667" y="2598524"/>
              <a:ext cx="2723331" cy="1323439"/>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細菌・</a:t>
              </a:r>
              <a:endParaRPr lang="en-US" altLang="ja-JP" sz="4000" dirty="0">
                <a:solidFill>
                  <a:schemeClr val="tx1">
                    <a:lumMod val="75000"/>
                    <a:lumOff val="25000"/>
                  </a:schemeClr>
                </a:solidFill>
              </a:endParaRPr>
            </a:p>
            <a:p>
              <a:r>
                <a:rPr lang="ja-JP" altLang="en-US" sz="4000" dirty="0">
                  <a:solidFill>
                    <a:schemeClr val="tx1">
                      <a:lumMod val="75000"/>
                      <a:lumOff val="25000"/>
                    </a:schemeClr>
                  </a:solidFill>
                </a:rPr>
                <a:t>ウイルス</a:t>
              </a:r>
            </a:p>
          </p:txBody>
        </p:sp>
      </p:grpSp>
      <p:grpSp>
        <p:nvGrpSpPr>
          <p:cNvPr id="4" name="グループ化 22"/>
          <p:cNvGrpSpPr/>
          <p:nvPr/>
        </p:nvGrpSpPr>
        <p:grpSpPr>
          <a:xfrm>
            <a:off x="5947043" y="1352789"/>
            <a:ext cx="2915872" cy="2915870"/>
            <a:chOff x="3677860" y="1707463"/>
            <a:chExt cx="2915872" cy="2915870"/>
          </a:xfrm>
        </p:grpSpPr>
        <p:sp>
          <p:nvSpPr>
            <p:cNvPr id="24" name="円/楕円 23"/>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4017120" y="2629499"/>
              <a:ext cx="2316074" cy="1323439"/>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遺伝的</a:t>
              </a:r>
              <a:endParaRPr lang="en-US" altLang="ja-JP" sz="4000" dirty="0">
                <a:solidFill>
                  <a:schemeClr val="tx1">
                    <a:lumMod val="75000"/>
                    <a:lumOff val="25000"/>
                  </a:schemeClr>
                </a:solidFill>
              </a:endParaRPr>
            </a:p>
            <a:p>
              <a:r>
                <a:rPr lang="ja-JP" altLang="en-US" sz="4000" dirty="0">
                  <a:solidFill>
                    <a:schemeClr val="tx1">
                      <a:lumMod val="75000"/>
                      <a:lumOff val="25000"/>
                    </a:schemeClr>
                  </a:solidFill>
                </a:rPr>
                <a:t>原因</a:t>
              </a:r>
            </a:p>
          </p:txBody>
        </p:sp>
      </p:grpSp>
      <p:sp>
        <p:nvSpPr>
          <p:cNvPr id="8" name="テキスト ボックス 7"/>
          <p:cNvSpPr txBox="1"/>
          <p:nvPr/>
        </p:nvSpPr>
        <p:spPr>
          <a:xfrm>
            <a:off x="179512" y="211287"/>
            <a:ext cx="8733512" cy="738664"/>
          </a:xfrm>
          <a:prstGeom prst="rect">
            <a:avLst/>
          </a:prstGeom>
          <a:noFill/>
        </p:spPr>
        <p:txBody>
          <a:bodyPr wrap="square" rtlCol="0">
            <a:spAutoFit/>
          </a:bodyPr>
          <a:lstStyle/>
          <a:p>
            <a:pPr algn="ctr"/>
            <a:r>
              <a:rPr lang="ja-JP" altLang="en-US" sz="4200" b="1" spc="-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望ましい</a:t>
            </a:r>
            <a:r>
              <a:rPr kumimoji="1" lang="ja-JP" altLang="en-US" sz="4200" b="1" spc="-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生活習慣以外に</a:t>
            </a:r>
            <a:r>
              <a:rPr lang="ja-JP" altLang="en-US" sz="4200" b="1" spc="-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できること</a:t>
            </a:r>
            <a:endParaRPr kumimoji="1" lang="en-US" altLang="ja-JP" sz="4200" b="1" spc="-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5" name="テキスト ボックス 24"/>
          <p:cNvSpPr txBox="1"/>
          <p:nvPr/>
        </p:nvSpPr>
        <p:spPr>
          <a:xfrm>
            <a:off x="398196" y="5294818"/>
            <a:ext cx="8415807" cy="1446550"/>
          </a:xfrm>
          <a:prstGeom prst="rect">
            <a:avLst/>
          </a:prstGeom>
          <a:noFill/>
        </p:spPr>
        <p:txBody>
          <a:bodyPr wrap="square" rtlCol="0">
            <a:spAutoFit/>
          </a:bodyPr>
          <a:lstStyle>
            <a:defPPr>
              <a:defRPr lang="ja-JP"/>
            </a:defPPr>
            <a:lvl1pPr algn="ctr">
              <a:defRPr sz="3200" b="1">
                <a:solidFill>
                  <a:schemeClr val="accent3">
                    <a:lumMod val="50000"/>
                  </a:schemeClr>
                </a:solidFill>
                <a:latin typeface="+mn-ea"/>
                <a:cs typeface="メイリオ" panose="020B0604030504040204" pitchFamily="50" charset="-128"/>
              </a:defRPr>
            </a:lvl1pPr>
          </a:lstStyle>
          <a:p>
            <a:r>
              <a:rPr lang="ja-JP" altLang="en-US" sz="4400" dirty="0">
                <a:solidFill>
                  <a:schemeClr val="tx1">
                    <a:lumMod val="75000"/>
                    <a:lumOff val="25000"/>
                  </a:schemeClr>
                </a:solidFill>
                <a:latin typeface="メイリオ" panose="020B0604030504040204" pitchFamily="50" charset="-128"/>
                <a:ea typeface="メイリオ" panose="020B0604030504040204" pitchFamily="50" charset="-128"/>
              </a:rPr>
              <a:t>感染している場合も早期治療で</a:t>
            </a:r>
            <a:endParaRPr lang="en-US" altLang="ja-JP" sz="4400" dirty="0">
              <a:solidFill>
                <a:schemeClr val="tx1">
                  <a:lumMod val="75000"/>
                  <a:lumOff val="25000"/>
                </a:schemeClr>
              </a:solidFill>
              <a:latin typeface="メイリオ" panose="020B0604030504040204" pitchFamily="50" charset="-128"/>
              <a:ea typeface="メイリオ" panose="020B0604030504040204" pitchFamily="50" charset="-128"/>
            </a:endParaRPr>
          </a:p>
          <a:p>
            <a:r>
              <a:rPr lang="ja-JP" altLang="en-US" sz="4400" dirty="0">
                <a:solidFill>
                  <a:schemeClr val="tx1">
                    <a:lumMod val="75000"/>
                    <a:lumOff val="25000"/>
                  </a:schemeClr>
                </a:solidFill>
                <a:latin typeface="メイリオ" panose="020B0604030504040204" pitchFamily="50" charset="-128"/>
                <a:ea typeface="メイリオ" panose="020B0604030504040204" pitchFamily="50" charset="-128"/>
              </a:rPr>
              <a:t>治すことができる</a:t>
            </a:r>
          </a:p>
        </p:txBody>
      </p:sp>
      <p:sp>
        <p:nvSpPr>
          <p:cNvPr id="32" name="円/楕円 31"/>
          <p:cNvSpPr/>
          <p:nvPr/>
        </p:nvSpPr>
        <p:spPr>
          <a:xfrm>
            <a:off x="283604" y="1340768"/>
            <a:ext cx="2930980" cy="2930980"/>
          </a:xfrm>
          <a:prstGeom prst="ellipse">
            <a:avLst/>
          </a:prstGeom>
          <a:noFill/>
          <a:ln w="76200" cap="sq">
            <a:solidFill>
              <a:srgbClr val="FF000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358789" y="4137377"/>
            <a:ext cx="4915524" cy="981534"/>
          </a:xfrm>
          <a:prstGeom prst="wedgeRoundRectCallout">
            <a:avLst>
              <a:gd name="adj1" fmla="val -59722"/>
              <a:gd name="adj2" fmla="val -51991"/>
              <a:gd name="adj3" fmla="val 16667"/>
            </a:avLst>
          </a:prstGeom>
          <a:solidFill>
            <a:srgbClr val="FF9900"/>
          </a:solidFill>
          <a:effectLst>
            <a:outerShdw blurRad="50800" dist="38100" dir="2700000" algn="tl" rotWithShape="0">
              <a:prstClr val="black">
                <a:alpha val="40000"/>
              </a:prstClr>
            </a:outerShdw>
          </a:effectLst>
        </p:spPr>
        <p:txBody>
          <a:bodyPr wrap="square" lIns="108000" tIns="180000" rtlCol="0">
            <a:noAutofit/>
          </a:bodyPr>
          <a:lstStyle>
            <a:defPPr>
              <a:defRPr lang="ja-JP"/>
            </a:defPPr>
            <a:lvl1pPr algn="ctr">
              <a:defRPr sz="4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感染対策をする</a:t>
            </a:r>
          </a:p>
        </p:txBody>
      </p:sp>
    </p:spTree>
    <p:extLst>
      <p:ext uri="{BB962C8B-B14F-4D97-AF65-F5344CB8AC3E}">
        <p14:creationId xmlns:p14="http://schemas.microsoft.com/office/powerpoint/2010/main" val="8331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1000"/>
                                        <p:tgtEl>
                                          <p:spTgt spid="3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F86791-1076-2041-AED3-14A5861E20D7}"/>
              </a:ext>
            </a:extLst>
          </p:cNvPr>
          <p:cNvSpPr txBox="1"/>
          <p:nvPr/>
        </p:nvSpPr>
        <p:spPr>
          <a:xfrm>
            <a:off x="1187624" y="1268760"/>
            <a:ext cx="7007046" cy="523220"/>
          </a:xfrm>
          <a:prstGeom prst="rect">
            <a:avLst/>
          </a:prstGeom>
          <a:noFill/>
        </p:spPr>
        <p:txBody>
          <a:bodyPr wrap="none" rtlCol="0">
            <a:spAutoFit/>
          </a:bodyPr>
          <a:lstStyle/>
          <a:p>
            <a:r>
              <a:rPr lang="ja-JP" altLang="en-US" sz="2800" b="1"/>
              <a:t>がんの発生に関係するウイルス・細菌感染</a:t>
            </a:r>
            <a:endParaRPr kumimoji="1" lang="ja-JP" altLang="en-US" sz="2800"/>
          </a:p>
        </p:txBody>
      </p:sp>
      <p:graphicFrame>
        <p:nvGraphicFramePr>
          <p:cNvPr id="5" name="表 4">
            <a:extLst>
              <a:ext uri="{FF2B5EF4-FFF2-40B4-BE49-F238E27FC236}">
                <a16:creationId xmlns:a16="http://schemas.microsoft.com/office/drawing/2014/main" id="{C6BDACF0-CBD6-934F-843C-756AC3B9E9F7}"/>
              </a:ext>
            </a:extLst>
          </p:cNvPr>
          <p:cNvGraphicFramePr>
            <a:graphicFrameLocks noGrp="1"/>
          </p:cNvGraphicFramePr>
          <p:nvPr>
            <p:extLst>
              <p:ext uri="{D42A27DB-BD31-4B8C-83A1-F6EECF244321}">
                <p14:modId xmlns:p14="http://schemas.microsoft.com/office/powerpoint/2010/main" val="86153131"/>
              </p:ext>
            </p:extLst>
          </p:nvPr>
        </p:nvGraphicFramePr>
        <p:xfrm>
          <a:off x="251519" y="2708919"/>
          <a:ext cx="8640961" cy="2664297"/>
        </p:xfrm>
        <a:graphic>
          <a:graphicData uri="http://schemas.openxmlformats.org/drawingml/2006/table">
            <a:tbl>
              <a:tblPr/>
              <a:tblGrid>
                <a:gridCol w="4019015">
                  <a:extLst>
                    <a:ext uri="{9D8B030D-6E8A-4147-A177-3AD203B41FA5}">
                      <a16:colId xmlns:a16="http://schemas.microsoft.com/office/drawing/2014/main" val="781813226"/>
                    </a:ext>
                  </a:extLst>
                </a:gridCol>
                <a:gridCol w="1683529">
                  <a:extLst>
                    <a:ext uri="{9D8B030D-6E8A-4147-A177-3AD203B41FA5}">
                      <a16:colId xmlns:a16="http://schemas.microsoft.com/office/drawing/2014/main" val="2270853597"/>
                    </a:ext>
                  </a:extLst>
                </a:gridCol>
                <a:gridCol w="2938417">
                  <a:extLst>
                    <a:ext uri="{9D8B030D-6E8A-4147-A177-3AD203B41FA5}">
                      <a16:colId xmlns:a16="http://schemas.microsoft.com/office/drawing/2014/main" val="2923974132"/>
                    </a:ext>
                  </a:extLst>
                </a:gridCol>
              </a:tblGrid>
              <a:tr h="649413">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原因となるウイルス・細菌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がんの種類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予防・治療法</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85451"/>
                  </a:ext>
                </a:extLst>
              </a:tr>
              <a:tr h="618489">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ヘリコバクターピロリ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胃がん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内服除菌治療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894732"/>
                  </a:ext>
                </a:extLst>
              </a:tr>
              <a:tr h="618489">
                <a:tc>
                  <a:txBody>
                    <a:bodyPr/>
                    <a:lstStyle/>
                    <a:p>
                      <a:pPr algn="ctr" fontAlgn="ctr"/>
                      <a:r>
                        <a:rPr lang="en" sz="2400" b="0" i="0" u="none" strike="noStrike">
                          <a:solidFill>
                            <a:srgbClr val="000000"/>
                          </a:solidFill>
                          <a:effectLst/>
                          <a:latin typeface="游ゴシック" panose="020B0400000000000000" pitchFamily="34" charset="-128"/>
                          <a:ea typeface="游ゴシック" panose="020B0400000000000000" pitchFamily="34" charset="-128"/>
                        </a:rPr>
                        <a:t>B</a:t>
                      </a: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型、</a:t>
                      </a:r>
                      <a:r>
                        <a:rPr lang="en" sz="2400" b="0" i="0" u="none" strike="noStrike">
                          <a:solidFill>
                            <a:srgbClr val="000000"/>
                          </a:solidFill>
                          <a:effectLst/>
                          <a:latin typeface="游ゴシック" panose="020B0400000000000000" pitchFamily="34" charset="-128"/>
                          <a:ea typeface="游ゴシック" panose="020B0400000000000000" pitchFamily="34" charset="-128"/>
                        </a:rPr>
                        <a:t>C</a:t>
                      </a: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型肝炎ウイルス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肝臓がん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抗ウイルス薬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569630"/>
                  </a:ext>
                </a:extLst>
              </a:tr>
              <a:tr h="777906">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ヒトパピローマウイルス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子宮頸がん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性交時感染予防</a:t>
                      </a:r>
                      <a:endParaRPr lang="en-US" altLang="ja-JP" sz="2400" b="0" i="0" u="none" strike="noStrike" dirty="0">
                        <a:solidFill>
                          <a:srgbClr val="000000"/>
                        </a:solidFill>
                        <a:effectLst/>
                        <a:latin typeface="游ゴシック" panose="020B0400000000000000" pitchFamily="34" charset="-128"/>
                        <a:ea typeface="游ゴシック" panose="020B0400000000000000" pitchFamily="34" charset="-128"/>
                      </a:endParaRPr>
                    </a:p>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・ワクチン接種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195318"/>
                  </a:ext>
                </a:extLst>
              </a:tr>
            </a:tbl>
          </a:graphicData>
        </a:graphic>
      </p:graphicFrame>
    </p:spTree>
    <p:extLst>
      <p:ext uri="{BB962C8B-B14F-4D97-AF65-F5344CB8AC3E}">
        <p14:creationId xmlns:p14="http://schemas.microsoft.com/office/powerpoint/2010/main" val="4219352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5"/>
          <p:cNvGrpSpPr/>
          <p:nvPr/>
        </p:nvGrpSpPr>
        <p:grpSpPr>
          <a:xfrm>
            <a:off x="3133508" y="1350470"/>
            <a:ext cx="2915872" cy="2915870"/>
            <a:chOff x="3677860" y="1707463"/>
            <a:chExt cx="2915872" cy="2915870"/>
          </a:xfrm>
        </p:grpSpPr>
        <p:sp>
          <p:nvSpPr>
            <p:cNvPr id="18" name="円/楕円 17"/>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017120" y="2863273"/>
              <a:ext cx="2316074" cy="707886"/>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生活習慣</a:t>
              </a:r>
            </a:p>
          </p:txBody>
        </p:sp>
      </p:grpSp>
      <p:grpSp>
        <p:nvGrpSpPr>
          <p:cNvPr id="3" name="グループ化 19"/>
          <p:cNvGrpSpPr/>
          <p:nvPr/>
        </p:nvGrpSpPr>
        <p:grpSpPr>
          <a:xfrm>
            <a:off x="302077" y="1365580"/>
            <a:ext cx="2915872" cy="2915870"/>
            <a:chOff x="774398" y="1722573"/>
            <a:chExt cx="2915872" cy="2915870"/>
          </a:xfrm>
        </p:grpSpPr>
        <p:sp>
          <p:nvSpPr>
            <p:cNvPr id="21" name="円/楕円 20"/>
            <p:cNvSpPr/>
            <p:nvPr/>
          </p:nvSpPr>
          <p:spPr>
            <a:xfrm>
              <a:off x="774398" y="172257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870667" y="2598524"/>
              <a:ext cx="2723331" cy="1323439"/>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細菌・</a:t>
              </a:r>
              <a:endParaRPr lang="en-US" altLang="ja-JP" sz="4000" dirty="0">
                <a:solidFill>
                  <a:schemeClr val="tx1">
                    <a:lumMod val="75000"/>
                    <a:lumOff val="25000"/>
                  </a:schemeClr>
                </a:solidFill>
              </a:endParaRPr>
            </a:p>
            <a:p>
              <a:r>
                <a:rPr lang="ja-JP" altLang="en-US" sz="4000" dirty="0">
                  <a:solidFill>
                    <a:schemeClr val="tx1">
                      <a:lumMod val="75000"/>
                      <a:lumOff val="25000"/>
                    </a:schemeClr>
                  </a:solidFill>
                </a:rPr>
                <a:t>ウイルス</a:t>
              </a:r>
            </a:p>
          </p:txBody>
        </p:sp>
      </p:grpSp>
      <p:grpSp>
        <p:nvGrpSpPr>
          <p:cNvPr id="4" name="グループ化 22"/>
          <p:cNvGrpSpPr/>
          <p:nvPr/>
        </p:nvGrpSpPr>
        <p:grpSpPr>
          <a:xfrm>
            <a:off x="5947043" y="1350470"/>
            <a:ext cx="2915872" cy="2915870"/>
            <a:chOff x="3677860" y="1707463"/>
            <a:chExt cx="2915872" cy="2915870"/>
          </a:xfrm>
        </p:grpSpPr>
        <p:sp>
          <p:nvSpPr>
            <p:cNvPr id="28" name="円/楕円 27"/>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4017120" y="2629499"/>
              <a:ext cx="2316074" cy="1323439"/>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遺伝的</a:t>
              </a:r>
              <a:endParaRPr lang="en-US" altLang="ja-JP" sz="4000" dirty="0">
                <a:solidFill>
                  <a:schemeClr val="tx1">
                    <a:lumMod val="75000"/>
                    <a:lumOff val="25000"/>
                  </a:schemeClr>
                </a:solidFill>
              </a:endParaRPr>
            </a:p>
            <a:p>
              <a:r>
                <a:rPr lang="ja-JP" altLang="en-US" sz="4000" dirty="0">
                  <a:solidFill>
                    <a:schemeClr val="tx1">
                      <a:lumMod val="75000"/>
                      <a:lumOff val="25000"/>
                    </a:schemeClr>
                  </a:solidFill>
                </a:rPr>
                <a:t>原因</a:t>
              </a:r>
            </a:p>
          </p:txBody>
        </p:sp>
      </p:grpSp>
      <p:sp>
        <p:nvSpPr>
          <p:cNvPr id="25" name="テキスト ボックス 24"/>
          <p:cNvSpPr txBox="1"/>
          <p:nvPr/>
        </p:nvSpPr>
        <p:spPr>
          <a:xfrm>
            <a:off x="348699" y="5755903"/>
            <a:ext cx="8415807" cy="769441"/>
          </a:xfrm>
          <a:prstGeom prst="rect">
            <a:avLst/>
          </a:prstGeom>
          <a:noFill/>
        </p:spPr>
        <p:txBody>
          <a:bodyPr wrap="square" rtlCol="0">
            <a:spAutoFit/>
          </a:bodyPr>
          <a:lstStyle>
            <a:defPPr>
              <a:defRPr lang="ja-JP"/>
            </a:defPPr>
            <a:lvl1pPr algn="ctr">
              <a:defRPr sz="3200" b="1">
                <a:solidFill>
                  <a:schemeClr val="accent3">
                    <a:lumMod val="50000"/>
                  </a:schemeClr>
                </a:solidFill>
                <a:latin typeface="+mn-ea"/>
                <a:cs typeface="メイリオ" panose="020B0604030504040204" pitchFamily="50" charset="-128"/>
              </a:defRPr>
            </a:lvl1pPr>
          </a:lstStyle>
          <a:p>
            <a:r>
              <a:rPr lang="ja-JP" altLang="en-US" sz="4400" dirty="0">
                <a:solidFill>
                  <a:schemeClr val="tx1">
                    <a:lumMod val="75000"/>
                    <a:lumOff val="25000"/>
                  </a:schemeClr>
                </a:solidFill>
                <a:latin typeface="メイリオ" panose="020B0604030504040204" pitchFamily="50" charset="-128"/>
                <a:ea typeface="メイリオ" panose="020B0604030504040204" pitchFamily="50" charset="-128"/>
              </a:rPr>
              <a:t>早期発見で治すことができる</a:t>
            </a:r>
          </a:p>
        </p:txBody>
      </p:sp>
      <p:sp>
        <p:nvSpPr>
          <p:cNvPr id="32" name="円/楕円 31"/>
          <p:cNvSpPr/>
          <p:nvPr/>
        </p:nvSpPr>
        <p:spPr>
          <a:xfrm>
            <a:off x="5946436" y="1340768"/>
            <a:ext cx="2925761" cy="2896793"/>
          </a:xfrm>
          <a:prstGeom prst="ellipse">
            <a:avLst/>
          </a:prstGeom>
          <a:noFill/>
          <a:ln w="76200" cap="sq">
            <a:solidFill>
              <a:srgbClr val="FF000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832940" y="4649745"/>
            <a:ext cx="4915524" cy="897456"/>
          </a:xfrm>
          <a:prstGeom prst="wedgeRoundRectCallout">
            <a:avLst>
              <a:gd name="adj1" fmla="val 21552"/>
              <a:gd name="adj2" fmla="val -77563"/>
              <a:gd name="adj3" fmla="val 16667"/>
            </a:avLst>
          </a:prstGeom>
          <a:solidFill>
            <a:srgbClr val="FF9900"/>
          </a:solidFill>
          <a:effectLst>
            <a:outerShdw blurRad="50800" dist="38100" dir="2700000" algn="tl" rotWithShape="0">
              <a:prstClr val="black">
                <a:alpha val="40000"/>
              </a:prstClr>
            </a:outerShdw>
          </a:effectLst>
        </p:spPr>
        <p:txBody>
          <a:bodyPr wrap="square" tIns="144000" rtlCol="0">
            <a:noAutofit/>
          </a:bodyPr>
          <a:lstStyle>
            <a:defPPr>
              <a:defRPr lang="ja-JP"/>
            </a:defPPr>
            <a:lvl1pPr algn="ctr">
              <a:defRPr sz="4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がん検診を受ける</a:t>
            </a:r>
          </a:p>
        </p:txBody>
      </p:sp>
      <p:sp>
        <p:nvSpPr>
          <p:cNvPr id="15" name="テキスト ボックス 14"/>
          <p:cNvSpPr txBox="1"/>
          <p:nvPr/>
        </p:nvSpPr>
        <p:spPr>
          <a:xfrm>
            <a:off x="179512" y="211287"/>
            <a:ext cx="8733512" cy="738664"/>
          </a:xfrm>
          <a:prstGeom prst="rect">
            <a:avLst/>
          </a:prstGeom>
          <a:noFill/>
        </p:spPr>
        <p:txBody>
          <a:bodyPr wrap="square" rtlCol="0">
            <a:spAutoFit/>
          </a:bodyPr>
          <a:lstStyle/>
          <a:p>
            <a:pPr algn="ctr"/>
            <a:r>
              <a:rPr lang="ja-JP" altLang="en-US" sz="4200" b="1" spc="-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望ましい</a:t>
            </a:r>
            <a:r>
              <a:rPr kumimoji="1" lang="ja-JP" altLang="en-US" sz="4200" b="1" spc="-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生活習慣以外に</a:t>
            </a:r>
            <a:r>
              <a:rPr lang="ja-JP" altLang="en-US" sz="4200" b="1" spc="-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できること</a:t>
            </a:r>
            <a:endParaRPr kumimoji="1" lang="en-US" altLang="ja-JP" sz="4200" b="1" spc="-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7617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1000"/>
                                        <p:tgtEl>
                                          <p:spTgt spid="3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5270" y="2095500"/>
            <a:ext cx="2356878" cy="766654"/>
          </a:xfrm>
          <a:prstGeom prst="rect">
            <a:avLst/>
          </a:prstGeom>
        </p:spPr>
      </p:pic>
      <p:sp>
        <p:nvSpPr>
          <p:cNvPr id="20" name="テキスト ボックス 19"/>
          <p:cNvSpPr txBox="1"/>
          <p:nvPr/>
        </p:nvSpPr>
        <p:spPr>
          <a:xfrm>
            <a:off x="5880443" y="1124744"/>
            <a:ext cx="1902903" cy="954107"/>
          </a:xfrm>
          <a:prstGeom prst="rect">
            <a:avLst/>
          </a:prstGeom>
          <a:noFill/>
        </p:spPr>
        <p:txBody>
          <a:bodyPr wrap="square" rtlCol="0">
            <a:spAutoFit/>
          </a:bodyPr>
          <a:lstStyle>
            <a:defPPr>
              <a:defRPr lang="ja-JP"/>
            </a:defPPr>
            <a:lvl1pPr algn="ctr">
              <a:defRPr sz="4400" b="1"/>
            </a:lvl1pPr>
          </a:lstStyle>
          <a:p>
            <a:r>
              <a:rPr lang="ja-JP" altLang="en-US" sz="2800" dirty="0">
                <a:solidFill>
                  <a:schemeClr val="tx1">
                    <a:lumMod val="75000"/>
                    <a:lumOff val="25000"/>
                  </a:schemeClr>
                </a:solidFill>
              </a:rPr>
              <a:t>変異した細胞</a:t>
            </a:r>
            <a:endParaRPr lang="en-US" altLang="ja-JP" sz="2800" dirty="0">
              <a:solidFill>
                <a:schemeClr val="tx1">
                  <a:lumMod val="75000"/>
                  <a:lumOff val="25000"/>
                </a:schemeClr>
              </a:solidFill>
            </a:endParaRPr>
          </a:p>
        </p:txBody>
      </p:sp>
      <p:cxnSp>
        <p:nvCxnSpPr>
          <p:cNvPr id="22" name="直線コネクタ 21"/>
          <p:cNvCxnSpPr/>
          <p:nvPr/>
        </p:nvCxnSpPr>
        <p:spPr>
          <a:xfrm flipH="1">
            <a:off x="5038834" y="1511089"/>
            <a:ext cx="1032204" cy="567762"/>
          </a:xfrm>
          <a:prstGeom prst="line">
            <a:avLst/>
          </a:prstGeom>
          <a:noFill/>
          <a:ln w="76200" cap="sq">
            <a:solidFill>
              <a:srgbClr val="FF0000"/>
            </a:solidFill>
            <a:bevel/>
          </a:ln>
        </p:spPr>
        <p:style>
          <a:lnRef idx="2">
            <a:schemeClr val="accent3"/>
          </a:lnRef>
          <a:fillRef idx="1">
            <a:schemeClr val="lt1"/>
          </a:fillRef>
          <a:effectRef idx="0">
            <a:schemeClr val="accent3"/>
          </a:effectRef>
          <a:fontRef idx="minor">
            <a:schemeClr val="dk1"/>
          </a:fontRef>
        </p:style>
      </p:cxnSp>
      <p:grpSp>
        <p:nvGrpSpPr>
          <p:cNvPr id="4" name="グループ化 3"/>
          <p:cNvGrpSpPr/>
          <p:nvPr/>
        </p:nvGrpSpPr>
        <p:grpSpPr>
          <a:xfrm>
            <a:off x="5200432" y="2868494"/>
            <a:ext cx="1735701" cy="1874352"/>
            <a:chOff x="5200432" y="2868494"/>
            <a:chExt cx="1735701" cy="1874352"/>
          </a:xfrm>
        </p:grpSpPr>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r="33725"/>
            <a:stretch/>
          </p:blipFill>
          <p:spPr>
            <a:xfrm>
              <a:off x="5373373" y="3956871"/>
              <a:ext cx="1562760" cy="767019"/>
            </a:xfrm>
            <a:prstGeom prst="rect">
              <a:avLst/>
            </a:prstGeom>
          </p:spPr>
        </p:pic>
        <p:sp>
          <p:nvSpPr>
            <p:cNvPr id="19" name="角丸四角形 18"/>
            <p:cNvSpPr/>
            <p:nvPr/>
          </p:nvSpPr>
          <p:spPr>
            <a:xfrm>
              <a:off x="6011498" y="3949667"/>
              <a:ext cx="286510" cy="793179"/>
            </a:xfrm>
            <a:prstGeom prst="roundRect">
              <a:avLst>
                <a:gd name="adj" fmla="val 26333"/>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3" name="下矢印 22"/>
            <p:cNvSpPr/>
            <p:nvPr/>
          </p:nvSpPr>
          <p:spPr>
            <a:xfrm rot="18967675" flipH="1">
              <a:off x="5200432" y="2868494"/>
              <a:ext cx="521353" cy="1166079"/>
            </a:xfrm>
            <a:prstGeom prst="downArrow">
              <a:avLst>
                <a:gd name="adj1" fmla="val 50000"/>
                <a:gd name="adj2" fmla="val 61619"/>
              </a:avLst>
            </a:prstGeom>
            <a:solidFill>
              <a:srgbClr val="FF99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itchFamily="50" charset="-128"/>
                <a:ea typeface="HGP創英角ｺﾞｼｯｸUB" pitchFamily="50" charset="-128"/>
              </a:endParaRPr>
            </a:p>
          </p:txBody>
        </p:sp>
      </p:grpSp>
      <p:sp>
        <p:nvSpPr>
          <p:cNvPr id="24" name="角丸四角形吹き出し 23"/>
          <p:cNvSpPr/>
          <p:nvPr/>
        </p:nvSpPr>
        <p:spPr>
          <a:xfrm>
            <a:off x="6395752" y="2355454"/>
            <a:ext cx="1770602" cy="1096078"/>
          </a:xfrm>
          <a:prstGeom prst="wedgeRoundRectCallout">
            <a:avLst>
              <a:gd name="adj1" fmla="val -54776"/>
              <a:gd name="adj2" fmla="val 85200"/>
              <a:gd name="adj3" fmla="val 16667"/>
            </a:avLst>
          </a:prstGeom>
          <a:solidFill>
            <a:schemeClr val="bg1"/>
          </a:solidFill>
          <a:ln w="57150">
            <a:solidFill>
              <a:srgbClr val="0070C0"/>
            </a:solidFill>
          </a:ln>
        </p:spPr>
        <p:style>
          <a:lnRef idx="2">
            <a:schemeClr val="accent3"/>
          </a:lnRef>
          <a:fillRef idx="1">
            <a:schemeClr val="lt1"/>
          </a:fillRef>
          <a:effectRef idx="0">
            <a:schemeClr val="accent3"/>
          </a:effectRef>
          <a:fontRef idx="minor">
            <a:schemeClr val="dk1"/>
          </a:fontRef>
        </p:style>
        <p:txBody>
          <a:bodyPr tIns="180000" rtlCol="0" anchor="ctr"/>
          <a:lstStyle/>
          <a:p>
            <a:pPr algn="ctr"/>
            <a:r>
              <a:rPr lang="ja-JP" altLang="en-US" sz="4000" b="1" dirty="0">
                <a:solidFill>
                  <a:srgbClr val="0070C0"/>
                </a:solidFill>
                <a:latin typeface="メイリオ" panose="020B0604030504040204" pitchFamily="50" charset="-128"/>
                <a:cs typeface="メイリオ" panose="020B0604030504040204" pitchFamily="50" charset="-128"/>
              </a:rPr>
              <a:t>排除</a:t>
            </a:r>
          </a:p>
        </p:txBody>
      </p:sp>
      <p:grpSp>
        <p:nvGrpSpPr>
          <p:cNvPr id="2" name="グループ化 1"/>
          <p:cNvGrpSpPr/>
          <p:nvPr/>
        </p:nvGrpSpPr>
        <p:grpSpPr>
          <a:xfrm>
            <a:off x="1646084" y="3190856"/>
            <a:ext cx="2618207" cy="1615088"/>
            <a:chOff x="1646084" y="3190856"/>
            <a:chExt cx="2618207" cy="1615088"/>
          </a:xfrm>
        </p:grpSpPr>
        <p:pic>
          <p:nvPicPr>
            <p:cNvPr id="30" name="図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084" y="3981683"/>
              <a:ext cx="2340000" cy="761164"/>
            </a:xfrm>
            <a:prstGeom prst="rect">
              <a:avLst/>
            </a:prstGeom>
          </p:spPr>
        </p:pic>
        <p:sp>
          <p:nvSpPr>
            <p:cNvPr id="36" name="角丸四角形 35"/>
            <p:cNvSpPr/>
            <p:nvPr/>
          </p:nvSpPr>
          <p:spPr>
            <a:xfrm>
              <a:off x="2321224" y="3916010"/>
              <a:ext cx="955376" cy="889934"/>
            </a:xfrm>
            <a:prstGeom prst="roundRect">
              <a:avLst>
                <a:gd name="adj" fmla="val 26333"/>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8" name="下矢印 27"/>
            <p:cNvSpPr/>
            <p:nvPr/>
          </p:nvSpPr>
          <p:spPr>
            <a:xfrm rot="2700000" flipH="1">
              <a:off x="3420575" y="2868493"/>
              <a:ext cx="521353" cy="1166079"/>
            </a:xfrm>
            <a:prstGeom prst="downArrow">
              <a:avLst>
                <a:gd name="adj1" fmla="val 50000"/>
                <a:gd name="adj2" fmla="val 61619"/>
              </a:avLst>
            </a:prstGeom>
            <a:solidFill>
              <a:srgbClr val="FF99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itchFamily="50" charset="-128"/>
                <a:ea typeface="HGP創英角ｺﾞｼｯｸUB" pitchFamily="50" charset="-128"/>
              </a:endParaRPr>
            </a:p>
          </p:txBody>
        </p:sp>
      </p:grpSp>
      <p:sp>
        <p:nvSpPr>
          <p:cNvPr id="16" name="テキスト ボックス 15"/>
          <p:cNvSpPr txBox="1"/>
          <p:nvPr/>
        </p:nvSpPr>
        <p:spPr>
          <a:xfrm>
            <a:off x="431540" y="208696"/>
            <a:ext cx="8280919" cy="692497"/>
          </a:xfrm>
          <a:prstGeom prst="rect">
            <a:avLst/>
          </a:prstGeom>
          <a:noFill/>
          <a:effectLst/>
        </p:spPr>
        <p:txBody>
          <a:bodyPr wrap="square" rtlCol="0">
            <a:spAutoFit/>
          </a:bodyPr>
          <a:lstStyle>
            <a:defPPr>
              <a:defRPr lang="ja-JP"/>
            </a:defPPr>
            <a:lvl1pPr algn="ctr">
              <a:defRPr sz="4400" b="1"/>
            </a:lvl1pPr>
          </a:lstStyle>
          <a:p>
            <a:r>
              <a:rPr lang="ja-JP" altLang="en-US" sz="3900" dirty="0">
                <a:solidFill>
                  <a:schemeClr val="bg1"/>
                </a:solidFill>
                <a:effectLst>
                  <a:outerShdw blurRad="38100" dist="38100" dir="2700000" algn="tl">
                    <a:srgbClr val="000000">
                      <a:alpha val="43137"/>
                    </a:srgbClr>
                  </a:outerShdw>
                </a:effectLst>
              </a:rPr>
              <a:t>変異した細胞はどうなるのだろうか</a:t>
            </a:r>
          </a:p>
        </p:txBody>
      </p:sp>
      <p:sp>
        <p:nvSpPr>
          <p:cNvPr id="31" name="角丸四角形吹き出し 30"/>
          <p:cNvSpPr/>
          <p:nvPr/>
        </p:nvSpPr>
        <p:spPr>
          <a:xfrm>
            <a:off x="683568" y="1913721"/>
            <a:ext cx="2409269" cy="1515774"/>
          </a:xfrm>
          <a:prstGeom prst="wedgeRoundRectCallout">
            <a:avLst>
              <a:gd name="adj1" fmla="val 40815"/>
              <a:gd name="adj2" fmla="val 77917"/>
              <a:gd name="adj3" fmla="val 16667"/>
            </a:avLst>
          </a:prstGeom>
          <a:solidFill>
            <a:schemeClr val="bg1"/>
          </a:solidFill>
          <a:ln w="57150">
            <a:solidFill>
              <a:srgbClr val="FF9900"/>
            </a:solidFill>
          </a:ln>
        </p:spPr>
        <p:style>
          <a:lnRef idx="2">
            <a:schemeClr val="accent3"/>
          </a:lnRef>
          <a:fillRef idx="1">
            <a:schemeClr val="lt1"/>
          </a:fillRef>
          <a:effectRef idx="0">
            <a:schemeClr val="accent3"/>
          </a:effectRef>
          <a:fontRef idx="minor">
            <a:schemeClr val="dk1"/>
          </a:fontRef>
        </p:style>
        <p:txBody>
          <a:bodyPr tIns="180000" rtlCol="0" anchor="ctr"/>
          <a:lstStyle/>
          <a:p>
            <a:pPr algn="ctr"/>
            <a:r>
              <a:rPr lang="ja-JP" altLang="en-US" sz="4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正常に</a:t>
            </a:r>
            <a:endParaRPr lang="en-US" altLang="ja-JP" sz="4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修復</a:t>
            </a:r>
          </a:p>
        </p:txBody>
      </p:sp>
      <p:sp>
        <p:nvSpPr>
          <p:cNvPr id="18" name="テキスト ボックス 17"/>
          <p:cNvSpPr txBox="1"/>
          <p:nvPr/>
        </p:nvSpPr>
        <p:spPr>
          <a:xfrm>
            <a:off x="683568" y="5085184"/>
            <a:ext cx="7846912" cy="1426031"/>
          </a:xfrm>
          <a:prstGeom prst="rect">
            <a:avLst/>
          </a:prstGeom>
          <a:noFill/>
        </p:spPr>
        <p:txBody>
          <a:bodyPr wrap="square" rtlCol="0">
            <a:spAutoFit/>
          </a:bodyPr>
          <a:lstStyle>
            <a:defPPr>
              <a:defRPr lang="ja-JP"/>
            </a:defPPr>
            <a:lvl1pPr algn="ctr">
              <a:defRPr sz="4400" b="1"/>
            </a:lvl1pPr>
          </a:lstStyle>
          <a:p>
            <a:pPr>
              <a:lnSpc>
                <a:spcPts val="5200"/>
              </a:lnSpc>
            </a:pPr>
            <a:r>
              <a:rPr lang="ja-JP" altLang="en-US" dirty="0">
                <a:solidFill>
                  <a:schemeClr val="tx1">
                    <a:lumMod val="75000"/>
                    <a:lumOff val="25000"/>
                  </a:schemeClr>
                </a:solidFill>
              </a:rPr>
              <a:t>修復や排除により</a:t>
            </a:r>
            <a:endParaRPr lang="en-US" altLang="ja-JP" dirty="0">
              <a:solidFill>
                <a:schemeClr val="tx1">
                  <a:lumMod val="75000"/>
                  <a:lumOff val="25000"/>
                </a:schemeClr>
              </a:solidFill>
            </a:endParaRPr>
          </a:p>
          <a:p>
            <a:pPr>
              <a:lnSpc>
                <a:spcPts val="5200"/>
              </a:lnSpc>
            </a:pPr>
            <a:r>
              <a:rPr lang="ja-JP" altLang="en-US" dirty="0">
                <a:solidFill>
                  <a:schemeClr val="tx1">
                    <a:lumMod val="75000"/>
                    <a:lumOff val="25000"/>
                  </a:schemeClr>
                </a:solidFill>
              </a:rPr>
              <a:t>正常に保たれるしくみがある</a:t>
            </a:r>
            <a:endParaRPr lang="en-US" altLang="ja-JP" dirty="0">
              <a:solidFill>
                <a:schemeClr val="tx1">
                  <a:lumMod val="75000"/>
                  <a:lumOff val="25000"/>
                </a:schemeClr>
              </a:solidFill>
            </a:endParaRPr>
          </a:p>
        </p:txBody>
      </p:sp>
      <p:sp>
        <p:nvSpPr>
          <p:cNvPr id="25" name="角丸四角形 24"/>
          <p:cNvSpPr/>
          <p:nvPr/>
        </p:nvSpPr>
        <p:spPr>
          <a:xfrm>
            <a:off x="4066260" y="2066020"/>
            <a:ext cx="972574" cy="858924"/>
          </a:xfrm>
          <a:prstGeom prst="roundRect">
            <a:avLst>
              <a:gd name="adj" fmla="val 13261"/>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36059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1"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5D786B5-FEF5-4542-A56D-332FB010F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836712"/>
            <a:ext cx="8147835" cy="5282615"/>
          </a:xfrm>
          <a:prstGeom prst="rect">
            <a:avLst/>
          </a:prstGeom>
          <a:effectLst>
            <a:outerShdw blurRad="50800" dist="38100" dir="2700000" algn="tl" rotWithShape="0">
              <a:prstClr val="black">
                <a:alpha val="40000"/>
              </a:prstClr>
            </a:outerShdw>
          </a:effectLst>
        </p:spPr>
      </p:pic>
      <p:sp>
        <p:nvSpPr>
          <p:cNvPr id="5" name="テキスト ボックス 4">
            <a:extLst>
              <a:ext uri="{FF2B5EF4-FFF2-40B4-BE49-F238E27FC236}">
                <a16:creationId xmlns:a16="http://schemas.microsoft.com/office/drawing/2014/main" id="{26F7B1EA-665F-EA49-A727-4A35AE2AEF02}"/>
              </a:ext>
            </a:extLst>
          </p:cNvPr>
          <p:cNvSpPr txBox="1"/>
          <p:nvPr/>
        </p:nvSpPr>
        <p:spPr>
          <a:xfrm>
            <a:off x="1589133" y="5157192"/>
            <a:ext cx="5904656" cy="584775"/>
          </a:xfrm>
          <a:prstGeom prst="rect">
            <a:avLst/>
          </a:prstGeom>
          <a:noFill/>
        </p:spPr>
        <p:txBody>
          <a:bodyPr wrap="square" rtlCol="0">
            <a:spAutoFit/>
          </a:bodyPr>
          <a:lstStyle/>
          <a:p>
            <a:pPr algn="ctr"/>
            <a:r>
              <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　がんの早期発見とがん検診」対応</a:t>
            </a:r>
            <a:endPar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110761C9-B5FF-864E-BDC1-AB26ABC2B078}"/>
              </a:ext>
            </a:extLst>
          </p:cNvPr>
          <p:cNvSpPr/>
          <p:nvPr/>
        </p:nvSpPr>
        <p:spPr>
          <a:xfrm>
            <a:off x="936104" y="899428"/>
            <a:ext cx="4572000" cy="369332"/>
          </a:xfrm>
          <a:prstGeom prst="rect">
            <a:avLst/>
          </a:prstGeom>
        </p:spPr>
        <p:txBody>
          <a:bodyPr>
            <a:spAutoFit/>
          </a:bodyPr>
          <a:lstStyle/>
          <a:p>
            <a:r>
              <a:rPr lang="ja-JP" altLang="en-US">
                <a:latin typeface="MS PGothic" panose="020B0600070205080204" pitchFamily="34" charset="-128"/>
                <a:ea typeface="MS PGothic" panose="020B0600070205080204" pitchFamily="34" charset="-128"/>
              </a:rPr>
              <a:t>福井県がん教育のための教材（高校生版）</a:t>
            </a:r>
          </a:p>
        </p:txBody>
      </p:sp>
    </p:spTree>
    <p:extLst>
      <p:ext uri="{BB962C8B-B14F-4D97-AF65-F5344CB8AC3E}">
        <p14:creationId xmlns:p14="http://schemas.microsoft.com/office/powerpoint/2010/main" val="2517705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吹き出し 14"/>
          <p:cNvSpPr/>
          <p:nvPr/>
        </p:nvSpPr>
        <p:spPr>
          <a:xfrm>
            <a:off x="395536" y="2060848"/>
            <a:ext cx="4392488" cy="2076103"/>
          </a:xfrm>
          <a:custGeom>
            <a:avLst/>
            <a:gdLst>
              <a:gd name="connsiteX0" fmla="*/ 0 w 4032448"/>
              <a:gd name="connsiteY0" fmla="*/ 336044 h 2016224"/>
              <a:gd name="connsiteX1" fmla="*/ 336044 w 4032448"/>
              <a:gd name="connsiteY1" fmla="*/ 0 h 2016224"/>
              <a:gd name="connsiteX2" fmla="*/ 672075 w 4032448"/>
              <a:gd name="connsiteY2" fmla="*/ 0 h 2016224"/>
              <a:gd name="connsiteX3" fmla="*/ 672075 w 4032448"/>
              <a:gd name="connsiteY3" fmla="*/ 0 h 2016224"/>
              <a:gd name="connsiteX4" fmla="*/ 1680187 w 4032448"/>
              <a:gd name="connsiteY4" fmla="*/ 0 h 2016224"/>
              <a:gd name="connsiteX5" fmla="*/ 3696404 w 4032448"/>
              <a:gd name="connsiteY5" fmla="*/ 0 h 2016224"/>
              <a:gd name="connsiteX6" fmla="*/ 4032448 w 4032448"/>
              <a:gd name="connsiteY6" fmla="*/ 336044 h 2016224"/>
              <a:gd name="connsiteX7" fmla="*/ 4032448 w 4032448"/>
              <a:gd name="connsiteY7" fmla="*/ 1176131 h 2016224"/>
              <a:gd name="connsiteX8" fmla="*/ 4032448 w 4032448"/>
              <a:gd name="connsiteY8" fmla="*/ 1176131 h 2016224"/>
              <a:gd name="connsiteX9" fmla="*/ 4032448 w 4032448"/>
              <a:gd name="connsiteY9" fmla="*/ 1680187 h 2016224"/>
              <a:gd name="connsiteX10" fmla="*/ 4032448 w 4032448"/>
              <a:gd name="connsiteY10" fmla="*/ 1680180 h 2016224"/>
              <a:gd name="connsiteX11" fmla="*/ 3696404 w 4032448"/>
              <a:gd name="connsiteY11" fmla="*/ 2016224 h 2016224"/>
              <a:gd name="connsiteX12" fmla="*/ 1680187 w 4032448"/>
              <a:gd name="connsiteY12" fmla="*/ 2016224 h 2016224"/>
              <a:gd name="connsiteX13" fmla="*/ 1070897 w 4032448"/>
              <a:gd name="connsiteY13" fmla="*/ 2436143 h 2016224"/>
              <a:gd name="connsiteX14" fmla="*/ 672075 w 4032448"/>
              <a:gd name="connsiteY14" fmla="*/ 2016224 h 2016224"/>
              <a:gd name="connsiteX15" fmla="*/ 336044 w 4032448"/>
              <a:gd name="connsiteY15" fmla="*/ 2016224 h 2016224"/>
              <a:gd name="connsiteX16" fmla="*/ 0 w 4032448"/>
              <a:gd name="connsiteY16" fmla="*/ 1680180 h 2016224"/>
              <a:gd name="connsiteX17" fmla="*/ 0 w 4032448"/>
              <a:gd name="connsiteY17" fmla="*/ 1680187 h 2016224"/>
              <a:gd name="connsiteX18" fmla="*/ 0 w 4032448"/>
              <a:gd name="connsiteY18" fmla="*/ 1176131 h 2016224"/>
              <a:gd name="connsiteX19" fmla="*/ 0 w 4032448"/>
              <a:gd name="connsiteY19" fmla="*/ 1176131 h 2016224"/>
              <a:gd name="connsiteX20" fmla="*/ 0 w 4032448"/>
              <a:gd name="connsiteY20" fmla="*/ 336044 h 2016224"/>
              <a:gd name="connsiteX0" fmla="*/ 0 w 4032448"/>
              <a:gd name="connsiteY0" fmla="*/ 336044 h 2436143"/>
              <a:gd name="connsiteX1" fmla="*/ 336044 w 4032448"/>
              <a:gd name="connsiteY1" fmla="*/ 0 h 2436143"/>
              <a:gd name="connsiteX2" fmla="*/ 672075 w 4032448"/>
              <a:gd name="connsiteY2" fmla="*/ 0 h 2436143"/>
              <a:gd name="connsiteX3" fmla="*/ 672075 w 4032448"/>
              <a:gd name="connsiteY3" fmla="*/ 0 h 2436143"/>
              <a:gd name="connsiteX4" fmla="*/ 1680187 w 4032448"/>
              <a:gd name="connsiteY4" fmla="*/ 0 h 2436143"/>
              <a:gd name="connsiteX5" fmla="*/ 3696404 w 4032448"/>
              <a:gd name="connsiteY5" fmla="*/ 0 h 2436143"/>
              <a:gd name="connsiteX6" fmla="*/ 4032448 w 4032448"/>
              <a:gd name="connsiteY6" fmla="*/ 336044 h 2436143"/>
              <a:gd name="connsiteX7" fmla="*/ 4032448 w 4032448"/>
              <a:gd name="connsiteY7" fmla="*/ 1176131 h 2436143"/>
              <a:gd name="connsiteX8" fmla="*/ 4032448 w 4032448"/>
              <a:gd name="connsiteY8" fmla="*/ 1176131 h 2436143"/>
              <a:gd name="connsiteX9" fmla="*/ 4032448 w 4032448"/>
              <a:gd name="connsiteY9" fmla="*/ 1680187 h 2436143"/>
              <a:gd name="connsiteX10" fmla="*/ 4032448 w 4032448"/>
              <a:gd name="connsiteY10" fmla="*/ 1680180 h 2436143"/>
              <a:gd name="connsiteX11" fmla="*/ 3696404 w 4032448"/>
              <a:gd name="connsiteY11" fmla="*/ 2016224 h 2436143"/>
              <a:gd name="connsiteX12" fmla="*/ 1680187 w 4032448"/>
              <a:gd name="connsiteY12" fmla="*/ 2016224 h 2436143"/>
              <a:gd name="connsiteX13" fmla="*/ 1347539 w 4032448"/>
              <a:gd name="connsiteY13" fmla="*/ 2013942 h 2436143"/>
              <a:gd name="connsiteX14" fmla="*/ 1070897 w 4032448"/>
              <a:gd name="connsiteY14" fmla="*/ 2436143 h 2436143"/>
              <a:gd name="connsiteX15" fmla="*/ 672075 w 4032448"/>
              <a:gd name="connsiteY15" fmla="*/ 2016224 h 2436143"/>
              <a:gd name="connsiteX16" fmla="*/ 336044 w 4032448"/>
              <a:gd name="connsiteY16" fmla="*/ 2016224 h 2436143"/>
              <a:gd name="connsiteX17" fmla="*/ 0 w 4032448"/>
              <a:gd name="connsiteY17" fmla="*/ 1680180 h 2436143"/>
              <a:gd name="connsiteX18" fmla="*/ 0 w 4032448"/>
              <a:gd name="connsiteY18" fmla="*/ 1680187 h 2436143"/>
              <a:gd name="connsiteX19" fmla="*/ 0 w 4032448"/>
              <a:gd name="connsiteY19" fmla="*/ 1176131 h 2436143"/>
              <a:gd name="connsiteX20" fmla="*/ 0 w 4032448"/>
              <a:gd name="connsiteY20" fmla="*/ 1176131 h 2436143"/>
              <a:gd name="connsiteX21" fmla="*/ 0 w 4032448"/>
              <a:gd name="connsiteY21" fmla="*/ 336044 h 2436143"/>
              <a:gd name="connsiteX0" fmla="*/ 0 w 4032448"/>
              <a:gd name="connsiteY0" fmla="*/ 336044 h 2436143"/>
              <a:gd name="connsiteX1" fmla="*/ 336044 w 4032448"/>
              <a:gd name="connsiteY1" fmla="*/ 0 h 2436143"/>
              <a:gd name="connsiteX2" fmla="*/ 672075 w 4032448"/>
              <a:gd name="connsiteY2" fmla="*/ 0 h 2436143"/>
              <a:gd name="connsiteX3" fmla="*/ 672075 w 4032448"/>
              <a:gd name="connsiteY3" fmla="*/ 0 h 2436143"/>
              <a:gd name="connsiteX4" fmla="*/ 1680187 w 4032448"/>
              <a:gd name="connsiteY4" fmla="*/ 0 h 2436143"/>
              <a:gd name="connsiteX5" fmla="*/ 3696404 w 4032448"/>
              <a:gd name="connsiteY5" fmla="*/ 0 h 2436143"/>
              <a:gd name="connsiteX6" fmla="*/ 4032448 w 4032448"/>
              <a:gd name="connsiteY6" fmla="*/ 336044 h 2436143"/>
              <a:gd name="connsiteX7" fmla="*/ 4032448 w 4032448"/>
              <a:gd name="connsiteY7" fmla="*/ 1176131 h 2436143"/>
              <a:gd name="connsiteX8" fmla="*/ 4032448 w 4032448"/>
              <a:gd name="connsiteY8" fmla="*/ 1176131 h 2436143"/>
              <a:gd name="connsiteX9" fmla="*/ 4032448 w 4032448"/>
              <a:gd name="connsiteY9" fmla="*/ 1680187 h 2436143"/>
              <a:gd name="connsiteX10" fmla="*/ 4032448 w 4032448"/>
              <a:gd name="connsiteY10" fmla="*/ 1680180 h 2436143"/>
              <a:gd name="connsiteX11" fmla="*/ 3696404 w 4032448"/>
              <a:gd name="connsiteY11" fmla="*/ 2016224 h 2436143"/>
              <a:gd name="connsiteX12" fmla="*/ 1680187 w 4032448"/>
              <a:gd name="connsiteY12" fmla="*/ 2016224 h 2436143"/>
              <a:gd name="connsiteX13" fmla="*/ 1347539 w 4032448"/>
              <a:gd name="connsiteY13" fmla="*/ 2013942 h 2436143"/>
              <a:gd name="connsiteX14" fmla="*/ 1070897 w 4032448"/>
              <a:gd name="connsiteY14" fmla="*/ 2436143 h 2436143"/>
              <a:gd name="connsiteX15" fmla="*/ 967350 w 4032448"/>
              <a:gd name="connsiteY15" fmla="*/ 2016224 h 2436143"/>
              <a:gd name="connsiteX16" fmla="*/ 336044 w 4032448"/>
              <a:gd name="connsiteY16" fmla="*/ 2016224 h 2436143"/>
              <a:gd name="connsiteX17" fmla="*/ 0 w 4032448"/>
              <a:gd name="connsiteY17" fmla="*/ 1680180 h 2436143"/>
              <a:gd name="connsiteX18" fmla="*/ 0 w 4032448"/>
              <a:gd name="connsiteY18" fmla="*/ 1680187 h 2436143"/>
              <a:gd name="connsiteX19" fmla="*/ 0 w 4032448"/>
              <a:gd name="connsiteY19" fmla="*/ 1176131 h 2436143"/>
              <a:gd name="connsiteX20" fmla="*/ 0 w 4032448"/>
              <a:gd name="connsiteY20" fmla="*/ 1176131 h 2436143"/>
              <a:gd name="connsiteX21" fmla="*/ 0 w 4032448"/>
              <a:gd name="connsiteY21" fmla="*/ 336044 h 243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32448" h="2436143">
                <a:moveTo>
                  <a:pt x="0" y="336044"/>
                </a:moveTo>
                <a:cubicBezTo>
                  <a:pt x="0" y="150452"/>
                  <a:pt x="150452" y="0"/>
                  <a:pt x="336044" y="0"/>
                </a:cubicBezTo>
                <a:lnTo>
                  <a:pt x="672075" y="0"/>
                </a:lnTo>
                <a:lnTo>
                  <a:pt x="672075" y="0"/>
                </a:lnTo>
                <a:lnTo>
                  <a:pt x="1680187" y="0"/>
                </a:lnTo>
                <a:lnTo>
                  <a:pt x="3696404" y="0"/>
                </a:lnTo>
                <a:cubicBezTo>
                  <a:pt x="3881996" y="0"/>
                  <a:pt x="4032448" y="150452"/>
                  <a:pt x="4032448" y="336044"/>
                </a:cubicBezTo>
                <a:lnTo>
                  <a:pt x="4032448" y="1176131"/>
                </a:lnTo>
                <a:lnTo>
                  <a:pt x="4032448" y="1176131"/>
                </a:lnTo>
                <a:lnTo>
                  <a:pt x="4032448" y="1680187"/>
                </a:lnTo>
                <a:lnTo>
                  <a:pt x="4032448" y="1680180"/>
                </a:lnTo>
                <a:cubicBezTo>
                  <a:pt x="4032448" y="1865772"/>
                  <a:pt x="3881996" y="2016224"/>
                  <a:pt x="3696404" y="2016224"/>
                </a:cubicBezTo>
                <a:lnTo>
                  <a:pt x="1680187" y="2016224"/>
                </a:lnTo>
                <a:cubicBezTo>
                  <a:pt x="1664554" y="2018638"/>
                  <a:pt x="1363172" y="2011528"/>
                  <a:pt x="1347539" y="2013942"/>
                </a:cubicBezTo>
                <a:lnTo>
                  <a:pt x="1070897" y="2436143"/>
                </a:lnTo>
                <a:lnTo>
                  <a:pt x="967350" y="2016224"/>
                </a:lnTo>
                <a:lnTo>
                  <a:pt x="336044" y="2016224"/>
                </a:lnTo>
                <a:cubicBezTo>
                  <a:pt x="150452" y="2016224"/>
                  <a:pt x="0" y="1865772"/>
                  <a:pt x="0" y="1680180"/>
                </a:cubicBezTo>
                <a:lnTo>
                  <a:pt x="0" y="1680187"/>
                </a:lnTo>
                <a:lnTo>
                  <a:pt x="0" y="1176131"/>
                </a:lnTo>
                <a:lnTo>
                  <a:pt x="0" y="1176131"/>
                </a:lnTo>
                <a:lnTo>
                  <a:pt x="0" y="336044"/>
                </a:lnTo>
                <a:close/>
              </a:path>
            </a:pathLst>
          </a:custGeom>
          <a:ln w="57150">
            <a:solidFill>
              <a:srgbClr val="01B3B7"/>
            </a:solidFill>
          </a:ln>
        </p:spPr>
        <p:style>
          <a:lnRef idx="2">
            <a:schemeClr val="dk1"/>
          </a:lnRef>
          <a:fillRef idx="1">
            <a:schemeClr val="lt1"/>
          </a:fillRef>
          <a:effectRef idx="0">
            <a:schemeClr val="dk1"/>
          </a:effectRef>
          <a:fontRef idx="minor">
            <a:schemeClr val="dk1"/>
          </a:fontRef>
        </p:style>
        <p:txBody>
          <a:bodyPr lIns="216000" tIns="234000" rIns="216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75000"/>
                    <a:lumOff val="25000"/>
                  </a:prstClr>
                </a:solidFill>
                <a:effectLst/>
                <a:uLnTx/>
                <a:uFillTx/>
                <a:latin typeface="Century Gothic"/>
                <a:ea typeface="メイリオ" panose="020B0604030504040204" pitchFamily="34" charset="-128"/>
                <a:cs typeface="+mn-cs"/>
              </a:rPr>
              <a:t>がんが見つかりました。まだ小さく、</a:t>
            </a:r>
            <a:endParaRPr kumimoji="1" lang="en-US" altLang="ja-JP" sz="2800" b="1" i="0" u="none" strike="noStrike" kern="1200" cap="none" spc="0" normalizeH="0" baseline="0" noProof="0" dirty="0">
              <a:ln>
                <a:noFill/>
              </a:ln>
              <a:solidFill>
                <a:prstClr val="black">
                  <a:lumMod val="75000"/>
                  <a:lumOff val="25000"/>
                </a:prstClr>
              </a:solidFill>
              <a:effectLst/>
              <a:uLnTx/>
              <a:uFillTx/>
              <a:latin typeface="Century Gothic"/>
              <a:ea typeface="メイリオ"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75000"/>
                    <a:lumOff val="25000"/>
                  </a:prstClr>
                </a:solidFill>
                <a:effectLst/>
                <a:uLnTx/>
                <a:uFillTx/>
                <a:latin typeface="Century Gothic"/>
                <a:ea typeface="メイリオ" panose="020B0604030504040204" pitchFamily="34" charset="-128"/>
                <a:cs typeface="+mn-cs"/>
              </a:rPr>
              <a:t>治る可能性が高いで</a:t>
            </a:r>
            <a:r>
              <a:rPr kumimoji="1" lang="ja-JP" altLang="en-US" sz="2800" b="1" i="0" u="none" strike="noStrike" kern="1200" cap="none" spc="-300" normalizeH="0" baseline="0" noProof="0" dirty="0">
                <a:ln>
                  <a:noFill/>
                </a:ln>
                <a:solidFill>
                  <a:prstClr val="black">
                    <a:lumMod val="75000"/>
                    <a:lumOff val="25000"/>
                  </a:prstClr>
                </a:solidFill>
                <a:effectLst/>
                <a:uLnTx/>
                <a:uFillTx/>
                <a:latin typeface="Century Gothic"/>
                <a:ea typeface="メイリオ" panose="020B0604030504040204" pitchFamily="34" charset="-128"/>
                <a:cs typeface="+mn-cs"/>
              </a:rPr>
              <a:t>す</a:t>
            </a:r>
            <a:r>
              <a:rPr kumimoji="1" lang="ja-JP" altLang="en-US" sz="2800" b="1" i="0" u="none" strike="noStrike" kern="1200" cap="none" spc="0" normalizeH="0" baseline="0" noProof="0" dirty="0">
                <a:ln>
                  <a:noFill/>
                </a:ln>
                <a:solidFill>
                  <a:prstClr val="black">
                    <a:lumMod val="75000"/>
                    <a:lumOff val="25000"/>
                  </a:prstClr>
                </a:solidFill>
                <a:effectLst/>
                <a:uLnTx/>
                <a:uFillTx/>
                <a:latin typeface="Century Gothic"/>
                <a:ea typeface="メイリオ" panose="020B0604030504040204" pitchFamily="34" charset="-128"/>
                <a:cs typeface="+mn-cs"/>
              </a:rPr>
              <a:t>。</a:t>
            </a:r>
          </a:p>
        </p:txBody>
      </p:sp>
      <p:grpSp>
        <p:nvGrpSpPr>
          <p:cNvPr id="2" name="グループ化 5"/>
          <p:cNvGrpSpPr/>
          <p:nvPr/>
        </p:nvGrpSpPr>
        <p:grpSpPr>
          <a:xfrm>
            <a:off x="3582610" y="3767633"/>
            <a:ext cx="5381878" cy="2829719"/>
            <a:chOff x="3687354" y="4503013"/>
            <a:chExt cx="5381878" cy="2829719"/>
          </a:xfrm>
        </p:grpSpPr>
        <p:pic>
          <p:nvPicPr>
            <p:cNvPr id="19" name="Picture 3" descr="C:\Users\nakamura\Desktop\スライド文字-0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875" b="-1469"/>
            <a:stretch/>
          </p:blipFill>
          <p:spPr bwMode="auto">
            <a:xfrm>
              <a:off x="3687354" y="4503013"/>
              <a:ext cx="5381878" cy="2829719"/>
            </a:xfrm>
            <a:prstGeom prst="rect">
              <a:avLst/>
            </a:prstGeom>
            <a:noFill/>
          </p:spPr>
        </p:pic>
        <p:sp>
          <p:nvSpPr>
            <p:cNvPr id="17" name="正方形/長方形 16"/>
            <p:cNvSpPr/>
            <p:nvPr/>
          </p:nvSpPr>
          <p:spPr>
            <a:xfrm>
              <a:off x="4561867" y="4829497"/>
              <a:ext cx="4375651" cy="1944216"/>
            </a:xfrm>
            <a:prstGeom prst="rect">
              <a:avLst/>
            </a:prstGeom>
            <a:noFill/>
            <a:ln w="57150">
              <a:noFill/>
            </a:ln>
          </p:spPr>
          <p:style>
            <a:lnRef idx="2">
              <a:schemeClr val="accent3"/>
            </a:lnRef>
            <a:fillRef idx="1">
              <a:schemeClr val="lt1"/>
            </a:fillRef>
            <a:effectRef idx="0">
              <a:schemeClr val="accent3"/>
            </a:effectRef>
            <a:fontRef idx="minor">
              <a:schemeClr val="dk1"/>
            </a:fontRef>
          </p:style>
          <p:txBody>
            <a:bodyPr t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 わたしは</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元気そのもので、</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何の症状も</a:t>
              </a:r>
              <a:br>
                <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br>
              <a:r>
                <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   </a:t>
              </a: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ありませんが</a:t>
              </a:r>
              <a:r>
                <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a:t>
              </a:r>
              <a:r>
                <a:rPr kumimoji="1" lang="ja-JP" altLang="en-US" sz="3200" b="1" i="0" u="none" strike="noStrike" kern="1200" cap="none" spc="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a:t>
              </a:r>
              <a:endPar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endParaRPr>
            </a:p>
          </p:txBody>
        </p:sp>
      </p:grpSp>
      <p:grpSp>
        <p:nvGrpSpPr>
          <p:cNvPr id="3" name="グループ化 19"/>
          <p:cNvGrpSpPr/>
          <p:nvPr/>
        </p:nvGrpSpPr>
        <p:grpSpPr>
          <a:xfrm>
            <a:off x="326528" y="-17252"/>
            <a:ext cx="8133904" cy="1920846"/>
            <a:chOff x="326528" y="-17252"/>
            <a:chExt cx="8133904" cy="1920846"/>
          </a:xfrm>
        </p:grpSpPr>
        <p:pic>
          <p:nvPicPr>
            <p:cNvPr id="21" name="Picture 2" descr="C:\Users\nakamura\Desktop\スライド文字-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7215" y="-17252"/>
              <a:ext cx="7173217"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1854089" y="433762"/>
              <a:ext cx="640871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2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次のやりとりから</a:t>
              </a:r>
              <a:br>
                <a:rPr kumimoji="1" lang="en-US" altLang="ja-JP" sz="42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42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どんなことがわかるだろう</a:t>
              </a:r>
              <a:endParaRPr kumimoji="1" lang="en-US" altLang="ja-JP" sz="42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22"/>
            <p:cNvGrpSpPr/>
            <p:nvPr/>
          </p:nvGrpSpPr>
          <p:grpSpPr>
            <a:xfrm>
              <a:off x="326528" y="348797"/>
              <a:ext cx="1008112" cy="1067428"/>
              <a:chOff x="728192" y="921380"/>
              <a:chExt cx="1008112" cy="1067428"/>
            </a:xfrm>
          </p:grpSpPr>
          <p:sp>
            <p:nvSpPr>
              <p:cNvPr id="27" name="円/楕円 26"/>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a:ea typeface="メイリオ" panose="020B0604030504040204" pitchFamily="34" charset="-128"/>
                  <a:cs typeface="+mn-cs"/>
                </a:endParaRPr>
              </a:p>
            </p:txBody>
          </p:sp>
          <p:sp>
            <p:nvSpPr>
              <p:cNvPr id="28" name="テキスト ボックス 27"/>
              <p:cNvSpPr txBox="1"/>
              <p:nvPr/>
            </p:nvSpPr>
            <p:spPr>
              <a:xfrm>
                <a:off x="741793" y="921380"/>
                <a:ext cx="971567" cy="1050544"/>
              </a:xfrm>
              <a:prstGeom prst="rect">
                <a:avLst/>
              </a:prstGeom>
              <a:noFill/>
            </p:spPr>
            <p:txBody>
              <a:bodyPr wrap="square" rtlCol="0">
                <a:spAutoFit/>
              </a:bodyPr>
              <a:lstStyle/>
              <a:p>
                <a:pPr marL="0" marR="0" lvl="0" indent="0" algn="ctr" defTabSz="914400" rtl="0" eaLnBrk="1" fontAlgn="auto" latinLnBrk="0" hangingPunct="1">
                  <a:lnSpc>
                    <a:spcPts val="8500"/>
                  </a:lnSpc>
                  <a:spcBef>
                    <a:spcPts val="0"/>
                  </a:spcBef>
                  <a:spcAft>
                    <a:spcPts val="0"/>
                  </a:spcAft>
                  <a:buClrTx/>
                  <a:buSzTx/>
                  <a:buFontTx/>
                  <a:buNone/>
                  <a:tabLst/>
                  <a:defRPr/>
                </a:pPr>
                <a:r>
                  <a:rPr kumimoji="1" lang="ja-JP" altLang="en-US" sz="62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pic>
        <p:nvPicPr>
          <p:cNvPr id="2050" name="Picture 2" descr="C:\Users\nakamura\Desktop\サタケさんイラストスライド化拡大-0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783" y="4127673"/>
            <a:ext cx="3870325" cy="254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21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p:nvPr>
            <p:extLst/>
          </p:nvPr>
        </p:nvGraphicFramePr>
        <p:xfrm>
          <a:off x="2059671" y="1767727"/>
          <a:ext cx="5070160" cy="3423548"/>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p:cNvSpPr txBox="1"/>
          <p:nvPr/>
        </p:nvSpPr>
        <p:spPr>
          <a:xfrm>
            <a:off x="1401309" y="5275570"/>
            <a:ext cx="6483059" cy="979228"/>
          </a:xfrm>
          <a:prstGeom prst="wedgeRoundRectCallout">
            <a:avLst>
              <a:gd name="adj1" fmla="val -7353"/>
              <a:gd name="adj2" fmla="val -132308"/>
              <a:gd name="adj3" fmla="val 16667"/>
            </a:avLst>
          </a:prstGeom>
          <a:solidFill>
            <a:schemeClr val="bg1"/>
          </a:solidFill>
          <a:ln w="57150">
            <a:solidFill>
              <a:srgbClr val="FF9900"/>
            </a:solidFill>
          </a:ln>
          <a:effectLst>
            <a:outerShdw blurRad="50800" dist="38100" dir="2700000" algn="tl" rotWithShape="0">
              <a:prstClr val="black">
                <a:alpha val="40000"/>
              </a:prstClr>
            </a:outerShdw>
          </a:effectLst>
        </p:spPr>
        <p:txBody>
          <a:bodyPr wrap="square" tIns="180000" rtlCol="0">
            <a:noAutofit/>
          </a:bodyPr>
          <a:lstStyle>
            <a:defPPr>
              <a:defRPr lang="ja-JP"/>
            </a:defPPr>
            <a:lvl1pPr algn="ctr">
              <a:defRPr sz="4400" b="1">
                <a:solidFill>
                  <a:schemeClr val="bg1"/>
                </a:solidFill>
                <a:effectLst>
                  <a:outerShdw blurRad="38100" dist="38100" dir="2700000" algn="tl">
                    <a:srgbClr val="000000">
                      <a:alpha val="43137"/>
                    </a:srgbClr>
                  </a:outerShdw>
                </a:effectLst>
                <a:latin typeface="+mn-ea"/>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rPr>
              <a:t>約</a:t>
            </a:r>
            <a:r>
              <a:rPr kumimoji="1" lang="en-US" altLang="ja-JP" sz="48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rPr>
              <a:t>95</a:t>
            </a:r>
            <a:r>
              <a:rPr kumimoji="1" lang="ja-JP" altLang="en-US" sz="48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rPr>
              <a:t>％の人が治る</a:t>
            </a:r>
            <a:endParaRPr kumimoji="1" lang="en-US" altLang="ja-JP" sz="48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endParaRPr>
          </a:p>
        </p:txBody>
      </p:sp>
      <p:grpSp>
        <p:nvGrpSpPr>
          <p:cNvPr id="3" name="グループ化 10"/>
          <p:cNvGrpSpPr/>
          <p:nvPr/>
        </p:nvGrpSpPr>
        <p:grpSpPr>
          <a:xfrm>
            <a:off x="278954" y="-17252"/>
            <a:ext cx="9511530" cy="1920846"/>
            <a:chOff x="278954" y="-17252"/>
            <a:chExt cx="9511530" cy="1920846"/>
          </a:xfrm>
        </p:grpSpPr>
        <p:pic>
          <p:nvPicPr>
            <p:cNvPr id="12" name="Picture 2" descr="C:\Users\nakamura\Desktop\スライド文字-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2966" y="-17252"/>
              <a:ext cx="8151562"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1697681" y="452326"/>
              <a:ext cx="8092803" cy="899443"/>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1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検診でがんを早期発見すると</a:t>
              </a:r>
              <a:endParaRPr kumimoji="1" lang="en-US" altLang="ja-JP" sz="41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100" b="1" i="0" u="none" strike="noStrike" kern="1200" cap="none" spc="-3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ど</a:t>
              </a:r>
              <a:r>
                <a:rPr kumimoji="1" lang="ja-JP" altLang="en-US" sz="4100" b="1" i="0" u="none" strike="noStrike" kern="1200" cap="none" spc="-5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れ</a:t>
              </a:r>
              <a:r>
                <a:rPr kumimoji="1" lang="ja-JP" altLang="en-US" sz="4100" b="1" i="0" u="none" strike="noStrike" kern="1200" cap="none" spc="-3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くら</a:t>
              </a:r>
              <a:r>
                <a:rPr kumimoji="1" lang="ja-JP" altLang="en-US" sz="41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い</a:t>
              </a:r>
              <a:r>
                <a:rPr kumimoji="1" lang="ja-JP" altLang="en-US" sz="4100" b="1" i="0" u="none" strike="noStrike" kern="1200" cap="none" spc="-3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の人</a:t>
              </a:r>
              <a:r>
                <a:rPr kumimoji="1" lang="ja-JP" altLang="en-US" sz="41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が</a:t>
              </a:r>
              <a:r>
                <a:rPr kumimoji="1" lang="ja-JP" altLang="en-US" sz="4100" b="1" i="0" u="none" strike="noStrike" kern="1200" cap="none" spc="-3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治るのだろうか</a:t>
              </a:r>
            </a:p>
          </p:txBody>
        </p:sp>
        <p:grpSp>
          <p:nvGrpSpPr>
            <p:cNvPr id="4" name="グループ化 13"/>
            <p:cNvGrpSpPr/>
            <p:nvPr/>
          </p:nvGrpSpPr>
          <p:grpSpPr>
            <a:xfrm>
              <a:off x="278954" y="386897"/>
              <a:ext cx="1008112" cy="1067428"/>
              <a:chOff x="728192" y="921380"/>
              <a:chExt cx="1008112" cy="1067428"/>
            </a:xfrm>
          </p:grpSpPr>
          <p:sp>
            <p:nvSpPr>
              <p:cNvPr id="15" name="円/楕円 14"/>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a:ea typeface="メイリオ" panose="020B0604030504040204" pitchFamily="34" charset="-128"/>
                  <a:cs typeface="+mn-cs"/>
                </a:endParaRPr>
              </a:p>
            </p:txBody>
          </p:sp>
          <p:sp>
            <p:nvSpPr>
              <p:cNvPr id="16" name="テキスト ボックス 15"/>
              <p:cNvSpPr txBox="1"/>
              <p:nvPr/>
            </p:nvSpPr>
            <p:spPr>
              <a:xfrm>
                <a:off x="741793" y="921380"/>
                <a:ext cx="971567" cy="1050544"/>
              </a:xfrm>
              <a:prstGeom prst="rect">
                <a:avLst/>
              </a:prstGeom>
              <a:noFill/>
            </p:spPr>
            <p:txBody>
              <a:bodyPr wrap="square" rtlCol="0">
                <a:spAutoFit/>
              </a:bodyPr>
              <a:lstStyle/>
              <a:p>
                <a:pPr marL="0" marR="0" lvl="0" indent="0" algn="ctr" defTabSz="914400" rtl="0" eaLnBrk="1" fontAlgn="auto" latinLnBrk="0" hangingPunct="1">
                  <a:lnSpc>
                    <a:spcPts val="8500"/>
                  </a:lnSpc>
                  <a:spcBef>
                    <a:spcPts val="0"/>
                  </a:spcBef>
                  <a:spcAft>
                    <a:spcPts val="0"/>
                  </a:spcAft>
                  <a:buClrTx/>
                  <a:buSzTx/>
                  <a:buFontTx/>
                  <a:buNone/>
                  <a:tabLst/>
                  <a:defRPr/>
                </a:pPr>
                <a:r>
                  <a:rPr kumimoji="1" lang="ja-JP" altLang="en-US" sz="62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sp>
        <p:nvSpPr>
          <p:cNvPr id="17" name="テキスト ボックス 16"/>
          <p:cNvSpPr txBox="1"/>
          <p:nvPr/>
        </p:nvSpPr>
        <p:spPr>
          <a:xfrm>
            <a:off x="4572000" y="6393514"/>
            <a:ext cx="489654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全国</a:t>
            </a:r>
            <a:r>
              <a:rPr kumimoji="1" lang="ja-JP" altLang="en-US"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がん</a:t>
            </a:r>
            <a:r>
              <a:rPr kumimoji="1" lang="en-US" altLang="ja-JP"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成人病）センター協議会 </a:t>
            </a:r>
            <a:r>
              <a:rPr kumimoji="1" lang="en-US" altLang="ja-JP"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2004</a:t>
            </a:r>
            <a:r>
              <a:rPr kumimoji="1" lang="ja-JP" altLang="en-US"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2007</a:t>
            </a:r>
            <a:r>
              <a:rPr kumimoji="1" lang="ja-JP" altLang="en-US"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年診断例より作成</a:t>
            </a:r>
          </a:p>
        </p:txBody>
      </p:sp>
    </p:spTree>
    <p:extLst>
      <p:ext uri="{BB962C8B-B14F-4D97-AF65-F5344CB8AC3E}">
        <p14:creationId xmlns:p14="http://schemas.microsoft.com/office/powerpoint/2010/main" val="104209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741" y="1154430"/>
            <a:ext cx="8177608" cy="4598114"/>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0" y="178480"/>
            <a:ext cx="9144000" cy="738664"/>
          </a:xfrm>
          <a:prstGeom prst="rect">
            <a:avLst/>
          </a:prstGeom>
          <a:noFill/>
          <a:effectLst/>
        </p:spPr>
        <p:txBody>
          <a:bodyPr wrap="square" rtlCol="0">
            <a:spAutoFit/>
          </a:bodyPr>
          <a:lstStyle>
            <a:defPPr>
              <a:defRPr lang="ja-JP"/>
            </a:defPPr>
            <a:lvl1pPr algn="ctr">
              <a:defRPr sz="4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r>
              <a:rPr lang="ja-JP" altLang="en-US" sz="4200" spc="-100" dirty="0"/>
              <a:t>がんの進行と自覚症状が出るまで</a:t>
            </a:r>
          </a:p>
        </p:txBody>
      </p:sp>
      <p:sp>
        <p:nvSpPr>
          <p:cNvPr id="22" name="角丸四角形 21"/>
          <p:cNvSpPr/>
          <p:nvPr/>
        </p:nvSpPr>
        <p:spPr>
          <a:xfrm>
            <a:off x="8176517" y="1221734"/>
            <a:ext cx="656201" cy="40292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rtlCol="0" anchor="ctr"/>
          <a:lstStyle/>
          <a:p>
            <a:pPr algn="ctr"/>
            <a:r>
              <a:rPr kumimoji="1" lang="ja-JP" altLang="en-US" sz="3200" b="1" dirty="0"/>
              <a:t>自覚症状の出現</a:t>
            </a:r>
          </a:p>
        </p:txBody>
      </p:sp>
      <p:grpSp>
        <p:nvGrpSpPr>
          <p:cNvPr id="2" name="グループ化 22"/>
          <p:cNvGrpSpPr/>
          <p:nvPr/>
        </p:nvGrpSpPr>
        <p:grpSpPr>
          <a:xfrm>
            <a:off x="421063" y="1736668"/>
            <a:ext cx="4938502" cy="1116972"/>
            <a:chOff x="421063" y="1736668"/>
            <a:chExt cx="4938502" cy="1116972"/>
          </a:xfrm>
        </p:grpSpPr>
        <p:sp>
          <p:nvSpPr>
            <p:cNvPr id="24" name="テキスト ボックス 23"/>
            <p:cNvSpPr txBox="1"/>
            <p:nvPr/>
          </p:nvSpPr>
          <p:spPr>
            <a:xfrm>
              <a:off x="421063" y="2207309"/>
              <a:ext cx="4938502" cy="646331"/>
            </a:xfrm>
            <a:prstGeom prst="rect">
              <a:avLst/>
            </a:prstGeom>
            <a:noFill/>
          </p:spPr>
          <p:txBody>
            <a:bodyPr wrap="square" rtlCol="0">
              <a:spAutoFit/>
            </a:bodyPr>
            <a:lstStyle/>
            <a:p>
              <a:pPr algn="ctr">
                <a:lnSpc>
                  <a:spcPct val="120000"/>
                </a:lnSpc>
              </a:pPr>
              <a:r>
                <a:rPr lang="en-US" altLang="ja-JP" sz="2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000" b="1" dirty="0" err="1">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つの</a:t>
              </a:r>
              <a:r>
                <a:rPr lang="ja-JP" altLang="en-US" sz="2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がん細胞</a:t>
              </a:r>
              <a:r>
                <a:rPr lang="ja-JP" altLang="en-US" sz="2000" b="1" spc="-300"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3000" b="1" spc="-300"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3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cm</a:t>
              </a:r>
              <a:r>
                <a:rPr lang="ja-JP" altLang="en-US" sz="2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の大きさになる</a:t>
              </a:r>
              <a:endParaRPr kumimoji="1" lang="ja-JP" altLang="en-US" sz="2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1780250" y="1736668"/>
              <a:ext cx="2350737" cy="646331"/>
            </a:xfrm>
            <a:prstGeom prst="rect">
              <a:avLst/>
            </a:prstGeom>
            <a:noFill/>
          </p:spPr>
          <p:txBody>
            <a:bodyPr wrap="square" rtlCol="0">
              <a:spAutoFit/>
            </a:bodyPr>
            <a:lstStyle/>
            <a:p>
              <a:pPr algn="ctr">
                <a:lnSpc>
                  <a:spcPct val="120000"/>
                </a:lnSpc>
              </a:pPr>
              <a:r>
                <a:rPr kumimoji="1" lang="en-US" altLang="ja-JP" sz="3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10~20</a:t>
              </a:r>
              <a:r>
                <a:rPr kumimoji="1" lang="ja-JP" altLang="en-US" sz="3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a:t>
              </a:r>
            </a:p>
          </p:txBody>
        </p:sp>
      </p:grpSp>
      <p:grpSp>
        <p:nvGrpSpPr>
          <p:cNvPr id="3" name="グループ化 25"/>
          <p:cNvGrpSpPr/>
          <p:nvPr/>
        </p:nvGrpSpPr>
        <p:grpSpPr>
          <a:xfrm>
            <a:off x="970159" y="2852936"/>
            <a:ext cx="4420824" cy="1655509"/>
            <a:chOff x="916369" y="2682025"/>
            <a:chExt cx="4420824" cy="1655509"/>
          </a:xfrm>
        </p:grpSpPr>
        <p:sp>
          <p:nvSpPr>
            <p:cNvPr id="27" name="角丸四角形吹き出し 22"/>
            <p:cNvSpPr/>
            <p:nvPr/>
          </p:nvSpPr>
          <p:spPr>
            <a:xfrm flipV="1">
              <a:off x="977748" y="2780928"/>
              <a:ext cx="4242323" cy="1556606"/>
            </a:xfrm>
            <a:custGeom>
              <a:avLst/>
              <a:gdLst>
                <a:gd name="connsiteX0" fmla="*/ 0 w 3891040"/>
                <a:gd name="connsiteY0" fmla="*/ 199422 h 1196506"/>
                <a:gd name="connsiteX1" fmla="*/ 199422 w 3891040"/>
                <a:gd name="connsiteY1" fmla="*/ 0 h 1196506"/>
                <a:gd name="connsiteX2" fmla="*/ 2269773 w 3891040"/>
                <a:gd name="connsiteY2" fmla="*/ 0 h 1196506"/>
                <a:gd name="connsiteX3" fmla="*/ 3096334 w 3891040"/>
                <a:gd name="connsiteY3" fmla="*/ -360100 h 1196506"/>
                <a:gd name="connsiteX4" fmla="*/ 3242533 w 3891040"/>
                <a:gd name="connsiteY4" fmla="*/ 0 h 1196506"/>
                <a:gd name="connsiteX5" fmla="*/ 3691618 w 3891040"/>
                <a:gd name="connsiteY5" fmla="*/ 0 h 1196506"/>
                <a:gd name="connsiteX6" fmla="*/ 3891040 w 3891040"/>
                <a:gd name="connsiteY6" fmla="*/ 199422 h 1196506"/>
                <a:gd name="connsiteX7" fmla="*/ 3891040 w 3891040"/>
                <a:gd name="connsiteY7" fmla="*/ 199418 h 1196506"/>
                <a:gd name="connsiteX8" fmla="*/ 3891040 w 3891040"/>
                <a:gd name="connsiteY8" fmla="*/ 199418 h 1196506"/>
                <a:gd name="connsiteX9" fmla="*/ 3891040 w 3891040"/>
                <a:gd name="connsiteY9" fmla="*/ 498544 h 1196506"/>
                <a:gd name="connsiteX10" fmla="*/ 3891040 w 3891040"/>
                <a:gd name="connsiteY10" fmla="*/ 997084 h 1196506"/>
                <a:gd name="connsiteX11" fmla="*/ 3691618 w 3891040"/>
                <a:gd name="connsiteY11" fmla="*/ 1196506 h 1196506"/>
                <a:gd name="connsiteX12" fmla="*/ 3242533 w 3891040"/>
                <a:gd name="connsiteY12" fmla="*/ 1196506 h 1196506"/>
                <a:gd name="connsiteX13" fmla="*/ 2269773 w 3891040"/>
                <a:gd name="connsiteY13" fmla="*/ 1196506 h 1196506"/>
                <a:gd name="connsiteX14" fmla="*/ 2269773 w 3891040"/>
                <a:gd name="connsiteY14" fmla="*/ 1196506 h 1196506"/>
                <a:gd name="connsiteX15" fmla="*/ 199422 w 3891040"/>
                <a:gd name="connsiteY15" fmla="*/ 1196506 h 1196506"/>
                <a:gd name="connsiteX16" fmla="*/ 0 w 3891040"/>
                <a:gd name="connsiteY16" fmla="*/ 997084 h 1196506"/>
                <a:gd name="connsiteX17" fmla="*/ 0 w 3891040"/>
                <a:gd name="connsiteY17" fmla="*/ 498544 h 1196506"/>
                <a:gd name="connsiteX18" fmla="*/ 0 w 3891040"/>
                <a:gd name="connsiteY18" fmla="*/ 199418 h 1196506"/>
                <a:gd name="connsiteX19" fmla="*/ 0 w 3891040"/>
                <a:gd name="connsiteY19" fmla="*/ 199418 h 1196506"/>
                <a:gd name="connsiteX20" fmla="*/ 0 w 3891040"/>
                <a:gd name="connsiteY20" fmla="*/ 199422 h 1196506"/>
                <a:gd name="connsiteX0" fmla="*/ 0 w 3891040"/>
                <a:gd name="connsiteY0" fmla="*/ 559522 h 1556606"/>
                <a:gd name="connsiteX1" fmla="*/ 199422 w 3891040"/>
                <a:gd name="connsiteY1" fmla="*/ 360100 h 1556606"/>
                <a:gd name="connsiteX2" fmla="*/ 2784123 w 3891040"/>
                <a:gd name="connsiteY2" fmla="*/ 369625 h 1556606"/>
                <a:gd name="connsiteX3" fmla="*/ 3096334 w 3891040"/>
                <a:gd name="connsiteY3" fmla="*/ 0 h 1556606"/>
                <a:gd name="connsiteX4" fmla="*/ 3242533 w 3891040"/>
                <a:gd name="connsiteY4" fmla="*/ 360100 h 1556606"/>
                <a:gd name="connsiteX5" fmla="*/ 3691618 w 3891040"/>
                <a:gd name="connsiteY5" fmla="*/ 360100 h 1556606"/>
                <a:gd name="connsiteX6" fmla="*/ 3891040 w 3891040"/>
                <a:gd name="connsiteY6" fmla="*/ 559522 h 1556606"/>
                <a:gd name="connsiteX7" fmla="*/ 3891040 w 3891040"/>
                <a:gd name="connsiteY7" fmla="*/ 559518 h 1556606"/>
                <a:gd name="connsiteX8" fmla="*/ 3891040 w 3891040"/>
                <a:gd name="connsiteY8" fmla="*/ 559518 h 1556606"/>
                <a:gd name="connsiteX9" fmla="*/ 3891040 w 3891040"/>
                <a:gd name="connsiteY9" fmla="*/ 858644 h 1556606"/>
                <a:gd name="connsiteX10" fmla="*/ 3891040 w 3891040"/>
                <a:gd name="connsiteY10" fmla="*/ 1357184 h 1556606"/>
                <a:gd name="connsiteX11" fmla="*/ 3691618 w 3891040"/>
                <a:gd name="connsiteY11" fmla="*/ 1556606 h 1556606"/>
                <a:gd name="connsiteX12" fmla="*/ 3242533 w 3891040"/>
                <a:gd name="connsiteY12" fmla="*/ 1556606 h 1556606"/>
                <a:gd name="connsiteX13" fmla="*/ 2269773 w 3891040"/>
                <a:gd name="connsiteY13" fmla="*/ 1556606 h 1556606"/>
                <a:gd name="connsiteX14" fmla="*/ 2269773 w 3891040"/>
                <a:gd name="connsiteY14" fmla="*/ 1556606 h 1556606"/>
                <a:gd name="connsiteX15" fmla="*/ 199422 w 3891040"/>
                <a:gd name="connsiteY15" fmla="*/ 1556606 h 1556606"/>
                <a:gd name="connsiteX16" fmla="*/ 0 w 3891040"/>
                <a:gd name="connsiteY16" fmla="*/ 1357184 h 1556606"/>
                <a:gd name="connsiteX17" fmla="*/ 0 w 3891040"/>
                <a:gd name="connsiteY17" fmla="*/ 858644 h 1556606"/>
                <a:gd name="connsiteX18" fmla="*/ 0 w 3891040"/>
                <a:gd name="connsiteY18" fmla="*/ 559518 h 1556606"/>
                <a:gd name="connsiteX19" fmla="*/ 0 w 3891040"/>
                <a:gd name="connsiteY19" fmla="*/ 559518 h 1556606"/>
                <a:gd name="connsiteX20" fmla="*/ 0 w 3891040"/>
                <a:gd name="connsiteY20" fmla="*/ 559522 h 1556606"/>
                <a:gd name="connsiteX0" fmla="*/ 0 w 3891040"/>
                <a:gd name="connsiteY0" fmla="*/ 559522 h 1556606"/>
                <a:gd name="connsiteX1" fmla="*/ 199422 w 3891040"/>
                <a:gd name="connsiteY1" fmla="*/ 360100 h 1556606"/>
                <a:gd name="connsiteX2" fmla="*/ 2784123 w 3891040"/>
                <a:gd name="connsiteY2" fmla="*/ 369625 h 1556606"/>
                <a:gd name="connsiteX3" fmla="*/ 3417008 w 3891040"/>
                <a:gd name="connsiteY3" fmla="*/ 0 h 1556606"/>
                <a:gd name="connsiteX4" fmla="*/ 3242533 w 3891040"/>
                <a:gd name="connsiteY4" fmla="*/ 360100 h 1556606"/>
                <a:gd name="connsiteX5" fmla="*/ 3691618 w 3891040"/>
                <a:gd name="connsiteY5" fmla="*/ 360100 h 1556606"/>
                <a:gd name="connsiteX6" fmla="*/ 3891040 w 3891040"/>
                <a:gd name="connsiteY6" fmla="*/ 559522 h 1556606"/>
                <a:gd name="connsiteX7" fmla="*/ 3891040 w 3891040"/>
                <a:gd name="connsiteY7" fmla="*/ 559518 h 1556606"/>
                <a:gd name="connsiteX8" fmla="*/ 3891040 w 3891040"/>
                <a:gd name="connsiteY8" fmla="*/ 559518 h 1556606"/>
                <a:gd name="connsiteX9" fmla="*/ 3891040 w 3891040"/>
                <a:gd name="connsiteY9" fmla="*/ 858644 h 1556606"/>
                <a:gd name="connsiteX10" fmla="*/ 3891040 w 3891040"/>
                <a:gd name="connsiteY10" fmla="*/ 1357184 h 1556606"/>
                <a:gd name="connsiteX11" fmla="*/ 3691618 w 3891040"/>
                <a:gd name="connsiteY11" fmla="*/ 1556606 h 1556606"/>
                <a:gd name="connsiteX12" fmla="*/ 3242533 w 3891040"/>
                <a:gd name="connsiteY12" fmla="*/ 1556606 h 1556606"/>
                <a:gd name="connsiteX13" fmla="*/ 2269773 w 3891040"/>
                <a:gd name="connsiteY13" fmla="*/ 1556606 h 1556606"/>
                <a:gd name="connsiteX14" fmla="*/ 2269773 w 3891040"/>
                <a:gd name="connsiteY14" fmla="*/ 1556606 h 1556606"/>
                <a:gd name="connsiteX15" fmla="*/ 199422 w 3891040"/>
                <a:gd name="connsiteY15" fmla="*/ 1556606 h 1556606"/>
                <a:gd name="connsiteX16" fmla="*/ 0 w 3891040"/>
                <a:gd name="connsiteY16" fmla="*/ 1357184 h 1556606"/>
                <a:gd name="connsiteX17" fmla="*/ 0 w 3891040"/>
                <a:gd name="connsiteY17" fmla="*/ 858644 h 1556606"/>
                <a:gd name="connsiteX18" fmla="*/ 0 w 3891040"/>
                <a:gd name="connsiteY18" fmla="*/ 559518 h 1556606"/>
                <a:gd name="connsiteX19" fmla="*/ 0 w 3891040"/>
                <a:gd name="connsiteY19" fmla="*/ 559518 h 1556606"/>
                <a:gd name="connsiteX20" fmla="*/ 0 w 3891040"/>
                <a:gd name="connsiteY20" fmla="*/ 559522 h 155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1040" h="1556606">
                  <a:moveTo>
                    <a:pt x="0" y="559522"/>
                  </a:moveTo>
                  <a:cubicBezTo>
                    <a:pt x="0" y="449384"/>
                    <a:pt x="89284" y="360100"/>
                    <a:pt x="199422" y="360100"/>
                  </a:cubicBezTo>
                  <a:lnTo>
                    <a:pt x="2784123" y="369625"/>
                  </a:lnTo>
                  <a:lnTo>
                    <a:pt x="3417008" y="0"/>
                  </a:lnTo>
                  <a:lnTo>
                    <a:pt x="3242533" y="360100"/>
                  </a:lnTo>
                  <a:lnTo>
                    <a:pt x="3691618" y="360100"/>
                  </a:lnTo>
                  <a:cubicBezTo>
                    <a:pt x="3801756" y="360100"/>
                    <a:pt x="3891040" y="449384"/>
                    <a:pt x="3891040" y="559522"/>
                  </a:cubicBezTo>
                  <a:lnTo>
                    <a:pt x="3891040" y="559518"/>
                  </a:lnTo>
                  <a:lnTo>
                    <a:pt x="3891040" y="559518"/>
                  </a:lnTo>
                  <a:lnTo>
                    <a:pt x="3891040" y="858644"/>
                  </a:lnTo>
                  <a:lnTo>
                    <a:pt x="3891040" y="1357184"/>
                  </a:lnTo>
                  <a:cubicBezTo>
                    <a:pt x="3891040" y="1467322"/>
                    <a:pt x="3801756" y="1556606"/>
                    <a:pt x="3691618" y="1556606"/>
                  </a:cubicBezTo>
                  <a:lnTo>
                    <a:pt x="3242533" y="1556606"/>
                  </a:lnTo>
                  <a:lnTo>
                    <a:pt x="2269773" y="1556606"/>
                  </a:lnTo>
                  <a:lnTo>
                    <a:pt x="2269773" y="1556606"/>
                  </a:lnTo>
                  <a:lnTo>
                    <a:pt x="199422" y="1556606"/>
                  </a:lnTo>
                  <a:cubicBezTo>
                    <a:pt x="89284" y="1556606"/>
                    <a:pt x="0" y="1467322"/>
                    <a:pt x="0" y="1357184"/>
                  </a:cubicBezTo>
                  <a:lnTo>
                    <a:pt x="0" y="858644"/>
                  </a:lnTo>
                  <a:lnTo>
                    <a:pt x="0" y="559518"/>
                  </a:lnTo>
                  <a:lnTo>
                    <a:pt x="0" y="559518"/>
                  </a:lnTo>
                  <a:lnTo>
                    <a:pt x="0" y="559522"/>
                  </a:lnTo>
                  <a:close/>
                </a:path>
              </a:pathLst>
            </a:custGeom>
            <a:solidFill>
              <a:srgbClr val="FFEDE1"/>
            </a:solidFill>
            <a:ln w="57150">
              <a:solidFill>
                <a:srgbClr val="FF9900"/>
              </a:solidFill>
            </a:ln>
          </p:spPr>
          <p:style>
            <a:lnRef idx="2">
              <a:schemeClr val="accent4"/>
            </a:lnRef>
            <a:fillRef idx="1">
              <a:schemeClr val="lt1"/>
            </a:fillRef>
            <a:effectRef idx="0">
              <a:schemeClr val="accent4"/>
            </a:effectRef>
            <a:fontRef idx="minor">
              <a:schemeClr val="dk1"/>
            </a:fontRef>
          </p:style>
          <p:txBody>
            <a:bodyPr tIns="144000" rtlCol="0" anchor="b" anchorCtr="0"/>
            <a:lstStyle/>
            <a:p>
              <a:pPr algn="ctr"/>
              <a:endPar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916369" y="2682025"/>
              <a:ext cx="4420824" cy="1276855"/>
            </a:xfrm>
            <a:prstGeom prst="rect">
              <a:avLst/>
            </a:prstGeom>
            <a:noFill/>
            <a:ln w="57150">
              <a:noFill/>
            </a:ln>
          </p:spPr>
          <p:style>
            <a:lnRef idx="2">
              <a:schemeClr val="accent4"/>
            </a:lnRef>
            <a:fillRef idx="1">
              <a:schemeClr val="lt1"/>
            </a:fillRef>
            <a:effectRef idx="0">
              <a:schemeClr val="accent4"/>
            </a:effectRef>
            <a:fontRef idx="minor">
              <a:schemeClr val="dk1"/>
            </a:fontRef>
          </p:style>
          <p:txBody>
            <a:bodyPr tIns="144000" rtlCol="0" anchor="b" anchorCtr="0"/>
            <a:lstStyle/>
            <a:p>
              <a:pPr algn="ctr"/>
              <a:r>
                <a:rPr lang="ja-JP" altLang="en-US" sz="3200" b="1" spc="-1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がんが検診で見つかる大きさになる</a:t>
              </a:r>
              <a:endParaRPr lang="en-US" altLang="ja-JP" sz="3200" b="1" spc="-1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 name="グループ化 28"/>
          <p:cNvGrpSpPr/>
          <p:nvPr/>
        </p:nvGrpSpPr>
        <p:grpSpPr>
          <a:xfrm>
            <a:off x="5304075" y="1767513"/>
            <a:ext cx="2022159" cy="1090377"/>
            <a:chOff x="5304075" y="1767513"/>
            <a:chExt cx="2022159" cy="1090377"/>
          </a:xfrm>
        </p:grpSpPr>
        <p:sp>
          <p:nvSpPr>
            <p:cNvPr id="30" name="テキスト ボックス 29"/>
            <p:cNvSpPr txBox="1"/>
            <p:nvPr/>
          </p:nvSpPr>
          <p:spPr>
            <a:xfrm>
              <a:off x="5304075" y="2211559"/>
              <a:ext cx="2022159" cy="646331"/>
            </a:xfrm>
            <a:prstGeom prst="rect">
              <a:avLst/>
            </a:prstGeom>
            <a:noFill/>
          </p:spPr>
          <p:txBody>
            <a:bodyPr wrap="square" rtlCol="0">
              <a:spAutoFit/>
            </a:bodyPr>
            <a:lstStyle/>
            <a:p>
              <a:pPr algn="ctr">
                <a:lnSpc>
                  <a:spcPct val="120000"/>
                </a:lnSpc>
              </a:pPr>
              <a:r>
                <a:rPr lang="ja-JP" altLang="en-US" sz="3000" b="1" spc="-300"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3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cm</a:t>
              </a:r>
              <a:r>
                <a:rPr lang="ja-JP" altLang="en-US" sz="2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になる</a:t>
              </a:r>
              <a:endParaRPr kumimoji="1" lang="ja-JP" altLang="en-US" sz="2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5443031" y="1767513"/>
              <a:ext cx="1847056" cy="646331"/>
            </a:xfrm>
            <a:prstGeom prst="rect">
              <a:avLst/>
            </a:prstGeom>
            <a:noFill/>
          </p:spPr>
          <p:txBody>
            <a:bodyPr wrap="square" rtlCol="0">
              <a:spAutoFit/>
            </a:bodyPr>
            <a:lstStyle/>
            <a:p>
              <a:pPr algn="ctr">
                <a:lnSpc>
                  <a:spcPct val="120000"/>
                </a:lnSpc>
              </a:pPr>
              <a:r>
                <a:rPr kumimoji="1" lang="en-US" altLang="ja-JP" sz="3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3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a:t>
              </a:r>
            </a:p>
          </p:txBody>
        </p:sp>
      </p:grpSp>
      <p:sp>
        <p:nvSpPr>
          <p:cNvPr id="15" name="角丸四角形吹き出し 14"/>
          <p:cNvSpPr/>
          <p:nvPr/>
        </p:nvSpPr>
        <p:spPr>
          <a:xfrm>
            <a:off x="277047" y="5599568"/>
            <a:ext cx="2134713" cy="1194758"/>
          </a:xfrm>
          <a:prstGeom prst="wedgeRoundRectCallout">
            <a:avLst>
              <a:gd name="adj1" fmla="val -42949"/>
              <a:gd name="adj2" fmla="val -75237"/>
              <a:gd name="adj3" fmla="val 16667"/>
            </a:avLst>
          </a:prstGeom>
          <a:solidFill>
            <a:srgbClr val="FFEDE1"/>
          </a:solidFill>
          <a:ln w="57150">
            <a:solidFill>
              <a:srgbClr val="FF9900"/>
            </a:solidFill>
          </a:ln>
        </p:spPr>
        <p:style>
          <a:lnRef idx="2">
            <a:schemeClr val="accent4"/>
          </a:lnRef>
          <a:fillRef idx="1">
            <a:schemeClr val="lt1"/>
          </a:fillRef>
          <a:effectRef idx="0">
            <a:schemeClr val="accent4"/>
          </a:effectRef>
          <a:fontRef idx="minor">
            <a:schemeClr val="dk1"/>
          </a:fontRef>
        </p:style>
        <p:txBody>
          <a:bodyPr tIns="144000" rtlCol="0" anchor="ctr" anchorCtr="0"/>
          <a:lstStyle/>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細胞が</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変異する</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993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14" presetClass="entr" presetSubtype="10" fill="hold" grpId="0" nodeType="afterEffect">
                                  <p:stCondLst>
                                    <p:cond delay="25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a:xfrm>
            <a:off x="1310745" y="1772817"/>
            <a:ext cx="6573623" cy="3528392"/>
          </a:xfrm>
          <a:prstGeom prst="ellipse">
            <a:avLst/>
          </a:prstGeom>
          <a:solidFill>
            <a:srgbClr val="C9E8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120000"/>
              </a:lnSpc>
            </a:pPr>
            <a:r>
              <a:rPr lang="ja-JP" altLang="en-US" sz="4800" b="1" dirty="0">
                <a:solidFill>
                  <a:schemeClr val="tx1">
                    <a:lumMod val="75000"/>
                    <a:lumOff val="25000"/>
                  </a:schemeClr>
                </a:solidFill>
                <a:latin typeface="+mn-ea"/>
                <a:cs typeface="メイリオ" panose="020B0604030504040204" pitchFamily="50" charset="-128"/>
              </a:rPr>
              <a:t>症状がなくても</a:t>
            </a:r>
            <a:endParaRPr lang="en-US" altLang="ja-JP" sz="4800" b="1" dirty="0">
              <a:solidFill>
                <a:schemeClr val="tx1">
                  <a:lumMod val="75000"/>
                  <a:lumOff val="25000"/>
                </a:schemeClr>
              </a:solidFill>
              <a:latin typeface="+mn-ea"/>
              <a:cs typeface="メイリオ" panose="020B0604030504040204" pitchFamily="50" charset="-128"/>
            </a:endParaRPr>
          </a:p>
          <a:p>
            <a:pPr algn="ctr">
              <a:lnSpc>
                <a:spcPct val="120000"/>
              </a:lnSpc>
            </a:pPr>
            <a:r>
              <a:rPr lang="ja-JP" altLang="en-US" sz="4800" b="1" dirty="0">
                <a:solidFill>
                  <a:schemeClr val="tx1">
                    <a:lumMod val="75000"/>
                    <a:lumOff val="25000"/>
                  </a:schemeClr>
                </a:solidFill>
                <a:latin typeface="+mn-ea"/>
                <a:cs typeface="メイリオ" panose="020B0604030504040204" pitchFamily="50" charset="-128"/>
              </a:rPr>
              <a:t>検診を受ける</a:t>
            </a:r>
          </a:p>
        </p:txBody>
      </p:sp>
      <p:grpSp>
        <p:nvGrpSpPr>
          <p:cNvPr id="2" name="グループ化 3"/>
          <p:cNvGrpSpPr/>
          <p:nvPr/>
        </p:nvGrpSpPr>
        <p:grpSpPr>
          <a:xfrm>
            <a:off x="278954" y="-17252"/>
            <a:ext cx="8890892" cy="1920846"/>
            <a:chOff x="278954" y="-17252"/>
            <a:chExt cx="8890892" cy="1920846"/>
          </a:xfrm>
        </p:grpSpPr>
        <p:pic>
          <p:nvPicPr>
            <p:cNvPr id="18"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541" y="-17252"/>
              <a:ext cx="7968305"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1770274" y="443287"/>
              <a:ext cx="739957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200" spc="-200" dirty="0">
                  <a:solidFill>
                    <a:schemeClr val="tx1">
                      <a:lumMod val="75000"/>
                      <a:lumOff val="25000"/>
                    </a:schemeClr>
                  </a:solidFill>
                  <a:effectLst/>
                </a:rPr>
                <a:t>自覚症状が出る前に</a:t>
              </a:r>
              <a:endParaRPr lang="en-US" altLang="ja-JP" sz="4200" spc="-200" dirty="0">
                <a:solidFill>
                  <a:schemeClr val="tx1">
                    <a:lumMod val="75000"/>
                    <a:lumOff val="25000"/>
                  </a:schemeClr>
                </a:solidFill>
                <a:effectLst/>
              </a:endParaRPr>
            </a:p>
            <a:p>
              <a:pPr algn="l"/>
              <a:r>
                <a:rPr lang="ja-JP" altLang="en-US" sz="4200" spc="-200" dirty="0">
                  <a:solidFill>
                    <a:schemeClr val="tx1">
                      <a:lumMod val="75000"/>
                      <a:lumOff val="25000"/>
                    </a:schemeClr>
                  </a:solidFill>
                  <a:effectLst/>
                </a:rPr>
                <a:t>がんを見つける方法は何だろう</a:t>
              </a:r>
            </a:p>
          </p:txBody>
        </p:sp>
        <p:grpSp>
          <p:nvGrpSpPr>
            <p:cNvPr id="3" name="グループ化 19"/>
            <p:cNvGrpSpPr/>
            <p:nvPr/>
          </p:nvGrpSpPr>
          <p:grpSpPr>
            <a:xfrm>
              <a:off x="278954" y="386897"/>
              <a:ext cx="1008112" cy="1067428"/>
              <a:chOff x="728192" y="921380"/>
              <a:chExt cx="1008112" cy="1067428"/>
            </a:xfrm>
          </p:grpSpPr>
          <p:sp>
            <p:nvSpPr>
              <p:cNvPr id="21" name="円/楕円 20"/>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grpSp>
        <p:nvGrpSpPr>
          <p:cNvPr id="4" name="グループ化 4"/>
          <p:cNvGrpSpPr/>
          <p:nvPr/>
        </p:nvGrpSpPr>
        <p:grpSpPr>
          <a:xfrm>
            <a:off x="718314" y="4250301"/>
            <a:ext cx="8013663" cy="2757684"/>
            <a:chOff x="718314" y="4250301"/>
            <a:chExt cx="8013663" cy="2757684"/>
          </a:xfrm>
        </p:grpSpPr>
        <p:sp>
          <p:nvSpPr>
            <p:cNvPr id="11" name="角丸四角形吹き出し 10"/>
            <p:cNvSpPr/>
            <p:nvPr/>
          </p:nvSpPr>
          <p:spPr>
            <a:xfrm>
              <a:off x="718314" y="4806780"/>
              <a:ext cx="5508613" cy="1644726"/>
            </a:xfrm>
            <a:prstGeom prst="wedgeRoundRectCallout">
              <a:avLst>
                <a:gd name="adj1" fmla="val 59649"/>
                <a:gd name="adj2" fmla="val -23557"/>
                <a:gd name="adj3" fmla="val 16667"/>
              </a:avLst>
            </a:prstGeom>
            <a:solidFill>
              <a:srgbClr val="FF9900"/>
            </a:solidFill>
          </p:spPr>
          <p:txBody>
            <a:bodyPr wrap="square" tIns="180000" rtlCol="0">
              <a:noAutofit/>
            </a:bodyPr>
            <a:lstStyle/>
            <a:p>
              <a:pPr algn="ctr"/>
              <a:r>
                <a:rPr lang="ja-JP" altLang="en-US" sz="4000" b="1" dirty="0">
                  <a:solidFill>
                    <a:schemeClr val="bg1"/>
                  </a:solidFill>
                  <a:effectLst>
                    <a:outerShdw blurRad="38100" dist="38100" dir="2700000" algn="tl">
                      <a:srgbClr val="000000">
                        <a:alpha val="43137"/>
                      </a:srgbClr>
                    </a:outerShdw>
                  </a:effectLst>
                  <a:latin typeface="+mn-ea"/>
                  <a:cs typeface="メイリオ" panose="020B0604030504040204" pitchFamily="50" charset="-128"/>
                </a:rPr>
                <a:t>がんは大きくなるまで</a:t>
              </a:r>
              <a:endParaRPr lang="en-US" altLang="ja-JP" sz="4000" b="1" dirty="0">
                <a:solidFill>
                  <a:schemeClr val="bg1"/>
                </a:solidFill>
                <a:effectLst>
                  <a:outerShdw blurRad="38100" dist="38100" dir="2700000" algn="tl">
                    <a:srgbClr val="000000">
                      <a:alpha val="43137"/>
                    </a:srgbClr>
                  </a:outerShdw>
                </a:effectLst>
                <a:latin typeface="+mn-ea"/>
                <a:cs typeface="メイリオ" panose="020B0604030504040204" pitchFamily="50" charset="-128"/>
              </a:endParaRPr>
            </a:p>
            <a:p>
              <a:pPr algn="ctr"/>
              <a:r>
                <a:rPr lang="ja-JP" altLang="en-US" sz="4000" b="1" dirty="0">
                  <a:solidFill>
                    <a:schemeClr val="bg1"/>
                  </a:solidFill>
                  <a:effectLst>
                    <a:outerShdw blurRad="38100" dist="38100" dir="2700000" algn="tl">
                      <a:srgbClr val="000000">
                        <a:alpha val="43137"/>
                      </a:srgbClr>
                    </a:outerShdw>
                  </a:effectLst>
                  <a:latin typeface="+mn-ea"/>
                  <a:cs typeface="メイリオ" panose="020B0604030504040204" pitchFamily="50" charset="-128"/>
                </a:rPr>
                <a:t>自覚症状がありません</a:t>
              </a:r>
            </a:p>
          </p:txBody>
        </p:sp>
        <p:pic>
          <p:nvPicPr>
            <p:cNvPr id="2050" name="Picture 2" descr="C:\Users\nakamura\Desktop\サタケさんイラストスライド化拡大-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1697" y="4250301"/>
              <a:ext cx="2520280" cy="27576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5981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akamura\Desktop\がん細胞-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082"/>
          <a:stretch/>
        </p:blipFill>
        <p:spPr bwMode="auto">
          <a:xfrm>
            <a:off x="2475008" y="1206980"/>
            <a:ext cx="5136406" cy="895665"/>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846" y="1924325"/>
            <a:ext cx="6787889" cy="4558289"/>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808" y="2385401"/>
            <a:ext cx="5134330" cy="3755274"/>
          </a:xfrm>
          <a:prstGeom prst="rect">
            <a:avLst/>
          </a:prstGeom>
        </p:spPr>
      </p:pic>
      <p:sp>
        <p:nvSpPr>
          <p:cNvPr id="23" name="角丸四角形吹き出し 22"/>
          <p:cNvSpPr/>
          <p:nvPr/>
        </p:nvSpPr>
        <p:spPr>
          <a:xfrm>
            <a:off x="131571" y="1338827"/>
            <a:ext cx="1607475" cy="1170995"/>
          </a:xfrm>
          <a:prstGeom prst="wedgeRoundRectCallout">
            <a:avLst>
              <a:gd name="adj1" fmla="val 65833"/>
              <a:gd name="adj2" fmla="val 36911"/>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p>
            <a:pPr algn="ctr"/>
            <a:r>
              <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rPr>
              <a:t>5</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年</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生存率</a:t>
            </a:r>
            <a:r>
              <a:rPr lang="en-US" altLang="ja-JP" sz="2800" b="1" baseline="3000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ja-JP" altLang="en-US" sz="2800" b="1" baseline="30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467545" y="218867"/>
            <a:ext cx="8208912" cy="738664"/>
          </a:xfrm>
          <a:prstGeom prst="rect">
            <a:avLst/>
          </a:prstGeom>
          <a:noFill/>
        </p:spPr>
        <p:txBody>
          <a:bodyPr wrap="square" rtlCol="0">
            <a:spAutoFit/>
          </a:bodyPr>
          <a:lstStyle/>
          <a:p>
            <a:pPr algn="ctr"/>
            <a:r>
              <a:rPr kumimoji="1" lang="ja-JP" altLang="en-US" sz="4200" b="1"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がんの進行度と</a:t>
            </a:r>
            <a:r>
              <a:rPr lang="en-US" altLang="ja-JP" sz="4200" b="1"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5</a:t>
            </a:r>
            <a:r>
              <a:rPr lang="ja-JP" altLang="en-US" sz="4200" b="1"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年生存率の関係</a:t>
            </a:r>
            <a:endParaRPr kumimoji="1" lang="ja-JP" altLang="en-US" sz="4200" b="1"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grpSp>
        <p:nvGrpSpPr>
          <p:cNvPr id="3" name="グループ化 14"/>
          <p:cNvGrpSpPr/>
          <p:nvPr/>
        </p:nvGrpSpPr>
        <p:grpSpPr>
          <a:xfrm>
            <a:off x="6154080" y="2576126"/>
            <a:ext cx="2011195" cy="1890264"/>
            <a:chOff x="5081394" y="2504831"/>
            <a:chExt cx="2011195" cy="1890264"/>
          </a:xfrm>
        </p:grpSpPr>
        <p:sp>
          <p:nvSpPr>
            <p:cNvPr id="24" name="線吹き出し 1 (枠付き) 23"/>
            <p:cNvSpPr/>
            <p:nvPr/>
          </p:nvSpPr>
          <p:spPr>
            <a:xfrm>
              <a:off x="5260455" y="2504831"/>
              <a:ext cx="1832134" cy="916556"/>
            </a:xfrm>
            <a:prstGeom prst="borderCallout1">
              <a:avLst>
                <a:gd name="adj1" fmla="val -2033"/>
                <a:gd name="adj2" fmla="val 50603"/>
                <a:gd name="adj3" fmla="val -85990"/>
                <a:gd name="adj4" fmla="val -31655"/>
              </a:avLst>
            </a:prstGeom>
            <a:solidFill>
              <a:schemeClr val="bg1"/>
            </a:solidFill>
            <a:ln w="57150">
              <a:solidFill>
                <a:srgbClr val="FF9900"/>
              </a:solidFill>
            </a:ln>
          </p:spPr>
          <p:style>
            <a:lnRef idx="2">
              <a:schemeClr val="dk1"/>
            </a:lnRef>
            <a:fillRef idx="1">
              <a:schemeClr val="lt1"/>
            </a:fillRef>
            <a:effectRef idx="0">
              <a:schemeClr val="dk1"/>
            </a:effectRef>
            <a:fontRef idx="minor">
              <a:schemeClr val="dk1"/>
            </a:fontRef>
          </p:style>
          <p:txBody>
            <a:bodyPr tIns="72000" rtlCol="0" anchor="ctr"/>
            <a:lstStyle/>
            <a:p>
              <a:pPr algn="ct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症状が</a:t>
              </a:r>
              <a:endPar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出はじめる</a:t>
              </a:r>
            </a:p>
          </p:txBody>
        </p:sp>
        <p:cxnSp>
          <p:nvCxnSpPr>
            <p:cNvPr id="12" name="直線コネクタ 11"/>
            <p:cNvCxnSpPr>
              <a:endCxn id="24" idx="1"/>
            </p:cNvCxnSpPr>
            <p:nvPr/>
          </p:nvCxnSpPr>
          <p:spPr>
            <a:xfrm flipV="1">
              <a:off x="5081394" y="3421387"/>
              <a:ext cx="1095128" cy="973708"/>
            </a:xfrm>
            <a:prstGeom prst="line">
              <a:avLst/>
            </a:prstGeom>
            <a:solidFill>
              <a:schemeClr val="bg1"/>
            </a:solidFill>
            <a:ln w="57150">
              <a:solidFill>
                <a:srgbClr val="FF9900"/>
              </a:solidFill>
            </a:ln>
          </p:spPr>
          <p:style>
            <a:lnRef idx="2">
              <a:schemeClr val="dk1"/>
            </a:lnRef>
            <a:fillRef idx="1">
              <a:schemeClr val="lt1"/>
            </a:fillRef>
            <a:effectRef idx="0">
              <a:schemeClr val="dk1"/>
            </a:effectRef>
            <a:fontRef idx="minor">
              <a:schemeClr val="dk1"/>
            </a:fontRef>
          </p:style>
        </p:cxnSp>
      </p:grpSp>
      <p:sp>
        <p:nvSpPr>
          <p:cNvPr id="4" name="円/楕円 3"/>
          <p:cNvSpPr/>
          <p:nvPr/>
        </p:nvSpPr>
        <p:spPr>
          <a:xfrm>
            <a:off x="2669332" y="1188911"/>
            <a:ext cx="864096" cy="409519"/>
          </a:xfrm>
          <a:prstGeom prst="ellipse">
            <a:avLst/>
          </a:prstGeom>
          <a:noFill/>
          <a:ln w="57150">
            <a:solidFill>
              <a:srgbClr val="FF9900"/>
            </a:solidFill>
            <a:prstDash val="sysDash"/>
          </a:ln>
        </p:spPr>
        <p:style>
          <a:lnRef idx="2">
            <a:schemeClr val="dk1"/>
          </a:lnRef>
          <a:fillRef idx="1">
            <a:schemeClr val="lt1"/>
          </a:fillRef>
          <a:effectRef idx="0">
            <a:schemeClr val="dk1"/>
          </a:effectRef>
          <a:fontRef idx="minor">
            <a:schemeClr val="dk1"/>
          </a:fontRef>
        </p:style>
        <p:txBody>
          <a:bodyPr tIns="72000" rtlCol="0" anchor="ctr"/>
          <a:lstStyle/>
          <a:p>
            <a:pPr algn="ctr"/>
            <a:endParaRPr lang="ja-JP" altLang="en-US" sz="2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円/楕円 24"/>
          <p:cNvSpPr/>
          <p:nvPr/>
        </p:nvSpPr>
        <p:spPr>
          <a:xfrm>
            <a:off x="4999968" y="1090292"/>
            <a:ext cx="908174" cy="834936"/>
          </a:xfrm>
          <a:prstGeom prst="ellipse">
            <a:avLst/>
          </a:prstGeom>
          <a:noFill/>
          <a:ln w="57150">
            <a:solidFill>
              <a:srgbClr val="FF9900"/>
            </a:solidFill>
            <a:prstDash val="sysDash"/>
          </a:ln>
        </p:spPr>
        <p:style>
          <a:lnRef idx="2">
            <a:schemeClr val="dk1"/>
          </a:lnRef>
          <a:fillRef idx="1">
            <a:schemeClr val="lt1"/>
          </a:fillRef>
          <a:effectRef idx="0">
            <a:schemeClr val="dk1"/>
          </a:effectRef>
          <a:fontRef idx="minor">
            <a:schemeClr val="dk1"/>
          </a:fontRef>
        </p:style>
        <p:txBody>
          <a:bodyPr tIns="72000" rtlCol="0" anchor="ctr"/>
          <a:lstStyle/>
          <a:p>
            <a:pPr algn="ctr"/>
            <a:endParaRPr lang="ja-JP" altLang="en-US" sz="2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5686028" y="3979748"/>
            <a:ext cx="936104" cy="2254570"/>
          </a:xfrm>
          <a:prstGeom prst="rect">
            <a:avLst/>
          </a:prstGeom>
          <a:noFill/>
          <a:ln w="57150">
            <a:solidFill>
              <a:srgbClr val="FF9900"/>
            </a:solidFill>
            <a:prstDash val="sysDash"/>
          </a:ln>
        </p:spPr>
        <p:style>
          <a:lnRef idx="2">
            <a:schemeClr val="dk1"/>
          </a:lnRef>
          <a:fillRef idx="1">
            <a:schemeClr val="lt1"/>
          </a:fillRef>
          <a:effectRef idx="0">
            <a:schemeClr val="dk1"/>
          </a:effectRef>
          <a:fontRef idx="minor">
            <a:schemeClr val="dk1"/>
          </a:fontRef>
        </p:style>
        <p:txBody>
          <a:bodyPr tIns="72000" rtlCol="0" anchor="ctr"/>
          <a:lstStyle/>
          <a:p>
            <a:pPr algn="ctr"/>
            <a:endParaRPr lang="ja-JP" altLang="en-US" sz="2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260228" y="6631468"/>
            <a:ext cx="8746990" cy="253916"/>
          </a:xfrm>
          <a:prstGeom prst="rect">
            <a:avLst/>
          </a:prstGeom>
        </p:spPr>
        <p:txBody>
          <a:bodyPr wrap="square">
            <a:spAutoFit/>
          </a:bodyPr>
          <a:lstStyle/>
          <a:p>
            <a:pPr algn="just"/>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がんと診断された人のうち</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年後に生存している人の割合が、日本人全体で</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年後に生存している人の割合に比べてどのくらい低いかで表す。</a:t>
            </a:r>
          </a:p>
        </p:txBody>
      </p:sp>
      <p:sp>
        <p:nvSpPr>
          <p:cNvPr id="26" name="正方形/長方形 25"/>
          <p:cNvSpPr/>
          <p:nvPr/>
        </p:nvSpPr>
        <p:spPr>
          <a:xfrm>
            <a:off x="2698431" y="2272295"/>
            <a:ext cx="936104" cy="3958702"/>
          </a:xfrm>
          <a:prstGeom prst="rect">
            <a:avLst/>
          </a:prstGeom>
          <a:noFill/>
          <a:ln w="57150">
            <a:solidFill>
              <a:srgbClr val="FF9900"/>
            </a:solidFill>
            <a:prstDash val="sysDash"/>
          </a:ln>
        </p:spPr>
        <p:style>
          <a:lnRef idx="2">
            <a:schemeClr val="dk1"/>
          </a:lnRef>
          <a:fillRef idx="1">
            <a:schemeClr val="lt1"/>
          </a:fillRef>
          <a:effectRef idx="0">
            <a:schemeClr val="dk1"/>
          </a:effectRef>
          <a:fontRef idx="minor">
            <a:schemeClr val="dk1"/>
          </a:fontRef>
        </p:style>
        <p:txBody>
          <a:bodyPr tIns="72000" rtlCol="0" anchor="ctr"/>
          <a:lstStyle/>
          <a:p>
            <a:pPr algn="ctr"/>
            <a:endParaRPr lang="ja-JP" altLang="en-US" sz="2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18"/>
          <p:cNvGrpSpPr/>
          <p:nvPr/>
        </p:nvGrpSpPr>
        <p:grpSpPr>
          <a:xfrm>
            <a:off x="3166483" y="2173015"/>
            <a:ext cx="2536763" cy="1627530"/>
            <a:chOff x="2084875" y="3935922"/>
            <a:chExt cx="2536763" cy="1627530"/>
          </a:xfrm>
        </p:grpSpPr>
        <p:sp>
          <p:nvSpPr>
            <p:cNvPr id="22" name="線吹き出し 1 (枠付き) 21"/>
            <p:cNvSpPr/>
            <p:nvPr/>
          </p:nvSpPr>
          <p:spPr>
            <a:xfrm>
              <a:off x="2789504" y="3935922"/>
              <a:ext cx="1832134" cy="916556"/>
            </a:xfrm>
            <a:prstGeom prst="borderCallout1">
              <a:avLst>
                <a:gd name="adj1" fmla="val -2033"/>
                <a:gd name="adj2" fmla="val 50603"/>
                <a:gd name="adj3" fmla="val -66245"/>
                <a:gd name="adj4" fmla="val -36335"/>
              </a:avLst>
            </a:prstGeom>
            <a:solidFill>
              <a:schemeClr val="bg1"/>
            </a:solidFill>
            <a:ln w="57150">
              <a:solidFill>
                <a:srgbClr val="FF9900"/>
              </a:solidFill>
            </a:ln>
          </p:spPr>
          <p:style>
            <a:lnRef idx="2">
              <a:schemeClr val="dk1"/>
            </a:lnRef>
            <a:fillRef idx="1">
              <a:schemeClr val="lt1"/>
            </a:fillRef>
            <a:effectRef idx="0">
              <a:schemeClr val="dk1"/>
            </a:effectRef>
            <a:fontRef idx="minor">
              <a:schemeClr val="dk1"/>
            </a:fontRef>
          </p:style>
          <p:txBody>
            <a:bodyPr tIns="72000" rtlCol="0" anchor="ctr"/>
            <a:lstStyle/>
            <a:p>
              <a:pPr algn="ct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検診で見</a:t>
              </a:r>
              <a:r>
                <a:rPr lang="ja-JP" altLang="en-US" sz="2400" b="1" dirty="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つ</a:t>
              </a:r>
              <a:br>
                <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かる大きさ</a:t>
              </a:r>
            </a:p>
          </p:txBody>
        </p:sp>
        <p:cxnSp>
          <p:nvCxnSpPr>
            <p:cNvPr id="27" name="直線コネクタ 26"/>
            <p:cNvCxnSpPr>
              <a:endCxn id="22" idx="1"/>
            </p:cNvCxnSpPr>
            <p:nvPr/>
          </p:nvCxnSpPr>
          <p:spPr>
            <a:xfrm flipV="1">
              <a:off x="2084875" y="4852478"/>
              <a:ext cx="1620696" cy="710974"/>
            </a:xfrm>
            <a:prstGeom prst="line">
              <a:avLst/>
            </a:prstGeom>
            <a:solidFill>
              <a:schemeClr val="bg1"/>
            </a:solidFill>
            <a:ln w="57150">
              <a:solidFill>
                <a:srgbClr val="FF9900"/>
              </a:solidFill>
            </a:ln>
          </p:spPr>
          <p:style>
            <a:lnRef idx="2">
              <a:schemeClr val="dk1"/>
            </a:lnRef>
            <a:fillRef idx="1">
              <a:schemeClr val="lt1"/>
            </a:fillRef>
            <a:effectRef idx="0">
              <a:schemeClr val="dk1"/>
            </a:effectRef>
            <a:fontRef idx="minor">
              <a:schemeClr val="dk1"/>
            </a:fontRef>
          </p:style>
        </p:cxnSp>
      </p:grpSp>
      <p:sp>
        <p:nvSpPr>
          <p:cNvPr id="32" name="テキスト ボックス 31"/>
          <p:cNvSpPr txBox="1"/>
          <p:nvPr/>
        </p:nvSpPr>
        <p:spPr>
          <a:xfrm>
            <a:off x="3995936" y="6400378"/>
            <a:ext cx="4939274" cy="253916"/>
          </a:xfrm>
          <a:prstGeom prst="rect">
            <a:avLst/>
          </a:prstGeom>
          <a:noFill/>
        </p:spPr>
        <p:txBody>
          <a:bodyPr wrap="square" rtlCol="0">
            <a:spAutoFit/>
          </a:bodyPr>
          <a:lstStyle/>
          <a:p>
            <a:pPr algn="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全国がん</a:t>
            </a:r>
            <a:r>
              <a:rPr lang="en-US" altLang="ja-JP"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成人病）センター協議会 </a:t>
            </a:r>
            <a:r>
              <a:rPr lang="en-US" altLang="ja-JP"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2004</a:t>
            </a: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2007</a:t>
            </a: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年診断例より作成</a:t>
            </a:r>
            <a:endParaRPr kumimoji="1"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2455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500"/>
                                        <p:tgtEl>
                                          <p:spTgt spid="2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6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600"/>
                                        <p:tgtEl>
                                          <p:spTgt spid="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P spid="11" grpId="0" animBg="1"/>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496601" y="188640"/>
            <a:ext cx="817985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がん検診の受診率</a:t>
            </a:r>
          </a:p>
        </p:txBody>
      </p:sp>
      <p:pic>
        <p:nvPicPr>
          <p:cNvPr id="3074" name="Picture 2" descr="C:\Users\nakamura\Desktop\170105_長生き-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73" y="1490700"/>
            <a:ext cx="8452242" cy="4896890"/>
          </a:xfrm>
          <a:prstGeom prst="rect">
            <a:avLst/>
          </a:prstGeom>
          <a:noFill/>
          <a:extLst>
            <a:ext uri="{909E8E84-426E-40DD-AFC4-6F175D3DCCD1}">
              <a14:hiddenFill xmlns:a14="http://schemas.microsoft.com/office/drawing/2010/main">
                <a:solidFill>
                  <a:srgbClr val="FFFFFF"/>
                </a:solidFill>
              </a14:hiddenFill>
            </a:ext>
          </a:extLst>
        </p:spPr>
      </p:pic>
      <p:sp>
        <p:nvSpPr>
          <p:cNvPr id="14" name="角丸四角形吹き出し 13"/>
          <p:cNvSpPr/>
          <p:nvPr/>
        </p:nvSpPr>
        <p:spPr>
          <a:xfrm>
            <a:off x="2195736" y="1365856"/>
            <a:ext cx="3468190" cy="1487080"/>
          </a:xfrm>
          <a:prstGeom prst="wedgeRoundRectCallout">
            <a:avLst>
              <a:gd name="adj1" fmla="val -21725"/>
              <a:gd name="adj2" fmla="val 80256"/>
              <a:gd name="adj3" fmla="val 16667"/>
            </a:avLst>
          </a:prstGeom>
          <a:solidFill>
            <a:srgbClr val="FF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50</a:t>
            </a: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％に</a:t>
            </a:r>
            <a:endParaRPr kumimoji="1" lang="en-US" altLang="ja-J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達していない</a:t>
            </a:r>
          </a:p>
        </p:txBody>
      </p:sp>
      <p:pic>
        <p:nvPicPr>
          <p:cNvPr id="3075" name="Picture 3" descr="C:\Users\nakamura\Desktop\2-0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229"/>
          <a:stretch/>
        </p:blipFill>
        <p:spPr bwMode="auto">
          <a:xfrm>
            <a:off x="201530" y="3452552"/>
            <a:ext cx="8457364" cy="292908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366200" y="6575350"/>
            <a:ext cx="457200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出典：厚生労働省　平成</a:t>
            </a:r>
            <a:r>
              <a:rPr kumimoji="1" lang="en-US" altLang="ja-JP"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　国民生活基礎調査の概況</a:t>
            </a:r>
          </a:p>
        </p:txBody>
      </p:sp>
    </p:spTree>
    <p:extLst>
      <p:ext uri="{BB962C8B-B14F-4D97-AF65-F5344CB8AC3E}">
        <p14:creationId xmlns:p14="http://schemas.microsoft.com/office/powerpoint/2010/main" val="165794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down)">
                                      <p:cBhvr>
                                        <p:cTn id="7" dur="750"/>
                                        <p:tgtEl>
                                          <p:spTgt spid="3075"/>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76374" y="692696"/>
            <a:ext cx="574227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30000" noProof="0" dirty="0">
                <a:ln>
                  <a:noFill/>
                </a:ln>
                <a:solidFill>
                  <a:prstClr val="black"/>
                </a:solidFill>
                <a:effectLst/>
                <a:uLnTx/>
                <a:uFillTx/>
                <a:latin typeface="Century Gothic"/>
                <a:ea typeface="メイリオ" panose="020B0604030504040204" pitchFamily="34" charset="-128"/>
                <a:cs typeface="+mn-cs"/>
              </a:rPr>
              <a:t>福井県</a:t>
            </a:r>
            <a:r>
              <a:rPr kumimoji="1" lang="en-US" altLang="ja-JP" sz="3200" b="0" i="0" u="none" strike="noStrike" kern="1200" cap="none" spc="0" normalizeH="0" baseline="30000" noProof="0" dirty="0">
                <a:ln>
                  <a:noFill/>
                </a:ln>
                <a:solidFill>
                  <a:prstClr val="black"/>
                </a:solidFill>
                <a:effectLst/>
                <a:uLnTx/>
                <a:uFillTx/>
                <a:latin typeface="Century Gothic"/>
                <a:ea typeface="メイリオ" panose="020B0604030504040204" pitchFamily="34" charset="-128"/>
                <a:cs typeface="+mn-cs"/>
              </a:rPr>
              <a:t> </a:t>
            </a:r>
            <a:r>
              <a:rPr kumimoji="1" lang="ja-JP" altLang="en-US" sz="3200" b="0" i="0" u="none" strike="noStrike" kern="1200" cap="none" spc="0" normalizeH="0" baseline="30000" noProof="0" dirty="0">
                <a:ln>
                  <a:noFill/>
                </a:ln>
                <a:solidFill>
                  <a:prstClr val="black"/>
                </a:solidFill>
                <a:effectLst/>
                <a:uLnTx/>
                <a:uFillTx/>
                <a:latin typeface="Century Gothic"/>
                <a:ea typeface="メイリオ" panose="020B0604030504040204" pitchFamily="34" charset="-128"/>
                <a:cs typeface="+mn-cs"/>
              </a:rPr>
              <a:t>がん検診別</a:t>
            </a:r>
            <a:r>
              <a:rPr kumimoji="1" lang="ja-JP" altLang="en-US" sz="3200" b="0" i="0" u="none" strike="noStrike" kern="1200" cap="none" spc="0" normalizeH="0" baseline="30000" noProof="0">
                <a:ln>
                  <a:noFill/>
                </a:ln>
                <a:solidFill>
                  <a:prstClr val="black"/>
                </a:solidFill>
                <a:effectLst/>
                <a:uLnTx/>
                <a:uFillTx/>
                <a:latin typeface="Century Gothic"/>
                <a:ea typeface="メイリオ" panose="020B0604030504040204" pitchFamily="34" charset="-128"/>
                <a:cs typeface="+mn-cs"/>
              </a:rPr>
              <a:t>の受診者数・受診率の</a:t>
            </a:r>
            <a:r>
              <a:rPr kumimoji="1" lang="ja-JP" altLang="en-US" sz="3200" b="0" i="0" u="none" strike="noStrike" kern="1200" cap="none" spc="0" normalizeH="0" baseline="30000" noProof="0" dirty="0">
                <a:ln>
                  <a:noFill/>
                </a:ln>
                <a:solidFill>
                  <a:prstClr val="black"/>
                </a:solidFill>
                <a:effectLst/>
                <a:uLnTx/>
                <a:uFillTx/>
                <a:latin typeface="Century Gothic"/>
                <a:ea typeface="メイリオ" panose="020B0604030504040204" pitchFamily="34" charset="-128"/>
                <a:cs typeface="+mn-cs"/>
              </a:rPr>
              <a:t>推移</a:t>
            </a:r>
            <a:endParaRPr kumimoji="1" lang="ja-JP" altLang="en-US" sz="3200" b="0" i="0" u="none" strike="noStrike" kern="1200" cap="none" spc="0" normalizeH="0" baseline="0" noProof="0" dirty="0">
              <a:ln>
                <a:noFill/>
              </a:ln>
              <a:solidFill>
                <a:prstClr val="black"/>
              </a:solidFill>
              <a:effectLst/>
              <a:uLnTx/>
              <a:uFillTx/>
              <a:latin typeface="Century Gothic"/>
              <a:ea typeface="メイリオ" panose="020B0604030504040204" pitchFamily="34" charset="-128"/>
              <a:cs typeface="+mn-cs"/>
            </a:endParaRPr>
          </a:p>
        </p:txBody>
      </p:sp>
      <p:pic>
        <p:nvPicPr>
          <p:cNvPr id="5" name="図 4">
            <a:extLst>
              <a:ext uri="{FF2B5EF4-FFF2-40B4-BE49-F238E27FC236}">
                <a16:creationId xmlns:a16="http://schemas.microsoft.com/office/drawing/2014/main" id="{36F9C4D8-8F63-B344-B2B7-A4631F860CC6}"/>
              </a:ext>
            </a:extLst>
          </p:cNvPr>
          <p:cNvPicPr>
            <a:picLocks noChangeAspect="1"/>
          </p:cNvPicPr>
          <p:nvPr/>
        </p:nvPicPr>
        <p:blipFill>
          <a:blip r:embed="rId3"/>
          <a:stretch>
            <a:fillRect/>
          </a:stretch>
        </p:blipFill>
        <p:spPr>
          <a:xfrm>
            <a:off x="179513" y="1772816"/>
            <a:ext cx="8723891" cy="4680520"/>
          </a:xfrm>
          <a:prstGeom prst="rect">
            <a:avLst/>
          </a:prstGeom>
        </p:spPr>
      </p:pic>
    </p:spTree>
    <p:extLst>
      <p:ext uri="{BB962C8B-B14F-4D97-AF65-F5344CB8AC3E}">
        <p14:creationId xmlns:p14="http://schemas.microsoft.com/office/powerpoint/2010/main" val="2962460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円/楕円 11"/>
          <p:cNvSpPr/>
          <p:nvPr/>
        </p:nvSpPr>
        <p:spPr>
          <a:xfrm>
            <a:off x="303337" y="3654837"/>
            <a:ext cx="2965776" cy="2936413"/>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時間が</a:t>
            </a:r>
            <a:endPar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ない</a:t>
            </a:r>
          </a:p>
        </p:txBody>
      </p:sp>
      <p:sp>
        <p:nvSpPr>
          <p:cNvPr id="16" name="円/楕円 15"/>
          <p:cNvSpPr/>
          <p:nvPr/>
        </p:nvSpPr>
        <p:spPr>
          <a:xfrm>
            <a:off x="1722170" y="1746633"/>
            <a:ext cx="2850052" cy="2738846"/>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費用が</a:t>
            </a:r>
            <a:endPar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かかる</a:t>
            </a:r>
          </a:p>
        </p:txBody>
      </p:sp>
      <p:sp>
        <p:nvSpPr>
          <p:cNvPr id="18" name="円/楕円 17"/>
          <p:cNvSpPr/>
          <p:nvPr/>
        </p:nvSpPr>
        <p:spPr>
          <a:xfrm>
            <a:off x="3080812" y="3654837"/>
            <a:ext cx="2965776" cy="2936413"/>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がんが</a:t>
            </a:r>
            <a:br>
              <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見つかる</a:t>
            </a:r>
            <a:br>
              <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と怖い</a:t>
            </a:r>
          </a:p>
        </p:txBody>
      </p:sp>
      <p:sp>
        <p:nvSpPr>
          <p:cNvPr id="22" name="円/楕円 21"/>
          <p:cNvSpPr/>
          <p:nvPr/>
        </p:nvSpPr>
        <p:spPr>
          <a:xfrm>
            <a:off x="4538070" y="1732939"/>
            <a:ext cx="2850052" cy="2766234"/>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健康に</a:t>
            </a:r>
            <a:endPar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自信が</a:t>
            </a:r>
            <a:br>
              <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ある</a:t>
            </a:r>
          </a:p>
        </p:txBody>
      </p:sp>
      <p:sp>
        <p:nvSpPr>
          <p:cNvPr id="14" name="円/楕円 13"/>
          <p:cNvSpPr/>
          <p:nvPr/>
        </p:nvSpPr>
        <p:spPr>
          <a:xfrm>
            <a:off x="5858287" y="3654837"/>
            <a:ext cx="2965776" cy="2936413"/>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いつでも受診</a:t>
            </a:r>
            <a:br>
              <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できる</a:t>
            </a:r>
          </a:p>
        </p:txBody>
      </p:sp>
      <p:grpSp>
        <p:nvGrpSpPr>
          <p:cNvPr id="2" name="グループ化 14"/>
          <p:cNvGrpSpPr/>
          <p:nvPr/>
        </p:nvGrpSpPr>
        <p:grpSpPr>
          <a:xfrm>
            <a:off x="278954" y="-17252"/>
            <a:ext cx="8890892" cy="1920846"/>
            <a:chOff x="278954" y="-17252"/>
            <a:chExt cx="8890892" cy="1920846"/>
          </a:xfrm>
        </p:grpSpPr>
        <p:pic>
          <p:nvPicPr>
            <p:cNvPr id="17"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541" y="-17252"/>
              <a:ext cx="7690939"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1770274" y="443287"/>
              <a:ext cx="739957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400" dirty="0">
                  <a:solidFill>
                    <a:schemeClr val="tx1">
                      <a:lumMod val="75000"/>
                      <a:lumOff val="25000"/>
                    </a:schemeClr>
                  </a:solidFill>
                  <a:effectLst/>
                </a:rPr>
                <a:t>がん検診を受けない理由は</a:t>
              </a:r>
              <a:endParaRPr lang="en-US" altLang="ja-JP" sz="4400" dirty="0">
                <a:solidFill>
                  <a:schemeClr val="tx1">
                    <a:lumMod val="75000"/>
                    <a:lumOff val="25000"/>
                  </a:schemeClr>
                </a:solidFill>
                <a:effectLst/>
              </a:endParaRPr>
            </a:p>
            <a:p>
              <a:pPr algn="l"/>
              <a:r>
                <a:rPr lang="ja-JP" altLang="en-US" sz="4400" dirty="0">
                  <a:solidFill>
                    <a:schemeClr val="tx1">
                      <a:lumMod val="75000"/>
                      <a:lumOff val="25000"/>
                    </a:schemeClr>
                  </a:solidFill>
                  <a:effectLst/>
                </a:rPr>
                <a:t>何だろう</a:t>
              </a:r>
            </a:p>
          </p:txBody>
        </p:sp>
        <p:grpSp>
          <p:nvGrpSpPr>
            <p:cNvPr id="3" name="グループ化 19"/>
            <p:cNvGrpSpPr/>
            <p:nvPr/>
          </p:nvGrpSpPr>
          <p:grpSpPr>
            <a:xfrm>
              <a:off x="278954" y="386897"/>
              <a:ext cx="1008112" cy="1067428"/>
              <a:chOff x="728192" y="921380"/>
              <a:chExt cx="1008112" cy="1067428"/>
            </a:xfrm>
          </p:grpSpPr>
          <p:sp>
            <p:nvSpPr>
              <p:cNvPr id="21" name="円/楕円 20"/>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テキスト ボックス 22"/>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sp>
        <p:nvSpPr>
          <p:cNvPr id="13" name="テキスト ボックス 12"/>
          <p:cNvSpPr txBox="1"/>
          <p:nvPr/>
        </p:nvSpPr>
        <p:spPr>
          <a:xfrm>
            <a:off x="3526218" y="6574942"/>
            <a:ext cx="5357716" cy="253916"/>
          </a:xfrm>
          <a:prstGeom prst="rect">
            <a:avLst/>
          </a:prstGeom>
          <a:noFill/>
        </p:spPr>
        <p:txBody>
          <a:bodyPr wrap="square" rtlCol="0">
            <a:spAutoFit/>
          </a:bodyPr>
          <a:lstStyle/>
          <a:p>
            <a:pPr algn="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出典：内閣府　平成</a:t>
            </a:r>
            <a:r>
              <a:rPr lang="en-US" altLang="ja-JP"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年度がん対策に関する世論調査</a:t>
            </a:r>
            <a:endParaRPr kumimoji="1"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9002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22"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400181" y="1772816"/>
            <a:ext cx="8424936" cy="3362459"/>
          </a:xfrm>
          <a:prstGeom prst="rect">
            <a:avLst/>
          </a:prstGeom>
          <a:noFill/>
        </p:spPr>
        <p:txBody>
          <a:bodyPr wrap="square" rtlCol="0">
            <a:spAutoFit/>
          </a:bodyPr>
          <a:lstStyle/>
          <a:p>
            <a:pPr algn="ctr">
              <a:lnSpc>
                <a:spcPts val="8500"/>
              </a:lnSpc>
            </a:pPr>
            <a:r>
              <a:rPr lang="ja-JP" altLang="en-US" sz="6500" b="1" spc="-150" dirty="0">
                <a:solidFill>
                  <a:schemeClr val="tx1">
                    <a:lumMod val="75000"/>
                    <a:lumOff val="25000"/>
                  </a:schemeClr>
                </a:solidFill>
                <a:latin typeface="メイリオ" panose="020B0604030504040204" pitchFamily="50" charset="-128"/>
                <a:ea typeface="メイリオ" panose="020B0604030504040204" pitchFamily="50" charset="-128"/>
              </a:rPr>
              <a:t>あなたの大切な人に</a:t>
            </a:r>
            <a:endParaRPr lang="en-US" altLang="ja-JP" sz="6500" b="1" spc="-15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8500"/>
              </a:lnSpc>
            </a:pPr>
            <a:r>
              <a:rPr lang="ja-JP" altLang="en-US" sz="6500" b="1" spc="-150" dirty="0">
                <a:solidFill>
                  <a:schemeClr val="tx1">
                    <a:lumMod val="75000"/>
                    <a:lumOff val="25000"/>
                  </a:schemeClr>
                </a:solidFill>
                <a:latin typeface="メイリオ" panose="020B0604030504040204" pitchFamily="50" charset="-128"/>
                <a:ea typeface="メイリオ" panose="020B0604030504040204" pitchFamily="50" charset="-128"/>
              </a:rPr>
              <a:t>がん検診をすすめる</a:t>
            </a:r>
            <a:endParaRPr lang="en-US" altLang="ja-JP" sz="6500" b="1" spc="-15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8500"/>
              </a:lnSpc>
            </a:pPr>
            <a:r>
              <a:rPr kumimoji="1" lang="ja-JP" altLang="en-US" sz="6500" b="1" spc="-150" dirty="0">
                <a:solidFill>
                  <a:schemeClr val="tx1">
                    <a:lumMod val="75000"/>
                    <a:lumOff val="25000"/>
                  </a:schemeClr>
                </a:solidFill>
                <a:latin typeface="メイリオ" panose="020B0604030504040204" pitchFamily="50" charset="-128"/>
                <a:ea typeface="メイリオ" panose="020B0604030504040204" pitchFamily="50" charset="-128"/>
              </a:rPr>
              <a:t>キーワ</a:t>
            </a:r>
            <a:r>
              <a:rPr kumimoji="1" lang="ja-JP" altLang="en-US" sz="6500" b="1" spc="-300" dirty="0">
                <a:solidFill>
                  <a:schemeClr val="tx1">
                    <a:lumMod val="75000"/>
                    <a:lumOff val="25000"/>
                  </a:schemeClr>
                </a:solidFill>
                <a:latin typeface="メイリオ" panose="020B0604030504040204" pitchFamily="50" charset="-128"/>
                <a:ea typeface="メイリオ" panose="020B0604030504040204" pitchFamily="50" charset="-128"/>
              </a:rPr>
              <a:t>ー</a:t>
            </a:r>
            <a:r>
              <a:rPr kumimoji="1" lang="ja-JP" altLang="en-US" sz="6500" b="1" spc="-150" dirty="0">
                <a:solidFill>
                  <a:schemeClr val="tx1">
                    <a:lumMod val="75000"/>
                    <a:lumOff val="25000"/>
                  </a:schemeClr>
                </a:solidFill>
                <a:latin typeface="メイリオ" panose="020B0604030504040204" pitchFamily="50" charset="-128"/>
                <a:ea typeface="メイリオ" panose="020B0604030504040204" pitchFamily="50" charset="-128"/>
              </a:rPr>
              <a:t>ドを考えよう</a:t>
            </a:r>
          </a:p>
        </p:txBody>
      </p:sp>
    </p:spTree>
    <p:extLst>
      <p:ext uri="{BB962C8B-B14F-4D97-AF65-F5344CB8AC3E}">
        <p14:creationId xmlns:p14="http://schemas.microsoft.com/office/powerpoint/2010/main" val="3380057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吹き出し 21"/>
          <p:cNvSpPr/>
          <p:nvPr/>
        </p:nvSpPr>
        <p:spPr>
          <a:xfrm>
            <a:off x="3504594" y="1623292"/>
            <a:ext cx="5171863" cy="941612"/>
          </a:xfrm>
          <a:prstGeom prst="wedgeRoundRectCallout">
            <a:avLst>
              <a:gd name="adj1" fmla="val -58028"/>
              <a:gd name="adj2" fmla="val 2110"/>
              <a:gd name="adj3" fmla="val 16667"/>
            </a:avLst>
          </a:prstGeom>
          <a:solidFill>
            <a:schemeClr val="bg1"/>
          </a:solidFill>
          <a:ln w="571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tIns="180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異常な細胞ができる</a:t>
            </a:r>
          </a:p>
        </p:txBody>
      </p:sp>
      <p:grpSp>
        <p:nvGrpSpPr>
          <p:cNvPr id="8" name="グループ化 7"/>
          <p:cNvGrpSpPr/>
          <p:nvPr/>
        </p:nvGrpSpPr>
        <p:grpSpPr>
          <a:xfrm>
            <a:off x="729313" y="2197671"/>
            <a:ext cx="2548179" cy="2253393"/>
            <a:chOff x="729313" y="2197671"/>
            <a:chExt cx="2548179" cy="2253393"/>
          </a:xfrm>
        </p:grpSpPr>
        <p:grpSp>
          <p:nvGrpSpPr>
            <p:cNvPr id="6" name="グループ化 5"/>
            <p:cNvGrpSpPr/>
            <p:nvPr/>
          </p:nvGrpSpPr>
          <p:grpSpPr>
            <a:xfrm>
              <a:off x="1366197" y="2197671"/>
              <a:ext cx="1268891" cy="1060930"/>
              <a:chOff x="1366197" y="2197671"/>
              <a:chExt cx="1268891" cy="1060930"/>
            </a:xfrm>
          </p:grpSpPr>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197" y="2636384"/>
                <a:ext cx="1268891" cy="622217"/>
              </a:xfrm>
              <a:prstGeom prst="rect">
                <a:avLst/>
              </a:prstGeom>
            </p:spPr>
          </p:pic>
          <p:sp>
            <p:nvSpPr>
              <p:cNvPr id="34" name="下矢印 33"/>
              <p:cNvSpPr/>
              <p:nvPr/>
            </p:nvSpPr>
            <p:spPr>
              <a:xfrm>
                <a:off x="1795112" y="2197671"/>
                <a:ext cx="411062" cy="415917"/>
              </a:xfrm>
              <a:prstGeom prst="downArrow">
                <a:avLst/>
              </a:prstGeom>
              <a:solidFill>
                <a:srgbClr val="FF99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itchFamily="50" charset="-128"/>
                  <a:ea typeface="HGP創英角ｺﾞｼｯｸUB" pitchFamily="50" charset="-128"/>
                </a:endParaRPr>
              </a:p>
            </p:txBody>
          </p:sp>
        </p:grpSp>
        <p:grpSp>
          <p:nvGrpSpPr>
            <p:cNvPr id="7" name="グループ化 6"/>
            <p:cNvGrpSpPr/>
            <p:nvPr/>
          </p:nvGrpSpPr>
          <p:grpSpPr>
            <a:xfrm>
              <a:off x="729313" y="3340309"/>
              <a:ext cx="2548179" cy="1110755"/>
              <a:chOff x="729313" y="3340309"/>
              <a:chExt cx="2548179" cy="1110755"/>
            </a:xfrm>
          </p:grpSpPr>
          <p:pic>
            <p:nvPicPr>
              <p:cNvPr id="29" name="図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313" y="3830284"/>
                <a:ext cx="2548179" cy="620780"/>
              </a:xfrm>
              <a:prstGeom prst="rect">
                <a:avLst/>
              </a:prstGeom>
            </p:spPr>
          </p:pic>
          <p:sp>
            <p:nvSpPr>
              <p:cNvPr id="36" name="下矢印 35"/>
              <p:cNvSpPr/>
              <p:nvPr/>
            </p:nvSpPr>
            <p:spPr>
              <a:xfrm>
                <a:off x="1795112" y="3340309"/>
                <a:ext cx="411062" cy="432805"/>
              </a:xfrm>
              <a:prstGeom prst="downArrow">
                <a:avLst/>
              </a:prstGeom>
              <a:solidFill>
                <a:srgbClr val="FF99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itchFamily="50" charset="-128"/>
                  <a:ea typeface="HGP創英角ｺﾞｼｯｸUB" pitchFamily="50" charset="-128"/>
                </a:endParaRPr>
              </a:p>
            </p:txBody>
          </p:sp>
        </p:grpSp>
      </p:grpSp>
      <p:sp>
        <p:nvSpPr>
          <p:cNvPr id="31" name="テキスト ボックス 30"/>
          <p:cNvSpPr txBox="1"/>
          <p:nvPr/>
        </p:nvSpPr>
        <p:spPr>
          <a:xfrm>
            <a:off x="325488" y="197266"/>
            <a:ext cx="8493024" cy="707886"/>
          </a:xfrm>
          <a:prstGeom prst="rect">
            <a:avLst/>
          </a:prstGeom>
          <a:noFill/>
          <a:effectLst/>
        </p:spPr>
        <p:txBody>
          <a:bodyPr wrap="square" rtlCol="0">
            <a:spAutoFit/>
          </a:bodyPr>
          <a:lstStyle>
            <a:defPPr>
              <a:defRPr lang="ja-JP"/>
            </a:defPPr>
            <a:lvl1pPr algn="ctr">
              <a:defRPr sz="3900" b="1">
                <a:solidFill>
                  <a:schemeClr val="bg1"/>
                </a:solidFill>
                <a:effectLst>
                  <a:outerShdw blurRad="38100" dist="38100" dir="2700000" algn="tl">
                    <a:srgbClr val="000000">
                      <a:alpha val="43137"/>
                    </a:srgbClr>
                  </a:outerShdw>
                </a:effectLst>
              </a:defRPr>
            </a:lvl1pPr>
          </a:lstStyle>
          <a:p>
            <a:r>
              <a:rPr lang="ja-JP" altLang="en-US" dirty="0"/>
              <a:t>修復のしくみが働かないとき</a:t>
            </a:r>
          </a:p>
        </p:txBody>
      </p:sp>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773" y="1226232"/>
            <a:ext cx="2356878" cy="766654"/>
          </a:xfrm>
          <a:prstGeom prst="rect">
            <a:avLst/>
          </a:prstGeom>
        </p:spPr>
      </p:pic>
      <p:sp>
        <p:nvSpPr>
          <p:cNvPr id="24" name="角丸四角形 23"/>
          <p:cNvSpPr/>
          <p:nvPr/>
        </p:nvSpPr>
        <p:spPr>
          <a:xfrm>
            <a:off x="1552431" y="1148403"/>
            <a:ext cx="907138" cy="921715"/>
          </a:xfrm>
          <a:prstGeom prst="roundRect">
            <a:avLst>
              <a:gd name="adj" fmla="val 13261"/>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8" name="下矢印 27"/>
          <p:cNvSpPr/>
          <p:nvPr/>
        </p:nvSpPr>
        <p:spPr>
          <a:xfrm>
            <a:off x="1810681" y="4561489"/>
            <a:ext cx="411062" cy="523695"/>
          </a:xfrm>
          <a:prstGeom prst="downArrow">
            <a:avLst/>
          </a:prstGeom>
          <a:solidFill>
            <a:srgbClr val="FF99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itchFamily="50" charset="-128"/>
              <a:ea typeface="HGP創英角ｺﾞｼｯｸUB" pitchFamily="50" charset="-128"/>
            </a:endParaRPr>
          </a:p>
        </p:txBody>
      </p:sp>
      <p:sp>
        <p:nvSpPr>
          <p:cNvPr id="30" name="角丸四角形吹き出し 29"/>
          <p:cNvSpPr/>
          <p:nvPr/>
        </p:nvSpPr>
        <p:spPr>
          <a:xfrm>
            <a:off x="585216" y="5250249"/>
            <a:ext cx="8091240" cy="1348531"/>
          </a:xfrm>
          <a:prstGeom prst="wedgeRoundRectCallout">
            <a:avLst>
              <a:gd name="adj1" fmla="val -48240"/>
              <a:gd name="adj2" fmla="val 21175"/>
              <a:gd name="adj3" fmla="val 16667"/>
            </a:avLst>
          </a:prstGeom>
          <a:noFill/>
          <a:ln w="571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tIns="180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周りに広がりやすくなり</a:t>
            </a:r>
            <a:endPar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血管などに入り込んで全身に広がる</a:t>
            </a:r>
          </a:p>
        </p:txBody>
      </p:sp>
      <p:grpSp>
        <p:nvGrpSpPr>
          <p:cNvPr id="4" name="グループ化 3"/>
          <p:cNvGrpSpPr/>
          <p:nvPr/>
        </p:nvGrpSpPr>
        <p:grpSpPr>
          <a:xfrm>
            <a:off x="3504595" y="3002021"/>
            <a:ext cx="5171862" cy="1913832"/>
            <a:chOff x="3504595" y="2937181"/>
            <a:chExt cx="5171862" cy="1770881"/>
          </a:xfrm>
        </p:grpSpPr>
        <p:sp>
          <p:nvSpPr>
            <p:cNvPr id="25" name="角丸四角形吹き出し 24"/>
            <p:cNvSpPr/>
            <p:nvPr/>
          </p:nvSpPr>
          <p:spPr>
            <a:xfrm>
              <a:off x="3504595" y="2937181"/>
              <a:ext cx="5171862" cy="1355915"/>
            </a:xfrm>
            <a:prstGeom prst="wedgeRoundRectCallout">
              <a:avLst>
                <a:gd name="adj1" fmla="val -59524"/>
                <a:gd name="adj2" fmla="val -16318"/>
                <a:gd name="adj3" fmla="val 16667"/>
              </a:avLst>
            </a:prstGeom>
            <a:solidFill>
              <a:schemeClr val="bg1"/>
            </a:solidFill>
            <a:ln w="571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tIns="180000" bIns="144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異常な細胞が増えて</a:t>
              </a:r>
              <a:br>
                <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かたまりになる</a:t>
              </a:r>
            </a:p>
          </p:txBody>
        </p:sp>
        <p:sp>
          <p:nvSpPr>
            <p:cNvPr id="3" name="角丸四角形 2"/>
            <p:cNvSpPr/>
            <p:nvPr/>
          </p:nvSpPr>
          <p:spPr>
            <a:xfrm>
              <a:off x="3898392" y="4134039"/>
              <a:ext cx="4480973" cy="574023"/>
            </a:xfrm>
            <a:prstGeom prst="roundRect">
              <a:avLst/>
            </a:prstGeom>
            <a:solidFill>
              <a:srgbClr val="9E25AB"/>
            </a:solidFill>
            <a:ln>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ctr"/>
            <a:lstStyle/>
            <a:p>
              <a:pPr algn="ctr"/>
              <a:endParaRPr kumimoji="1" lang="ja-JP" altLang="en-US"/>
            </a:p>
          </p:txBody>
        </p:sp>
        <p:sp>
          <p:nvSpPr>
            <p:cNvPr id="23" name="テキスト ボックス 22"/>
            <p:cNvSpPr txBox="1"/>
            <p:nvPr/>
          </p:nvSpPr>
          <p:spPr>
            <a:xfrm>
              <a:off x="3985271" y="4176256"/>
              <a:ext cx="4637540" cy="472225"/>
            </a:xfrm>
            <a:prstGeom prst="rect">
              <a:avLst/>
            </a:prstGeom>
            <a:noFill/>
          </p:spPr>
          <p:txBody>
            <a:bodyPr wrap="square" bIns="144000" rtlCol="0">
              <a:spAutoFit/>
            </a:bodyPr>
            <a:lstStyle/>
            <a:p>
              <a:r>
                <a:rPr kumimoji="1" lang="ja-JP" altLang="en-US" sz="2800" b="1" spc="50" dirty="0">
                  <a:solidFill>
                    <a:schemeClr val="bg1"/>
                  </a:solidFill>
                </a:rPr>
                <a:t>悪性のものを</a:t>
              </a:r>
              <a:r>
                <a:rPr kumimoji="1" lang="ja-JP" altLang="en-US" sz="3500" b="1" spc="50" dirty="0">
                  <a:solidFill>
                    <a:schemeClr val="bg1"/>
                  </a:solidFill>
                </a:rPr>
                <a:t>がん</a:t>
              </a:r>
              <a:r>
                <a:rPr kumimoji="1" lang="ja-JP" altLang="en-US" sz="2800" b="1" spc="50" dirty="0">
                  <a:solidFill>
                    <a:schemeClr val="bg1"/>
                  </a:solidFill>
                </a:rPr>
                <a:t>という</a:t>
              </a:r>
              <a:endParaRPr kumimoji="1" lang="en-US" altLang="ja-JP" sz="2800" b="1" spc="50" dirty="0">
                <a:solidFill>
                  <a:schemeClr val="bg1"/>
                </a:solidFill>
              </a:endParaRPr>
            </a:p>
          </p:txBody>
        </p:sp>
      </p:grpSp>
      <p:sp>
        <p:nvSpPr>
          <p:cNvPr id="21" name="テキスト ボックス 20"/>
          <p:cNvSpPr txBox="1"/>
          <p:nvPr/>
        </p:nvSpPr>
        <p:spPr>
          <a:xfrm>
            <a:off x="1691680" y="6631468"/>
            <a:ext cx="7316241" cy="253916"/>
          </a:xfrm>
          <a:prstGeom prst="rect">
            <a:avLst/>
          </a:prstGeom>
          <a:noFill/>
        </p:spPr>
        <p:txBody>
          <a:bodyPr wrap="square" rtlCol="0">
            <a:spAutoFit/>
          </a:bodyPr>
          <a:lstStyle/>
          <a:p>
            <a:pPr algn="r"/>
            <a:r>
              <a:rPr lang="ja-JP" altLang="en-US" sz="1050" dirty="0">
                <a:solidFill>
                  <a:schemeClr val="tx1">
                    <a:lumMod val="65000"/>
                    <a:lumOff val="35000"/>
                  </a:schemeClr>
                </a:solidFill>
              </a:rPr>
              <a:t>出典：国立がん研究センターがん情報サービス「知っておきたいがんの基礎知識」（より一部改変）</a:t>
            </a:r>
            <a:endParaRPr kumimoji="1" lang="ja-JP" altLang="en-US" sz="1050" dirty="0">
              <a:solidFill>
                <a:schemeClr val="tx1">
                  <a:lumMod val="65000"/>
                  <a:lumOff val="35000"/>
                </a:schemeClr>
              </a:solidFill>
            </a:endParaRPr>
          </a:p>
        </p:txBody>
      </p:sp>
    </p:spTree>
    <p:extLst>
      <p:ext uri="{BB962C8B-B14F-4D97-AF65-F5344CB8AC3E}">
        <p14:creationId xmlns:p14="http://schemas.microsoft.com/office/powerpoint/2010/main" val="350739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1000"/>
                                        <p:tgtEl>
                                          <p:spTgt spid="2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750"/>
                            </p:stCondLst>
                            <p:childTnLst>
                              <p:par>
                                <p:cTn id="21" presetID="22" presetClass="entr" presetSubtype="1"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par>
                          <p:cTn id="24" fill="hold">
                            <p:stCondLst>
                              <p:cond delay="3250"/>
                            </p:stCondLst>
                            <p:childTnLst>
                              <p:par>
                                <p:cTn id="25" presetID="10" presetClass="entr" presetSubtype="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8" grpId="0" animBg="1"/>
      <p:bldP spid="3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547664" y="184083"/>
            <a:ext cx="73748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がん検診の種類（</a:t>
            </a:r>
            <a:r>
              <a:rPr kumimoji="1" lang="en-US" altLang="ja-JP" sz="4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1</a:t>
            </a:r>
            <a:r>
              <a:rPr kumimoji="1" lang="ja-JP" altLang="en-US" sz="4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a:t>
            </a:r>
          </a:p>
        </p:txBody>
      </p:sp>
      <p:sp>
        <p:nvSpPr>
          <p:cNvPr id="6" name="角丸四角形 5"/>
          <p:cNvSpPr/>
          <p:nvPr/>
        </p:nvSpPr>
        <p:spPr>
          <a:xfrm>
            <a:off x="539866" y="1092388"/>
            <a:ext cx="8086658" cy="608420"/>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12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国が推奨しているがん検診の対象年齢と検診間隔</a:t>
            </a:r>
          </a:p>
        </p:txBody>
      </p:sp>
      <p:cxnSp>
        <p:nvCxnSpPr>
          <p:cNvPr id="14" name="直線コネクタ 13"/>
          <p:cNvCxnSpPr/>
          <p:nvPr/>
        </p:nvCxnSpPr>
        <p:spPr>
          <a:xfrm>
            <a:off x="5436096" y="1832256"/>
            <a:ext cx="0" cy="4678082"/>
          </a:xfrm>
          <a:prstGeom prst="line">
            <a:avLst/>
          </a:prstGeom>
          <a:ln w="28575"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8366836" y="1832256"/>
            <a:ext cx="0" cy="4678082"/>
          </a:xfrm>
          <a:prstGeom prst="line">
            <a:avLst/>
          </a:prstGeom>
          <a:ln w="28575"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pic>
        <p:nvPicPr>
          <p:cNvPr id="4098" name="Picture 2" descr="C:\Users\nakamura\Desktop\健診-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3485" y="1838713"/>
            <a:ext cx="1754593" cy="28503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nakamura\Desktop\健診-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1659">
            <a:off x="108753" y="1665933"/>
            <a:ext cx="3101555" cy="317687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051720" y="4973922"/>
            <a:ext cx="1849491" cy="400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胃がん検診</a:t>
            </a:r>
          </a:p>
        </p:txBody>
      </p:sp>
      <p:sp>
        <p:nvSpPr>
          <p:cNvPr id="21" name="テキスト ボックス 20"/>
          <p:cNvSpPr txBox="1"/>
          <p:nvPr/>
        </p:nvSpPr>
        <p:spPr>
          <a:xfrm>
            <a:off x="2051720" y="5410618"/>
            <a:ext cx="1849491" cy="52322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胃バリウム検査</a:t>
            </a:r>
            <a:endParaRPr kumimoji="1" lang="en-US" altLang="ja-JP" sz="17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胃内視鏡検査</a:t>
            </a:r>
          </a:p>
        </p:txBody>
      </p:sp>
      <p:sp>
        <p:nvSpPr>
          <p:cNvPr id="22" name="テキスト ボックス 21"/>
          <p:cNvSpPr txBox="1"/>
          <p:nvPr/>
        </p:nvSpPr>
        <p:spPr>
          <a:xfrm>
            <a:off x="2126016" y="6022449"/>
            <a:ext cx="184949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対象年齢：</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50</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歳以上</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受診間隔：</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年に</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回</a:t>
            </a:r>
          </a:p>
        </p:txBody>
      </p:sp>
      <p:sp>
        <p:nvSpPr>
          <p:cNvPr id="35" name="テキスト ボックス 34"/>
          <p:cNvSpPr txBox="1"/>
          <p:nvPr/>
        </p:nvSpPr>
        <p:spPr>
          <a:xfrm>
            <a:off x="5560721" y="4973922"/>
            <a:ext cx="2570609" cy="400110"/>
          </a:xfrm>
          <a:prstGeom prst="rect">
            <a:avLst/>
          </a:prstGeom>
          <a:noFill/>
        </p:spPr>
        <p:txBody>
          <a:bodyPr wrap="square" lIns="0" tIns="0" rIns="0" bIns="0" rtlCol="0">
            <a:spAutoFit/>
          </a:bodyPr>
          <a:lstStyle>
            <a:defPPr>
              <a:defRPr lang="ja-JP"/>
            </a:defPPr>
            <a:lvl1pPr algn="ctr">
              <a:defRPr sz="2600" b="1">
                <a:solidFill>
                  <a:srgbClr val="00B05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rPr>
              <a:t>大腸がん検診</a:t>
            </a:r>
          </a:p>
        </p:txBody>
      </p:sp>
      <p:sp>
        <p:nvSpPr>
          <p:cNvPr id="36" name="テキスト ボックス 35"/>
          <p:cNvSpPr txBox="1"/>
          <p:nvPr/>
        </p:nvSpPr>
        <p:spPr>
          <a:xfrm>
            <a:off x="5963095" y="5410618"/>
            <a:ext cx="1849491" cy="261610"/>
          </a:xfrm>
          <a:prstGeom prst="rect">
            <a:avLst/>
          </a:prstGeom>
          <a:noFill/>
        </p:spPr>
        <p:txBody>
          <a:bodyPr wrap="square" lIns="0" tIns="0" rIns="0" bIns="0" rtlCol="0">
            <a:spAutoFit/>
          </a:bodyPr>
          <a:lstStyle>
            <a:defPPr>
              <a:defRPr lang="ja-JP"/>
            </a:defPPr>
            <a:lvl1pPr algn="ctr">
              <a:defRPr sz="17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便潜血反応</a:t>
            </a:r>
          </a:p>
        </p:txBody>
      </p:sp>
      <p:sp>
        <p:nvSpPr>
          <p:cNvPr id="37" name="テキスト ボックス 36"/>
          <p:cNvSpPr txBox="1"/>
          <p:nvPr/>
        </p:nvSpPr>
        <p:spPr>
          <a:xfrm>
            <a:off x="6037391" y="6022448"/>
            <a:ext cx="1849491" cy="430887"/>
          </a:xfrm>
          <a:prstGeom prst="rect">
            <a:avLst/>
          </a:prstGeom>
          <a:noFill/>
        </p:spPr>
        <p:txBody>
          <a:bodyPr wrap="square" lIns="0" tIns="0" rIns="0" bIns="0" rtlCol="0">
            <a:spAutoFit/>
          </a:bodyPr>
          <a:lstStyle>
            <a:defPPr>
              <a:defRPr lang="ja-JP"/>
            </a:defPPr>
            <a:lvl1pPr>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対象年齢：</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40</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歳以上</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受診間隔：年</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1</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回</a:t>
            </a:r>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788908" y="1850156"/>
            <a:ext cx="2628987" cy="2902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792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547664" y="184083"/>
            <a:ext cx="73748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がん検診の種類（</a:t>
            </a:r>
            <a:r>
              <a:rPr kumimoji="1" lang="en-US" altLang="ja-JP" sz="4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2</a:t>
            </a:r>
            <a:r>
              <a:rPr kumimoji="1" lang="ja-JP" altLang="en-US" sz="4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a:t>
            </a:r>
          </a:p>
        </p:txBody>
      </p:sp>
      <p:pic>
        <p:nvPicPr>
          <p:cNvPr id="4099" name="Picture 3" descr="C:\Users\nakamura\Desktop\健診-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6765" y="1908719"/>
            <a:ext cx="2115935" cy="27307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nakamura\Desktop\健診-1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9862" y="1950597"/>
            <a:ext cx="2299074" cy="2730762"/>
          </a:xfrm>
          <a:prstGeom prst="rect">
            <a:avLst/>
          </a:prstGeom>
          <a:noFill/>
          <a:extLst>
            <a:ext uri="{909E8E84-426E-40DD-AFC4-6F175D3DCCD1}">
              <a14:hiddenFill xmlns:a14="http://schemas.microsoft.com/office/drawing/2010/main">
                <a:solidFill>
                  <a:srgbClr val="FFFFFF"/>
                </a:solidFill>
              </a14:hiddenFill>
            </a:ext>
          </a:extLst>
        </p:spPr>
      </p:pic>
      <p:sp>
        <p:nvSpPr>
          <p:cNvPr id="47" name="角丸四角形 46"/>
          <p:cNvSpPr/>
          <p:nvPr/>
        </p:nvSpPr>
        <p:spPr>
          <a:xfrm>
            <a:off x="539866" y="1092388"/>
            <a:ext cx="8086658" cy="608420"/>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12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国が推奨しているがん検診の対象年齢と検診間隔</a:t>
            </a:r>
          </a:p>
        </p:txBody>
      </p:sp>
      <p:cxnSp>
        <p:nvCxnSpPr>
          <p:cNvPr id="49" name="直線コネクタ 48"/>
          <p:cNvCxnSpPr/>
          <p:nvPr/>
        </p:nvCxnSpPr>
        <p:spPr>
          <a:xfrm>
            <a:off x="5841249" y="1859151"/>
            <a:ext cx="0" cy="4689540"/>
          </a:xfrm>
          <a:prstGeom prst="line">
            <a:avLst/>
          </a:prstGeom>
          <a:ln w="28575"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3530660" y="4814196"/>
            <a:ext cx="184949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乳がん検診</a:t>
            </a:r>
          </a:p>
        </p:txBody>
      </p:sp>
      <p:sp>
        <p:nvSpPr>
          <p:cNvPr id="56" name="テキスト ボックス 55"/>
          <p:cNvSpPr txBox="1"/>
          <p:nvPr/>
        </p:nvSpPr>
        <p:spPr>
          <a:xfrm>
            <a:off x="3443876" y="5338879"/>
            <a:ext cx="2059575" cy="5437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1" lang="ja-JP" altLang="en-US" sz="1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視触診</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1" lang="ja-JP" altLang="en-US" sz="1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マンモグラフィー検査</a:t>
            </a:r>
            <a:endParaRPr kumimoji="1" lang="en-US" altLang="ja-JP" sz="1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テキスト ボックス 62"/>
          <p:cNvSpPr txBox="1"/>
          <p:nvPr/>
        </p:nvSpPr>
        <p:spPr>
          <a:xfrm>
            <a:off x="6084168" y="4814196"/>
            <a:ext cx="252028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子宮頸がん検診</a:t>
            </a:r>
          </a:p>
        </p:txBody>
      </p:sp>
      <p:sp>
        <p:nvSpPr>
          <p:cNvPr id="64" name="テキスト ボックス 63"/>
          <p:cNvSpPr txBox="1"/>
          <p:nvPr/>
        </p:nvSpPr>
        <p:spPr>
          <a:xfrm>
            <a:off x="6372200" y="5338879"/>
            <a:ext cx="1849491"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細胞診</a:t>
            </a:r>
          </a:p>
        </p:txBody>
      </p:sp>
      <p:sp>
        <p:nvSpPr>
          <p:cNvPr id="65" name="テキスト ボックス 64"/>
          <p:cNvSpPr txBox="1"/>
          <p:nvPr/>
        </p:nvSpPr>
        <p:spPr>
          <a:xfrm>
            <a:off x="6526349" y="6095037"/>
            <a:ext cx="1849491"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対象年齢：</a:t>
            </a:r>
            <a:r>
              <a:rPr kumimoji="1" lang="en-US" altLang="ja-JP"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a:t>
            </a:r>
            <a:r>
              <a:rPr kumimoji="1" lang="ja-JP" altLang="en-US"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歳以上</a:t>
            </a:r>
            <a:endParaRPr kumimoji="1" lang="en-US" altLang="ja-JP" sz="14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受診間隔：</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年に</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回</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3610437" y="6090909"/>
            <a:ext cx="205957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対象年齢：</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40</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歳以上</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受診間隔：</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年に</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回</a:t>
            </a:r>
          </a:p>
        </p:txBody>
      </p:sp>
      <p:cxnSp>
        <p:nvCxnSpPr>
          <p:cNvPr id="17" name="直線コネクタ 16"/>
          <p:cNvCxnSpPr/>
          <p:nvPr/>
        </p:nvCxnSpPr>
        <p:spPr>
          <a:xfrm>
            <a:off x="3059832" y="1859151"/>
            <a:ext cx="0" cy="4689540"/>
          </a:xfrm>
          <a:prstGeom prst="line">
            <a:avLst/>
          </a:prstGeom>
          <a:ln w="28575"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5" descr="C:\Users\nakamura\Desktop\健診-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836" y="1841951"/>
            <a:ext cx="2446288" cy="2904739"/>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467544" y="4815082"/>
            <a:ext cx="2570609" cy="430887"/>
          </a:xfrm>
          <a:prstGeom prst="rect">
            <a:avLst/>
          </a:prstGeom>
          <a:noFill/>
        </p:spPr>
        <p:txBody>
          <a:bodyPr wrap="square" lIns="0" tIns="0" rIns="0" bIns="0" rtlCol="0">
            <a:spAutoFit/>
          </a:bodyPr>
          <a:lstStyle>
            <a:defPPr>
              <a:defRPr lang="ja-JP"/>
            </a:defPPr>
            <a:lvl1pPr algn="ctr">
              <a:defRPr sz="2600" b="1">
                <a:solidFill>
                  <a:srgbClr val="00B05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rPr>
              <a:t>肺がん検診</a:t>
            </a:r>
          </a:p>
        </p:txBody>
      </p:sp>
      <p:sp>
        <p:nvSpPr>
          <p:cNvPr id="21" name="テキスト ボックス 20"/>
          <p:cNvSpPr txBox="1"/>
          <p:nvPr/>
        </p:nvSpPr>
        <p:spPr>
          <a:xfrm>
            <a:off x="869918" y="5346033"/>
            <a:ext cx="1849491" cy="246221"/>
          </a:xfrm>
          <a:prstGeom prst="rect">
            <a:avLst/>
          </a:prstGeom>
          <a:noFill/>
        </p:spPr>
        <p:txBody>
          <a:bodyPr wrap="square" lIns="0" tIns="0" rIns="0" bIns="0" rtlCol="0">
            <a:spAutoFit/>
          </a:bodyPr>
          <a:lstStyle>
            <a:defPPr>
              <a:defRPr lang="ja-JP"/>
            </a:defPPr>
            <a:lvl1pPr algn="ctr">
              <a:defRPr sz="17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胸部レントゲン</a:t>
            </a:r>
          </a:p>
        </p:txBody>
      </p:sp>
      <p:sp>
        <p:nvSpPr>
          <p:cNvPr id="22" name="テキスト ボックス 21"/>
          <p:cNvSpPr txBox="1"/>
          <p:nvPr/>
        </p:nvSpPr>
        <p:spPr>
          <a:xfrm>
            <a:off x="760948" y="5787334"/>
            <a:ext cx="2110786" cy="748923"/>
          </a:xfrm>
          <a:prstGeom prst="rect">
            <a:avLst/>
          </a:prstGeom>
          <a:noFill/>
        </p:spPr>
        <p:txBody>
          <a:bodyPr wrap="square" lIns="0" tIns="0" rIns="0" bIns="0" rtlCol="0">
            <a:spAutoFit/>
          </a:bodyPr>
          <a:lstStyle>
            <a:defPPr>
              <a:defRPr lang="ja-JP"/>
            </a:defPPr>
            <a:lvl1pPr>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喫煙者は併せて喀痰検査</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対象年齢：</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40</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歳以上</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受診間隔：年</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1</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回</a:t>
            </a:r>
          </a:p>
        </p:txBody>
      </p:sp>
    </p:spTree>
    <p:extLst>
      <p:ext uri="{BB962C8B-B14F-4D97-AF65-F5344CB8AC3E}">
        <p14:creationId xmlns:p14="http://schemas.microsoft.com/office/powerpoint/2010/main" val="1250467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279E97A-CDEC-A04F-A01D-92B19E4AA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78" y="787692"/>
            <a:ext cx="8147835" cy="5282615"/>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8A5C0855-6209-5440-B6DC-FE8438719933}"/>
              </a:ext>
            </a:extLst>
          </p:cNvPr>
          <p:cNvSpPr txBox="1"/>
          <p:nvPr/>
        </p:nvSpPr>
        <p:spPr>
          <a:xfrm>
            <a:off x="1691680" y="5293287"/>
            <a:ext cx="5904656" cy="584775"/>
          </a:xfrm>
          <a:prstGeom prst="rect">
            <a:avLst/>
          </a:prstGeom>
          <a:noFill/>
        </p:spPr>
        <p:txBody>
          <a:bodyPr wrap="square" rtlCol="0">
            <a:spAutoFit/>
          </a:bodyPr>
          <a:lstStyle/>
          <a:p>
            <a:pPr algn="ctr"/>
            <a:r>
              <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　がんの治療法」対応</a:t>
            </a:r>
            <a:endPar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a:extLst>
              <a:ext uri="{FF2B5EF4-FFF2-40B4-BE49-F238E27FC236}">
                <a16:creationId xmlns:a16="http://schemas.microsoft.com/office/drawing/2014/main" id="{5A0EFE20-5C60-7449-B14A-378040561138}"/>
              </a:ext>
            </a:extLst>
          </p:cNvPr>
          <p:cNvSpPr/>
          <p:nvPr/>
        </p:nvSpPr>
        <p:spPr>
          <a:xfrm>
            <a:off x="936104" y="899428"/>
            <a:ext cx="4572000" cy="369332"/>
          </a:xfrm>
          <a:prstGeom prst="rect">
            <a:avLst/>
          </a:prstGeom>
        </p:spPr>
        <p:txBody>
          <a:bodyPr>
            <a:spAutoFit/>
          </a:bodyPr>
          <a:lstStyle/>
          <a:p>
            <a:r>
              <a:rPr lang="ja-JP" altLang="en-US">
                <a:latin typeface="MS PGothic" panose="020B0600070205080204" pitchFamily="34" charset="-128"/>
                <a:ea typeface="MS PGothic" panose="020B0600070205080204" pitchFamily="34" charset="-128"/>
              </a:rPr>
              <a:t>福井県がん教育のための教材（高校生版）</a:t>
            </a:r>
          </a:p>
        </p:txBody>
      </p:sp>
    </p:spTree>
    <p:extLst>
      <p:ext uri="{BB962C8B-B14F-4D97-AF65-F5344CB8AC3E}">
        <p14:creationId xmlns:p14="http://schemas.microsoft.com/office/powerpoint/2010/main" val="3024823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203095" y="182712"/>
            <a:ext cx="4744212" cy="769441"/>
          </a:xfrm>
          <a:prstGeom prst="rect">
            <a:avLst/>
          </a:prstGeom>
          <a:noFill/>
        </p:spPr>
        <p:txBody>
          <a:bodyPr wrap="square" rtlCol="0">
            <a:spAutoFit/>
          </a:bodyPr>
          <a:lstStyle>
            <a:defPPr>
              <a:defRPr lang="ja-JP"/>
            </a:defPPr>
            <a:lvl1pPr algn="ctr">
              <a:defRPr sz="4400" b="1"/>
            </a:lvl1pPr>
          </a:lstStyle>
          <a:p>
            <a:r>
              <a:rPr lang="ja-JP" altLang="en-US"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がんの治療法</a:t>
            </a:r>
          </a:p>
        </p:txBody>
      </p:sp>
      <p:sp>
        <p:nvSpPr>
          <p:cNvPr id="16" name="円/楕円 15"/>
          <p:cNvSpPr/>
          <p:nvPr/>
        </p:nvSpPr>
        <p:spPr>
          <a:xfrm>
            <a:off x="3216136" y="980728"/>
            <a:ext cx="2711728" cy="2631977"/>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252000" rtlCol="0" anchor="ctr"/>
          <a:lstStyle/>
          <a:p>
            <a:pPr algn="ctr"/>
            <a:r>
              <a:rPr lang="ja-JP" altLang="en-US" sz="4400" b="1" dirty="0">
                <a:solidFill>
                  <a:schemeClr val="tx1">
                    <a:lumMod val="75000"/>
                    <a:lumOff val="25000"/>
                  </a:schemeClr>
                </a:solidFill>
                <a:latin typeface="メイリオ" panose="020B0604030504040204" pitchFamily="50" charset="-128"/>
                <a:ea typeface="メイリオ" panose="020B0604030504040204" pitchFamily="50" charset="-128"/>
              </a:rPr>
              <a:t>手術</a:t>
            </a:r>
          </a:p>
        </p:txBody>
      </p:sp>
      <p:sp>
        <p:nvSpPr>
          <p:cNvPr id="17" name="円/楕円 16"/>
          <p:cNvSpPr/>
          <p:nvPr/>
        </p:nvSpPr>
        <p:spPr>
          <a:xfrm>
            <a:off x="1847472" y="2425208"/>
            <a:ext cx="2711728" cy="2631977"/>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ja-JP" altLang="en-US" sz="4400" b="1" dirty="0">
                <a:solidFill>
                  <a:schemeClr val="tx1">
                    <a:lumMod val="75000"/>
                    <a:lumOff val="25000"/>
                  </a:schemeClr>
                </a:solidFill>
                <a:latin typeface="メイリオ" panose="020B0604030504040204" pitchFamily="50" charset="-128"/>
                <a:ea typeface="メイリオ" panose="020B0604030504040204" pitchFamily="50" charset="-128"/>
              </a:rPr>
              <a:t>放射線</a:t>
            </a:r>
          </a:p>
        </p:txBody>
      </p:sp>
      <p:sp>
        <p:nvSpPr>
          <p:cNvPr id="23" name="テキスト ボックス 22"/>
          <p:cNvSpPr txBox="1"/>
          <p:nvPr/>
        </p:nvSpPr>
        <p:spPr>
          <a:xfrm>
            <a:off x="251520" y="5095716"/>
            <a:ext cx="8652504" cy="1823576"/>
          </a:xfrm>
          <a:prstGeom prst="rect">
            <a:avLst/>
          </a:prstGeom>
          <a:noFill/>
        </p:spPr>
        <p:txBody>
          <a:bodyPr wrap="square" rtlCol="0">
            <a:spAutoFit/>
          </a:bodyPr>
          <a:lstStyle>
            <a:defPPr>
              <a:defRPr lang="ja-JP"/>
            </a:defPPr>
            <a:lvl1pPr marL="538163" indent="-538163">
              <a:defRPr sz="4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lnSpc>
                <a:spcPts val="4500"/>
              </a:lnSpc>
            </a:pPr>
            <a:r>
              <a:rPr lang="ja-JP" altLang="en-US" spc="-100" dirty="0"/>
              <a:t>●がんの種類や状態などにより選ぶ</a:t>
            </a:r>
            <a:endParaRPr lang="en-US" altLang="ja-JP" spc="-100" dirty="0"/>
          </a:p>
          <a:p>
            <a:pPr>
              <a:lnSpc>
                <a:spcPts val="4500"/>
              </a:lnSpc>
            </a:pPr>
            <a:r>
              <a:rPr lang="ja-JP" altLang="en-US" spc="-100" dirty="0"/>
              <a:t>●いくつかの治療法を組み合わせることもある</a:t>
            </a:r>
          </a:p>
        </p:txBody>
      </p:sp>
      <p:grpSp>
        <p:nvGrpSpPr>
          <p:cNvPr id="2" name="グループ化 3"/>
          <p:cNvGrpSpPr/>
          <p:nvPr/>
        </p:nvGrpSpPr>
        <p:grpSpPr>
          <a:xfrm>
            <a:off x="4530147" y="2458883"/>
            <a:ext cx="2711728" cy="2631977"/>
            <a:chOff x="4530147" y="2458883"/>
            <a:chExt cx="2711728" cy="2631977"/>
          </a:xfrm>
        </p:grpSpPr>
        <p:sp>
          <p:nvSpPr>
            <p:cNvPr id="18" name="円/楕円 17"/>
            <p:cNvSpPr/>
            <p:nvPr/>
          </p:nvSpPr>
          <p:spPr>
            <a:xfrm>
              <a:off x="4530147" y="2458883"/>
              <a:ext cx="2711728" cy="2631977"/>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468000" rIns="0" rtlCol="0" anchor="ctr"/>
            <a:lstStyle/>
            <a:p>
              <a:pPr algn="ctr"/>
              <a:r>
                <a:rPr lang="ja-JP" altLang="en-US" sz="4400" b="1" dirty="0">
                  <a:solidFill>
                    <a:schemeClr val="tx1">
                      <a:lumMod val="75000"/>
                      <a:lumOff val="25000"/>
                    </a:schemeClr>
                  </a:solidFill>
                  <a:latin typeface="メイリオ" panose="020B0604030504040204" pitchFamily="50" charset="-128"/>
                  <a:ea typeface="メイリオ" panose="020B0604030504040204" pitchFamily="50" charset="-128"/>
                </a:rPr>
                <a:t>化学</a:t>
              </a:r>
              <a:endParaRPr lang="en-US" altLang="ja-JP" sz="44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endParaRPr lang="en-US" altLang="ja-JP" sz="44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 name="正方形/長方形 2"/>
            <p:cNvSpPr/>
            <p:nvPr/>
          </p:nvSpPr>
          <p:spPr>
            <a:xfrm>
              <a:off x="4640951" y="3940627"/>
              <a:ext cx="2441695" cy="769441"/>
            </a:xfrm>
            <a:prstGeom prst="rect">
              <a:avLst/>
            </a:prstGeom>
          </p:spPr>
          <p:txBody>
            <a:bodyPr wrap="none">
              <a:spAutoFit/>
            </a:bodyPr>
            <a:lstStyle/>
            <a:p>
              <a:pPr algn="ctr"/>
              <a:r>
                <a:rPr lang="ja-JP" altLang="en-US" sz="2200" b="1" dirty="0">
                  <a:solidFill>
                    <a:schemeClr val="tx1">
                      <a:lumMod val="75000"/>
                      <a:lumOff val="25000"/>
                    </a:schemeClr>
                  </a:solidFill>
                  <a:latin typeface="メイリオ" panose="020B0604030504040204" pitchFamily="50" charset="-128"/>
                  <a:ea typeface="メイリオ" panose="020B0604030504040204" pitchFamily="50" charset="-128"/>
                </a:rPr>
                <a:t>（抗がん剤などの</a:t>
              </a:r>
              <a:br>
                <a:rPr lang="en-US" altLang="ja-JP" sz="22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200" b="1" dirty="0">
                  <a:solidFill>
                    <a:schemeClr val="tx1">
                      <a:lumMod val="75000"/>
                      <a:lumOff val="25000"/>
                    </a:schemeClr>
                  </a:solidFill>
                  <a:latin typeface="メイリオ" panose="020B0604030504040204" pitchFamily="50" charset="-128"/>
                  <a:ea typeface="メイリオ" panose="020B0604030504040204" pitchFamily="50" charset="-128"/>
                </a:rPr>
                <a:t>薬）</a:t>
              </a:r>
            </a:p>
          </p:txBody>
        </p:sp>
      </p:grpSp>
      <p:sp>
        <p:nvSpPr>
          <p:cNvPr id="11" name="テキスト ボックス 10"/>
          <p:cNvSpPr txBox="1"/>
          <p:nvPr/>
        </p:nvSpPr>
        <p:spPr>
          <a:xfrm>
            <a:off x="1097266" y="1167724"/>
            <a:ext cx="6948929" cy="824351"/>
          </a:xfrm>
          <a:prstGeom prst="roundRect">
            <a:avLst/>
          </a:prstGeom>
          <a:solidFill>
            <a:srgbClr val="0070C0">
              <a:alpha val="90000"/>
            </a:srgbClr>
          </a:solidFill>
        </p:spPr>
        <p:txBody>
          <a:bodyPr wrap="square" tIns="180000" rtlCol="0" anchor="ctr" anchorCtr="0">
            <a:noAutofit/>
          </a:bodyPr>
          <a:lstStyle/>
          <a:p>
            <a:pPr algn="ctr"/>
            <a:r>
              <a:rPr kumimoji="1" lang="ja-JP" altLang="en-US" sz="4800" b="1" dirty="0">
                <a:solidFill>
                  <a:schemeClr val="bg1"/>
                </a:solidFill>
                <a:latin typeface="メイリオ" panose="020B0604030504040204" pitchFamily="50" charset="-128"/>
                <a:ea typeface="メイリオ" panose="020B0604030504040204" pitchFamily="50" charset="-128"/>
              </a:rPr>
              <a:t>治療法は</a:t>
            </a:r>
            <a:r>
              <a:rPr lang="ja-JP" altLang="en-US" sz="4800" b="1" dirty="0">
                <a:solidFill>
                  <a:schemeClr val="bg1"/>
                </a:solidFill>
                <a:latin typeface="メイリオ" panose="020B0604030504040204" pitchFamily="50" charset="-128"/>
                <a:ea typeface="メイリオ" panose="020B0604030504040204" pitchFamily="50" charset="-128"/>
              </a:rPr>
              <a:t>主に</a:t>
            </a:r>
            <a:r>
              <a:rPr lang="en-US" altLang="ja-JP" sz="4800" b="1" dirty="0">
                <a:solidFill>
                  <a:schemeClr val="bg1"/>
                </a:solidFill>
                <a:latin typeface="メイリオ" panose="020B0604030504040204" pitchFamily="50" charset="-128"/>
                <a:ea typeface="メイリオ" panose="020B0604030504040204" pitchFamily="50" charset="-128"/>
              </a:rPr>
              <a:t>3</a:t>
            </a:r>
            <a:r>
              <a:rPr lang="ja-JP" altLang="en-US" sz="4800" b="1" dirty="0">
                <a:solidFill>
                  <a:schemeClr val="bg1"/>
                </a:solidFill>
                <a:latin typeface="メイリオ" panose="020B0604030504040204" pitchFamily="50" charset="-128"/>
                <a:ea typeface="メイリオ" panose="020B0604030504040204" pitchFamily="50" charset="-128"/>
              </a:rPr>
              <a:t>つ</a:t>
            </a:r>
            <a:endParaRPr kumimoji="1" lang="ja-JP" altLang="en-US" sz="48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320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3"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2" descr="浸達度.jpg"/>
          <p:cNvPicPr>
            <a:picLocks noChangeAspect="1"/>
          </p:cNvPicPr>
          <p:nvPr/>
        </p:nvPicPr>
        <p:blipFill>
          <a:blip r:embed="rId3"/>
          <a:srcRect l="7436" t="11447" r="10770" b="26688"/>
          <a:stretch>
            <a:fillRect/>
          </a:stretch>
        </p:blipFill>
        <p:spPr bwMode="auto">
          <a:xfrm>
            <a:off x="1035844" y="1635126"/>
            <a:ext cx="6232260" cy="3331104"/>
          </a:xfrm>
          <a:prstGeom prst="rect">
            <a:avLst/>
          </a:prstGeom>
          <a:noFill/>
          <a:ln w="9525">
            <a:noFill/>
            <a:miter lim="800000"/>
            <a:headEnd/>
            <a:tailEnd/>
          </a:ln>
        </p:spPr>
      </p:pic>
      <p:sp>
        <p:nvSpPr>
          <p:cNvPr id="28675" name="テキスト ボックス 3"/>
          <p:cNvSpPr txBox="1">
            <a:spLocks noChangeArrowheads="1"/>
          </p:cNvSpPr>
          <p:nvPr/>
        </p:nvSpPr>
        <p:spPr bwMode="auto">
          <a:xfrm>
            <a:off x="7258846" y="2387867"/>
            <a:ext cx="761747" cy="323165"/>
          </a:xfrm>
          <a:prstGeom prst="rect">
            <a:avLst/>
          </a:prstGeom>
          <a:noFill/>
          <a:ln w="9525">
            <a:noFill/>
            <a:miter lim="800000"/>
            <a:headEnd/>
            <a:tailEnd/>
          </a:ln>
        </p:spPr>
        <p:txBody>
          <a:bodyPr wrap="none">
            <a:prstTxWarp prst="textNoShape">
              <a:avLst/>
            </a:prstTxWarp>
            <a:spAutoFit/>
          </a:bodyPr>
          <a:lstStyle/>
          <a:p>
            <a:pPr eaLnBrk="1" hangingPunct="1"/>
            <a:r>
              <a:rPr lang="ja-JP" altLang="en-US" sz="1500"/>
              <a:t>粘膜層</a:t>
            </a:r>
          </a:p>
        </p:txBody>
      </p:sp>
      <p:sp>
        <p:nvSpPr>
          <p:cNvPr id="28676" name="テキスト ボックス 4"/>
          <p:cNvSpPr txBox="1">
            <a:spLocks noChangeArrowheads="1"/>
          </p:cNvSpPr>
          <p:nvPr/>
        </p:nvSpPr>
        <p:spPr bwMode="auto">
          <a:xfrm>
            <a:off x="7258846" y="3188231"/>
            <a:ext cx="954107" cy="323165"/>
          </a:xfrm>
          <a:prstGeom prst="rect">
            <a:avLst/>
          </a:prstGeom>
          <a:noFill/>
          <a:ln w="9525">
            <a:noFill/>
            <a:miter lim="800000"/>
            <a:headEnd/>
            <a:tailEnd/>
          </a:ln>
        </p:spPr>
        <p:txBody>
          <a:bodyPr wrap="none">
            <a:prstTxWarp prst="textNoShape">
              <a:avLst/>
            </a:prstTxWarp>
            <a:spAutoFit/>
          </a:bodyPr>
          <a:lstStyle/>
          <a:p>
            <a:pPr eaLnBrk="1" hangingPunct="1"/>
            <a:r>
              <a:rPr lang="ja-JP" altLang="en-US" sz="1500"/>
              <a:t>粘膜下層</a:t>
            </a:r>
          </a:p>
        </p:txBody>
      </p:sp>
      <p:sp>
        <p:nvSpPr>
          <p:cNvPr id="28677" name="テキスト ボックス 5"/>
          <p:cNvSpPr txBox="1">
            <a:spLocks noChangeArrowheads="1"/>
          </p:cNvSpPr>
          <p:nvPr/>
        </p:nvSpPr>
        <p:spPr bwMode="auto">
          <a:xfrm>
            <a:off x="7258846" y="3823231"/>
            <a:ext cx="954107" cy="323165"/>
          </a:xfrm>
          <a:prstGeom prst="rect">
            <a:avLst/>
          </a:prstGeom>
          <a:noFill/>
          <a:ln w="9525">
            <a:noFill/>
            <a:miter lim="800000"/>
            <a:headEnd/>
            <a:tailEnd/>
          </a:ln>
        </p:spPr>
        <p:txBody>
          <a:bodyPr wrap="none">
            <a:prstTxWarp prst="textNoShape">
              <a:avLst/>
            </a:prstTxWarp>
            <a:spAutoFit/>
          </a:bodyPr>
          <a:lstStyle/>
          <a:p>
            <a:pPr eaLnBrk="1" hangingPunct="1"/>
            <a:r>
              <a:rPr lang="ja-JP" altLang="en-US" sz="1500"/>
              <a:t>固有筋層</a:t>
            </a:r>
          </a:p>
        </p:txBody>
      </p:sp>
      <p:sp>
        <p:nvSpPr>
          <p:cNvPr id="28678" name="テキスト ボックス 6"/>
          <p:cNvSpPr txBox="1">
            <a:spLocks noChangeArrowheads="1"/>
          </p:cNvSpPr>
          <p:nvPr/>
        </p:nvSpPr>
        <p:spPr bwMode="auto">
          <a:xfrm>
            <a:off x="7258846" y="4234658"/>
            <a:ext cx="954107" cy="323165"/>
          </a:xfrm>
          <a:prstGeom prst="rect">
            <a:avLst/>
          </a:prstGeom>
          <a:noFill/>
          <a:ln w="9525">
            <a:noFill/>
            <a:miter lim="800000"/>
            <a:headEnd/>
            <a:tailEnd/>
          </a:ln>
        </p:spPr>
        <p:txBody>
          <a:bodyPr wrap="none">
            <a:prstTxWarp prst="textNoShape">
              <a:avLst/>
            </a:prstTxWarp>
            <a:spAutoFit/>
          </a:bodyPr>
          <a:lstStyle/>
          <a:p>
            <a:pPr eaLnBrk="1" hangingPunct="1"/>
            <a:r>
              <a:rPr lang="ja-JP" altLang="en-US" sz="1500"/>
              <a:t>漿膜下層</a:t>
            </a:r>
          </a:p>
        </p:txBody>
      </p:sp>
      <p:sp>
        <p:nvSpPr>
          <p:cNvPr id="28679" name="テキスト ボックス 7"/>
          <p:cNvSpPr txBox="1">
            <a:spLocks noChangeArrowheads="1"/>
          </p:cNvSpPr>
          <p:nvPr/>
        </p:nvSpPr>
        <p:spPr bwMode="auto">
          <a:xfrm>
            <a:off x="7258846" y="4497918"/>
            <a:ext cx="569387" cy="323165"/>
          </a:xfrm>
          <a:prstGeom prst="rect">
            <a:avLst/>
          </a:prstGeom>
          <a:noFill/>
          <a:ln w="9525">
            <a:noFill/>
            <a:miter lim="800000"/>
            <a:headEnd/>
            <a:tailEnd/>
          </a:ln>
        </p:spPr>
        <p:txBody>
          <a:bodyPr wrap="none">
            <a:prstTxWarp prst="textNoShape">
              <a:avLst/>
            </a:prstTxWarp>
            <a:spAutoFit/>
          </a:bodyPr>
          <a:lstStyle/>
          <a:p>
            <a:pPr eaLnBrk="1" hangingPunct="1"/>
            <a:r>
              <a:rPr lang="ja-JP" altLang="en-US" sz="1500"/>
              <a:t>漿膜</a:t>
            </a:r>
          </a:p>
        </p:txBody>
      </p:sp>
      <p:sp>
        <p:nvSpPr>
          <p:cNvPr id="28680" name="テキスト ボックス 8"/>
          <p:cNvSpPr txBox="1">
            <a:spLocks noChangeArrowheads="1"/>
          </p:cNvSpPr>
          <p:nvPr/>
        </p:nvSpPr>
        <p:spPr bwMode="auto">
          <a:xfrm>
            <a:off x="1162846" y="5035022"/>
            <a:ext cx="798617" cy="323165"/>
          </a:xfrm>
          <a:prstGeom prst="rect">
            <a:avLst/>
          </a:prstGeom>
          <a:solidFill>
            <a:srgbClr val="7F4D00"/>
          </a:solidFill>
          <a:ln w="38100">
            <a:solidFill>
              <a:srgbClr val="FFC000"/>
            </a:solidFill>
            <a:miter lim="800000"/>
            <a:headEnd/>
            <a:tailEnd/>
          </a:ln>
        </p:spPr>
        <p:txBody>
          <a:bodyPr wrap="none">
            <a:prstTxWarp prst="textNoShape">
              <a:avLst/>
            </a:prstTxWarp>
            <a:spAutoFit/>
          </a:bodyPr>
          <a:lstStyle/>
          <a:p>
            <a:pPr eaLnBrk="1" hangingPunct="1"/>
            <a:r>
              <a:rPr lang="en-US" altLang="ja-JP" sz="1500">
                <a:solidFill>
                  <a:schemeClr val="bg1"/>
                </a:solidFill>
              </a:rPr>
              <a:t>M </a:t>
            </a:r>
            <a:r>
              <a:rPr lang="ja-JP" altLang="en-US" sz="1500">
                <a:solidFill>
                  <a:schemeClr val="bg1"/>
                </a:solidFill>
              </a:rPr>
              <a:t>がん</a:t>
            </a:r>
          </a:p>
        </p:txBody>
      </p:sp>
      <p:sp>
        <p:nvSpPr>
          <p:cNvPr id="28681" name="テキスト ボックス 9"/>
          <p:cNvSpPr txBox="1">
            <a:spLocks noChangeArrowheads="1"/>
          </p:cNvSpPr>
          <p:nvPr/>
        </p:nvSpPr>
        <p:spPr bwMode="auto">
          <a:xfrm>
            <a:off x="2237054" y="5035022"/>
            <a:ext cx="894797" cy="323165"/>
          </a:xfrm>
          <a:prstGeom prst="rect">
            <a:avLst/>
          </a:prstGeom>
          <a:solidFill>
            <a:srgbClr val="7F4D00"/>
          </a:solidFill>
          <a:ln w="38100">
            <a:solidFill>
              <a:srgbClr val="FFC000"/>
            </a:solidFill>
            <a:miter lim="800000"/>
            <a:headEnd/>
            <a:tailEnd/>
          </a:ln>
        </p:spPr>
        <p:txBody>
          <a:bodyPr wrap="none">
            <a:prstTxWarp prst="textNoShape">
              <a:avLst/>
            </a:prstTxWarp>
            <a:spAutoFit/>
          </a:bodyPr>
          <a:lstStyle/>
          <a:p>
            <a:pPr eaLnBrk="1" hangingPunct="1"/>
            <a:r>
              <a:rPr lang="en-US" altLang="ja-JP" sz="1500">
                <a:solidFill>
                  <a:schemeClr val="bg1"/>
                </a:solidFill>
              </a:rPr>
              <a:t>SM </a:t>
            </a:r>
            <a:r>
              <a:rPr lang="ja-JP" altLang="en-US" sz="1500">
                <a:solidFill>
                  <a:schemeClr val="bg1"/>
                </a:solidFill>
              </a:rPr>
              <a:t>がん</a:t>
            </a:r>
          </a:p>
        </p:txBody>
      </p:sp>
      <p:sp>
        <p:nvSpPr>
          <p:cNvPr id="28682" name="テキスト ボックス 10"/>
          <p:cNvSpPr txBox="1">
            <a:spLocks noChangeArrowheads="1"/>
          </p:cNvSpPr>
          <p:nvPr/>
        </p:nvSpPr>
        <p:spPr bwMode="auto">
          <a:xfrm>
            <a:off x="3565262" y="5035022"/>
            <a:ext cx="912429" cy="323165"/>
          </a:xfrm>
          <a:prstGeom prst="rect">
            <a:avLst/>
          </a:prstGeom>
          <a:solidFill>
            <a:srgbClr val="2A1000"/>
          </a:solidFill>
          <a:ln w="38100">
            <a:solidFill>
              <a:srgbClr val="C00000"/>
            </a:solidFill>
            <a:miter lim="800000"/>
            <a:headEnd/>
            <a:tailEnd/>
          </a:ln>
        </p:spPr>
        <p:txBody>
          <a:bodyPr wrap="none">
            <a:prstTxWarp prst="textNoShape">
              <a:avLst/>
            </a:prstTxWarp>
            <a:spAutoFit/>
          </a:bodyPr>
          <a:lstStyle/>
          <a:p>
            <a:pPr eaLnBrk="1" hangingPunct="1"/>
            <a:r>
              <a:rPr lang="en-US" altLang="ja-JP" sz="1500">
                <a:solidFill>
                  <a:schemeClr val="bg1"/>
                </a:solidFill>
              </a:rPr>
              <a:t>MP </a:t>
            </a:r>
            <a:r>
              <a:rPr lang="ja-JP" altLang="en-US" sz="1500">
                <a:solidFill>
                  <a:schemeClr val="bg1"/>
                </a:solidFill>
              </a:rPr>
              <a:t>がん</a:t>
            </a:r>
          </a:p>
        </p:txBody>
      </p:sp>
      <p:sp>
        <p:nvSpPr>
          <p:cNvPr id="28683" name="テキスト ボックス 11"/>
          <p:cNvSpPr txBox="1">
            <a:spLocks noChangeArrowheads="1"/>
          </p:cNvSpPr>
          <p:nvPr/>
        </p:nvSpPr>
        <p:spPr bwMode="auto">
          <a:xfrm>
            <a:off x="4796897" y="5035022"/>
            <a:ext cx="814647" cy="323165"/>
          </a:xfrm>
          <a:prstGeom prst="rect">
            <a:avLst/>
          </a:prstGeom>
          <a:solidFill>
            <a:srgbClr val="2A1000"/>
          </a:solidFill>
          <a:ln w="38100">
            <a:solidFill>
              <a:srgbClr val="C00000"/>
            </a:solidFill>
            <a:miter lim="800000"/>
            <a:headEnd/>
            <a:tailEnd/>
          </a:ln>
        </p:spPr>
        <p:txBody>
          <a:bodyPr wrap="none">
            <a:prstTxWarp prst="textNoShape">
              <a:avLst/>
            </a:prstTxWarp>
            <a:spAutoFit/>
          </a:bodyPr>
          <a:lstStyle/>
          <a:p>
            <a:pPr eaLnBrk="1" hangingPunct="1"/>
            <a:r>
              <a:rPr lang="en-US" altLang="ja-JP" sz="1500">
                <a:solidFill>
                  <a:schemeClr val="bg1"/>
                </a:solidFill>
              </a:rPr>
              <a:t>SS </a:t>
            </a:r>
            <a:r>
              <a:rPr lang="ja-JP" altLang="en-US" sz="1500">
                <a:solidFill>
                  <a:schemeClr val="bg1"/>
                </a:solidFill>
              </a:rPr>
              <a:t>がん</a:t>
            </a:r>
          </a:p>
        </p:txBody>
      </p:sp>
      <p:sp>
        <p:nvSpPr>
          <p:cNvPr id="28684" name="テキスト ボックス 12"/>
          <p:cNvSpPr txBox="1">
            <a:spLocks noChangeArrowheads="1"/>
          </p:cNvSpPr>
          <p:nvPr/>
        </p:nvSpPr>
        <p:spPr bwMode="auto">
          <a:xfrm>
            <a:off x="5988845" y="5035022"/>
            <a:ext cx="821059" cy="323165"/>
          </a:xfrm>
          <a:prstGeom prst="rect">
            <a:avLst/>
          </a:prstGeom>
          <a:solidFill>
            <a:srgbClr val="2A1000"/>
          </a:solidFill>
          <a:ln w="38100">
            <a:solidFill>
              <a:srgbClr val="C00000"/>
            </a:solidFill>
            <a:miter lim="800000"/>
            <a:headEnd/>
            <a:tailEnd/>
          </a:ln>
        </p:spPr>
        <p:txBody>
          <a:bodyPr wrap="none">
            <a:prstTxWarp prst="textNoShape">
              <a:avLst/>
            </a:prstTxWarp>
            <a:spAutoFit/>
          </a:bodyPr>
          <a:lstStyle/>
          <a:p>
            <a:pPr eaLnBrk="1" hangingPunct="1"/>
            <a:r>
              <a:rPr lang="en-US" altLang="ja-JP" sz="1500">
                <a:solidFill>
                  <a:schemeClr val="bg1"/>
                </a:solidFill>
              </a:rPr>
              <a:t>SE </a:t>
            </a:r>
            <a:r>
              <a:rPr lang="ja-JP" altLang="en-US" sz="1500">
                <a:solidFill>
                  <a:schemeClr val="bg1"/>
                </a:solidFill>
              </a:rPr>
              <a:t>がん</a:t>
            </a:r>
          </a:p>
        </p:txBody>
      </p:sp>
      <p:sp>
        <p:nvSpPr>
          <p:cNvPr id="28685" name="テキスト ボックス 13"/>
          <p:cNvSpPr txBox="1">
            <a:spLocks noChangeArrowheads="1"/>
          </p:cNvSpPr>
          <p:nvPr/>
        </p:nvSpPr>
        <p:spPr bwMode="auto">
          <a:xfrm>
            <a:off x="1162845" y="5470261"/>
            <a:ext cx="2197364" cy="375708"/>
          </a:xfrm>
          <a:prstGeom prst="rect">
            <a:avLst/>
          </a:prstGeom>
          <a:solidFill>
            <a:srgbClr val="7F4D00"/>
          </a:solidFill>
          <a:ln w="28575">
            <a:solidFill>
              <a:srgbClr val="FFC000"/>
            </a:solidFill>
            <a:miter lim="800000"/>
            <a:headEnd/>
            <a:tailEnd/>
          </a:ln>
        </p:spPr>
        <p:txBody>
          <a:bodyPr wrap="none">
            <a:prstTxWarp prst="textNoShape">
              <a:avLst/>
            </a:prstTxWarp>
          </a:bodyPr>
          <a:lstStyle/>
          <a:p>
            <a:pPr algn="ctr" eaLnBrk="1" hangingPunct="1"/>
            <a:r>
              <a:rPr lang="ja-JP" altLang="en-US" sz="1500">
                <a:solidFill>
                  <a:schemeClr val="bg1"/>
                </a:solidFill>
              </a:rPr>
              <a:t>早</a:t>
            </a:r>
            <a:r>
              <a:rPr lang="en-US" altLang="en-US" sz="1500">
                <a:solidFill>
                  <a:schemeClr val="bg1"/>
                </a:solidFill>
              </a:rPr>
              <a:t> </a:t>
            </a:r>
            <a:r>
              <a:rPr lang="ja-JP" altLang="en-US" sz="1500">
                <a:solidFill>
                  <a:schemeClr val="bg1"/>
                </a:solidFill>
              </a:rPr>
              <a:t>期</a:t>
            </a:r>
            <a:r>
              <a:rPr lang="en-US" altLang="en-US" sz="1500">
                <a:solidFill>
                  <a:schemeClr val="bg1"/>
                </a:solidFill>
              </a:rPr>
              <a:t> </a:t>
            </a:r>
            <a:r>
              <a:rPr lang="ja-JP" altLang="en-US" sz="1500">
                <a:solidFill>
                  <a:schemeClr val="bg1"/>
                </a:solidFill>
              </a:rPr>
              <a:t>癌</a:t>
            </a:r>
          </a:p>
        </p:txBody>
      </p:sp>
      <p:sp>
        <p:nvSpPr>
          <p:cNvPr id="28686" name="テキスト ボックス 14"/>
          <p:cNvSpPr txBox="1">
            <a:spLocks noChangeArrowheads="1"/>
          </p:cNvSpPr>
          <p:nvPr/>
        </p:nvSpPr>
        <p:spPr bwMode="auto">
          <a:xfrm>
            <a:off x="3565262" y="5470261"/>
            <a:ext cx="4553479" cy="375708"/>
          </a:xfrm>
          <a:prstGeom prst="rect">
            <a:avLst/>
          </a:prstGeom>
          <a:solidFill>
            <a:srgbClr val="2A1000"/>
          </a:solidFill>
          <a:ln w="28575">
            <a:solidFill>
              <a:srgbClr val="FF0000"/>
            </a:solidFill>
            <a:miter lim="800000"/>
            <a:headEnd/>
            <a:tailEnd/>
          </a:ln>
        </p:spPr>
        <p:txBody>
          <a:bodyPr wrap="none">
            <a:prstTxWarp prst="textNoShape">
              <a:avLst/>
            </a:prstTxWarp>
          </a:bodyPr>
          <a:lstStyle/>
          <a:p>
            <a:pPr algn="ctr" eaLnBrk="1" hangingPunct="1"/>
            <a:r>
              <a:rPr lang="ja-JP" altLang="en-US" sz="1500">
                <a:solidFill>
                  <a:schemeClr val="bg1"/>
                </a:solidFill>
              </a:rPr>
              <a:t>進</a:t>
            </a:r>
            <a:r>
              <a:rPr lang="en-US" altLang="en-US" sz="1500">
                <a:solidFill>
                  <a:schemeClr val="bg1"/>
                </a:solidFill>
              </a:rPr>
              <a:t>  </a:t>
            </a:r>
            <a:r>
              <a:rPr lang="ja-JP" altLang="en-US" sz="1500">
                <a:solidFill>
                  <a:schemeClr val="bg1"/>
                </a:solidFill>
              </a:rPr>
              <a:t>行</a:t>
            </a:r>
            <a:r>
              <a:rPr lang="en-US" altLang="en-US" sz="1500">
                <a:solidFill>
                  <a:schemeClr val="bg1"/>
                </a:solidFill>
              </a:rPr>
              <a:t>  </a:t>
            </a:r>
            <a:r>
              <a:rPr lang="ja-JP" altLang="en-US" sz="1500">
                <a:solidFill>
                  <a:schemeClr val="bg1"/>
                </a:solidFill>
              </a:rPr>
              <a:t>癌</a:t>
            </a:r>
          </a:p>
        </p:txBody>
      </p:sp>
      <p:sp>
        <p:nvSpPr>
          <p:cNvPr id="28687" name="テキスト ボックス 15"/>
          <p:cNvSpPr txBox="1">
            <a:spLocks noChangeArrowheads="1"/>
          </p:cNvSpPr>
          <p:nvPr/>
        </p:nvSpPr>
        <p:spPr bwMode="auto">
          <a:xfrm>
            <a:off x="7151689" y="5035022"/>
            <a:ext cx="761747" cy="323165"/>
          </a:xfrm>
          <a:prstGeom prst="rect">
            <a:avLst/>
          </a:prstGeom>
          <a:solidFill>
            <a:srgbClr val="2A1000"/>
          </a:solidFill>
          <a:ln w="38100">
            <a:solidFill>
              <a:srgbClr val="C00000"/>
            </a:solidFill>
            <a:miter lim="800000"/>
            <a:headEnd/>
            <a:tailEnd/>
          </a:ln>
        </p:spPr>
        <p:txBody>
          <a:bodyPr wrap="none">
            <a:prstTxWarp prst="textNoShape">
              <a:avLst/>
            </a:prstTxWarp>
            <a:spAutoFit/>
          </a:bodyPr>
          <a:lstStyle/>
          <a:p>
            <a:pPr eaLnBrk="1" hangingPunct="1"/>
            <a:r>
              <a:rPr lang="en-US" altLang="ja-JP" sz="1500">
                <a:solidFill>
                  <a:schemeClr val="bg1"/>
                </a:solidFill>
              </a:rPr>
              <a:t>SI </a:t>
            </a:r>
            <a:r>
              <a:rPr lang="ja-JP" altLang="en-US" sz="1500">
                <a:solidFill>
                  <a:schemeClr val="bg1"/>
                </a:solidFill>
              </a:rPr>
              <a:t>がん</a:t>
            </a:r>
          </a:p>
        </p:txBody>
      </p:sp>
      <p:sp>
        <p:nvSpPr>
          <p:cNvPr id="123921" name="Rectangle 17"/>
          <p:cNvSpPr>
            <a:spLocks noChangeArrowheads="1"/>
          </p:cNvSpPr>
          <p:nvPr/>
        </p:nvSpPr>
        <p:spPr bwMode="auto">
          <a:xfrm>
            <a:off x="1564073" y="672531"/>
            <a:ext cx="5827236" cy="769441"/>
          </a:xfrm>
          <a:prstGeom prst="rect">
            <a:avLst/>
          </a:prstGeom>
          <a:noFill/>
          <a:ln w="9525">
            <a:noFill/>
            <a:miter lim="800000"/>
            <a:headEnd/>
            <a:tailEnd/>
          </a:ln>
          <a:effectLst/>
        </p:spPr>
        <p:txBody>
          <a:bodyPr wrap="none">
            <a:prstTxWarp prst="textNoShape">
              <a:avLst/>
            </a:prstTxWarp>
            <a:spAutoFit/>
          </a:bodyPr>
          <a:lstStyle/>
          <a:p>
            <a:pPr eaLnBrk="1" hangingPunct="1"/>
            <a:r>
              <a:rPr lang="ja-JP" altLang="en-US" sz="4400" b="1" dirty="0">
                <a:latin typeface="+mj-ea"/>
                <a:ea typeface="+mj-ea"/>
              </a:rPr>
              <a:t>癌の深さ（壁進達度）</a:t>
            </a:r>
          </a:p>
        </p:txBody>
      </p:sp>
    </p:spTree>
    <p:extLst>
      <p:ext uri="{BB962C8B-B14F-4D97-AF65-F5344CB8AC3E}">
        <p14:creationId xmlns:p14="http://schemas.microsoft.com/office/powerpoint/2010/main" val="4625648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図 1" descr="転移.jpg"/>
          <p:cNvPicPr>
            <a:picLocks noChangeAspect="1"/>
          </p:cNvPicPr>
          <p:nvPr/>
        </p:nvPicPr>
        <p:blipFill>
          <a:blip r:embed="rId3"/>
          <a:srcRect l="5769" t="6186" r="7822"/>
          <a:stretch>
            <a:fillRect/>
          </a:stretch>
        </p:blipFill>
        <p:spPr bwMode="auto">
          <a:xfrm>
            <a:off x="1983053" y="1387740"/>
            <a:ext cx="4865688" cy="3731948"/>
          </a:xfrm>
          <a:prstGeom prst="rect">
            <a:avLst/>
          </a:prstGeom>
          <a:noFill/>
          <a:ln w="9525">
            <a:noFill/>
            <a:miter lim="800000"/>
            <a:headEnd/>
            <a:tailEnd/>
          </a:ln>
        </p:spPr>
      </p:pic>
      <p:sp>
        <p:nvSpPr>
          <p:cNvPr id="30723" name="テキスト ボックス 3"/>
          <p:cNvSpPr txBox="1">
            <a:spLocks noChangeArrowheads="1"/>
          </p:cNvSpPr>
          <p:nvPr/>
        </p:nvSpPr>
        <p:spPr bwMode="auto">
          <a:xfrm>
            <a:off x="4901284" y="4992820"/>
            <a:ext cx="954107" cy="323165"/>
          </a:xfrm>
          <a:prstGeom prst="rect">
            <a:avLst/>
          </a:prstGeom>
          <a:solidFill>
            <a:schemeClr val="bg1"/>
          </a:solidFill>
          <a:ln w="28575">
            <a:solidFill>
              <a:srgbClr val="FF0000"/>
            </a:solidFill>
            <a:miter lim="800000"/>
            <a:headEnd/>
            <a:tailEnd/>
          </a:ln>
        </p:spPr>
        <p:txBody>
          <a:bodyPr wrap="none">
            <a:prstTxWarp prst="textNoShape">
              <a:avLst/>
            </a:prstTxWarp>
            <a:spAutoFit/>
          </a:bodyPr>
          <a:lstStyle/>
          <a:p>
            <a:pPr eaLnBrk="1" hangingPunct="1"/>
            <a:r>
              <a:rPr lang="ja-JP" altLang="en-US" sz="1500"/>
              <a:t>腹膜転移</a:t>
            </a:r>
          </a:p>
        </p:txBody>
      </p:sp>
      <p:sp>
        <p:nvSpPr>
          <p:cNvPr id="30724" name="テキスト ボックス 4"/>
          <p:cNvSpPr txBox="1">
            <a:spLocks noChangeArrowheads="1"/>
          </p:cNvSpPr>
          <p:nvPr/>
        </p:nvSpPr>
        <p:spPr bwMode="auto">
          <a:xfrm>
            <a:off x="6539178" y="3541450"/>
            <a:ext cx="1146468" cy="323165"/>
          </a:xfrm>
          <a:prstGeom prst="rect">
            <a:avLst/>
          </a:prstGeom>
          <a:solidFill>
            <a:schemeClr val="bg1"/>
          </a:solidFill>
          <a:ln w="28575">
            <a:solidFill>
              <a:srgbClr val="FF0000"/>
            </a:solidFill>
            <a:miter lim="800000"/>
            <a:headEnd/>
            <a:tailEnd/>
          </a:ln>
        </p:spPr>
        <p:txBody>
          <a:bodyPr wrap="none">
            <a:prstTxWarp prst="textNoShape">
              <a:avLst/>
            </a:prstTxWarp>
            <a:spAutoFit/>
          </a:bodyPr>
          <a:lstStyle/>
          <a:p>
            <a:pPr eaLnBrk="1" hangingPunct="1"/>
            <a:r>
              <a:rPr lang="ja-JP" altLang="en-US" sz="1500"/>
              <a:t>血行性転移</a:t>
            </a:r>
          </a:p>
        </p:txBody>
      </p:sp>
      <p:sp>
        <p:nvSpPr>
          <p:cNvPr id="30725" name="テキスト ボックス 5"/>
          <p:cNvSpPr txBox="1">
            <a:spLocks noChangeArrowheads="1"/>
          </p:cNvSpPr>
          <p:nvPr/>
        </p:nvSpPr>
        <p:spPr bwMode="auto">
          <a:xfrm>
            <a:off x="6626490" y="3991242"/>
            <a:ext cx="1338828" cy="323165"/>
          </a:xfrm>
          <a:prstGeom prst="rect">
            <a:avLst/>
          </a:prstGeom>
          <a:solidFill>
            <a:schemeClr val="bg1"/>
          </a:solidFill>
          <a:ln w="28575">
            <a:solidFill>
              <a:srgbClr val="FF0000"/>
            </a:solidFill>
            <a:miter lim="800000"/>
            <a:headEnd/>
            <a:tailEnd/>
          </a:ln>
        </p:spPr>
        <p:txBody>
          <a:bodyPr wrap="none">
            <a:prstTxWarp prst="textNoShape">
              <a:avLst/>
            </a:prstTxWarp>
            <a:spAutoFit/>
          </a:bodyPr>
          <a:lstStyle/>
          <a:p>
            <a:pPr eaLnBrk="1" hangingPunct="1"/>
            <a:r>
              <a:rPr lang="ja-JP" altLang="en-US" sz="1500"/>
              <a:t>肝臓・肺など</a:t>
            </a:r>
          </a:p>
        </p:txBody>
      </p:sp>
      <p:sp>
        <p:nvSpPr>
          <p:cNvPr id="30726" name="テキスト ボックス 6"/>
          <p:cNvSpPr txBox="1">
            <a:spLocks noChangeArrowheads="1"/>
          </p:cNvSpPr>
          <p:nvPr/>
        </p:nvSpPr>
        <p:spPr bwMode="auto">
          <a:xfrm>
            <a:off x="1058333" y="4615658"/>
            <a:ext cx="1338828" cy="323165"/>
          </a:xfrm>
          <a:prstGeom prst="rect">
            <a:avLst/>
          </a:prstGeom>
          <a:solidFill>
            <a:schemeClr val="bg1"/>
          </a:solidFill>
          <a:ln w="28575">
            <a:solidFill>
              <a:srgbClr val="FF0000"/>
            </a:solidFill>
            <a:miter lim="800000"/>
            <a:headEnd/>
            <a:tailEnd/>
          </a:ln>
        </p:spPr>
        <p:txBody>
          <a:bodyPr wrap="none">
            <a:prstTxWarp prst="textNoShape">
              <a:avLst/>
            </a:prstTxWarp>
            <a:spAutoFit/>
          </a:bodyPr>
          <a:lstStyle/>
          <a:p>
            <a:pPr eaLnBrk="1" hangingPunct="1"/>
            <a:r>
              <a:rPr lang="ja-JP" altLang="en-US" sz="1500"/>
              <a:t>リンパ節転移</a:t>
            </a:r>
          </a:p>
        </p:txBody>
      </p:sp>
      <p:sp>
        <p:nvSpPr>
          <p:cNvPr id="30727" name="テキスト ボックス 7"/>
          <p:cNvSpPr txBox="1">
            <a:spLocks noChangeArrowheads="1"/>
          </p:cNvSpPr>
          <p:nvPr/>
        </p:nvSpPr>
        <p:spPr bwMode="auto">
          <a:xfrm>
            <a:off x="791060" y="5154403"/>
            <a:ext cx="2383986" cy="323165"/>
          </a:xfrm>
          <a:prstGeom prst="rect">
            <a:avLst/>
          </a:prstGeom>
          <a:noFill/>
          <a:ln w="12700">
            <a:solidFill>
              <a:schemeClr val="tx2"/>
            </a:solidFill>
            <a:miter lim="800000"/>
            <a:headEnd/>
            <a:tailEnd/>
          </a:ln>
        </p:spPr>
        <p:txBody>
          <a:bodyPr wrap="none">
            <a:prstTxWarp prst="textNoShape">
              <a:avLst/>
            </a:prstTxWarp>
            <a:spAutoFit/>
          </a:bodyPr>
          <a:lstStyle/>
          <a:p>
            <a:pPr eaLnBrk="1" hangingPunct="1"/>
            <a:r>
              <a:rPr lang="ja-JP" altLang="en-US" sz="1500" b="1">
                <a:latin typeface="ＭＳ Ｐ明朝" pitchFamily="-103" charset="-128"/>
                <a:ea typeface="ＭＳ Ｐ明朝" pitchFamily="-103" charset="-128"/>
                <a:cs typeface="ＭＳ Ｐ明朝" pitchFamily="-103" charset="-128"/>
              </a:rPr>
              <a:t>手術で切除して治せる転移</a:t>
            </a:r>
          </a:p>
        </p:txBody>
      </p:sp>
      <p:sp>
        <p:nvSpPr>
          <p:cNvPr id="30728" name="テキスト ボックス 8"/>
          <p:cNvSpPr txBox="1">
            <a:spLocks noChangeArrowheads="1"/>
          </p:cNvSpPr>
          <p:nvPr/>
        </p:nvSpPr>
        <p:spPr bwMode="auto">
          <a:xfrm>
            <a:off x="6522012" y="5113304"/>
            <a:ext cx="2154757" cy="323165"/>
          </a:xfrm>
          <a:prstGeom prst="rect">
            <a:avLst/>
          </a:prstGeom>
          <a:noFill/>
          <a:ln w="12700">
            <a:solidFill>
              <a:srgbClr val="FFFF00"/>
            </a:solidFill>
            <a:miter lim="800000"/>
            <a:headEnd/>
            <a:tailEnd/>
          </a:ln>
        </p:spPr>
        <p:txBody>
          <a:bodyPr wrap="none">
            <a:prstTxWarp prst="textNoShape">
              <a:avLst/>
            </a:prstTxWarp>
            <a:spAutoFit/>
          </a:bodyPr>
          <a:lstStyle/>
          <a:p>
            <a:pPr eaLnBrk="1" hangingPunct="1"/>
            <a:r>
              <a:rPr lang="ja-JP" altLang="en-US" sz="1500" b="1">
                <a:latin typeface="ＭＳ Ｐ明朝" pitchFamily="-103" charset="-128"/>
                <a:ea typeface="ＭＳ Ｐ明朝" pitchFamily="-103" charset="-128"/>
                <a:cs typeface="ＭＳ Ｐ明朝" pitchFamily="-103" charset="-128"/>
              </a:rPr>
              <a:t>手術で取りきれない転移</a:t>
            </a:r>
          </a:p>
        </p:txBody>
      </p:sp>
      <p:sp>
        <p:nvSpPr>
          <p:cNvPr id="30729" name="Line 10"/>
          <p:cNvSpPr>
            <a:spLocks noChangeShapeType="1"/>
          </p:cNvSpPr>
          <p:nvPr/>
        </p:nvSpPr>
        <p:spPr bwMode="auto">
          <a:xfrm flipH="1">
            <a:off x="3604949" y="2428877"/>
            <a:ext cx="280458" cy="321469"/>
          </a:xfrm>
          <a:prstGeom prst="line">
            <a:avLst/>
          </a:prstGeom>
          <a:noFill/>
          <a:ln w="38100">
            <a:solidFill>
              <a:schemeClr val="tx2"/>
            </a:solidFill>
            <a:round/>
            <a:headEnd/>
            <a:tailEnd type="triangle" w="med" len="med"/>
          </a:ln>
        </p:spPr>
        <p:txBody>
          <a:bodyPr wrap="none" anchor="ctr">
            <a:prstTxWarp prst="textNoShape">
              <a:avLst/>
            </a:prstTxWarp>
          </a:bodyPr>
          <a:lstStyle/>
          <a:p>
            <a:endParaRPr lang="ja-JP" altLang="en-US" sz="1500"/>
          </a:p>
        </p:txBody>
      </p:sp>
      <p:sp>
        <p:nvSpPr>
          <p:cNvPr id="30730" name="Line 11"/>
          <p:cNvSpPr>
            <a:spLocks noChangeShapeType="1"/>
          </p:cNvSpPr>
          <p:nvPr/>
        </p:nvSpPr>
        <p:spPr bwMode="auto">
          <a:xfrm flipH="1">
            <a:off x="3950229" y="3001699"/>
            <a:ext cx="207698" cy="374385"/>
          </a:xfrm>
          <a:prstGeom prst="line">
            <a:avLst/>
          </a:prstGeom>
          <a:noFill/>
          <a:ln w="38100">
            <a:solidFill>
              <a:schemeClr val="tx2"/>
            </a:solidFill>
            <a:round/>
            <a:headEnd/>
            <a:tailEnd type="triangle" w="med" len="med"/>
          </a:ln>
        </p:spPr>
        <p:txBody>
          <a:bodyPr wrap="none" anchor="ctr">
            <a:prstTxWarp prst="textNoShape">
              <a:avLst/>
            </a:prstTxWarp>
          </a:bodyPr>
          <a:lstStyle/>
          <a:p>
            <a:endParaRPr lang="ja-JP" altLang="en-US" sz="1500"/>
          </a:p>
        </p:txBody>
      </p:sp>
      <p:sp>
        <p:nvSpPr>
          <p:cNvPr id="30731" name="Line 12"/>
          <p:cNvSpPr>
            <a:spLocks noChangeShapeType="1"/>
          </p:cNvSpPr>
          <p:nvPr/>
        </p:nvSpPr>
        <p:spPr bwMode="auto">
          <a:xfrm flipH="1">
            <a:off x="4409283" y="3346980"/>
            <a:ext cx="19843" cy="415396"/>
          </a:xfrm>
          <a:prstGeom prst="line">
            <a:avLst/>
          </a:prstGeom>
          <a:noFill/>
          <a:ln w="38100">
            <a:solidFill>
              <a:schemeClr val="tx2"/>
            </a:solidFill>
            <a:round/>
            <a:headEnd/>
            <a:tailEnd type="triangle" w="med" len="med"/>
          </a:ln>
        </p:spPr>
        <p:txBody>
          <a:bodyPr wrap="none" anchor="ctr">
            <a:prstTxWarp prst="textNoShape">
              <a:avLst/>
            </a:prstTxWarp>
          </a:bodyPr>
          <a:lstStyle/>
          <a:p>
            <a:endParaRPr lang="ja-JP" altLang="en-US" sz="1500"/>
          </a:p>
        </p:txBody>
      </p:sp>
      <p:sp>
        <p:nvSpPr>
          <p:cNvPr id="30732" name="Line 13"/>
          <p:cNvSpPr>
            <a:spLocks noChangeShapeType="1"/>
          </p:cNvSpPr>
          <p:nvPr/>
        </p:nvSpPr>
        <p:spPr bwMode="auto">
          <a:xfrm>
            <a:off x="4774408" y="3037418"/>
            <a:ext cx="218281" cy="353219"/>
          </a:xfrm>
          <a:prstGeom prst="line">
            <a:avLst/>
          </a:prstGeom>
          <a:noFill/>
          <a:ln w="38100">
            <a:solidFill>
              <a:schemeClr val="tx2"/>
            </a:solidFill>
            <a:round/>
            <a:headEnd/>
            <a:tailEnd type="triangle" w="med" len="med"/>
          </a:ln>
        </p:spPr>
        <p:txBody>
          <a:bodyPr wrap="none" anchor="ctr">
            <a:prstTxWarp prst="textNoShape">
              <a:avLst/>
            </a:prstTxWarp>
          </a:bodyPr>
          <a:lstStyle/>
          <a:p>
            <a:endParaRPr lang="ja-JP" altLang="en-US" sz="1500"/>
          </a:p>
        </p:txBody>
      </p:sp>
      <p:sp>
        <p:nvSpPr>
          <p:cNvPr id="30733" name="Line 14"/>
          <p:cNvSpPr>
            <a:spLocks noChangeShapeType="1"/>
          </p:cNvSpPr>
          <p:nvPr/>
        </p:nvSpPr>
        <p:spPr bwMode="auto">
          <a:xfrm>
            <a:off x="5004594" y="2438137"/>
            <a:ext cx="291042" cy="301625"/>
          </a:xfrm>
          <a:prstGeom prst="line">
            <a:avLst/>
          </a:prstGeom>
          <a:noFill/>
          <a:ln w="38100">
            <a:solidFill>
              <a:schemeClr val="tx2"/>
            </a:solidFill>
            <a:round/>
            <a:headEnd/>
            <a:tailEnd type="triangle" w="med" len="med"/>
          </a:ln>
        </p:spPr>
        <p:txBody>
          <a:bodyPr wrap="none" anchor="ctr">
            <a:prstTxWarp prst="textNoShape">
              <a:avLst/>
            </a:prstTxWarp>
          </a:bodyPr>
          <a:lstStyle/>
          <a:p>
            <a:endParaRPr lang="ja-JP" altLang="en-US" sz="1500"/>
          </a:p>
        </p:txBody>
      </p:sp>
      <p:sp>
        <p:nvSpPr>
          <p:cNvPr id="128015" name="Line 15"/>
          <p:cNvSpPr>
            <a:spLocks noChangeShapeType="1"/>
          </p:cNvSpPr>
          <p:nvPr/>
        </p:nvSpPr>
        <p:spPr bwMode="auto">
          <a:xfrm>
            <a:off x="4565387" y="4107657"/>
            <a:ext cx="146843" cy="415396"/>
          </a:xfrm>
          <a:prstGeom prst="line">
            <a:avLst/>
          </a:prstGeom>
          <a:noFill/>
          <a:ln w="38100">
            <a:solidFill>
              <a:schemeClr val="tx2"/>
            </a:solidFill>
            <a:round/>
            <a:headEnd/>
            <a:tailEnd type="triangle" w="med" len="med"/>
          </a:ln>
          <a:effectLst>
            <a:outerShdw dist="35921" dir="2700000" algn="ctr" rotWithShape="0">
              <a:schemeClr val="bg2"/>
            </a:outerShdw>
          </a:effectLst>
        </p:spPr>
        <p:txBody>
          <a:bodyPr wrap="none" anchor="ctr"/>
          <a:lstStyle/>
          <a:p>
            <a:pPr eaLnBrk="1" hangingPunct="1">
              <a:defRPr/>
            </a:pPr>
            <a:endParaRPr lang="ja-JP" altLang="en-US" sz="1500">
              <a:latin typeface="Times" charset="0"/>
              <a:ea typeface="ＭＳ ゴシック" charset="-128"/>
            </a:endParaRPr>
          </a:p>
        </p:txBody>
      </p:sp>
      <p:sp>
        <p:nvSpPr>
          <p:cNvPr id="128016" name="Line 16"/>
          <p:cNvSpPr>
            <a:spLocks noChangeShapeType="1"/>
          </p:cNvSpPr>
          <p:nvPr/>
        </p:nvSpPr>
        <p:spPr bwMode="auto">
          <a:xfrm>
            <a:off x="5315480" y="3487208"/>
            <a:ext cx="613833" cy="322792"/>
          </a:xfrm>
          <a:prstGeom prst="line">
            <a:avLst/>
          </a:prstGeom>
          <a:noFill/>
          <a:ln w="38100">
            <a:solidFill>
              <a:schemeClr val="tx2"/>
            </a:solidFill>
            <a:round/>
            <a:headEnd/>
            <a:tailEnd type="triangle" w="med" len="med"/>
          </a:ln>
          <a:effectLst>
            <a:outerShdw dist="35921" dir="2700000" algn="ctr" rotWithShape="0">
              <a:schemeClr val="bg2"/>
            </a:outerShdw>
          </a:effectLst>
        </p:spPr>
        <p:txBody>
          <a:bodyPr wrap="none" anchor="ctr"/>
          <a:lstStyle/>
          <a:p>
            <a:pPr eaLnBrk="1" hangingPunct="1">
              <a:defRPr/>
            </a:pPr>
            <a:endParaRPr lang="ja-JP" altLang="en-US" sz="1500">
              <a:latin typeface="Times" charset="0"/>
              <a:ea typeface="ＭＳ ゴシック" charset="-128"/>
            </a:endParaRPr>
          </a:p>
        </p:txBody>
      </p:sp>
      <p:sp>
        <p:nvSpPr>
          <p:cNvPr id="128017" name="Line 17"/>
          <p:cNvSpPr>
            <a:spLocks noChangeShapeType="1"/>
          </p:cNvSpPr>
          <p:nvPr/>
        </p:nvSpPr>
        <p:spPr bwMode="auto">
          <a:xfrm flipH="1">
            <a:off x="3528220" y="3389313"/>
            <a:ext cx="310885" cy="187854"/>
          </a:xfrm>
          <a:prstGeom prst="line">
            <a:avLst/>
          </a:prstGeom>
          <a:noFill/>
          <a:ln w="38100">
            <a:solidFill>
              <a:schemeClr val="tx2"/>
            </a:solidFill>
            <a:round/>
            <a:headEnd/>
            <a:tailEnd type="triangle" w="med" len="med"/>
          </a:ln>
          <a:effectLst>
            <a:outerShdw dist="35921" dir="2700000" algn="ctr" rotWithShape="0">
              <a:schemeClr val="bg2"/>
            </a:outerShdw>
          </a:effectLst>
        </p:spPr>
        <p:txBody>
          <a:bodyPr wrap="none" anchor="ctr"/>
          <a:lstStyle/>
          <a:p>
            <a:pPr eaLnBrk="1" hangingPunct="1">
              <a:defRPr/>
            </a:pPr>
            <a:endParaRPr lang="ja-JP" altLang="en-US" sz="1500">
              <a:latin typeface="Times" charset="0"/>
              <a:ea typeface="ＭＳ ゴシック" charset="-128"/>
            </a:endParaRPr>
          </a:p>
        </p:txBody>
      </p:sp>
      <p:sp>
        <p:nvSpPr>
          <p:cNvPr id="128018" name="Text Box 18"/>
          <p:cNvSpPr txBox="1">
            <a:spLocks noChangeArrowheads="1"/>
          </p:cNvSpPr>
          <p:nvPr/>
        </p:nvSpPr>
        <p:spPr bwMode="auto">
          <a:xfrm>
            <a:off x="984919" y="558060"/>
            <a:ext cx="7160935" cy="584775"/>
          </a:xfrm>
          <a:prstGeom prst="rect">
            <a:avLst/>
          </a:prstGeom>
          <a:noFill/>
          <a:ln w="9525">
            <a:noFill/>
            <a:miter lim="800000"/>
            <a:headEnd/>
            <a:tailEnd/>
          </a:ln>
          <a:effectLst/>
        </p:spPr>
        <p:txBody>
          <a:bodyPr wrap="none">
            <a:prstTxWarp prst="textNoShape">
              <a:avLst/>
            </a:prstTxWarp>
            <a:spAutoFit/>
          </a:bodyPr>
          <a:lstStyle/>
          <a:p>
            <a:pPr eaLnBrk="1" hangingPunct="1"/>
            <a:r>
              <a:rPr lang="ja-JP" altLang="en-US" sz="3200" b="1">
                <a:latin typeface="+mj-ea"/>
                <a:ea typeface="+mj-ea"/>
              </a:rPr>
              <a:t>手術で取れる転移・取りきれない転移</a:t>
            </a:r>
          </a:p>
        </p:txBody>
      </p:sp>
    </p:spTree>
    <p:extLst>
      <p:ext uri="{BB962C8B-B14F-4D97-AF65-F5344CB8AC3E}">
        <p14:creationId xmlns:p14="http://schemas.microsoft.com/office/powerpoint/2010/main" val="1368204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a:off x="598692" y="4116419"/>
            <a:ext cx="2599387" cy="2088340"/>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十分な</a:t>
            </a:r>
            <a:endPar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説明</a:t>
            </a:r>
          </a:p>
        </p:txBody>
      </p:sp>
      <p:sp>
        <p:nvSpPr>
          <p:cNvPr id="44" name="テキスト ボックス 43"/>
          <p:cNvSpPr txBox="1"/>
          <p:nvPr/>
        </p:nvSpPr>
        <p:spPr>
          <a:xfrm>
            <a:off x="0" y="182250"/>
            <a:ext cx="9144000" cy="754053"/>
          </a:xfrm>
          <a:prstGeom prst="rect">
            <a:avLst/>
          </a:prstGeom>
          <a:noFill/>
        </p:spPr>
        <p:txBody>
          <a:bodyPr wrap="square" rtlCol="0">
            <a:spAutoFit/>
          </a:bodyPr>
          <a:lstStyle/>
          <a:p>
            <a:pPr algn="ctr"/>
            <a:r>
              <a:rPr lang="ja-JP" altLang="en-US" sz="4300" b="1" spc="-15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治療法を決めるとき大切なこと</a:t>
            </a:r>
            <a:endParaRPr kumimoji="1" lang="ja-JP" altLang="en-US" sz="4300" b="1" spc="-15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8" name="円/楕円 17"/>
          <p:cNvSpPr/>
          <p:nvPr/>
        </p:nvSpPr>
        <p:spPr>
          <a:xfrm>
            <a:off x="3325375" y="2422847"/>
            <a:ext cx="2481346" cy="1840968"/>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a:r>
              <a:rPr lang="ja-JP" altLang="en-US" sz="3700" b="1" dirty="0">
                <a:solidFill>
                  <a:schemeClr val="tx1">
                    <a:lumMod val="75000"/>
                    <a:lumOff val="25000"/>
                  </a:schemeClr>
                </a:solidFill>
                <a:latin typeface="メイリオ" panose="020B0604030504040204" pitchFamily="50" charset="-128"/>
                <a:ea typeface="メイリオ" panose="020B0604030504040204" pitchFamily="50" charset="-128"/>
              </a:rPr>
              <a:t>相 談</a:t>
            </a:r>
          </a:p>
        </p:txBody>
      </p:sp>
      <p:sp>
        <p:nvSpPr>
          <p:cNvPr id="21" name="円/楕円 20"/>
          <p:cNvSpPr/>
          <p:nvPr/>
        </p:nvSpPr>
        <p:spPr>
          <a:xfrm>
            <a:off x="1187624" y="2556881"/>
            <a:ext cx="2794620" cy="2179158"/>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252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患者の価値観</a:t>
            </a:r>
          </a:p>
        </p:txBody>
      </p:sp>
      <p:sp>
        <p:nvSpPr>
          <p:cNvPr id="24" name="円/楕円 23"/>
          <p:cNvSpPr/>
          <p:nvPr/>
        </p:nvSpPr>
        <p:spPr>
          <a:xfrm>
            <a:off x="5172114" y="2556593"/>
            <a:ext cx="2873362" cy="2240559"/>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252000" rIns="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希望する生き方</a:t>
            </a:r>
          </a:p>
        </p:txBody>
      </p:sp>
      <p:sp>
        <p:nvSpPr>
          <p:cNvPr id="40" name="円/楕円 39"/>
          <p:cNvSpPr/>
          <p:nvPr/>
        </p:nvSpPr>
        <p:spPr>
          <a:xfrm>
            <a:off x="6061027" y="4149080"/>
            <a:ext cx="2615429" cy="2039431"/>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360000" rIns="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説明の</a:t>
            </a:r>
            <a:endPar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理解</a:t>
            </a:r>
          </a:p>
        </p:txBody>
      </p:sp>
      <p:sp>
        <p:nvSpPr>
          <p:cNvPr id="2" name="正方形/長方形 1"/>
          <p:cNvSpPr/>
          <p:nvPr/>
        </p:nvSpPr>
        <p:spPr>
          <a:xfrm>
            <a:off x="611560" y="1154271"/>
            <a:ext cx="7848871" cy="1384995"/>
          </a:xfrm>
          <a:prstGeom prst="rect">
            <a:avLst/>
          </a:prstGeom>
        </p:spPr>
        <p:txBody>
          <a:bodyPr wrap="square">
            <a:spAutoFit/>
          </a:bodyPr>
          <a:lstStyle/>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自分の病</a:t>
            </a:r>
            <a:r>
              <a:rPr lang="ja-JP" altLang="en-US" sz="2800" b="1" spc="-600" dirty="0">
                <a:solidFill>
                  <a:schemeClr val="tx1">
                    <a:lumMod val="75000"/>
                    <a:lumOff val="25000"/>
                  </a:schemeClr>
                </a:solidFill>
                <a:latin typeface="メイリオ" panose="020B0604030504040204" pitchFamily="50" charset="-128"/>
                <a:ea typeface="メイリオ" panose="020B0604030504040204" pitchFamily="50" charset="-128"/>
              </a:rPr>
              <a:t>気・</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検</a:t>
            </a:r>
            <a:r>
              <a:rPr lang="ja-JP" altLang="en-US" sz="2800" b="1" spc="-600" dirty="0">
                <a:solidFill>
                  <a:schemeClr val="tx1">
                    <a:lumMod val="75000"/>
                    <a:lumOff val="25000"/>
                  </a:schemeClr>
                </a:solidFill>
                <a:latin typeface="メイリオ" panose="020B0604030504040204" pitchFamily="50" charset="-128"/>
                <a:ea typeface="メイリオ" panose="020B0604030504040204" pitchFamily="50" charset="-128"/>
              </a:rPr>
              <a:t>査・</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治療などについて十分な</a:t>
            </a:r>
            <a:br>
              <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説明を受</a:t>
            </a:r>
            <a:r>
              <a:rPr lang="ja-JP" altLang="en-US" sz="2800" b="1" spc="-300" dirty="0">
                <a:solidFill>
                  <a:schemeClr val="tx1">
                    <a:lumMod val="75000"/>
                    <a:lumOff val="25000"/>
                  </a:schemeClr>
                </a:solidFill>
                <a:latin typeface="メイリオ" panose="020B0604030504040204" pitchFamily="50" charset="-128"/>
                <a:ea typeface="メイリオ" panose="020B0604030504040204" pitchFamily="50" charset="-128"/>
              </a:rPr>
              <a:t>け</a:t>
            </a:r>
            <a:r>
              <a:rPr lang="ja-JP" altLang="en-US" sz="2800" b="1" spc="-8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理解した上でどのような</a:t>
            </a:r>
            <a:br>
              <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医療を受けるか選択する</a:t>
            </a:r>
          </a:p>
        </p:txBody>
      </p:sp>
      <p:pic>
        <p:nvPicPr>
          <p:cNvPr id="7170" name="Picture 2" descr="C:\Users\nakamura\Desktop\ill-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377" y="3728737"/>
            <a:ext cx="3433147" cy="2652591"/>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p:cNvSpPr txBox="1"/>
          <p:nvPr/>
        </p:nvSpPr>
        <p:spPr>
          <a:xfrm>
            <a:off x="610902" y="5822503"/>
            <a:ext cx="8077827" cy="918865"/>
          </a:xfrm>
          <a:prstGeom prst="roundRect">
            <a:avLst>
              <a:gd name="adj" fmla="val 14464"/>
            </a:avLst>
          </a:prstGeom>
          <a:solidFill>
            <a:srgbClr val="E1FEFF">
              <a:alpha val="90000"/>
            </a:srgbClr>
          </a:solidFill>
          <a:ln w="76200">
            <a:solidFill>
              <a:srgbClr val="0070C0"/>
            </a:solidFill>
          </a:ln>
          <a:effectLst>
            <a:outerShdw blurRad="50800" dist="38100" dir="2700000" algn="tl" rotWithShape="0">
              <a:prstClr val="black">
                <a:alpha val="40000"/>
              </a:prstClr>
            </a:outerShdw>
          </a:effectLst>
        </p:spPr>
        <p:txBody>
          <a:bodyPr wrap="square" tIns="216000" rtlCol="0" anchor="ctr" anchorCtr="0">
            <a:noAutofit/>
          </a:bodyPr>
          <a:lstStyle>
            <a:defPPr>
              <a:defRPr lang="ja-JP"/>
            </a:defPPr>
            <a:lvl1pPr algn="ctr">
              <a:defRPr sz="4800" b="1">
                <a:solidFill>
                  <a:srgbClr val="0070C0"/>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sz="4400" dirty="0"/>
              <a:t>インフォームド・コンセント</a:t>
            </a:r>
            <a:endParaRPr lang="en-US" altLang="ja-JP" sz="4400" dirty="0"/>
          </a:p>
        </p:txBody>
      </p:sp>
    </p:spTree>
    <p:extLst>
      <p:ext uri="{BB962C8B-B14F-4D97-AF65-F5344CB8AC3E}">
        <p14:creationId xmlns:p14="http://schemas.microsoft.com/office/powerpoint/2010/main" val="82908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8" grpId="0" animBg="1"/>
      <p:bldP spid="21" grpId="0" animBg="1"/>
      <p:bldP spid="24" grpId="0" animBg="1"/>
      <p:bldP spid="40"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774590" y="1916993"/>
            <a:ext cx="7609678" cy="965510"/>
          </a:xfrm>
          <a:prstGeom prst="roundRect">
            <a:avLst>
              <a:gd name="adj" fmla="val 14464"/>
            </a:avLst>
          </a:prstGeom>
          <a:solidFill>
            <a:srgbClr val="E1FEFF">
              <a:alpha val="90000"/>
            </a:srgbClr>
          </a:solidFill>
          <a:ln w="76200">
            <a:solidFill>
              <a:srgbClr val="0070C0"/>
            </a:solidFill>
          </a:ln>
          <a:effectLst>
            <a:outerShdw blurRad="50800" dist="38100" dir="2700000" algn="tl" rotWithShape="0">
              <a:prstClr val="black">
                <a:alpha val="40000"/>
              </a:prstClr>
            </a:outerShdw>
          </a:effectLst>
        </p:spPr>
        <p:txBody>
          <a:bodyPr wrap="square" tIns="180000" rtlCol="0" anchor="ctr" anchorCtr="0">
            <a:noAutofit/>
          </a:bodyPr>
          <a:lstStyle>
            <a:defPPr>
              <a:defRPr lang="ja-JP"/>
            </a:defPPr>
            <a:lvl1pPr algn="ctr">
              <a:defRPr sz="4400" b="1">
                <a:solidFill>
                  <a:schemeClr val="bg1"/>
                </a:solidFill>
                <a:effectLst>
                  <a:outerShdw blurRad="38100" dist="38100" dir="2700000" algn="tl">
                    <a:srgbClr val="000000">
                      <a:alpha val="43137"/>
                    </a:srgbClr>
                  </a:outerShdw>
                </a:effectLst>
                <a:latin typeface="+mn-ea"/>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rPr>
              <a:t>セカンド・オピニオン</a:t>
            </a:r>
            <a:endParaRPr kumimoji="1" lang="en-US" altLang="ja-JP" sz="48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742903" y="168298"/>
            <a:ext cx="7789537" cy="1446550"/>
          </a:xfrm>
          <a:prstGeom prst="rect">
            <a:avLst/>
          </a:prstGeom>
          <a:noFill/>
        </p:spPr>
        <p:txBody>
          <a:bodyPr wrap="square" rtlCol="0">
            <a:spAutoFit/>
          </a:bodyPr>
          <a:lstStyle>
            <a:defPPr>
              <a:defRPr lang="ja-JP"/>
            </a:defPPr>
            <a:lvl1pPr algn="ctr">
              <a:defRPr sz="4400" b="1" spc="-15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治療方針は</a:t>
            </a:r>
            <a:endParaRPr kumimoji="1" lang="en-US" altLang="ja-JP"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医師によって異なることがある</a:t>
            </a:r>
          </a:p>
        </p:txBody>
      </p:sp>
      <p:sp>
        <p:nvSpPr>
          <p:cNvPr id="11" name="テキスト ボックス 10"/>
          <p:cNvSpPr txBox="1"/>
          <p:nvPr/>
        </p:nvSpPr>
        <p:spPr>
          <a:xfrm>
            <a:off x="4244000" y="3545721"/>
            <a:ext cx="4547898" cy="1323439"/>
          </a:xfrm>
          <a:prstGeom prst="rect">
            <a:avLst/>
          </a:prstGeom>
          <a:noFill/>
        </p:spPr>
        <p:txBody>
          <a:bodyPr wrap="square" rtlCol="0">
            <a:spAutoFit/>
          </a:bodyPr>
          <a:lstStyle>
            <a:defPPr>
              <a:defRPr lang="ja-JP"/>
            </a:defPPr>
            <a:lvl1pPr>
              <a:defRPr sz="4000" b="1">
                <a:solidFill>
                  <a:schemeClr val="tx1">
                    <a:lumMod val="75000"/>
                    <a:lumOff val="25000"/>
                  </a:schemeClr>
                </a:solidFill>
                <a:latin typeface="メイリオ" panose="020B0604030504040204" pitchFamily="50" charset="-128"/>
                <a:ea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別の医師の意見を聞いてもよい</a:t>
            </a:r>
          </a:p>
        </p:txBody>
      </p:sp>
      <p:sp>
        <p:nvSpPr>
          <p:cNvPr id="15" name="テキスト ボックス 14"/>
          <p:cNvSpPr txBox="1"/>
          <p:nvPr/>
        </p:nvSpPr>
        <p:spPr>
          <a:xfrm>
            <a:off x="467544" y="5129592"/>
            <a:ext cx="8280920" cy="1604787"/>
          </a:xfrm>
          <a:prstGeom prst="roundRect">
            <a:avLst>
              <a:gd name="adj" fmla="val 15760"/>
            </a:avLst>
          </a:prstGeom>
          <a:solidFill>
            <a:srgbClr val="FF9900"/>
          </a:solidFill>
        </p:spPr>
        <p:txBody>
          <a:bodyPr wrap="square" tIns="108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治療法を理解し</a:t>
            </a:r>
            <a:endParaRPr kumimoji="1" lang="en-US" altLang="ja-JP"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自分で選ぶという意識が大切</a:t>
            </a:r>
          </a:p>
        </p:txBody>
      </p:sp>
      <p:pic>
        <p:nvPicPr>
          <p:cNvPr id="9218" name="Picture 2" descr="C:\Users\nakamura\Desktop\ill-2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510" y="2891895"/>
            <a:ext cx="3836260" cy="2228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84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218C210-D225-7C4E-B2BD-EB35B2EC3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692696"/>
            <a:ext cx="8147833" cy="5282614"/>
          </a:xfrm>
          <a:prstGeom prst="rect">
            <a:avLst/>
          </a:prstGeom>
          <a:effectLst>
            <a:outerShdw blurRad="50800" dist="38100" dir="2700000" algn="tl" rotWithShape="0">
              <a:prstClr val="black">
                <a:alpha val="40000"/>
              </a:prstClr>
            </a:outerShdw>
          </a:effectLst>
        </p:spPr>
      </p:pic>
      <p:sp>
        <p:nvSpPr>
          <p:cNvPr id="5" name="テキスト ボックス 4">
            <a:extLst>
              <a:ext uri="{FF2B5EF4-FFF2-40B4-BE49-F238E27FC236}">
                <a16:creationId xmlns:a16="http://schemas.microsoft.com/office/drawing/2014/main" id="{AC81FD9E-BBE3-1741-BE77-E0D4263A1B3B}"/>
              </a:ext>
            </a:extLst>
          </p:cNvPr>
          <p:cNvSpPr txBox="1"/>
          <p:nvPr/>
        </p:nvSpPr>
        <p:spPr>
          <a:xfrm>
            <a:off x="1907704" y="4941168"/>
            <a:ext cx="5904656" cy="584775"/>
          </a:xfrm>
          <a:prstGeom prst="rect">
            <a:avLst/>
          </a:prstGeom>
          <a:noFill/>
        </p:spPr>
        <p:txBody>
          <a:bodyPr wrap="square" rtlCol="0">
            <a:spAutoFit/>
          </a:bodyPr>
          <a:lstStyle/>
          <a:p>
            <a:pPr algn="ctr"/>
            <a:r>
              <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　がんの治療における緩和ケア」対応</a:t>
            </a:r>
            <a:endPar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2A1D193D-D6B2-804B-954F-5D7CB36626B2}"/>
              </a:ext>
            </a:extLst>
          </p:cNvPr>
          <p:cNvSpPr/>
          <p:nvPr/>
        </p:nvSpPr>
        <p:spPr>
          <a:xfrm>
            <a:off x="936104" y="836712"/>
            <a:ext cx="4572000" cy="369332"/>
          </a:xfrm>
          <a:prstGeom prst="rect">
            <a:avLst/>
          </a:prstGeom>
        </p:spPr>
        <p:txBody>
          <a:bodyPr>
            <a:spAutoFit/>
          </a:bodyPr>
          <a:lstStyle/>
          <a:p>
            <a:r>
              <a:rPr lang="ja-JP" altLang="en-US">
                <a:latin typeface="MS PGothic" panose="020B0600070205080204" pitchFamily="34" charset="-128"/>
                <a:ea typeface="MS PGothic" panose="020B0600070205080204" pitchFamily="34" charset="-128"/>
              </a:rPr>
              <a:t>福井県がん教育のための教材（高校生版）</a:t>
            </a:r>
          </a:p>
        </p:txBody>
      </p:sp>
    </p:spTree>
    <p:extLst>
      <p:ext uri="{BB962C8B-B14F-4D97-AF65-F5344CB8AC3E}">
        <p14:creationId xmlns:p14="http://schemas.microsoft.com/office/powerpoint/2010/main" val="231918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円/楕円 13"/>
          <p:cNvSpPr/>
          <p:nvPr/>
        </p:nvSpPr>
        <p:spPr>
          <a:xfrm>
            <a:off x="467544" y="1718254"/>
            <a:ext cx="2763528" cy="2745543"/>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吹き出し 12"/>
          <p:cNvSpPr/>
          <p:nvPr/>
        </p:nvSpPr>
        <p:spPr>
          <a:xfrm>
            <a:off x="3301556" y="1949869"/>
            <a:ext cx="5093144" cy="2234413"/>
          </a:xfrm>
          <a:prstGeom prst="wedgeRoundRectCallout">
            <a:avLst>
              <a:gd name="adj1" fmla="val -60022"/>
              <a:gd name="adj2" fmla="val 21684"/>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p>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●体が痛くて</a:t>
            </a:r>
            <a:r>
              <a:rPr kumimoji="1"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つらい</a:t>
            </a:r>
            <a:endParaRPr kumimoji="1"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●将来のことが不安で</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r>
              <a:rPr kumimoji="1"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眠れない</a:t>
            </a:r>
            <a:endParaRPr kumimoji="1"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●治療の費用が心配  </a:t>
            </a:r>
            <a:r>
              <a:rPr lang="ja-JP" altLang="en-US" sz="26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など</a:t>
            </a:r>
            <a:endParaRPr kumimoji="1" lang="ja-JP" altLang="en-US" sz="26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C:\Users\nakamura\Desktop\イラスト-2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925" y="1833923"/>
            <a:ext cx="2066626" cy="23668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20"/>
          <p:cNvGrpSpPr/>
          <p:nvPr/>
        </p:nvGrpSpPr>
        <p:grpSpPr>
          <a:xfrm>
            <a:off x="278954" y="-17252"/>
            <a:ext cx="9198468" cy="1920846"/>
            <a:chOff x="278954" y="-17252"/>
            <a:chExt cx="9198468" cy="1920846"/>
          </a:xfrm>
        </p:grpSpPr>
        <p:pic>
          <p:nvPicPr>
            <p:cNvPr id="22" name="Picture 2" descr="C:\Users\nakamura\Desktop\スライド文字-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1541" y="-17252"/>
              <a:ext cx="7762947"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1836302" y="443287"/>
              <a:ext cx="7641120"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400" dirty="0">
                  <a:solidFill>
                    <a:schemeClr val="tx1">
                      <a:lumMod val="75000"/>
                      <a:lumOff val="25000"/>
                    </a:schemeClr>
                  </a:solidFill>
                  <a:effectLst/>
                </a:rPr>
                <a:t>がんの治療ではどのような</a:t>
              </a:r>
              <a:endParaRPr lang="en-US" altLang="ja-JP" sz="4400" dirty="0">
                <a:solidFill>
                  <a:schemeClr val="tx1">
                    <a:lumMod val="75000"/>
                    <a:lumOff val="25000"/>
                  </a:schemeClr>
                </a:solidFill>
                <a:effectLst/>
              </a:endParaRPr>
            </a:p>
            <a:p>
              <a:pPr algn="l"/>
              <a:r>
                <a:rPr lang="ja-JP" altLang="en-US" sz="4400" dirty="0">
                  <a:solidFill>
                    <a:schemeClr val="tx1">
                      <a:lumMod val="75000"/>
                      <a:lumOff val="25000"/>
                    </a:schemeClr>
                  </a:solidFill>
                  <a:effectLst/>
                </a:rPr>
                <a:t>問題が起こるのだろう</a:t>
              </a:r>
            </a:p>
          </p:txBody>
        </p:sp>
        <p:grpSp>
          <p:nvGrpSpPr>
            <p:cNvPr id="3" name="グループ化 23"/>
            <p:cNvGrpSpPr/>
            <p:nvPr/>
          </p:nvGrpSpPr>
          <p:grpSpPr>
            <a:xfrm>
              <a:off x="278954" y="386897"/>
              <a:ext cx="1008112" cy="1067428"/>
              <a:chOff x="728192" y="921380"/>
              <a:chExt cx="1008112" cy="1067428"/>
            </a:xfrm>
          </p:grpSpPr>
          <p:sp>
            <p:nvSpPr>
              <p:cNvPr id="25" name="円/楕円 24"/>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テキスト ボックス 25"/>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grpSp>
        <p:nvGrpSpPr>
          <p:cNvPr id="4" name="グループ化 3"/>
          <p:cNvGrpSpPr/>
          <p:nvPr/>
        </p:nvGrpSpPr>
        <p:grpSpPr>
          <a:xfrm>
            <a:off x="4920170" y="4379131"/>
            <a:ext cx="2072734" cy="2072734"/>
            <a:chOff x="5019546" y="4379131"/>
            <a:chExt cx="2072734" cy="2072734"/>
          </a:xfrm>
        </p:grpSpPr>
        <p:sp>
          <p:nvSpPr>
            <p:cNvPr id="16" name="円/楕円 15"/>
            <p:cNvSpPr/>
            <p:nvPr/>
          </p:nvSpPr>
          <p:spPr>
            <a:xfrm>
              <a:off x="5019546" y="4379131"/>
              <a:ext cx="2072734" cy="2072734"/>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144000" rIns="0" rtlCol="0" anchor="ctr"/>
            <a:lstStyle/>
            <a:p>
              <a:pPr algn="ctr"/>
              <a:endParaRPr lang="ja-JP" altLang="en-US" sz="3600" b="1" dirty="0">
                <a:solidFill>
                  <a:srgbClr val="01B3B7"/>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5111285" y="4661203"/>
              <a:ext cx="1889256" cy="1477328"/>
            </a:xfrm>
            <a:prstGeom prst="rect">
              <a:avLst/>
            </a:prstGeom>
          </p:spPr>
          <p:txBody>
            <a:bodyPr wrap="square">
              <a:spAutoFit/>
            </a:bodyPr>
            <a:lstStyle/>
            <a:p>
              <a:pPr lvl="0" algn="ctr"/>
              <a:r>
                <a:rPr lang="ja-JP" altLang="en-US" sz="5400" b="1" dirty="0">
                  <a:solidFill>
                    <a:srgbClr val="01B3B7"/>
                  </a:solidFill>
                  <a:latin typeface="メイリオ" panose="020B0604030504040204" pitchFamily="50" charset="-128"/>
                  <a:ea typeface="メイリオ" panose="020B0604030504040204" pitchFamily="50" charset="-128"/>
                </a:rPr>
                <a:t>心</a:t>
              </a:r>
              <a:br>
                <a:rPr lang="en-US" altLang="ja-JP" sz="4400" b="1" dirty="0">
                  <a:solidFill>
                    <a:srgbClr val="01B3B7"/>
                  </a:solidFill>
                  <a:latin typeface="メイリオ" panose="020B0604030504040204" pitchFamily="50" charset="-128"/>
                  <a:ea typeface="メイリオ" panose="020B0604030504040204" pitchFamily="50" charset="-128"/>
                </a:rPr>
              </a:br>
              <a:r>
                <a:rPr lang="ja-JP" altLang="en-US" sz="3600" b="1" dirty="0">
                  <a:solidFill>
                    <a:srgbClr val="01B3B7"/>
                  </a:solidFill>
                  <a:latin typeface="メイリオ" panose="020B0604030504040204" pitchFamily="50" charset="-128"/>
                  <a:ea typeface="メイリオ" panose="020B0604030504040204" pitchFamily="50" charset="-128"/>
                </a:rPr>
                <a:t>の痛み</a:t>
              </a:r>
            </a:p>
          </p:txBody>
        </p:sp>
      </p:grpSp>
      <p:grpSp>
        <p:nvGrpSpPr>
          <p:cNvPr id="6" name="グループ化 2"/>
          <p:cNvGrpSpPr/>
          <p:nvPr/>
        </p:nvGrpSpPr>
        <p:grpSpPr>
          <a:xfrm>
            <a:off x="2339752" y="4368312"/>
            <a:ext cx="2132872" cy="2072734"/>
            <a:chOff x="1979712" y="4368312"/>
            <a:chExt cx="2132872" cy="2072734"/>
          </a:xfrm>
        </p:grpSpPr>
        <p:sp>
          <p:nvSpPr>
            <p:cNvPr id="15" name="円/楕円 14"/>
            <p:cNvSpPr/>
            <p:nvPr/>
          </p:nvSpPr>
          <p:spPr>
            <a:xfrm>
              <a:off x="2009781" y="4368312"/>
              <a:ext cx="2072734" cy="2072734"/>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144000" rIns="0" rtlCol="0" anchor="ctr"/>
            <a:lstStyle/>
            <a:p>
              <a:pPr algn="ctr"/>
              <a:endParaRPr lang="ja-JP" altLang="en-US" sz="3600" b="1" dirty="0">
                <a:solidFill>
                  <a:srgbClr val="01B3B7"/>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1979712" y="4700691"/>
              <a:ext cx="2132872" cy="1477328"/>
            </a:xfrm>
            <a:prstGeom prst="rect">
              <a:avLst/>
            </a:prstGeom>
          </p:spPr>
          <p:txBody>
            <a:bodyPr>
              <a:spAutoFit/>
            </a:bodyPr>
            <a:lstStyle/>
            <a:p>
              <a:pPr lvl="0" algn="ctr"/>
              <a:r>
                <a:rPr lang="ja-JP" altLang="en-US" sz="5400" b="1" dirty="0">
                  <a:solidFill>
                    <a:srgbClr val="01B3B7"/>
                  </a:solidFill>
                  <a:latin typeface="メイリオ" panose="020B0604030504040204" pitchFamily="50" charset="-128"/>
                  <a:ea typeface="メイリオ" panose="020B0604030504040204" pitchFamily="50" charset="-128"/>
                </a:rPr>
                <a:t>体</a:t>
              </a:r>
              <a:br>
                <a:rPr lang="en-US" altLang="ja-JP" sz="4400" b="1" dirty="0">
                  <a:solidFill>
                    <a:srgbClr val="01B3B7"/>
                  </a:solidFill>
                  <a:latin typeface="メイリオ" panose="020B0604030504040204" pitchFamily="50" charset="-128"/>
                  <a:ea typeface="メイリオ" panose="020B0604030504040204" pitchFamily="50" charset="-128"/>
                </a:rPr>
              </a:br>
              <a:r>
                <a:rPr lang="ja-JP" altLang="en-US" sz="3600" b="1" dirty="0">
                  <a:solidFill>
                    <a:srgbClr val="01B3B7"/>
                  </a:solidFill>
                  <a:latin typeface="メイリオ" panose="020B0604030504040204" pitchFamily="50" charset="-128"/>
                  <a:ea typeface="メイリオ" panose="020B0604030504040204" pitchFamily="50" charset="-128"/>
                </a:rPr>
                <a:t>の痛み</a:t>
              </a:r>
            </a:p>
          </p:txBody>
        </p:sp>
      </p:grpSp>
    </p:spTree>
    <p:extLst>
      <p:ext uri="{BB962C8B-B14F-4D97-AF65-F5344CB8AC3E}">
        <p14:creationId xmlns:p14="http://schemas.microsoft.com/office/powerpoint/2010/main" val="285053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475656" y="2579420"/>
            <a:ext cx="6192688" cy="1569660"/>
          </a:xfrm>
          <a:prstGeom prst="rect">
            <a:avLst/>
          </a:prstGeom>
          <a:noFill/>
        </p:spPr>
        <p:txBody>
          <a:bodyPr wrap="square" rtlCol="0">
            <a:spAutoFit/>
          </a:bodyPr>
          <a:lstStyle/>
          <a:p>
            <a:pPr marL="174625" indent="-174625" algn="ctr"/>
            <a:r>
              <a:rPr lang="en-US" altLang="ja-JP" sz="4800" b="1" dirty="0">
                <a:solidFill>
                  <a:schemeClr val="accent3">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2</a:t>
            </a:r>
          </a:p>
          <a:p>
            <a:pPr algn="ctr"/>
            <a:r>
              <a:rPr kumimoji="1" lang="ja-JP" altLang="en-US" sz="4800" b="1" dirty="0">
                <a:solidFill>
                  <a:schemeClr val="accent3">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日本のがんの現状</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77" y="787692"/>
            <a:ext cx="8147837" cy="5282616"/>
          </a:xfrm>
          <a:prstGeom prst="rect">
            <a:avLst/>
          </a:prstGeom>
          <a:effectLst>
            <a:outerShdw blurRad="50800" dist="38100" dir="2700000" algn="tl" rotWithShape="0">
              <a:prstClr val="black">
                <a:alpha val="40000"/>
              </a:prstClr>
            </a:outerShdw>
          </a:effectLst>
        </p:spPr>
      </p:pic>
      <p:sp>
        <p:nvSpPr>
          <p:cNvPr id="4" name="テキスト ボックス 3"/>
          <p:cNvSpPr txBox="1"/>
          <p:nvPr/>
        </p:nvSpPr>
        <p:spPr>
          <a:xfrm>
            <a:off x="1691680" y="5293287"/>
            <a:ext cx="5904656" cy="584775"/>
          </a:xfrm>
          <a:prstGeom prst="rect">
            <a:avLst/>
          </a:prstGeom>
          <a:noFill/>
        </p:spPr>
        <p:txBody>
          <a:bodyPr wrap="square" rtlCol="0">
            <a:spAutoFit/>
          </a:bodyPr>
          <a:lstStyle/>
          <a:p>
            <a:pPr algn="ctr"/>
            <a:r>
              <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　我が国におけるがんの現状」対応</a:t>
            </a:r>
            <a:endPar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a:extLst>
              <a:ext uri="{FF2B5EF4-FFF2-40B4-BE49-F238E27FC236}">
                <a16:creationId xmlns:a16="http://schemas.microsoft.com/office/drawing/2014/main" id="{8D9A246A-1067-534E-A29F-C713129B3C9A}"/>
              </a:ext>
            </a:extLst>
          </p:cNvPr>
          <p:cNvSpPr/>
          <p:nvPr/>
        </p:nvSpPr>
        <p:spPr>
          <a:xfrm>
            <a:off x="936104" y="899428"/>
            <a:ext cx="4572000" cy="369332"/>
          </a:xfrm>
          <a:prstGeom prst="rect">
            <a:avLst/>
          </a:prstGeom>
        </p:spPr>
        <p:txBody>
          <a:bodyPr>
            <a:spAutoFit/>
          </a:bodyPr>
          <a:lstStyle/>
          <a:p>
            <a:r>
              <a:rPr lang="ja-JP" altLang="en-US">
                <a:latin typeface="MS PGothic" panose="020B0600070205080204" pitchFamily="34" charset="-128"/>
                <a:ea typeface="MS PGothic" panose="020B0600070205080204" pitchFamily="34" charset="-128"/>
              </a:rPr>
              <a:t>福井県がん教育のための教材（高校生版）</a:t>
            </a:r>
          </a:p>
        </p:txBody>
      </p:sp>
    </p:spTree>
    <p:extLst>
      <p:ext uri="{BB962C8B-B14F-4D97-AF65-F5344CB8AC3E}">
        <p14:creationId xmlns:p14="http://schemas.microsoft.com/office/powerpoint/2010/main" val="728909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20"/>
          <p:cNvGrpSpPr/>
          <p:nvPr/>
        </p:nvGrpSpPr>
        <p:grpSpPr>
          <a:xfrm>
            <a:off x="278954" y="-17252"/>
            <a:ext cx="9198468" cy="1920846"/>
            <a:chOff x="278954" y="-17252"/>
            <a:chExt cx="9198468" cy="1920846"/>
          </a:xfrm>
        </p:grpSpPr>
        <p:pic>
          <p:nvPicPr>
            <p:cNvPr id="22"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541" y="-17252"/>
              <a:ext cx="6898851"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1836302" y="443287"/>
              <a:ext cx="7641120"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400" dirty="0">
                  <a:solidFill>
                    <a:schemeClr val="tx1">
                      <a:lumMod val="75000"/>
                      <a:lumOff val="25000"/>
                    </a:schemeClr>
                  </a:solidFill>
                  <a:effectLst/>
                </a:rPr>
                <a:t>がんの治療中に支援が</a:t>
              </a:r>
              <a:br>
                <a:rPr lang="en-US" altLang="ja-JP" sz="4400" dirty="0">
                  <a:solidFill>
                    <a:schemeClr val="tx1">
                      <a:lumMod val="75000"/>
                      <a:lumOff val="25000"/>
                    </a:schemeClr>
                  </a:solidFill>
                  <a:effectLst/>
                </a:rPr>
              </a:br>
              <a:r>
                <a:rPr lang="ja-JP" altLang="en-US" sz="4400" dirty="0">
                  <a:solidFill>
                    <a:schemeClr val="tx1">
                      <a:lumMod val="75000"/>
                      <a:lumOff val="25000"/>
                    </a:schemeClr>
                  </a:solidFill>
                  <a:effectLst/>
                </a:rPr>
                <a:t>必要な人は誰だろう</a:t>
              </a:r>
            </a:p>
          </p:txBody>
        </p:sp>
        <p:grpSp>
          <p:nvGrpSpPr>
            <p:cNvPr id="3" name="グループ化 23"/>
            <p:cNvGrpSpPr/>
            <p:nvPr/>
          </p:nvGrpSpPr>
          <p:grpSpPr>
            <a:xfrm>
              <a:off x="278954" y="386897"/>
              <a:ext cx="1008112" cy="1067428"/>
              <a:chOff x="728192" y="921380"/>
              <a:chExt cx="1008112" cy="1067428"/>
            </a:xfrm>
          </p:grpSpPr>
          <p:sp>
            <p:nvSpPr>
              <p:cNvPr id="25" name="円/楕円 24"/>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テキスト ボックス 25"/>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sp>
        <p:nvSpPr>
          <p:cNvPr id="19" name="正方形/長方形 18"/>
          <p:cNvSpPr/>
          <p:nvPr/>
        </p:nvSpPr>
        <p:spPr>
          <a:xfrm>
            <a:off x="3851920" y="4218923"/>
            <a:ext cx="5184000" cy="2234413"/>
          </a:xfrm>
          <a:prstGeom prst="rect">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がん患者だけでなく</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支える</a:t>
            </a:r>
            <a:r>
              <a:rPr kumimoji="1" lang="ja-JP" altLang="en-US" sz="6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家族</a:t>
            </a:r>
            <a:r>
              <a:rPr kumimoji="1"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も</a:t>
            </a:r>
            <a:br>
              <a:rPr kumimoji="1"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支援が必要</a:t>
            </a:r>
            <a:endParaRPr kumimoji="1"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C:\Users\nakamura\Desktop\illust_170215-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13" y="2921036"/>
            <a:ext cx="4361956" cy="439639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1"/>
          <p:cNvGrpSpPr/>
          <p:nvPr/>
        </p:nvGrpSpPr>
        <p:grpSpPr>
          <a:xfrm>
            <a:off x="2635640" y="1853230"/>
            <a:ext cx="1715003" cy="1681211"/>
            <a:chOff x="2635640" y="1853230"/>
            <a:chExt cx="1715003" cy="1681211"/>
          </a:xfrm>
        </p:grpSpPr>
        <p:sp>
          <p:nvSpPr>
            <p:cNvPr id="14" name="円/楕円 13"/>
            <p:cNvSpPr/>
            <p:nvPr/>
          </p:nvSpPr>
          <p:spPr>
            <a:xfrm>
              <a:off x="2635640" y="1853230"/>
              <a:ext cx="1715003" cy="1681211"/>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144000" rIns="0" rtlCol="0" anchor="ctr">
              <a:normAutofit/>
            </a:bodyPr>
            <a:lstStyle/>
            <a:p>
              <a:pPr algn="ctr"/>
              <a:endParaRPr lang="ja-JP" altLang="en-US" sz="3200" b="1" dirty="0">
                <a:solidFill>
                  <a:srgbClr val="01B3B7"/>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2744650" y="2195047"/>
              <a:ext cx="1474409" cy="1118255"/>
            </a:xfrm>
            <a:prstGeom prst="rect">
              <a:avLst/>
            </a:prstGeom>
          </p:spPr>
          <p:txBody>
            <a:bodyPr wrap="square">
              <a:spAutoFit/>
            </a:bodyPr>
            <a:lstStyle/>
            <a:p>
              <a:pPr algn="ctr">
                <a:lnSpc>
                  <a:spcPts val="4000"/>
                </a:lnSpc>
              </a:pPr>
              <a:r>
                <a:rPr lang="ja-JP" altLang="en-US" sz="4500" b="1" dirty="0">
                  <a:solidFill>
                    <a:srgbClr val="01B3B7"/>
                  </a:solidFill>
                  <a:latin typeface="メイリオ" panose="020B0604030504040204" pitchFamily="50" charset="-128"/>
                  <a:ea typeface="メイリオ" panose="020B0604030504040204" pitchFamily="50" charset="-128"/>
                </a:rPr>
                <a:t>体</a:t>
              </a:r>
              <a:br>
                <a:rPr lang="en-US" altLang="ja-JP" sz="3700" b="1" dirty="0">
                  <a:solidFill>
                    <a:srgbClr val="01B3B7"/>
                  </a:solidFill>
                  <a:latin typeface="メイリオ" panose="020B0604030504040204" pitchFamily="50" charset="-128"/>
                  <a:ea typeface="メイリオ" panose="020B0604030504040204" pitchFamily="50" charset="-128"/>
                </a:rPr>
              </a:br>
              <a:r>
                <a:rPr lang="ja-JP" altLang="en-US" sz="3000" b="1" dirty="0">
                  <a:solidFill>
                    <a:srgbClr val="01B3B7"/>
                  </a:solidFill>
                  <a:latin typeface="メイリオ" panose="020B0604030504040204" pitchFamily="50" charset="-128"/>
                  <a:ea typeface="メイリオ" panose="020B0604030504040204" pitchFamily="50" charset="-128"/>
                </a:rPr>
                <a:t>の痛み</a:t>
              </a:r>
            </a:p>
          </p:txBody>
        </p:sp>
      </p:grpSp>
      <p:grpSp>
        <p:nvGrpSpPr>
          <p:cNvPr id="5" name="グループ化 19"/>
          <p:cNvGrpSpPr/>
          <p:nvPr/>
        </p:nvGrpSpPr>
        <p:grpSpPr>
          <a:xfrm>
            <a:off x="4776339" y="1853230"/>
            <a:ext cx="1715003" cy="1681211"/>
            <a:chOff x="2635640" y="1853230"/>
            <a:chExt cx="1715003" cy="1681211"/>
          </a:xfrm>
        </p:grpSpPr>
        <p:sp>
          <p:nvSpPr>
            <p:cNvPr id="27" name="円/楕円 26"/>
            <p:cNvSpPr/>
            <p:nvPr/>
          </p:nvSpPr>
          <p:spPr>
            <a:xfrm>
              <a:off x="2635640" y="1853230"/>
              <a:ext cx="1715003" cy="1681211"/>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144000" rIns="0" rtlCol="0" anchor="ctr">
              <a:normAutofit/>
            </a:bodyPr>
            <a:lstStyle/>
            <a:p>
              <a:pPr algn="ctr"/>
              <a:endParaRPr lang="ja-JP" altLang="en-US" sz="3200" b="1" dirty="0">
                <a:solidFill>
                  <a:srgbClr val="01B3B7"/>
                </a:solidFill>
                <a:latin typeface="メイリオ" panose="020B0604030504040204" pitchFamily="50" charset="-128"/>
                <a:ea typeface="メイリオ" panose="020B0604030504040204" pitchFamily="50" charset="-128"/>
              </a:endParaRPr>
            </a:p>
          </p:txBody>
        </p:sp>
        <p:sp>
          <p:nvSpPr>
            <p:cNvPr id="28" name="正方形/長方形 27"/>
            <p:cNvSpPr/>
            <p:nvPr/>
          </p:nvSpPr>
          <p:spPr>
            <a:xfrm>
              <a:off x="2744650" y="2195047"/>
              <a:ext cx="1474409" cy="1118255"/>
            </a:xfrm>
            <a:prstGeom prst="rect">
              <a:avLst/>
            </a:prstGeom>
          </p:spPr>
          <p:txBody>
            <a:bodyPr wrap="square">
              <a:spAutoFit/>
            </a:bodyPr>
            <a:lstStyle/>
            <a:p>
              <a:pPr algn="ctr">
                <a:lnSpc>
                  <a:spcPts val="4000"/>
                </a:lnSpc>
              </a:pPr>
              <a:r>
                <a:rPr lang="ja-JP" altLang="en-US" sz="3700" b="1" dirty="0">
                  <a:solidFill>
                    <a:srgbClr val="01B3B7"/>
                  </a:solidFill>
                  <a:latin typeface="メイリオ" panose="020B0604030504040204" pitchFamily="50" charset="-128"/>
                  <a:ea typeface="メイリオ" panose="020B0604030504040204" pitchFamily="50" charset="-128"/>
                </a:rPr>
                <a:t>心</a:t>
              </a:r>
              <a:br>
                <a:rPr lang="en-US" altLang="ja-JP" sz="3700" b="1" dirty="0">
                  <a:solidFill>
                    <a:srgbClr val="01B3B7"/>
                  </a:solidFill>
                  <a:latin typeface="メイリオ" panose="020B0604030504040204" pitchFamily="50" charset="-128"/>
                  <a:ea typeface="メイリオ" panose="020B0604030504040204" pitchFamily="50" charset="-128"/>
                </a:rPr>
              </a:br>
              <a:r>
                <a:rPr lang="ja-JP" altLang="en-US" sz="3000" b="1" dirty="0">
                  <a:solidFill>
                    <a:srgbClr val="01B3B7"/>
                  </a:solidFill>
                  <a:latin typeface="メイリオ" panose="020B0604030504040204" pitchFamily="50" charset="-128"/>
                  <a:ea typeface="メイリオ" panose="020B0604030504040204" pitchFamily="50" charset="-128"/>
                </a:rPr>
                <a:t>の痛み</a:t>
              </a:r>
            </a:p>
          </p:txBody>
        </p:sp>
      </p:grpSp>
    </p:spTree>
    <p:extLst>
      <p:ext uri="{BB962C8B-B14F-4D97-AF65-F5344CB8AC3E}">
        <p14:creationId xmlns:p14="http://schemas.microsoft.com/office/powerpoint/2010/main" val="17103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043607" y="1248918"/>
            <a:ext cx="7712571" cy="1941864"/>
          </a:xfrm>
          <a:prstGeom prst="roundRect">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23528" y="1248918"/>
            <a:ext cx="1820042" cy="1820042"/>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144000" rIns="0" rtlCol="0" anchor="ctr"/>
          <a:lstStyle/>
          <a:p>
            <a:pPr algn="ctr"/>
            <a:endParaRPr lang="ja-JP" altLang="en-US" sz="3200" b="1" dirty="0">
              <a:solidFill>
                <a:srgbClr val="01B3B7"/>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467544" y="213000"/>
            <a:ext cx="8208912" cy="769441"/>
          </a:xfrm>
          <a:prstGeom prst="rect">
            <a:avLst/>
          </a:prstGeom>
          <a:noFill/>
        </p:spPr>
        <p:txBody>
          <a:bodyPr wrap="square" rtlCol="0">
            <a:spAutoFit/>
          </a:bodyPr>
          <a:lstStyle/>
          <a:p>
            <a:pPr algn="ctr"/>
            <a:r>
              <a:rPr kumimoji="1" lang="ja-JP" altLang="en-US"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がん治療に必要な支援</a:t>
            </a:r>
          </a:p>
        </p:txBody>
      </p:sp>
      <p:sp>
        <p:nvSpPr>
          <p:cNvPr id="16" name="角丸四角形吹き出し 15"/>
          <p:cNvSpPr/>
          <p:nvPr/>
        </p:nvSpPr>
        <p:spPr>
          <a:xfrm>
            <a:off x="4108026" y="1588876"/>
            <a:ext cx="4250730" cy="1238611"/>
          </a:xfrm>
          <a:prstGeom prst="wedgeRoundRectCallout">
            <a:avLst>
              <a:gd name="adj1" fmla="val -57972"/>
              <a:gd name="adj2" fmla="val -9282"/>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p>
            <a:pPr algn="ctr"/>
            <a:r>
              <a:rPr lang="ja-JP" altLang="en-US" sz="3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体</a:t>
            </a: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が痛くてつらい</a:t>
            </a:r>
          </a:p>
        </p:txBody>
      </p:sp>
      <p:pic>
        <p:nvPicPr>
          <p:cNvPr id="14" name="Picture 2" descr="C:\Users\nakamura\Desktop\イラスト-2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4828" y="1260793"/>
            <a:ext cx="1626460" cy="186275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4"/>
          <p:cNvGrpSpPr/>
          <p:nvPr/>
        </p:nvGrpSpPr>
        <p:grpSpPr>
          <a:xfrm>
            <a:off x="251520" y="3335437"/>
            <a:ext cx="8715539" cy="3372753"/>
            <a:chOff x="251520" y="3335437"/>
            <a:chExt cx="8715539" cy="3372753"/>
          </a:xfrm>
        </p:grpSpPr>
        <p:sp>
          <p:nvSpPr>
            <p:cNvPr id="15" name="角丸四角形吹き出し 14"/>
            <p:cNvSpPr/>
            <p:nvPr/>
          </p:nvSpPr>
          <p:spPr>
            <a:xfrm>
              <a:off x="251520" y="3335437"/>
              <a:ext cx="7488832" cy="2937126"/>
            </a:xfrm>
            <a:prstGeom prst="wedgeRoundRectCallout">
              <a:avLst>
                <a:gd name="adj1" fmla="val -94"/>
                <a:gd name="adj2" fmla="val 59474"/>
                <a:gd name="adj3" fmla="val 16667"/>
              </a:avLst>
            </a:prstGeom>
            <a:solidFill>
              <a:srgbClr val="FEEF98"/>
            </a:solidFill>
            <a:ln w="57150">
              <a:noFill/>
            </a:ln>
          </p:spPr>
          <p:style>
            <a:lnRef idx="2">
              <a:schemeClr val="accent3"/>
            </a:lnRef>
            <a:fillRef idx="1">
              <a:schemeClr val="lt1"/>
            </a:fillRef>
            <a:effectRef idx="0">
              <a:schemeClr val="accent3"/>
            </a:effectRef>
            <a:fontRef idx="minor">
              <a:schemeClr val="dk1"/>
            </a:fontRef>
          </p:style>
          <p:txBody>
            <a:bodyPr lIns="324000" tIns="108000" rtlCol="0" anchor="ct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がんを取り除くだけでなく、</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薬で痛みをやわらげ</a:t>
              </a:r>
              <a:r>
                <a:rPr kumimoji="1"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その人らしい生活を</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送れるようにします。</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C:\Users\nakamura\Desktop\イラスト-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0912" y="3815791"/>
              <a:ext cx="2196147" cy="251500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7065060" y="6082827"/>
              <a:ext cx="1574321" cy="625363"/>
            </a:xfrm>
            <a:prstGeom prst="roundRect">
              <a:avLst>
                <a:gd name="adj" fmla="val 50000"/>
              </a:avLst>
            </a:prstGeom>
            <a:solidFill>
              <a:srgbClr val="FF9933"/>
            </a:solidFill>
            <a:ln w="57150">
              <a:noFill/>
            </a:ln>
          </p:spPr>
          <p:txBody>
            <a:bodyPr wrap="square" rtlCol="0">
              <a:noAutofit/>
            </a:bodyPr>
            <a:lstStyle/>
            <a:p>
              <a:pPr algn="ctr"/>
              <a:r>
                <a:rPr kumimoji="1"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医師</a:t>
              </a:r>
            </a:p>
          </p:txBody>
        </p:sp>
      </p:grpSp>
      <p:sp>
        <p:nvSpPr>
          <p:cNvPr id="4" name="正方形/長方形 3"/>
          <p:cNvSpPr/>
          <p:nvPr/>
        </p:nvSpPr>
        <p:spPr>
          <a:xfrm>
            <a:off x="148063" y="1512143"/>
            <a:ext cx="2132872" cy="1323439"/>
          </a:xfrm>
          <a:prstGeom prst="rect">
            <a:avLst/>
          </a:prstGeom>
        </p:spPr>
        <p:txBody>
          <a:bodyPr>
            <a:spAutoFit/>
          </a:bodyPr>
          <a:lstStyle/>
          <a:p>
            <a:pPr lvl="0" algn="ctr"/>
            <a:r>
              <a:rPr lang="ja-JP" altLang="en-US" sz="4800" b="1" dirty="0">
                <a:solidFill>
                  <a:srgbClr val="01B3B7"/>
                </a:solidFill>
                <a:latin typeface="メイリオ" panose="020B0604030504040204" pitchFamily="50" charset="-128"/>
                <a:ea typeface="メイリオ" panose="020B0604030504040204" pitchFamily="50" charset="-128"/>
              </a:rPr>
              <a:t>体</a:t>
            </a:r>
            <a:br>
              <a:rPr lang="en-US" altLang="ja-JP" sz="4000" b="1" dirty="0">
                <a:solidFill>
                  <a:srgbClr val="01B3B7"/>
                </a:solidFill>
                <a:latin typeface="メイリオ" panose="020B0604030504040204" pitchFamily="50" charset="-128"/>
                <a:ea typeface="メイリオ" panose="020B0604030504040204" pitchFamily="50" charset="-128"/>
              </a:rPr>
            </a:br>
            <a:r>
              <a:rPr lang="ja-JP" altLang="en-US" sz="3200" b="1" dirty="0">
                <a:solidFill>
                  <a:srgbClr val="01B3B7"/>
                </a:solidFill>
                <a:latin typeface="メイリオ" panose="020B0604030504040204" pitchFamily="50" charset="-128"/>
                <a:ea typeface="メイリオ" panose="020B0604030504040204" pitchFamily="50" charset="-128"/>
              </a:rPr>
              <a:t>の痛み</a:t>
            </a:r>
          </a:p>
        </p:txBody>
      </p:sp>
    </p:spTree>
    <p:extLst>
      <p:ext uri="{BB962C8B-B14F-4D97-AF65-F5344CB8AC3E}">
        <p14:creationId xmlns:p14="http://schemas.microsoft.com/office/powerpoint/2010/main" val="375109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467544" y="213000"/>
            <a:ext cx="8208912" cy="769441"/>
          </a:xfrm>
          <a:prstGeom prst="rect">
            <a:avLst/>
          </a:prstGeom>
          <a:noFill/>
        </p:spPr>
        <p:txBody>
          <a:bodyPr wrap="square" rtlCol="0">
            <a:spAutoFit/>
          </a:bodyPr>
          <a:lstStyle/>
          <a:p>
            <a:pPr algn="ctr"/>
            <a:r>
              <a:rPr kumimoji="1" lang="ja-JP" altLang="en-US"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がん治療に必要な支援</a:t>
            </a:r>
          </a:p>
        </p:txBody>
      </p:sp>
      <p:sp>
        <p:nvSpPr>
          <p:cNvPr id="18" name="角丸四角形 17"/>
          <p:cNvSpPr/>
          <p:nvPr/>
        </p:nvSpPr>
        <p:spPr>
          <a:xfrm>
            <a:off x="1043607" y="1248918"/>
            <a:ext cx="7712571" cy="1941864"/>
          </a:xfrm>
          <a:prstGeom prst="roundRect">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323528" y="1248918"/>
            <a:ext cx="1820042" cy="1820042"/>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252000" rIns="0" bIns="0" rtlCol="0" anchor="ctr"/>
          <a:lstStyle/>
          <a:p>
            <a:pPr algn="ctr"/>
            <a:endParaRPr lang="ja-JP" altLang="en-US" sz="3200" b="1" dirty="0">
              <a:solidFill>
                <a:srgbClr val="01B3B7"/>
              </a:solidFill>
              <a:latin typeface="メイリオ" panose="020B0604030504040204" pitchFamily="50" charset="-128"/>
              <a:ea typeface="メイリオ" panose="020B0604030504040204" pitchFamily="50" charset="-128"/>
            </a:endParaRPr>
          </a:p>
        </p:txBody>
      </p:sp>
      <p:pic>
        <p:nvPicPr>
          <p:cNvPr id="14" name="Picture 2" descr="C:\Users\nakamura\Desktop\イラスト-2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4828" y="1260793"/>
            <a:ext cx="1626460" cy="186275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533399" y="3312312"/>
            <a:ext cx="8274438" cy="3433344"/>
            <a:chOff x="533399" y="3312312"/>
            <a:chExt cx="8274438" cy="3433344"/>
          </a:xfrm>
        </p:grpSpPr>
        <p:sp>
          <p:nvSpPr>
            <p:cNvPr id="15" name="角丸四角形吹き出し 14"/>
            <p:cNvSpPr/>
            <p:nvPr/>
          </p:nvSpPr>
          <p:spPr>
            <a:xfrm>
              <a:off x="533399" y="3312312"/>
              <a:ext cx="6811349" cy="2812600"/>
            </a:xfrm>
            <a:prstGeom prst="wedgeRoundRectCallout">
              <a:avLst>
                <a:gd name="adj1" fmla="val -3491"/>
                <a:gd name="adj2" fmla="val 60354"/>
                <a:gd name="adj3" fmla="val 16667"/>
              </a:avLst>
            </a:prstGeom>
            <a:solidFill>
              <a:srgbClr val="FEEF98"/>
            </a:solidFill>
            <a:ln w="57150">
              <a:noFill/>
            </a:ln>
          </p:spPr>
          <p:style>
            <a:lnRef idx="2">
              <a:schemeClr val="accent3"/>
            </a:lnRef>
            <a:fillRef idx="1">
              <a:schemeClr val="lt1"/>
            </a:fillRef>
            <a:effectRef idx="0">
              <a:schemeClr val="accent3"/>
            </a:effectRef>
            <a:fontRef idx="minor">
              <a:schemeClr val="dk1"/>
            </a:fontRef>
          </p:style>
          <p:txBody>
            <a:bodyPr lIns="324000" rIns="468000" rtlCol="0" anchor="ct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患者さんの不安に</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耳をかたむけ、</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前向きに人生に向き合う</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お手伝いをします。</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Picture 2" descr="C:\Users\nakamura\Desktop\イラスト-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9951" y="3907881"/>
              <a:ext cx="2267886" cy="2597374"/>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6492326" y="5753758"/>
              <a:ext cx="2263852" cy="991898"/>
            </a:xfrm>
            <a:prstGeom prst="roundRect">
              <a:avLst>
                <a:gd name="adj" fmla="val 50000"/>
              </a:avLst>
            </a:prstGeom>
            <a:solidFill>
              <a:srgbClr val="FF9933"/>
            </a:solidFill>
            <a:ln w="57150">
              <a:noFill/>
            </a:ln>
          </p:spPr>
          <p:txBody>
            <a:bodyPr wrap="square" tIns="0" bIns="0" rtlCol="0">
              <a:noAutofit/>
            </a:bodyPr>
            <a:lstStyle/>
            <a:p>
              <a:pPr algn="ctr"/>
              <a:r>
                <a:rPr kumimoji="1" lang="ja-JP" altLang="en-US"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心理カウン</a:t>
              </a:r>
              <a:br>
                <a:rPr kumimoji="1"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セラー</a:t>
              </a:r>
            </a:p>
          </p:txBody>
        </p:sp>
      </p:grpSp>
      <p:sp>
        <p:nvSpPr>
          <p:cNvPr id="11" name="正方形/長方形 10"/>
          <p:cNvSpPr/>
          <p:nvPr/>
        </p:nvSpPr>
        <p:spPr>
          <a:xfrm>
            <a:off x="148063" y="1663553"/>
            <a:ext cx="2132872" cy="1169551"/>
          </a:xfrm>
          <a:prstGeom prst="rect">
            <a:avLst/>
          </a:prstGeom>
        </p:spPr>
        <p:txBody>
          <a:bodyPr>
            <a:spAutoFit/>
          </a:bodyPr>
          <a:lstStyle/>
          <a:p>
            <a:pPr lvl="0" algn="ctr">
              <a:lnSpc>
                <a:spcPts val="4200"/>
              </a:lnSpc>
            </a:pPr>
            <a:r>
              <a:rPr lang="ja-JP" altLang="en-US" sz="4800" b="1" dirty="0">
                <a:solidFill>
                  <a:srgbClr val="01B3B7"/>
                </a:solidFill>
                <a:latin typeface="メイリオ" panose="020B0604030504040204" pitchFamily="50" charset="-128"/>
                <a:ea typeface="メイリオ" panose="020B0604030504040204" pitchFamily="50" charset="-128"/>
              </a:rPr>
              <a:t>心</a:t>
            </a:r>
            <a:br>
              <a:rPr lang="en-US" altLang="ja-JP" sz="4000" b="1" dirty="0">
                <a:solidFill>
                  <a:srgbClr val="01B3B7"/>
                </a:solidFill>
                <a:latin typeface="メイリオ" panose="020B0604030504040204" pitchFamily="50" charset="-128"/>
                <a:ea typeface="メイリオ" panose="020B0604030504040204" pitchFamily="50" charset="-128"/>
              </a:rPr>
            </a:br>
            <a:r>
              <a:rPr lang="ja-JP" altLang="en-US" sz="3200" b="1" dirty="0">
                <a:solidFill>
                  <a:srgbClr val="01B3B7"/>
                </a:solidFill>
                <a:latin typeface="メイリオ" panose="020B0604030504040204" pitchFamily="50" charset="-128"/>
                <a:ea typeface="メイリオ" panose="020B0604030504040204" pitchFamily="50" charset="-128"/>
              </a:rPr>
              <a:t>の痛み</a:t>
            </a:r>
          </a:p>
        </p:txBody>
      </p:sp>
      <p:sp>
        <p:nvSpPr>
          <p:cNvPr id="12" name="角丸四角形吹き出し 11"/>
          <p:cNvSpPr/>
          <p:nvPr/>
        </p:nvSpPr>
        <p:spPr>
          <a:xfrm>
            <a:off x="4108026" y="1588876"/>
            <a:ext cx="4250730" cy="1238611"/>
          </a:xfrm>
          <a:prstGeom prst="wedgeRoundRectCallout">
            <a:avLst>
              <a:gd name="adj1" fmla="val -57972"/>
              <a:gd name="adj2" fmla="val -9282"/>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将来のことが</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不安で眠れない</a:t>
            </a:r>
          </a:p>
        </p:txBody>
      </p:sp>
    </p:spTree>
    <p:extLst>
      <p:ext uri="{BB962C8B-B14F-4D97-AF65-F5344CB8AC3E}">
        <p14:creationId xmlns:p14="http://schemas.microsoft.com/office/powerpoint/2010/main" val="403409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043607" y="1248918"/>
            <a:ext cx="7712571" cy="1941864"/>
          </a:xfrm>
          <a:prstGeom prst="roundRect">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67544" y="213000"/>
            <a:ext cx="8208912" cy="769441"/>
          </a:xfrm>
          <a:prstGeom prst="rect">
            <a:avLst/>
          </a:prstGeom>
          <a:noFill/>
        </p:spPr>
        <p:txBody>
          <a:bodyPr wrap="square" rtlCol="0">
            <a:spAutoFit/>
          </a:bodyPr>
          <a:lstStyle/>
          <a:p>
            <a:pPr algn="ctr"/>
            <a:r>
              <a:rPr kumimoji="1" lang="ja-JP" altLang="en-US"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がん治療に必要な支援</a:t>
            </a:r>
          </a:p>
        </p:txBody>
      </p:sp>
      <p:grpSp>
        <p:nvGrpSpPr>
          <p:cNvPr id="2" name="グループ化 2"/>
          <p:cNvGrpSpPr/>
          <p:nvPr/>
        </p:nvGrpSpPr>
        <p:grpSpPr>
          <a:xfrm>
            <a:off x="533399" y="3312312"/>
            <a:ext cx="8222779" cy="3433344"/>
            <a:chOff x="533399" y="3312312"/>
            <a:chExt cx="8222779" cy="3433344"/>
          </a:xfrm>
        </p:grpSpPr>
        <p:sp>
          <p:nvSpPr>
            <p:cNvPr id="26" name="角丸四角形吹き出し 25"/>
            <p:cNvSpPr/>
            <p:nvPr/>
          </p:nvSpPr>
          <p:spPr>
            <a:xfrm>
              <a:off x="533399" y="3312312"/>
              <a:ext cx="6811349" cy="2812600"/>
            </a:xfrm>
            <a:prstGeom prst="wedgeRoundRectCallout">
              <a:avLst>
                <a:gd name="adj1" fmla="val -2792"/>
                <a:gd name="adj2" fmla="val 62725"/>
                <a:gd name="adj3" fmla="val 16667"/>
              </a:avLst>
            </a:prstGeom>
            <a:solidFill>
              <a:srgbClr val="FEEF98"/>
            </a:solidFill>
            <a:ln w="57150">
              <a:noFill/>
            </a:ln>
          </p:spPr>
          <p:style>
            <a:lnRef idx="2">
              <a:schemeClr val="accent3"/>
            </a:lnRef>
            <a:fillRef idx="1">
              <a:schemeClr val="lt1"/>
            </a:fillRef>
            <a:effectRef idx="0">
              <a:schemeClr val="accent3"/>
            </a:effectRef>
            <a:fontRef idx="minor">
              <a:schemeClr val="dk1"/>
            </a:fontRef>
          </p:style>
          <p:txBody>
            <a:bodyPr lIns="324000" tIns="144000" rIns="468000" rtlCol="0" anchor="ct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生活面や医療費などの</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相談にのり</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公的支援につなぐなどの</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お手伝いをします。</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Picture 2" descr="C:\Users\nakamura\Desktop\イラスト-3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2729" y="3941415"/>
              <a:ext cx="2135794" cy="2446092"/>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6345074" y="5753758"/>
              <a:ext cx="2411104" cy="991898"/>
            </a:xfrm>
            <a:prstGeom prst="roundRect">
              <a:avLst>
                <a:gd name="adj" fmla="val 50000"/>
              </a:avLst>
            </a:prstGeom>
            <a:solidFill>
              <a:srgbClr val="FF9933"/>
            </a:solidFill>
            <a:ln w="57150">
              <a:noFill/>
            </a:ln>
          </p:spPr>
          <p:txBody>
            <a:bodyPr wrap="square" tIns="0" rtlCol="0">
              <a:noAutofit/>
            </a:bodyPr>
            <a:lstStyle/>
            <a:p>
              <a:pPr algn="ctr"/>
              <a:r>
                <a:rPr kumimoji="1" lang="ja-JP" altLang="en-US"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ソーシャル</a:t>
              </a:r>
              <a:endParaRPr kumimoji="1"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ワーカー</a:t>
              </a:r>
              <a:endParaRPr kumimoji="1" lang="ja-JP" altLang="en-US"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21" name="Picture 2" descr="C:\Users\nakamura\Desktop\illust_170215-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9996" y="1121800"/>
            <a:ext cx="2146238" cy="2163184"/>
          </a:xfrm>
          <a:prstGeom prst="rect">
            <a:avLst/>
          </a:prstGeom>
          <a:noFill/>
          <a:extLst>
            <a:ext uri="{909E8E84-426E-40DD-AFC4-6F175D3DCCD1}">
              <a14:hiddenFill xmlns:a14="http://schemas.microsoft.com/office/drawing/2010/main">
                <a:solidFill>
                  <a:srgbClr val="FFFFFF"/>
                </a:solidFill>
              </a14:hiddenFill>
            </a:ext>
          </a:extLst>
        </p:spPr>
      </p:pic>
      <p:sp>
        <p:nvSpPr>
          <p:cNvPr id="12" name="円/楕円 11"/>
          <p:cNvSpPr/>
          <p:nvPr/>
        </p:nvSpPr>
        <p:spPr>
          <a:xfrm>
            <a:off x="323528" y="1248918"/>
            <a:ext cx="1820042" cy="1820042"/>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252000" rIns="0" bIns="0" rtlCol="0" anchor="ctr"/>
          <a:lstStyle/>
          <a:p>
            <a:pPr algn="ctr"/>
            <a:endParaRPr lang="ja-JP" altLang="en-US" sz="3200" b="1" dirty="0">
              <a:solidFill>
                <a:srgbClr val="01B3B7"/>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148063" y="1663553"/>
            <a:ext cx="2132872" cy="1169551"/>
          </a:xfrm>
          <a:prstGeom prst="rect">
            <a:avLst/>
          </a:prstGeom>
        </p:spPr>
        <p:txBody>
          <a:bodyPr>
            <a:spAutoFit/>
          </a:bodyPr>
          <a:lstStyle/>
          <a:p>
            <a:pPr lvl="0" algn="ctr">
              <a:lnSpc>
                <a:spcPts val="4200"/>
              </a:lnSpc>
            </a:pPr>
            <a:r>
              <a:rPr lang="ja-JP" altLang="en-US" sz="4800" b="1" dirty="0">
                <a:solidFill>
                  <a:srgbClr val="01B3B7"/>
                </a:solidFill>
                <a:latin typeface="メイリオ" panose="020B0604030504040204" pitchFamily="50" charset="-128"/>
                <a:ea typeface="メイリオ" panose="020B0604030504040204" pitchFamily="50" charset="-128"/>
              </a:rPr>
              <a:t>心</a:t>
            </a:r>
            <a:br>
              <a:rPr lang="en-US" altLang="ja-JP" sz="4000" b="1" dirty="0">
                <a:solidFill>
                  <a:srgbClr val="01B3B7"/>
                </a:solidFill>
                <a:latin typeface="メイリオ" panose="020B0604030504040204" pitchFamily="50" charset="-128"/>
                <a:ea typeface="メイリオ" panose="020B0604030504040204" pitchFamily="50" charset="-128"/>
              </a:rPr>
            </a:br>
            <a:r>
              <a:rPr lang="ja-JP" altLang="en-US" sz="3200" b="1" dirty="0">
                <a:solidFill>
                  <a:srgbClr val="01B3B7"/>
                </a:solidFill>
                <a:latin typeface="メイリオ" panose="020B0604030504040204" pitchFamily="50" charset="-128"/>
                <a:ea typeface="メイリオ" panose="020B0604030504040204" pitchFamily="50" charset="-128"/>
              </a:rPr>
              <a:t>の痛み</a:t>
            </a:r>
          </a:p>
        </p:txBody>
      </p:sp>
      <p:sp>
        <p:nvSpPr>
          <p:cNvPr id="14" name="角丸四角形吹き出し 13"/>
          <p:cNvSpPr/>
          <p:nvPr/>
        </p:nvSpPr>
        <p:spPr>
          <a:xfrm>
            <a:off x="4427984" y="1588876"/>
            <a:ext cx="3930772" cy="1238611"/>
          </a:xfrm>
          <a:prstGeom prst="wedgeRoundRectCallout">
            <a:avLst>
              <a:gd name="adj1" fmla="val -57972"/>
              <a:gd name="adj2" fmla="val -9282"/>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治療の費用が心配</a:t>
            </a:r>
          </a:p>
        </p:txBody>
      </p:sp>
    </p:spTree>
    <p:extLst>
      <p:ext uri="{BB962C8B-B14F-4D97-AF65-F5344CB8AC3E}">
        <p14:creationId xmlns:p14="http://schemas.microsoft.com/office/powerpoint/2010/main" val="3342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400869" y="198165"/>
            <a:ext cx="8228551" cy="1446550"/>
          </a:xfrm>
          <a:prstGeom prst="rect">
            <a:avLst/>
          </a:prstGeom>
          <a:noFill/>
        </p:spPr>
        <p:txBody>
          <a:bodyPr wrap="square" rtlCol="0">
            <a:spAutoFit/>
          </a:bodyPr>
          <a:lstStyle/>
          <a:p>
            <a:pPr algn="ctr"/>
            <a:r>
              <a:rPr lang="ja-JP" altLang="en-US"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それぞれの分野の専門家が</a:t>
            </a:r>
            <a:endParaRPr lang="en-US" altLang="ja-JP"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ja-JP" altLang="en-US"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チームで患者とその家族を支援</a:t>
            </a:r>
          </a:p>
        </p:txBody>
      </p:sp>
      <p:grpSp>
        <p:nvGrpSpPr>
          <p:cNvPr id="2" name="グループ化 8"/>
          <p:cNvGrpSpPr/>
          <p:nvPr/>
        </p:nvGrpSpPr>
        <p:grpSpPr>
          <a:xfrm>
            <a:off x="448494" y="1704395"/>
            <a:ext cx="8205569" cy="4854857"/>
            <a:chOff x="448494" y="1704395"/>
            <a:chExt cx="8205569" cy="4854857"/>
          </a:xfrm>
        </p:grpSpPr>
        <p:sp>
          <p:nvSpPr>
            <p:cNvPr id="7" name="円/楕円 6"/>
            <p:cNvSpPr/>
            <p:nvPr/>
          </p:nvSpPr>
          <p:spPr>
            <a:xfrm>
              <a:off x="2924482" y="2475462"/>
              <a:ext cx="3335224" cy="3141932"/>
            </a:xfrm>
            <a:prstGeom prst="ellipse">
              <a:avLst/>
            </a:prstGeom>
            <a:noFill/>
            <a:ln w="254000">
              <a:solidFill>
                <a:srgbClr val="FFCB97">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6190084" y="4742287"/>
              <a:ext cx="2463979" cy="1567033"/>
            </a:xfrm>
            <a:prstGeom prst="ellipse">
              <a:avLst/>
            </a:prstGeom>
            <a:solidFill>
              <a:srgbClr val="FCFEBE">
                <a:alpha val="80000"/>
              </a:srgbClr>
            </a:solidFill>
            <a:ln>
              <a:noFill/>
            </a:ln>
            <a:effectLst>
              <a:softEdge rad="127000"/>
            </a:effectLst>
          </p:spPr>
          <p:txBody>
            <a:bodyPr wrap="square" tIns="144000" rtlCol="0" anchor="ctr" anchorCtr="0">
              <a:noAutofit/>
            </a:bodyPr>
            <a:lstStyle/>
            <a:p>
              <a:pPr algn="ct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日常生活</a:t>
              </a:r>
              <a:r>
                <a:rPr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を取り戻す</a:t>
              </a:r>
              <a:endPar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テキスト ボックス 54"/>
            <p:cNvSpPr txBox="1"/>
            <p:nvPr/>
          </p:nvSpPr>
          <p:spPr>
            <a:xfrm>
              <a:off x="448494" y="4725144"/>
              <a:ext cx="2456631" cy="1584175"/>
            </a:xfrm>
            <a:prstGeom prst="ellipse">
              <a:avLst/>
            </a:prstGeom>
            <a:solidFill>
              <a:srgbClr val="FCFEBE">
                <a:alpha val="80000"/>
              </a:srgbClr>
            </a:solidFill>
            <a:effectLst>
              <a:softEdge rad="127000"/>
            </a:effectLst>
          </p:spPr>
          <p:txBody>
            <a:bodyPr wrap="square" tIns="144000" rtlCol="0" anchor="ctr" anchorCtr="0">
              <a:noAutofit/>
            </a:bodyPr>
            <a:lstStyle/>
            <a:p>
              <a:pPr algn="ctr"/>
              <a:r>
                <a:rPr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経済面の</a:t>
              </a:r>
              <a:br>
                <a:rPr lang="en-US" altLang="ja-JP"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支援をする</a:t>
              </a:r>
              <a:endPar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テキスト ボックス 51"/>
            <p:cNvSpPr txBox="1"/>
            <p:nvPr/>
          </p:nvSpPr>
          <p:spPr>
            <a:xfrm>
              <a:off x="592510" y="1787794"/>
              <a:ext cx="2283553" cy="1791650"/>
            </a:xfrm>
            <a:prstGeom prst="ellipse">
              <a:avLst/>
            </a:prstGeom>
            <a:solidFill>
              <a:srgbClr val="FCFEBE">
                <a:alpha val="80000"/>
              </a:srgbClr>
            </a:solidFill>
            <a:ln>
              <a:noFill/>
            </a:ln>
            <a:effectLst>
              <a:softEdge rad="127000"/>
            </a:effectLst>
          </p:spPr>
          <p:txBody>
            <a:bodyPr wrap="square" tIns="108000" rtlCol="0" anchor="ctr" anchorCtr="0">
              <a:noAutofit/>
            </a:bodyPr>
            <a:lstStyle/>
            <a:p>
              <a:pPr algn="ct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治療法の</a:t>
              </a:r>
              <a:br>
                <a:rPr kumimoji="1" lang="en-US" altLang="ja-JP"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選択を</a:t>
              </a:r>
              <a:endParaRPr kumimoji="1" lang="en-US" altLang="ja-JP"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助ける</a:t>
              </a:r>
            </a:p>
          </p:txBody>
        </p:sp>
        <p:sp>
          <p:nvSpPr>
            <p:cNvPr id="44" name="テキスト ボックス 43"/>
            <p:cNvSpPr txBox="1"/>
            <p:nvPr/>
          </p:nvSpPr>
          <p:spPr>
            <a:xfrm>
              <a:off x="6338323" y="1804716"/>
              <a:ext cx="2220512" cy="1774728"/>
            </a:xfrm>
            <a:prstGeom prst="ellipse">
              <a:avLst/>
            </a:prstGeom>
            <a:solidFill>
              <a:srgbClr val="FCFEBE">
                <a:alpha val="80000"/>
              </a:srgbClr>
            </a:solidFill>
            <a:ln>
              <a:noFill/>
            </a:ln>
            <a:effectLst>
              <a:softEdge rad="127000"/>
            </a:effectLst>
          </p:spPr>
          <p:txBody>
            <a:bodyPr wrap="square" tIns="108000" rtlCol="0" anchor="ctr" anchorCtr="0">
              <a:noAutofit/>
            </a:bodyPr>
            <a:lstStyle/>
            <a:p>
              <a:pPr algn="ct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痛みを</a:t>
              </a:r>
              <a:br>
                <a:rPr kumimoji="1" lang="en-US" altLang="ja-JP"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取り除く</a:t>
              </a:r>
            </a:p>
          </p:txBody>
        </p:sp>
        <p:pic>
          <p:nvPicPr>
            <p:cNvPr id="22" name="Picture 2" descr="C:\Users\nakamura\Desktop\サタケさんイラストスライド化拡大-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0507" y="3084274"/>
              <a:ext cx="1175598" cy="93064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3937408" y="3955427"/>
              <a:ext cx="1512168" cy="276999"/>
            </a:xfrm>
            <a:prstGeom prst="rect">
              <a:avLst/>
            </a:prstGeom>
            <a:noFill/>
          </p:spPr>
          <p:txBody>
            <a:bodyPr wrap="square" rtlCol="0">
              <a:spAutoFit/>
            </a:bodyPr>
            <a:lstStyle/>
            <a:p>
              <a:pPr algn="ctr"/>
              <a:r>
                <a:rPr kumimoji="1"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患者・その家族</a:t>
              </a:r>
            </a:p>
          </p:txBody>
        </p:sp>
        <p:pic>
          <p:nvPicPr>
            <p:cNvPr id="2058" name="Picture 10" descr="C:\Users\nakamura\Desktop\イラスト-2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7154" y="2132856"/>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nakamura\Desktop\イラスト-2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8101" y="4986415"/>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nakamura\Desktop\イラスト-2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0540" y="2178103"/>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nakamura\Desktop\イラスト-2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2872" y="3530544"/>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nakamura\Desktop\イラスト-3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8026" y="3530545"/>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nakamura\Desktop\イラスト-3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11758" y="4977928"/>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sers\nakamura\Desktop\イラスト-3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73199" y="4134092"/>
              <a:ext cx="1146690" cy="894419"/>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C:\Users\nakamura\Desktop\イラスト-2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5868" y="1704395"/>
              <a:ext cx="840793" cy="962865"/>
            </a:xfrm>
            <a:prstGeom prst="rect">
              <a:avLst/>
            </a:prstGeom>
            <a:noFill/>
            <a:extLst>
              <a:ext uri="{909E8E84-426E-40DD-AFC4-6F175D3DCCD1}">
                <a14:hiddenFill xmlns:a14="http://schemas.microsoft.com/office/drawing/2010/main">
                  <a:solidFill>
                    <a:srgbClr val="FFFFFF"/>
                  </a:solidFill>
                </a14:hiddenFill>
              </a:ext>
            </a:extLst>
          </p:spPr>
        </p:pic>
        <p:sp>
          <p:nvSpPr>
            <p:cNvPr id="27" name="角丸四角形 26"/>
            <p:cNvSpPr/>
            <p:nvPr/>
          </p:nvSpPr>
          <p:spPr>
            <a:xfrm>
              <a:off x="5345334" y="2996952"/>
              <a:ext cx="1156054"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p>
              <a:pPr algn="ctr" fontAlgn="base">
                <a:spcAft>
                  <a:spcPct val="0"/>
                </a:spcAft>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薬剤師</a:t>
              </a:r>
            </a:p>
          </p:txBody>
        </p:sp>
        <p:sp>
          <p:nvSpPr>
            <p:cNvPr id="29" name="角丸四角形 28"/>
            <p:cNvSpPr/>
            <p:nvPr/>
          </p:nvSpPr>
          <p:spPr>
            <a:xfrm>
              <a:off x="4696966" y="5729673"/>
              <a:ext cx="1310506" cy="829579"/>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chor="ctr">
              <a:spAutoFit/>
            </a:bodyPr>
            <a:lstStyle/>
            <a:p>
              <a:pPr algn="ctr" fontAlgn="base">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リハビリ</a:t>
              </a:r>
              <a:endParaRPr lang="en-US" altLang="ja-JP"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専門職</a:t>
              </a:r>
            </a:p>
          </p:txBody>
        </p:sp>
        <p:sp>
          <p:nvSpPr>
            <p:cNvPr id="32" name="角丸四角形 31"/>
            <p:cNvSpPr/>
            <p:nvPr/>
          </p:nvSpPr>
          <p:spPr>
            <a:xfrm>
              <a:off x="2778383" y="3000121"/>
              <a:ext cx="1100862"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p>
              <a:pPr algn="ctr" fontAlgn="base">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看護師</a:t>
              </a:r>
            </a:p>
          </p:txBody>
        </p:sp>
        <p:sp>
          <p:nvSpPr>
            <p:cNvPr id="49" name="角丸四角形 48"/>
            <p:cNvSpPr/>
            <p:nvPr/>
          </p:nvSpPr>
          <p:spPr>
            <a:xfrm>
              <a:off x="4219812" y="2546986"/>
              <a:ext cx="868560"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医師</a:t>
              </a:r>
            </a:p>
          </p:txBody>
        </p:sp>
        <p:sp>
          <p:nvSpPr>
            <p:cNvPr id="23" name="角丸四角形 22"/>
            <p:cNvSpPr/>
            <p:nvPr/>
          </p:nvSpPr>
          <p:spPr>
            <a:xfrm>
              <a:off x="3381724" y="5729672"/>
              <a:ext cx="1099218" cy="829579"/>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chor="ctr">
              <a:spAutoFit/>
            </a:bodyPr>
            <a:lstStyle/>
            <a:p>
              <a:pPr algn="ctr" fontAlgn="base">
                <a:spcAft>
                  <a:spcPct val="0"/>
                </a:spcAft>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栄養</a:t>
              </a:r>
              <a:endParaRPr lang="en-US" altLang="ja-JP"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管理士</a:t>
              </a:r>
            </a:p>
          </p:txBody>
        </p:sp>
        <p:sp>
          <p:nvSpPr>
            <p:cNvPr id="28" name="角丸四角形 27"/>
            <p:cNvSpPr/>
            <p:nvPr/>
          </p:nvSpPr>
          <p:spPr>
            <a:xfrm>
              <a:off x="5345038" y="4257446"/>
              <a:ext cx="1871912"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p>
              <a:pPr algn="ctr" fontAlgn="base">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カウンセラー</a:t>
              </a:r>
            </a:p>
          </p:txBody>
        </p:sp>
        <p:sp>
          <p:nvSpPr>
            <p:cNvPr id="31" name="角丸四角形 30"/>
            <p:cNvSpPr/>
            <p:nvPr/>
          </p:nvSpPr>
          <p:spPr>
            <a:xfrm>
              <a:off x="2176686" y="4254142"/>
              <a:ext cx="1523047" cy="73309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p>
              <a:pPr algn="ctr" fontAlgn="base">
                <a:lnSpc>
                  <a:spcPts val="2300"/>
                </a:lnSpc>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ソーシャルワーカー</a:t>
              </a:r>
            </a:p>
          </p:txBody>
        </p:sp>
      </p:grpSp>
    </p:spTree>
    <p:extLst>
      <p:ext uri="{BB962C8B-B14F-4D97-AF65-F5344CB8AC3E}">
        <p14:creationId xmlns:p14="http://schemas.microsoft.com/office/powerpoint/2010/main" val="285639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400869" y="198165"/>
            <a:ext cx="8228551" cy="1446550"/>
          </a:xfrm>
          <a:prstGeom prst="rect">
            <a:avLst/>
          </a:prstGeom>
          <a:noFill/>
        </p:spPr>
        <p:txBody>
          <a:bodyPr wrap="square" rtlCol="0">
            <a:spAutoFit/>
          </a:bodyPr>
          <a:lstStyle/>
          <a:p>
            <a:pPr algn="ctr"/>
            <a:r>
              <a:rPr lang="ja-JP" altLang="en-US"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それぞれの分野の専門家が</a:t>
            </a:r>
            <a:endParaRPr lang="en-US" altLang="ja-JP"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ja-JP" altLang="en-US"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チームで患者とその家族を支援</a:t>
            </a:r>
          </a:p>
        </p:txBody>
      </p:sp>
      <p:grpSp>
        <p:nvGrpSpPr>
          <p:cNvPr id="2" name="グループ化 8"/>
          <p:cNvGrpSpPr/>
          <p:nvPr/>
        </p:nvGrpSpPr>
        <p:grpSpPr>
          <a:xfrm>
            <a:off x="448494" y="1704395"/>
            <a:ext cx="8205569" cy="4854857"/>
            <a:chOff x="448494" y="1704395"/>
            <a:chExt cx="8205569" cy="4854857"/>
          </a:xfrm>
        </p:grpSpPr>
        <p:sp>
          <p:nvSpPr>
            <p:cNvPr id="7" name="円/楕円 6"/>
            <p:cNvSpPr/>
            <p:nvPr/>
          </p:nvSpPr>
          <p:spPr>
            <a:xfrm>
              <a:off x="2924482" y="2475462"/>
              <a:ext cx="3335224" cy="3141932"/>
            </a:xfrm>
            <a:prstGeom prst="ellipse">
              <a:avLst/>
            </a:prstGeom>
            <a:noFill/>
            <a:ln w="254000">
              <a:solidFill>
                <a:srgbClr val="FFCB97">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6190084" y="4742287"/>
              <a:ext cx="2463979" cy="1567033"/>
            </a:xfrm>
            <a:prstGeom prst="ellipse">
              <a:avLst/>
            </a:prstGeom>
            <a:solidFill>
              <a:srgbClr val="FCFEBE">
                <a:alpha val="80000"/>
              </a:srgbClr>
            </a:solidFill>
            <a:ln>
              <a:noFill/>
            </a:ln>
            <a:effectLst>
              <a:softEdge rad="127000"/>
            </a:effectLst>
          </p:spPr>
          <p:txBody>
            <a:bodyPr wrap="square" tIns="144000" rtlCol="0" anchor="ctr" anchorCtr="0">
              <a:noAutofit/>
            </a:bodyPr>
            <a:lstStyle/>
            <a:p>
              <a:pPr algn="ct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日常生活</a:t>
              </a:r>
              <a:r>
                <a:rPr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を取り戻す</a:t>
              </a:r>
              <a:endPar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テキスト ボックス 54"/>
            <p:cNvSpPr txBox="1"/>
            <p:nvPr/>
          </p:nvSpPr>
          <p:spPr>
            <a:xfrm>
              <a:off x="448494" y="4725144"/>
              <a:ext cx="2456631" cy="1584175"/>
            </a:xfrm>
            <a:prstGeom prst="ellipse">
              <a:avLst/>
            </a:prstGeom>
            <a:solidFill>
              <a:srgbClr val="FCFEBE">
                <a:alpha val="80000"/>
              </a:srgbClr>
            </a:solidFill>
            <a:effectLst>
              <a:softEdge rad="127000"/>
            </a:effectLst>
          </p:spPr>
          <p:txBody>
            <a:bodyPr wrap="square" tIns="144000" rtlCol="0" anchor="ctr" anchorCtr="0">
              <a:noAutofit/>
            </a:bodyPr>
            <a:lstStyle/>
            <a:p>
              <a:pPr algn="ctr"/>
              <a:r>
                <a:rPr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経済面の</a:t>
              </a:r>
              <a:br>
                <a:rPr lang="en-US" altLang="ja-JP"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支援をする</a:t>
              </a:r>
              <a:endPar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テキスト ボックス 51"/>
            <p:cNvSpPr txBox="1"/>
            <p:nvPr/>
          </p:nvSpPr>
          <p:spPr>
            <a:xfrm>
              <a:off x="592510" y="1787794"/>
              <a:ext cx="2283553" cy="1791650"/>
            </a:xfrm>
            <a:prstGeom prst="ellipse">
              <a:avLst/>
            </a:prstGeom>
            <a:solidFill>
              <a:srgbClr val="FCFEBE">
                <a:alpha val="80000"/>
              </a:srgbClr>
            </a:solidFill>
            <a:ln>
              <a:noFill/>
            </a:ln>
            <a:effectLst>
              <a:softEdge rad="127000"/>
            </a:effectLst>
          </p:spPr>
          <p:txBody>
            <a:bodyPr wrap="square" tIns="108000" rtlCol="0" anchor="ctr" anchorCtr="0">
              <a:noAutofit/>
            </a:bodyPr>
            <a:lstStyle/>
            <a:p>
              <a:pPr algn="ct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治療法の</a:t>
              </a:r>
              <a:br>
                <a:rPr kumimoji="1" lang="en-US" altLang="ja-JP"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選択を</a:t>
              </a:r>
              <a:endParaRPr kumimoji="1" lang="en-US" altLang="ja-JP"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助ける</a:t>
              </a:r>
            </a:p>
          </p:txBody>
        </p:sp>
        <p:sp>
          <p:nvSpPr>
            <p:cNvPr id="44" name="テキスト ボックス 43"/>
            <p:cNvSpPr txBox="1"/>
            <p:nvPr/>
          </p:nvSpPr>
          <p:spPr>
            <a:xfrm>
              <a:off x="6338323" y="1804716"/>
              <a:ext cx="2220512" cy="1774728"/>
            </a:xfrm>
            <a:prstGeom prst="ellipse">
              <a:avLst/>
            </a:prstGeom>
            <a:solidFill>
              <a:srgbClr val="FCFEBE">
                <a:alpha val="80000"/>
              </a:srgbClr>
            </a:solidFill>
            <a:ln>
              <a:noFill/>
            </a:ln>
            <a:effectLst>
              <a:softEdge rad="127000"/>
            </a:effectLst>
          </p:spPr>
          <p:txBody>
            <a:bodyPr wrap="square" tIns="108000" rtlCol="0" anchor="ctr" anchorCtr="0">
              <a:noAutofit/>
            </a:bodyPr>
            <a:lstStyle/>
            <a:p>
              <a:pPr algn="ct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痛みを</a:t>
              </a:r>
              <a:br>
                <a:rPr kumimoji="1" lang="en-US" altLang="ja-JP"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a:solidFill>
                    <a:srgbClr val="FF860D"/>
                  </a:solidFill>
                  <a:latin typeface="メイリオ" panose="020B0604030504040204" pitchFamily="50" charset="-128"/>
                  <a:ea typeface="メイリオ" panose="020B0604030504040204" pitchFamily="50" charset="-128"/>
                  <a:cs typeface="メイリオ" panose="020B0604030504040204" pitchFamily="50" charset="-128"/>
                </a:rPr>
                <a:t>取り除く</a:t>
              </a:r>
            </a:p>
          </p:txBody>
        </p:sp>
        <p:pic>
          <p:nvPicPr>
            <p:cNvPr id="22" name="Picture 2" descr="C:\Users\nakamura\Desktop\サタケさんイラストスライド化拡大-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0507" y="3084274"/>
              <a:ext cx="1175598" cy="93064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3937408" y="3955427"/>
              <a:ext cx="1512168" cy="276999"/>
            </a:xfrm>
            <a:prstGeom prst="rect">
              <a:avLst/>
            </a:prstGeom>
            <a:noFill/>
          </p:spPr>
          <p:txBody>
            <a:bodyPr wrap="square" rtlCol="0">
              <a:spAutoFit/>
            </a:bodyPr>
            <a:lstStyle/>
            <a:p>
              <a:pPr algn="ctr"/>
              <a:r>
                <a:rPr kumimoji="1"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患者・その家族</a:t>
              </a:r>
            </a:p>
          </p:txBody>
        </p:sp>
        <p:pic>
          <p:nvPicPr>
            <p:cNvPr id="2058" name="Picture 10" descr="C:\Users\nakamura\Desktop\イラスト-2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7154" y="2132856"/>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nakamura\Desktop\イラスト-2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8101" y="4986415"/>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nakamura\Desktop\イラスト-2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0540" y="2178103"/>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nakamura\Desktop\イラスト-2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2872" y="3530544"/>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nakamura\Desktop\イラスト-3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8026" y="3530545"/>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nakamura\Desktop\イラスト-3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11758" y="4977928"/>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sers\nakamura\Desktop\イラスト-3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73199" y="4134092"/>
              <a:ext cx="1146690" cy="894419"/>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C:\Users\nakamura\Desktop\イラスト-2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5868" y="1704395"/>
              <a:ext cx="840793" cy="962865"/>
            </a:xfrm>
            <a:prstGeom prst="rect">
              <a:avLst/>
            </a:prstGeom>
            <a:noFill/>
            <a:extLst>
              <a:ext uri="{909E8E84-426E-40DD-AFC4-6F175D3DCCD1}">
                <a14:hiddenFill xmlns:a14="http://schemas.microsoft.com/office/drawing/2010/main">
                  <a:solidFill>
                    <a:srgbClr val="FFFFFF"/>
                  </a:solidFill>
                </a14:hiddenFill>
              </a:ext>
            </a:extLst>
          </p:spPr>
        </p:pic>
        <p:sp>
          <p:nvSpPr>
            <p:cNvPr id="27" name="角丸四角形 26"/>
            <p:cNvSpPr/>
            <p:nvPr/>
          </p:nvSpPr>
          <p:spPr>
            <a:xfrm>
              <a:off x="5345334" y="2996952"/>
              <a:ext cx="1156054"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p>
              <a:pPr algn="ctr" fontAlgn="base">
                <a:spcAft>
                  <a:spcPct val="0"/>
                </a:spcAft>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薬剤師</a:t>
              </a:r>
            </a:p>
          </p:txBody>
        </p:sp>
        <p:sp>
          <p:nvSpPr>
            <p:cNvPr id="29" name="角丸四角形 28"/>
            <p:cNvSpPr/>
            <p:nvPr/>
          </p:nvSpPr>
          <p:spPr>
            <a:xfrm>
              <a:off x="4696966" y="5729673"/>
              <a:ext cx="1310506" cy="829579"/>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chor="ctr">
              <a:spAutoFit/>
            </a:bodyPr>
            <a:lstStyle/>
            <a:p>
              <a:pPr algn="ctr" fontAlgn="base">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リハビリ</a:t>
              </a:r>
              <a:endParaRPr lang="en-US" altLang="ja-JP"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専門職</a:t>
              </a:r>
            </a:p>
          </p:txBody>
        </p:sp>
        <p:sp>
          <p:nvSpPr>
            <p:cNvPr id="32" name="角丸四角形 31"/>
            <p:cNvSpPr/>
            <p:nvPr/>
          </p:nvSpPr>
          <p:spPr>
            <a:xfrm>
              <a:off x="2778383" y="3000121"/>
              <a:ext cx="1100862"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p>
              <a:pPr algn="ctr" fontAlgn="base">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看護師</a:t>
              </a:r>
            </a:p>
          </p:txBody>
        </p:sp>
        <p:sp>
          <p:nvSpPr>
            <p:cNvPr id="49" name="角丸四角形 48"/>
            <p:cNvSpPr/>
            <p:nvPr/>
          </p:nvSpPr>
          <p:spPr>
            <a:xfrm>
              <a:off x="4219812" y="2546986"/>
              <a:ext cx="868560"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医師</a:t>
              </a:r>
            </a:p>
          </p:txBody>
        </p:sp>
        <p:sp>
          <p:nvSpPr>
            <p:cNvPr id="23" name="角丸四角形 22"/>
            <p:cNvSpPr/>
            <p:nvPr/>
          </p:nvSpPr>
          <p:spPr>
            <a:xfrm>
              <a:off x="3381724" y="5729672"/>
              <a:ext cx="1099218" cy="829579"/>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chor="ctr">
              <a:spAutoFit/>
            </a:bodyPr>
            <a:lstStyle/>
            <a:p>
              <a:pPr algn="ctr" fontAlgn="base">
                <a:spcAft>
                  <a:spcPct val="0"/>
                </a:spcAft>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栄養</a:t>
              </a:r>
              <a:endParaRPr lang="en-US" altLang="ja-JP"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管理士</a:t>
              </a:r>
            </a:p>
          </p:txBody>
        </p:sp>
        <p:sp>
          <p:nvSpPr>
            <p:cNvPr id="28" name="角丸四角形 27"/>
            <p:cNvSpPr/>
            <p:nvPr/>
          </p:nvSpPr>
          <p:spPr>
            <a:xfrm>
              <a:off x="5345038" y="4257446"/>
              <a:ext cx="1871912"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p>
              <a:pPr algn="ctr" fontAlgn="base">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カウンセラー</a:t>
              </a:r>
            </a:p>
          </p:txBody>
        </p:sp>
        <p:sp>
          <p:nvSpPr>
            <p:cNvPr id="31" name="角丸四角形 30"/>
            <p:cNvSpPr/>
            <p:nvPr/>
          </p:nvSpPr>
          <p:spPr>
            <a:xfrm>
              <a:off x="2176686" y="4254142"/>
              <a:ext cx="1523047" cy="73309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p>
              <a:pPr algn="ctr" fontAlgn="base">
                <a:lnSpc>
                  <a:spcPts val="2300"/>
                </a:lnSpc>
                <a:spcAft>
                  <a:spcPct val="0"/>
                </a:spcAft>
                <a:defRPr/>
              </a:pPr>
              <a:r>
                <a:rPr lang="ja-JP" altLang="en-US" sz="2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ソーシャルワーカー</a:t>
              </a:r>
            </a:p>
          </p:txBody>
        </p:sp>
      </p:grpSp>
      <p:sp>
        <p:nvSpPr>
          <p:cNvPr id="20" name="テキスト ボックス 19"/>
          <p:cNvSpPr txBox="1"/>
          <p:nvPr/>
        </p:nvSpPr>
        <p:spPr>
          <a:xfrm>
            <a:off x="710305" y="5704681"/>
            <a:ext cx="7609678" cy="1008112"/>
          </a:xfrm>
          <a:prstGeom prst="roundRect">
            <a:avLst>
              <a:gd name="adj" fmla="val 14464"/>
            </a:avLst>
          </a:prstGeom>
          <a:solidFill>
            <a:srgbClr val="E1FEFF">
              <a:alpha val="90000"/>
            </a:srgbClr>
          </a:solidFill>
          <a:ln w="76200">
            <a:solidFill>
              <a:srgbClr val="0070C0"/>
            </a:solidFill>
          </a:ln>
          <a:effectLst>
            <a:outerShdw blurRad="50800" dist="38100" dir="2700000" algn="tl" rotWithShape="0">
              <a:prstClr val="black">
                <a:alpha val="40000"/>
              </a:prstClr>
            </a:outerShdw>
          </a:effectLst>
        </p:spPr>
        <p:txBody>
          <a:bodyPr wrap="square" tIns="180000" rtlCol="0" anchor="ctr" anchorCtr="0">
            <a:noAutofit/>
          </a:bodyPr>
          <a:lstStyle>
            <a:defPPr>
              <a:defRPr lang="ja-JP"/>
            </a:defPPr>
            <a:lvl1pPr algn="ctr">
              <a:defRPr sz="4800" b="1">
                <a:solidFill>
                  <a:srgbClr val="0070C0"/>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sz="4400" dirty="0"/>
              <a:t>緩和ケア</a:t>
            </a:r>
            <a:endParaRPr lang="en-US" altLang="ja-JP" sz="4400" dirty="0"/>
          </a:p>
        </p:txBody>
      </p:sp>
    </p:spTree>
    <p:extLst>
      <p:ext uri="{BB962C8B-B14F-4D97-AF65-F5344CB8AC3E}">
        <p14:creationId xmlns:p14="http://schemas.microsoft.com/office/powerpoint/2010/main" val="69623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1619671" y="3413126"/>
            <a:ext cx="5904656" cy="3468953"/>
          </a:xfrm>
          <a:prstGeom prst="ellipse">
            <a:avLst/>
          </a:prstGeom>
          <a:solidFill>
            <a:srgbClr val="FCFEBE">
              <a:alpha val="80000"/>
            </a:srgbClr>
          </a:solidFill>
          <a:ln>
            <a:noFill/>
          </a:ln>
          <a:effectLst>
            <a:softEdge rad="127000"/>
          </a:effectLst>
        </p:spPr>
        <p:txBody>
          <a:bodyPr wrap="square" rtlCol="0" anchor="ctr" anchorCtr="0">
            <a:noAutofit/>
          </a:bodyPr>
          <a:lstStyle/>
          <a:p>
            <a:pPr algn="ctr"/>
            <a:endParaRPr kumimoji="1" lang="ja-JP" altLang="en-US" sz="24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277413" y="1173510"/>
            <a:ext cx="8640960" cy="2362185"/>
          </a:xfrm>
          <a:prstGeom prst="rect">
            <a:avLst/>
          </a:prstGeom>
          <a:noFill/>
        </p:spPr>
        <p:txBody>
          <a:bodyPr wrap="square" rtlCol="0">
            <a:spAutoFit/>
          </a:bodyPr>
          <a:lstStyle/>
          <a:p>
            <a:pPr algn="ctr">
              <a:lnSpc>
                <a:spcPts val="5900"/>
              </a:lnSpc>
            </a:pP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rPr>
              <a:t>患者とその家族に対し</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5900"/>
              </a:lnSpc>
            </a:pPr>
            <a:r>
              <a:rPr lang="ja-JP" altLang="en-US" sz="4800" b="1" dirty="0">
                <a:solidFill>
                  <a:schemeClr val="tx1">
                    <a:lumMod val="75000"/>
                    <a:lumOff val="25000"/>
                  </a:schemeClr>
                </a:solidFill>
                <a:latin typeface="メイリオ" panose="020B0604030504040204" pitchFamily="50" charset="-128"/>
                <a:ea typeface="メイリオ" panose="020B0604030504040204" pitchFamily="50" charset="-128"/>
              </a:rPr>
              <a:t>病気に伴う体と心の痛みを</a:t>
            </a:r>
            <a:br>
              <a:rPr lang="en-US" altLang="ja-JP" sz="48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4800" b="1" dirty="0">
                <a:solidFill>
                  <a:schemeClr val="tx1">
                    <a:lumMod val="75000"/>
                    <a:lumOff val="25000"/>
                  </a:schemeClr>
                </a:solidFill>
                <a:latin typeface="メイリオ" panose="020B0604030504040204" pitchFamily="50" charset="-128"/>
                <a:ea typeface="メイリオ" panose="020B0604030504040204" pitchFamily="50" charset="-128"/>
              </a:rPr>
              <a:t>和らげるための支援</a:t>
            </a:r>
            <a:endParaRPr kumimoji="1" lang="ja-JP" altLang="en-US" sz="48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543040" y="186904"/>
            <a:ext cx="8061408" cy="769441"/>
          </a:xfrm>
          <a:prstGeom prst="rect">
            <a:avLst/>
          </a:prstGeom>
          <a:noFill/>
        </p:spPr>
        <p:txBody>
          <a:bodyPr wrap="square" rtlCol="0">
            <a:spAutoFit/>
          </a:bodyPr>
          <a:lstStyle>
            <a:defPPr>
              <a:defRPr lang="ja-JP"/>
            </a:defPPr>
            <a:lvl1pPr algn="ctr">
              <a:defRPr sz="4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sz="4400" dirty="0">
                <a:solidFill>
                  <a:schemeClr val="tx1"/>
                </a:solidFill>
              </a:rPr>
              <a:t>緩和ケアとは</a:t>
            </a:r>
            <a:endParaRPr lang="en-US" altLang="ja-JP" sz="4400" dirty="0">
              <a:solidFill>
                <a:schemeClr val="tx1"/>
              </a:solidFill>
            </a:endParaRPr>
          </a:p>
        </p:txBody>
      </p:sp>
      <p:pic>
        <p:nvPicPr>
          <p:cNvPr id="3074" name="Picture 2" descr="C:\Users\nakamura\Desktop\サタケさんイラストスライド化拡大-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7550" y="3527426"/>
            <a:ext cx="4701937" cy="320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79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1333" y="1628800"/>
            <a:ext cx="8764580" cy="1323439"/>
          </a:xfrm>
          <a:prstGeom prst="rect">
            <a:avLst/>
          </a:prstGeom>
          <a:noFill/>
        </p:spPr>
        <p:txBody>
          <a:bodyPr wrap="square" rtlCol="0">
            <a:spAutoFit/>
          </a:bodyP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緩和ケアがあるときとないときの</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体や心の状態を想像して考えよう</a:t>
            </a:r>
          </a:p>
        </p:txBody>
      </p:sp>
      <p:sp>
        <p:nvSpPr>
          <p:cNvPr id="7" name="角丸四角形吹き出し 6"/>
          <p:cNvSpPr/>
          <p:nvPr/>
        </p:nvSpPr>
        <p:spPr>
          <a:xfrm>
            <a:off x="4943809" y="3173286"/>
            <a:ext cx="3732647" cy="2669520"/>
          </a:xfrm>
          <a:prstGeom prst="wedgeRoundRectCallout">
            <a:avLst>
              <a:gd name="adj1" fmla="val 868"/>
              <a:gd name="adj2" fmla="val 67100"/>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治療中も</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自分らしい生活を</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続けることが</a:t>
            </a:r>
            <a:br>
              <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できる</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吹き出し 7"/>
          <p:cNvSpPr/>
          <p:nvPr/>
        </p:nvSpPr>
        <p:spPr>
          <a:xfrm>
            <a:off x="418457" y="3173287"/>
            <a:ext cx="4248471" cy="2669520"/>
          </a:xfrm>
          <a:prstGeom prst="wedgeRoundRectCallout">
            <a:avLst>
              <a:gd name="adj1" fmla="val -664"/>
              <a:gd name="adj2" fmla="val 66264"/>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痛みによる</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気力や体力の消耗を防ぎ治療に取り組む力がわく</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461" y="5299765"/>
            <a:ext cx="3015322" cy="1737937"/>
          </a:xfrm>
          <a:prstGeom prst="rect">
            <a:avLst/>
          </a:prstGeom>
        </p:spPr>
      </p:pic>
      <p:pic>
        <p:nvPicPr>
          <p:cNvPr id="17" name="Picture 2" descr="C:\Users\nakamura\Desktop\スライド文字-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1541" y="35099"/>
            <a:ext cx="7762947" cy="1368152"/>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1817252" y="217738"/>
            <a:ext cx="7641120"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000" spc="-150" dirty="0">
                <a:solidFill>
                  <a:schemeClr val="tx1">
                    <a:lumMod val="75000"/>
                    <a:lumOff val="25000"/>
                  </a:schemeClr>
                </a:solidFill>
                <a:effectLst/>
              </a:rPr>
              <a:t>なぜ緩和ケアが必要なのだろう</a:t>
            </a:r>
          </a:p>
        </p:txBody>
      </p:sp>
      <p:grpSp>
        <p:nvGrpSpPr>
          <p:cNvPr id="2" name="グループ化 18"/>
          <p:cNvGrpSpPr/>
          <p:nvPr/>
        </p:nvGrpSpPr>
        <p:grpSpPr>
          <a:xfrm>
            <a:off x="278954" y="201332"/>
            <a:ext cx="1008112" cy="1067428"/>
            <a:chOff x="728192" y="921380"/>
            <a:chExt cx="1008112" cy="1067428"/>
          </a:xfrm>
        </p:grpSpPr>
        <p:sp>
          <p:nvSpPr>
            <p:cNvPr id="20" name="円/楕円 19"/>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spTree>
    <p:extLst>
      <p:ext uri="{BB962C8B-B14F-4D97-AF65-F5344CB8AC3E}">
        <p14:creationId xmlns:p14="http://schemas.microsoft.com/office/powerpoint/2010/main" val="23830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kamura\Desktop\170105_緩和ケア-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294" y="2445022"/>
            <a:ext cx="7291388" cy="4224338"/>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695524" y="1340768"/>
            <a:ext cx="7918449" cy="1477328"/>
          </a:xfrm>
          <a:prstGeom prst="rect">
            <a:avLst/>
          </a:prstGeom>
          <a:noFill/>
        </p:spPr>
        <p:txBody>
          <a:bodyPr wrap="square" rtlCol="0">
            <a:spAutoFit/>
          </a:bodyPr>
          <a:lstStyle/>
          <a:p>
            <a:pPr algn="ctr"/>
            <a:r>
              <a:rPr kumimoji="1" lang="ja-JP" altLang="en-US" sz="4400" b="1" dirty="0">
                <a:solidFill>
                  <a:schemeClr val="tx1">
                    <a:lumMod val="75000"/>
                    <a:lumOff val="25000"/>
                  </a:schemeClr>
                </a:solidFill>
                <a:latin typeface="メイリオ" panose="020B0604030504040204" pitchFamily="50" charset="-128"/>
                <a:ea typeface="メイリオ" panose="020B0604030504040204" pitchFamily="50" charset="-128"/>
              </a:rPr>
              <a:t>緩和ケアは治療と並行して</a:t>
            </a:r>
            <a:br>
              <a:rPr kumimoji="1" lang="en-US" altLang="ja-JP" sz="44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4400" b="1" dirty="0">
                <a:solidFill>
                  <a:schemeClr val="tx1">
                    <a:lumMod val="75000"/>
                    <a:lumOff val="25000"/>
                  </a:schemeClr>
                </a:solidFill>
                <a:latin typeface="メイリオ" panose="020B0604030504040204" pitchFamily="50" charset="-128"/>
                <a:ea typeface="メイリオ" panose="020B0604030504040204" pitchFamily="50" charset="-128"/>
              </a:rPr>
              <a:t>早期から行われる</a:t>
            </a:r>
          </a:p>
        </p:txBody>
      </p:sp>
      <p:sp>
        <p:nvSpPr>
          <p:cNvPr id="4" name="テキスト ボックス 3"/>
          <p:cNvSpPr txBox="1"/>
          <p:nvPr/>
        </p:nvSpPr>
        <p:spPr>
          <a:xfrm>
            <a:off x="543040" y="355303"/>
            <a:ext cx="8061408" cy="769441"/>
          </a:xfrm>
          <a:prstGeom prst="rect">
            <a:avLst/>
          </a:prstGeom>
          <a:noFill/>
        </p:spPr>
        <p:txBody>
          <a:bodyPr wrap="square" rtlCol="0">
            <a:spAutoFit/>
          </a:bodyPr>
          <a:lstStyle/>
          <a:p>
            <a:pPr algn="ctr"/>
            <a:r>
              <a:rPr lang="ja-JP" altLang="en-US"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緩和ケアの開始</a:t>
            </a:r>
            <a:endParaRPr kumimoji="1" lang="ja-JP" altLang="en-US"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grpSp>
        <p:nvGrpSpPr>
          <p:cNvPr id="3" name="グループ化 4"/>
          <p:cNvGrpSpPr/>
          <p:nvPr/>
        </p:nvGrpSpPr>
        <p:grpSpPr>
          <a:xfrm>
            <a:off x="1089742" y="3011942"/>
            <a:ext cx="7268939" cy="855307"/>
            <a:chOff x="1089742" y="2801811"/>
            <a:chExt cx="7268939" cy="855307"/>
          </a:xfrm>
        </p:grpSpPr>
        <p:sp>
          <p:nvSpPr>
            <p:cNvPr id="2" name="右矢印 1"/>
            <p:cNvSpPr/>
            <p:nvPr/>
          </p:nvSpPr>
          <p:spPr>
            <a:xfrm>
              <a:off x="1089742" y="2801811"/>
              <a:ext cx="7268939" cy="855307"/>
            </a:xfrm>
            <a:prstGeom prst="rightArrow">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896494" y="3079219"/>
              <a:ext cx="2298211" cy="369332"/>
            </a:xfrm>
            <a:prstGeom prst="rect">
              <a:avLst/>
            </a:prstGeom>
            <a:noFill/>
          </p:spPr>
          <p:txBody>
            <a:bodyPr wrap="square" rtlCol="0">
              <a:spAutoFit/>
            </a:bodyPr>
            <a:lstStyle/>
            <a:p>
              <a:r>
                <a:rPr lang="ja-JP" altLang="en-US" b="1" dirty="0">
                  <a:solidFill>
                    <a:schemeClr val="bg1"/>
                  </a:solidFill>
                  <a:latin typeface="Century Gothic" panose="020B0502020202020204"/>
                  <a:ea typeface="メイリオ"/>
                </a:rPr>
                <a:t>がんの経過</a:t>
              </a:r>
              <a:endParaRPr lang="en-US" altLang="ja-JP" b="1" dirty="0">
                <a:solidFill>
                  <a:schemeClr val="bg1"/>
                </a:solidFill>
                <a:latin typeface="Century Gothic" panose="020B0502020202020204"/>
                <a:ea typeface="メイリオ"/>
              </a:endParaRPr>
            </a:p>
          </p:txBody>
        </p:sp>
      </p:grpSp>
      <p:sp>
        <p:nvSpPr>
          <p:cNvPr id="8" name="テキスト ボックス 7"/>
          <p:cNvSpPr txBox="1"/>
          <p:nvPr/>
        </p:nvSpPr>
        <p:spPr>
          <a:xfrm>
            <a:off x="1067294" y="5727363"/>
            <a:ext cx="7291388" cy="646331"/>
          </a:xfrm>
          <a:prstGeom prst="rect">
            <a:avLst/>
          </a:prstGeom>
          <a:noFill/>
        </p:spPr>
        <p:txBody>
          <a:bodyPr wrap="square" rtlCol="0">
            <a:spAutoFit/>
          </a:bodyPr>
          <a:lstStyle/>
          <a:p>
            <a:pPr algn="ctr"/>
            <a:r>
              <a:rPr kumimoji="1" lang="ja-JP" altLang="en-US"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がんに対する治療と並行して緩和ケアを</a:t>
            </a: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行い、</a:t>
            </a:r>
            <a:endParaRPr kumimoji="1" lang="en-US" altLang="ja-JP"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状況</a:t>
            </a:r>
            <a:r>
              <a:rPr kumimoji="1" lang="ja-JP" altLang="en-US"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に合わせて割合を変えていく。</a:t>
            </a:r>
          </a:p>
        </p:txBody>
      </p:sp>
    </p:spTree>
    <p:extLst>
      <p:ext uri="{BB962C8B-B14F-4D97-AF65-F5344CB8AC3E}">
        <p14:creationId xmlns:p14="http://schemas.microsoft.com/office/powerpoint/2010/main" val="1877520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66402A5-CB04-AF40-A5DA-3FCD77B51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78" y="787692"/>
            <a:ext cx="8147833" cy="5282614"/>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1250D98B-F12D-9D4F-AE77-48DED018EE99}"/>
              </a:ext>
            </a:extLst>
          </p:cNvPr>
          <p:cNvSpPr txBox="1"/>
          <p:nvPr/>
        </p:nvSpPr>
        <p:spPr>
          <a:xfrm>
            <a:off x="1691680" y="5293287"/>
            <a:ext cx="5904656" cy="584775"/>
          </a:xfrm>
          <a:prstGeom prst="rect">
            <a:avLst/>
          </a:prstGeom>
          <a:noFill/>
        </p:spPr>
        <p:txBody>
          <a:bodyPr wrap="square" rtlCol="0">
            <a:spAutoFit/>
          </a:bodyPr>
          <a:lstStyle/>
          <a:p>
            <a:pPr algn="ctr"/>
            <a:r>
              <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　がん患者の</a:t>
            </a:r>
            <a:r>
              <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生活の質</a:t>
            </a:r>
            <a:r>
              <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」対応</a:t>
            </a:r>
            <a:endPar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a:extLst>
              <a:ext uri="{FF2B5EF4-FFF2-40B4-BE49-F238E27FC236}">
                <a16:creationId xmlns:a16="http://schemas.microsoft.com/office/drawing/2014/main" id="{36139CB4-38FF-5543-986F-A0607EBC421C}"/>
              </a:ext>
            </a:extLst>
          </p:cNvPr>
          <p:cNvSpPr/>
          <p:nvPr/>
        </p:nvSpPr>
        <p:spPr>
          <a:xfrm>
            <a:off x="936104" y="899428"/>
            <a:ext cx="4572000" cy="369332"/>
          </a:xfrm>
          <a:prstGeom prst="rect">
            <a:avLst/>
          </a:prstGeom>
        </p:spPr>
        <p:txBody>
          <a:bodyPr>
            <a:spAutoFit/>
          </a:bodyPr>
          <a:lstStyle/>
          <a:p>
            <a:r>
              <a:rPr lang="ja-JP" altLang="en-US">
                <a:latin typeface="MS PGothic" panose="020B0600070205080204" pitchFamily="34" charset="-128"/>
                <a:ea typeface="MS PGothic" panose="020B0600070205080204" pitchFamily="34" charset="-128"/>
              </a:rPr>
              <a:t>福井県がん教育のための教材（高校生版）</a:t>
            </a:r>
          </a:p>
        </p:txBody>
      </p:sp>
    </p:spTree>
    <p:extLst>
      <p:ext uri="{BB962C8B-B14F-4D97-AF65-F5344CB8AC3E}">
        <p14:creationId xmlns:p14="http://schemas.microsoft.com/office/powerpoint/2010/main" val="148960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407" y="1772816"/>
            <a:ext cx="4279625" cy="2445501"/>
          </a:xfrm>
          <a:prstGeom prst="rect">
            <a:avLst/>
          </a:prstGeom>
        </p:spPr>
      </p:pic>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407" y="1772816"/>
            <a:ext cx="4279625" cy="2445501"/>
          </a:xfrm>
          <a:prstGeom prst="rect">
            <a:avLst/>
          </a:prstGeom>
        </p:spPr>
      </p:pic>
      <p:sp>
        <p:nvSpPr>
          <p:cNvPr id="16" name="角丸四角形吹き出し 15"/>
          <p:cNvSpPr/>
          <p:nvPr/>
        </p:nvSpPr>
        <p:spPr>
          <a:xfrm>
            <a:off x="1658861" y="4082348"/>
            <a:ext cx="5806539" cy="1923155"/>
          </a:xfrm>
          <a:custGeom>
            <a:avLst/>
            <a:gdLst>
              <a:gd name="connsiteX0" fmla="*/ 0 w 5806539"/>
              <a:gd name="connsiteY0" fmla="*/ 208989 h 1253910"/>
              <a:gd name="connsiteX1" fmla="*/ 208989 w 5806539"/>
              <a:gd name="connsiteY1" fmla="*/ 0 h 1253910"/>
              <a:gd name="connsiteX2" fmla="*/ 967757 w 5806539"/>
              <a:gd name="connsiteY2" fmla="*/ 0 h 1253910"/>
              <a:gd name="connsiteX3" fmla="*/ 2866340 w 5806539"/>
              <a:gd name="connsiteY3" fmla="*/ -708434 h 1253910"/>
              <a:gd name="connsiteX4" fmla="*/ 2419391 w 5806539"/>
              <a:gd name="connsiteY4" fmla="*/ 0 h 1253910"/>
              <a:gd name="connsiteX5" fmla="*/ 5597550 w 5806539"/>
              <a:gd name="connsiteY5" fmla="*/ 0 h 1253910"/>
              <a:gd name="connsiteX6" fmla="*/ 5806539 w 5806539"/>
              <a:gd name="connsiteY6" fmla="*/ 208989 h 1253910"/>
              <a:gd name="connsiteX7" fmla="*/ 5806539 w 5806539"/>
              <a:gd name="connsiteY7" fmla="*/ 208985 h 1253910"/>
              <a:gd name="connsiteX8" fmla="*/ 5806539 w 5806539"/>
              <a:gd name="connsiteY8" fmla="*/ 208985 h 1253910"/>
              <a:gd name="connsiteX9" fmla="*/ 5806539 w 5806539"/>
              <a:gd name="connsiteY9" fmla="*/ 522463 h 1253910"/>
              <a:gd name="connsiteX10" fmla="*/ 5806539 w 5806539"/>
              <a:gd name="connsiteY10" fmla="*/ 1044921 h 1253910"/>
              <a:gd name="connsiteX11" fmla="*/ 5597550 w 5806539"/>
              <a:gd name="connsiteY11" fmla="*/ 1253910 h 1253910"/>
              <a:gd name="connsiteX12" fmla="*/ 2419391 w 5806539"/>
              <a:gd name="connsiteY12" fmla="*/ 1253910 h 1253910"/>
              <a:gd name="connsiteX13" fmla="*/ 967757 w 5806539"/>
              <a:gd name="connsiteY13" fmla="*/ 1253910 h 1253910"/>
              <a:gd name="connsiteX14" fmla="*/ 967757 w 5806539"/>
              <a:gd name="connsiteY14" fmla="*/ 1253910 h 1253910"/>
              <a:gd name="connsiteX15" fmla="*/ 208989 w 5806539"/>
              <a:gd name="connsiteY15" fmla="*/ 1253910 h 1253910"/>
              <a:gd name="connsiteX16" fmla="*/ 0 w 5806539"/>
              <a:gd name="connsiteY16" fmla="*/ 1044921 h 1253910"/>
              <a:gd name="connsiteX17" fmla="*/ 0 w 5806539"/>
              <a:gd name="connsiteY17" fmla="*/ 522463 h 1253910"/>
              <a:gd name="connsiteX18" fmla="*/ 0 w 5806539"/>
              <a:gd name="connsiteY18" fmla="*/ 208985 h 1253910"/>
              <a:gd name="connsiteX19" fmla="*/ 0 w 5806539"/>
              <a:gd name="connsiteY19" fmla="*/ 208985 h 1253910"/>
              <a:gd name="connsiteX20" fmla="*/ 0 w 5806539"/>
              <a:gd name="connsiteY20" fmla="*/ 208989 h 1253910"/>
              <a:gd name="connsiteX0" fmla="*/ 0 w 5806539"/>
              <a:gd name="connsiteY0" fmla="*/ 917423 h 1962344"/>
              <a:gd name="connsiteX1" fmla="*/ 208989 w 5806539"/>
              <a:gd name="connsiteY1" fmla="*/ 708434 h 1962344"/>
              <a:gd name="connsiteX2" fmla="*/ 967757 w 5806539"/>
              <a:gd name="connsiteY2" fmla="*/ 708434 h 1962344"/>
              <a:gd name="connsiteX3" fmla="*/ 2866340 w 5806539"/>
              <a:gd name="connsiteY3" fmla="*/ 0 h 1962344"/>
              <a:gd name="connsiteX4" fmla="*/ 3281539 w 5806539"/>
              <a:gd name="connsiteY4" fmla="*/ 734560 h 1962344"/>
              <a:gd name="connsiteX5" fmla="*/ 5597550 w 5806539"/>
              <a:gd name="connsiteY5" fmla="*/ 708434 h 1962344"/>
              <a:gd name="connsiteX6" fmla="*/ 5806539 w 5806539"/>
              <a:gd name="connsiteY6" fmla="*/ 917423 h 1962344"/>
              <a:gd name="connsiteX7" fmla="*/ 5806539 w 5806539"/>
              <a:gd name="connsiteY7" fmla="*/ 917419 h 1962344"/>
              <a:gd name="connsiteX8" fmla="*/ 5806539 w 5806539"/>
              <a:gd name="connsiteY8" fmla="*/ 917419 h 1962344"/>
              <a:gd name="connsiteX9" fmla="*/ 5806539 w 5806539"/>
              <a:gd name="connsiteY9" fmla="*/ 1230897 h 1962344"/>
              <a:gd name="connsiteX10" fmla="*/ 5806539 w 5806539"/>
              <a:gd name="connsiteY10" fmla="*/ 1753355 h 1962344"/>
              <a:gd name="connsiteX11" fmla="*/ 5597550 w 5806539"/>
              <a:gd name="connsiteY11" fmla="*/ 1962344 h 1962344"/>
              <a:gd name="connsiteX12" fmla="*/ 2419391 w 5806539"/>
              <a:gd name="connsiteY12" fmla="*/ 1962344 h 1962344"/>
              <a:gd name="connsiteX13" fmla="*/ 967757 w 5806539"/>
              <a:gd name="connsiteY13" fmla="*/ 1962344 h 1962344"/>
              <a:gd name="connsiteX14" fmla="*/ 967757 w 5806539"/>
              <a:gd name="connsiteY14" fmla="*/ 1962344 h 1962344"/>
              <a:gd name="connsiteX15" fmla="*/ 208989 w 5806539"/>
              <a:gd name="connsiteY15" fmla="*/ 1962344 h 1962344"/>
              <a:gd name="connsiteX16" fmla="*/ 0 w 5806539"/>
              <a:gd name="connsiteY16" fmla="*/ 1753355 h 1962344"/>
              <a:gd name="connsiteX17" fmla="*/ 0 w 5806539"/>
              <a:gd name="connsiteY17" fmla="*/ 1230897 h 1962344"/>
              <a:gd name="connsiteX18" fmla="*/ 0 w 5806539"/>
              <a:gd name="connsiteY18" fmla="*/ 917419 h 1962344"/>
              <a:gd name="connsiteX19" fmla="*/ 0 w 5806539"/>
              <a:gd name="connsiteY19" fmla="*/ 917419 h 1962344"/>
              <a:gd name="connsiteX20" fmla="*/ 0 w 5806539"/>
              <a:gd name="connsiteY20" fmla="*/ 917423 h 1962344"/>
              <a:gd name="connsiteX0" fmla="*/ 0 w 5806539"/>
              <a:gd name="connsiteY0" fmla="*/ 917423 h 1962344"/>
              <a:gd name="connsiteX1" fmla="*/ 208989 w 5806539"/>
              <a:gd name="connsiteY1" fmla="*/ 708434 h 1962344"/>
              <a:gd name="connsiteX2" fmla="*/ 2496111 w 5806539"/>
              <a:gd name="connsiteY2" fmla="*/ 669245 h 1962344"/>
              <a:gd name="connsiteX3" fmla="*/ 2866340 w 5806539"/>
              <a:gd name="connsiteY3" fmla="*/ 0 h 1962344"/>
              <a:gd name="connsiteX4" fmla="*/ 3281539 w 5806539"/>
              <a:gd name="connsiteY4" fmla="*/ 734560 h 1962344"/>
              <a:gd name="connsiteX5" fmla="*/ 5597550 w 5806539"/>
              <a:gd name="connsiteY5" fmla="*/ 708434 h 1962344"/>
              <a:gd name="connsiteX6" fmla="*/ 5806539 w 5806539"/>
              <a:gd name="connsiteY6" fmla="*/ 917423 h 1962344"/>
              <a:gd name="connsiteX7" fmla="*/ 5806539 w 5806539"/>
              <a:gd name="connsiteY7" fmla="*/ 917419 h 1962344"/>
              <a:gd name="connsiteX8" fmla="*/ 5806539 w 5806539"/>
              <a:gd name="connsiteY8" fmla="*/ 917419 h 1962344"/>
              <a:gd name="connsiteX9" fmla="*/ 5806539 w 5806539"/>
              <a:gd name="connsiteY9" fmla="*/ 1230897 h 1962344"/>
              <a:gd name="connsiteX10" fmla="*/ 5806539 w 5806539"/>
              <a:gd name="connsiteY10" fmla="*/ 1753355 h 1962344"/>
              <a:gd name="connsiteX11" fmla="*/ 5597550 w 5806539"/>
              <a:gd name="connsiteY11" fmla="*/ 1962344 h 1962344"/>
              <a:gd name="connsiteX12" fmla="*/ 2419391 w 5806539"/>
              <a:gd name="connsiteY12" fmla="*/ 1962344 h 1962344"/>
              <a:gd name="connsiteX13" fmla="*/ 967757 w 5806539"/>
              <a:gd name="connsiteY13" fmla="*/ 1962344 h 1962344"/>
              <a:gd name="connsiteX14" fmla="*/ 967757 w 5806539"/>
              <a:gd name="connsiteY14" fmla="*/ 1962344 h 1962344"/>
              <a:gd name="connsiteX15" fmla="*/ 208989 w 5806539"/>
              <a:gd name="connsiteY15" fmla="*/ 1962344 h 1962344"/>
              <a:gd name="connsiteX16" fmla="*/ 0 w 5806539"/>
              <a:gd name="connsiteY16" fmla="*/ 1753355 h 1962344"/>
              <a:gd name="connsiteX17" fmla="*/ 0 w 5806539"/>
              <a:gd name="connsiteY17" fmla="*/ 1230897 h 1962344"/>
              <a:gd name="connsiteX18" fmla="*/ 0 w 5806539"/>
              <a:gd name="connsiteY18" fmla="*/ 917419 h 1962344"/>
              <a:gd name="connsiteX19" fmla="*/ 0 w 5806539"/>
              <a:gd name="connsiteY19" fmla="*/ 917419 h 1962344"/>
              <a:gd name="connsiteX20" fmla="*/ 0 w 5806539"/>
              <a:gd name="connsiteY20" fmla="*/ 917423 h 1962344"/>
              <a:gd name="connsiteX0" fmla="*/ 0 w 5806539"/>
              <a:gd name="connsiteY0" fmla="*/ 917423 h 1962344"/>
              <a:gd name="connsiteX1" fmla="*/ 208989 w 5806539"/>
              <a:gd name="connsiteY1" fmla="*/ 708434 h 1962344"/>
              <a:gd name="connsiteX2" fmla="*/ 2496111 w 5806539"/>
              <a:gd name="connsiteY2" fmla="*/ 695371 h 1962344"/>
              <a:gd name="connsiteX3" fmla="*/ 2866340 w 5806539"/>
              <a:gd name="connsiteY3" fmla="*/ 0 h 1962344"/>
              <a:gd name="connsiteX4" fmla="*/ 3281539 w 5806539"/>
              <a:gd name="connsiteY4" fmla="*/ 734560 h 1962344"/>
              <a:gd name="connsiteX5" fmla="*/ 5597550 w 5806539"/>
              <a:gd name="connsiteY5" fmla="*/ 708434 h 1962344"/>
              <a:gd name="connsiteX6" fmla="*/ 5806539 w 5806539"/>
              <a:gd name="connsiteY6" fmla="*/ 917423 h 1962344"/>
              <a:gd name="connsiteX7" fmla="*/ 5806539 w 5806539"/>
              <a:gd name="connsiteY7" fmla="*/ 917419 h 1962344"/>
              <a:gd name="connsiteX8" fmla="*/ 5806539 w 5806539"/>
              <a:gd name="connsiteY8" fmla="*/ 917419 h 1962344"/>
              <a:gd name="connsiteX9" fmla="*/ 5806539 w 5806539"/>
              <a:gd name="connsiteY9" fmla="*/ 1230897 h 1962344"/>
              <a:gd name="connsiteX10" fmla="*/ 5806539 w 5806539"/>
              <a:gd name="connsiteY10" fmla="*/ 1753355 h 1962344"/>
              <a:gd name="connsiteX11" fmla="*/ 5597550 w 5806539"/>
              <a:gd name="connsiteY11" fmla="*/ 1962344 h 1962344"/>
              <a:gd name="connsiteX12" fmla="*/ 2419391 w 5806539"/>
              <a:gd name="connsiteY12" fmla="*/ 1962344 h 1962344"/>
              <a:gd name="connsiteX13" fmla="*/ 967757 w 5806539"/>
              <a:gd name="connsiteY13" fmla="*/ 1962344 h 1962344"/>
              <a:gd name="connsiteX14" fmla="*/ 967757 w 5806539"/>
              <a:gd name="connsiteY14" fmla="*/ 1962344 h 1962344"/>
              <a:gd name="connsiteX15" fmla="*/ 208989 w 5806539"/>
              <a:gd name="connsiteY15" fmla="*/ 1962344 h 1962344"/>
              <a:gd name="connsiteX16" fmla="*/ 0 w 5806539"/>
              <a:gd name="connsiteY16" fmla="*/ 1753355 h 1962344"/>
              <a:gd name="connsiteX17" fmla="*/ 0 w 5806539"/>
              <a:gd name="connsiteY17" fmla="*/ 1230897 h 1962344"/>
              <a:gd name="connsiteX18" fmla="*/ 0 w 5806539"/>
              <a:gd name="connsiteY18" fmla="*/ 917419 h 1962344"/>
              <a:gd name="connsiteX19" fmla="*/ 0 w 5806539"/>
              <a:gd name="connsiteY19" fmla="*/ 917419 h 1962344"/>
              <a:gd name="connsiteX20" fmla="*/ 0 w 5806539"/>
              <a:gd name="connsiteY20" fmla="*/ 917423 h 1962344"/>
              <a:gd name="connsiteX0" fmla="*/ 0 w 5806539"/>
              <a:gd name="connsiteY0" fmla="*/ 917423 h 1962344"/>
              <a:gd name="connsiteX1" fmla="*/ 208989 w 5806539"/>
              <a:gd name="connsiteY1" fmla="*/ 708434 h 1962344"/>
              <a:gd name="connsiteX2" fmla="*/ 2496111 w 5806539"/>
              <a:gd name="connsiteY2" fmla="*/ 695371 h 1962344"/>
              <a:gd name="connsiteX3" fmla="*/ 2866340 w 5806539"/>
              <a:gd name="connsiteY3" fmla="*/ 0 h 1962344"/>
              <a:gd name="connsiteX4" fmla="*/ 3242351 w 5806539"/>
              <a:gd name="connsiteY4" fmla="*/ 721497 h 1962344"/>
              <a:gd name="connsiteX5" fmla="*/ 5597550 w 5806539"/>
              <a:gd name="connsiteY5" fmla="*/ 708434 h 1962344"/>
              <a:gd name="connsiteX6" fmla="*/ 5806539 w 5806539"/>
              <a:gd name="connsiteY6" fmla="*/ 917423 h 1962344"/>
              <a:gd name="connsiteX7" fmla="*/ 5806539 w 5806539"/>
              <a:gd name="connsiteY7" fmla="*/ 917419 h 1962344"/>
              <a:gd name="connsiteX8" fmla="*/ 5806539 w 5806539"/>
              <a:gd name="connsiteY8" fmla="*/ 917419 h 1962344"/>
              <a:gd name="connsiteX9" fmla="*/ 5806539 w 5806539"/>
              <a:gd name="connsiteY9" fmla="*/ 1230897 h 1962344"/>
              <a:gd name="connsiteX10" fmla="*/ 5806539 w 5806539"/>
              <a:gd name="connsiteY10" fmla="*/ 1753355 h 1962344"/>
              <a:gd name="connsiteX11" fmla="*/ 5597550 w 5806539"/>
              <a:gd name="connsiteY11" fmla="*/ 1962344 h 1962344"/>
              <a:gd name="connsiteX12" fmla="*/ 2419391 w 5806539"/>
              <a:gd name="connsiteY12" fmla="*/ 1962344 h 1962344"/>
              <a:gd name="connsiteX13" fmla="*/ 967757 w 5806539"/>
              <a:gd name="connsiteY13" fmla="*/ 1962344 h 1962344"/>
              <a:gd name="connsiteX14" fmla="*/ 967757 w 5806539"/>
              <a:gd name="connsiteY14" fmla="*/ 1962344 h 1962344"/>
              <a:gd name="connsiteX15" fmla="*/ 208989 w 5806539"/>
              <a:gd name="connsiteY15" fmla="*/ 1962344 h 1962344"/>
              <a:gd name="connsiteX16" fmla="*/ 0 w 5806539"/>
              <a:gd name="connsiteY16" fmla="*/ 1753355 h 1962344"/>
              <a:gd name="connsiteX17" fmla="*/ 0 w 5806539"/>
              <a:gd name="connsiteY17" fmla="*/ 1230897 h 1962344"/>
              <a:gd name="connsiteX18" fmla="*/ 0 w 5806539"/>
              <a:gd name="connsiteY18" fmla="*/ 917419 h 1962344"/>
              <a:gd name="connsiteX19" fmla="*/ 0 w 5806539"/>
              <a:gd name="connsiteY19" fmla="*/ 917419 h 1962344"/>
              <a:gd name="connsiteX20" fmla="*/ 0 w 5806539"/>
              <a:gd name="connsiteY20" fmla="*/ 917423 h 1962344"/>
              <a:gd name="connsiteX0" fmla="*/ 0 w 5806539"/>
              <a:gd name="connsiteY0" fmla="*/ 878234 h 1923155"/>
              <a:gd name="connsiteX1" fmla="*/ 208989 w 5806539"/>
              <a:gd name="connsiteY1" fmla="*/ 669245 h 1923155"/>
              <a:gd name="connsiteX2" fmla="*/ 2496111 w 5806539"/>
              <a:gd name="connsiteY2" fmla="*/ 656182 h 1923155"/>
              <a:gd name="connsiteX3" fmla="*/ 2905528 w 5806539"/>
              <a:gd name="connsiteY3" fmla="*/ 0 h 1923155"/>
              <a:gd name="connsiteX4" fmla="*/ 3242351 w 5806539"/>
              <a:gd name="connsiteY4" fmla="*/ 682308 h 1923155"/>
              <a:gd name="connsiteX5" fmla="*/ 5597550 w 5806539"/>
              <a:gd name="connsiteY5" fmla="*/ 669245 h 1923155"/>
              <a:gd name="connsiteX6" fmla="*/ 5806539 w 5806539"/>
              <a:gd name="connsiteY6" fmla="*/ 878234 h 1923155"/>
              <a:gd name="connsiteX7" fmla="*/ 5806539 w 5806539"/>
              <a:gd name="connsiteY7" fmla="*/ 878230 h 1923155"/>
              <a:gd name="connsiteX8" fmla="*/ 5806539 w 5806539"/>
              <a:gd name="connsiteY8" fmla="*/ 878230 h 1923155"/>
              <a:gd name="connsiteX9" fmla="*/ 5806539 w 5806539"/>
              <a:gd name="connsiteY9" fmla="*/ 1191708 h 1923155"/>
              <a:gd name="connsiteX10" fmla="*/ 5806539 w 5806539"/>
              <a:gd name="connsiteY10" fmla="*/ 1714166 h 1923155"/>
              <a:gd name="connsiteX11" fmla="*/ 5597550 w 5806539"/>
              <a:gd name="connsiteY11" fmla="*/ 1923155 h 1923155"/>
              <a:gd name="connsiteX12" fmla="*/ 2419391 w 5806539"/>
              <a:gd name="connsiteY12" fmla="*/ 1923155 h 1923155"/>
              <a:gd name="connsiteX13" fmla="*/ 967757 w 5806539"/>
              <a:gd name="connsiteY13" fmla="*/ 1923155 h 1923155"/>
              <a:gd name="connsiteX14" fmla="*/ 967757 w 5806539"/>
              <a:gd name="connsiteY14" fmla="*/ 1923155 h 1923155"/>
              <a:gd name="connsiteX15" fmla="*/ 208989 w 5806539"/>
              <a:gd name="connsiteY15" fmla="*/ 1923155 h 1923155"/>
              <a:gd name="connsiteX16" fmla="*/ 0 w 5806539"/>
              <a:gd name="connsiteY16" fmla="*/ 1714166 h 1923155"/>
              <a:gd name="connsiteX17" fmla="*/ 0 w 5806539"/>
              <a:gd name="connsiteY17" fmla="*/ 1191708 h 1923155"/>
              <a:gd name="connsiteX18" fmla="*/ 0 w 5806539"/>
              <a:gd name="connsiteY18" fmla="*/ 878230 h 1923155"/>
              <a:gd name="connsiteX19" fmla="*/ 0 w 5806539"/>
              <a:gd name="connsiteY19" fmla="*/ 878230 h 1923155"/>
              <a:gd name="connsiteX20" fmla="*/ 0 w 5806539"/>
              <a:gd name="connsiteY20" fmla="*/ 878234 h 1923155"/>
              <a:gd name="connsiteX0" fmla="*/ 0 w 5806539"/>
              <a:gd name="connsiteY0" fmla="*/ 878234 h 1923155"/>
              <a:gd name="connsiteX1" fmla="*/ 208989 w 5806539"/>
              <a:gd name="connsiteY1" fmla="*/ 669245 h 1923155"/>
              <a:gd name="connsiteX2" fmla="*/ 2496111 w 5806539"/>
              <a:gd name="connsiteY2" fmla="*/ 656182 h 1923155"/>
              <a:gd name="connsiteX3" fmla="*/ 2905528 w 5806539"/>
              <a:gd name="connsiteY3" fmla="*/ 0 h 1923155"/>
              <a:gd name="connsiteX4" fmla="*/ 3242351 w 5806539"/>
              <a:gd name="connsiteY4" fmla="*/ 673880 h 1923155"/>
              <a:gd name="connsiteX5" fmla="*/ 5597550 w 5806539"/>
              <a:gd name="connsiteY5" fmla="*/ 669245 h 1923155"/>
              <a:gd name="connsiteX6" fmla="*/ 5806539 w 5806539"/>
              <a:gd name="connsiteY6" fmla="*/ 878234 h 1923155"/>
              <a:gd name="connsiteX7" fmla="*/ 5806539 w 5806539"/>
              <a:gd name="connsiteY7" fmla="*/ 878230 h 1923155"/>
              <a:gd name="connsiteX8" fmla="*/ 5806539 w 5806539"/>
              <a:gd name="connsiteY8" fmla="*/ 878230 h 1923155"/>
              <a:gd name="connsiteX9" fmla="*/ 5806539 w 5806539"/>
              <a:gd name="connsiteY9" fmla="*/ 1191708 h 1923155"/>
              <a:gd name="connsiteX10" fmla="*/ 5806539 w 5806539"/>
              <a:gd name="connsiteY10" fmla="*/ 1714166 h 1923155"/>
              <a:gd name="connsiteX11" fmla="*/ 5597550 w 5806539"/>
              <a:gd name="connsiteY11" fmla="*/ 1923155 h 1923155"/>
              <a:gd name="connsiteX12" fmla="*/ 2419391 w 5806539"/>
              <a:gd name="connsiteY12" fmla="*/ 1923155 h 1923155"/>
              <a:gd name="connsiteX13" fmla="*/ 967757 w 5806539"/>
              <a:gd name="connsiteY13" fmla="*/ 1923155 h 1923155"/>
              <a:gd name="connsiteX14" fmla="*/ 967757 w 5806539"/>
              <a:gd name="connsiteY14" fmla="*/ 1923155 h 1923155"/>
              <a:gd name="connsiteX15" fmla="*/ 208989 w 5806539"/>
              <a:gd name="connsiteY15" fmla="*/ 1923155 h 1923155"/>
              <a:gd name="connsiteX16" fmla="*/ 0 w 5806539"/>
              <a:gd name="connsiteY16" fmla="*/ 1714166 h 1923155"/>
              <a:gd name="connsiteX17" fmla="*/ 0 w 5806539"/>
              <a:gd name="connsiteY17" fmla="*/ 1191708 h 1923155"/>
              <a:gd name="connsiteX18" fmla="*/ 0 w 5806539"/>
              <a:gd name="connsiteY18" fmla="*/ 878230 h 1923155"/>
              <a:gd name="connsiteX19" fmla="*/ 0 w 5806539"/>
              <a:gd name="connsiteY19" fmla="*/ 878230 h 1923155"/>
              <a:gd name="connsiteX20" fmla="*/ 0 w 5806539"/>
              <a:gd name="connsiteY20" fmla="*/ 878234 h 1923155"/>
              <a:gd name="connsiteX0" fmla="*/ 0 w 5806539"/>
              <a:gd name="connsiteY0" fmla="*/ 878234 h 1923155"/>
              <a:gd name="connsiteX1" fmla="*/ 208989 w 5806539"/>
              <a:gd name="connsiteY1" fmla="*/ 669245 h 1923155"/>
              <a:gd name="connsiteX2" fmla="*/ 2580387 w 5806539"/>
              <a:gd name="connsiteY2" fmla="*/ 673037 h 1923155"/>
              <a:gd name="connsiteX3" fmla="*/ 2905528 w 5806539"/>
              <a:gd name="connsiteY3" fmla="*/ 0 h 1923155"/>
              <a:gd name="connsiteX4" fmla="*/ 3242351 w 5806539"/>
              <a:gd name="connsiteY4" fmla="*/ 673880 h 1923155"/>
              <a:gd name="connsiteX5" fmla="*/ 5597550 w 5806539"/>
              <a:gd name="connsiteY5" fmla="*/ 669245 h 1923155"/>
              <a:gd name="connsiteX6" fmla="*/ 5806539 w 5806539"/>
              <a:gd name="connsiteY6" fmla="*/ 878234 h 1923155"/>
              <a:gd name="connsiteX7" fmla="*/ 5806539 w 5806539"/>
              <a:gd name="connsiteY7" fmla="*/ 878230 h 1923155"/>
              <a:gd name="connsiteX8" fmla="*/ 5806539 w 5806539"/>
              <a:gd name="connsiteY8" fmla="*/ 878230 h 1923155"/>
              <a:gd name="connsiteX9" fmla="*/ 5806539 w 5806539"/>
              <a:gd name="connsiteY9" fmla="*/ 1191708 h 1923155"/>
              <a:gd name="connsiteX10" fmla="*/ 5806539 w 5806539"/>
              <a:gd name="connsiteY10" fmla="*/ 1714166 h 1923155"/>
              <a:gd name="connsiteX11" fmla="*/ 5597550 w 5806539"/>
              <a:gd name="connsiteY11" fmla="*/ 1923155 h 1923155"/>
              <a:gd name="connsiteX12" fmla="*/ 2419391 w 5806539"/>
              <a:gd name="connsiteY12" fmla="*/ 1923155 h 1923155"/>
              <a:gd name="connsiteX13" fmla="*/ 967757 w 5806539"/>
              <a:gd name="connsiteY13" fmla="*/ 1923155 h 1923155"/>
              <a:gd name="connsiteX14" fmla="*/ 967757 w 5806539"/>
              <a:gd name="connsiteY14" fmla="*/ 1923155 h 1923155"/>
              <a:gd name="connsiteX15" fmla="*/ 208989 w 5806539"/>
              <a:gd name="connsiteY15" fmla="*/ 1923155 h 1923155"/>
              <a:gd name="connsiteX16" fmla="*/ 0 w 5806539"/>
              <a:gd name="connsiteY16" fmla="*/ 1714166 h 1923155"/>
              <a:gd name="connsiteX17" fmla="*/ 0 w 5806539"/>
              <a:gd name="connsiteY17" fmla="*/ 1191708 h 1923155"/>
              <a:gd name="connsiteX18" fmla="*/ 0 w 5806539"/>
              <a:gd name="connsiteY18" fmla="*/ 878230 h 1923155"/>
              <a:gd name="connsiteX19" fmla="*/ 0 w 5806539"/>
              <a:gd name="connsiteY19" fmla="*/ 878230 h 1923155"/>
              <a:gd name="connsiteX20" fmla="*/ 0 w 5806539"/>
              <a:gd name="connsiteY20" fmla="*/ 878234 h 1923155"/>
              <a:gd name="connsiteX0" fmla="*/ 0 w 5806539"/>
              <a:gd name="connsiteY0" fmla="*/ 878234 h 1923155"/>
              <a:gd name="connsiteX1" fmla="*/ 208989 w 5806539"/>
              <a:gd name="connsiteY1" fmla="*/ 669245 h 1923155"/>
              <a:gd name="connsiteX2" fmla="*/ 2605670 w 5806539"/>
              <a:gd name="connsiteY2" fmla="*/ 668824 h 1923155"/>
              <a:gd name="connsiteX3" fmla="*/ 2905528 w 5806539"/>
              <a:gd name="connsiteY3" fmla="*/ 0 h 1923155"/>
              <a:gd name="connsiteX4" fmla="*/ 3242351 w 5806539"/>
              <a:gd name="connsiteY4" fmla="*/ 673880 h 1923155"/>
              <a:gd name="connsiteX5" fmla="*/ 5597550 w 5806539"/>
              <a:gd name="connsiteY5" fmla="*/ 669245 h 1923155"/>
              <a:gd name="connsiteX6" fmla="*/ 5806539 w 5806539"/>
              <a:gd name="connsiteY6" fmla="*/ 878234 h 1923155"/>
              <a:gd name="connsiteX7" fmla="*/ 5806539 w 5806539"/>
              <a:gd name="connsiteY7" fmla="*/ 878230 h 1923155"/>
              <a:gd name="connsiteX8" fmla="*/ 5806539 w 5806539"/>
              <a:gd name="connsiteY8" fmla="*/ 878230 h 1923155"/>
              <a:gd name="connsiteX9" fmla="*/ 5806539 w 5806539"/>
              <a:gd name="connsiteY9" fmla="*/ 1191708 h 1923155"/>
              <a:gd name="connsiteX10" fmla="*/ 5806539 w 5806539"/>
              <a:gd name="connsiteY10" fmla="*/ 1714166 h 1923155"/>
              <a:gd name="connsiteX11" fmla="*/ 5597550 w 5806539"/>
              <a:gd name="connsiteY11" fmla="*/ 1923155 h 1923155"/>
              <a:gd name="connsiteX12" fmla="*/ 2419391 w 5806539"/>
              <a:gd name="connsiteY12" fmla="*/ 1923155 h 1923155"/>
              <a:gd name="connsiteX13" fmla="*/ 967757 w 5806539"/>
              <a:gd name="connsiteY13" fmla="*/ 1923155 h 1923155"/>
              <a:gd name="connsiteX14" fmla="*/ 967757 w 5806539"/>
              <a:gd name="connsiteY14" fmla="*/ 1923155 h 1923155"/>
              <a:gd name="connsiteX15" fmla="*/ 208989 w 5806539"/>
              <a:gd name="connsiteY15" fmla="*/ 1923155 h 1923155"/>
              <a:gd name="connsiteX16" fmla="*/ 0 w 5806539"/>
              <a:gd name="connsiteY16" fmla="*/ 1714166 h 1923155"/>
              <a:gd name="connsiteX17" fmla="*/ 0 w 5806539"/>
              <a:gd name="connsiteY17" fmla="*/ 1191708 h 1923155"/>
              <a:gd name="connsiteX18" fmla="*/ 0 w 5806539"/>
              <a:gd name="connsiteY18" fmla="*/ 878230 h 1923155"/>
              <a:gd name="connsiteX19" fmla="*/ 0 w 5806539"/>
              <a:gd name="connsiteY19" fmla="*/ 878230 h 1923155"/>
              <a:gd name="connsiteX20" fmla="*/ 0 w 5806539"/>
              <a:gd name="connsiteY20" fmla="*/ 878234 h 1923155"/>
              <a:gd name="connsiteX0" fmla="*/ 0 w 5806539"/>
              <a:gd name="connsiteY0" fmla="*/ 878234 h 1923155"/>
              <a:gd name="connsiteX1" fmla="*/ 208989 w 5806539"/>
              <a:gd name="connsiteY1" fmla="*/ 669245 h 1923155"/>
              <a:gd name="connsiteX2" fmla="*/ 2580387 w 5806539"/>
              <a:gd name="connsiteY2" fmla="*/ 668824 h 1923155"/>
              <a:gd name="connsiteX3" fmla="*/ 2905528 w 5806539"/>
              <a:gd name="connsiteY3" fmla="*/ 0 h 1923155"/>
              <a:gd name="connsiteX4" fmla="*/ 3242351 w 5806539"/>
              <a:gd name="connsiteY4" fmla="*/ 673880 h 1923155"/>
              <a:gd name="connsiteX5" fmla="*/ 5597550 w 5806539"/>
              <a:gd name="connsiteY5" fmla="*/ 669245 h 1923155"/>
              <a:gd name="connsiteX6" fmla="*/ 5806539 w 5806539"/>
              <a:gd name="connsiteY6" fmla="*/ 878234 h 1923155"/>
              <a:gd name="connsiteX7" fmla="*/ 5806539 w 5806539"/>
              <a:gd name="connsiteY7" fmla="*/ 878230 h 1923155"/>
              <a:gd name="connsiteX8" fmla="*/ 5806539 w 5806539"/>
              <a:gd name="connsiteY8" fmla="*/ 878230 h 1923155"/>
              <a:gd name="connsiteX9" fmla="*/ 5806539 w 5806539"/>
              <a:gd name="connsiteY9" fmla="*/ 1191708 h 1923155"/>
              <a:gd name="connsiteX10" fmla="*/ 5806539 w 5806539"/>
              <a:gd name="connsiteY10" fmla="*/ 1714166 h 1923155"/>
              <a:gd name="connsiteX11" fmla="*/ 5597550 w 5806539"/>
              <a:gd name="connsiteY11" fmla="*/ 1923155 h 1923155"/>
              <a:gd name="connsiteX12" fmla="*/ 2419391 w 5806539"/>
              <a:gd name="connsiteY12" fmla="*/ 1923155 h 1923155"/>
              <a:gd name="connsiteX13" fmla="*/ 967757 w 5806539"/>
              <a:gd name="connsiteY13" fmla="*/ 1923155 h 1923155"/>
              <a:gd name="connsiteX14" fmla="*/ 967757 w 5806539"/>
              <a:gd name="connsiteY14" fmla="*/ 1923155 h 1923155"/>
              <a:gd name="connsiteX15" fmla="*/ 208989 w 5806539"/>
              <a:gd name="connsiteY15" fmla="*/ 1923155 h 1923155"/>
              <a:gd name="connsiteX16" fmla="*/ 0 w 5806539"/>
              <a:gd name="connsiteY16" fmla="*/ 1714166 h 1923155"/>
              <a:gd name="connsiteX17" fmla="*/ 0 w 5806539"/>
              <a:gd name="connsiteY17" fmla="*/ 1191708 h 1923155"/>
              <a:gd name="connsiteX18" fmla="*/ 0 w 5806539"/>
              <a:gd name="connsiteY18" fmla="*/ 878230 h 1923155"/>
              <a:gd name="connsiteX19" fmla="*/ 0 w 5806539"/>
              <a:gd name="connsiteY19" fmla="*/ 878230 h 1923155"/>
              <a:gd name="connsiteX20" fmla="*/ 0 w 5806539"/>
              <a:gd name="connsiteY20" fmla="*/ 878234 h 192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06539" h="1923155">
                <a:moveTo>
                  <a:pt x="0" y="878234"/>
                </a:moveTo>
                <a:cubicBezTo>
                  <a:pt x="0" y="762813"/>
                  <a:pt x="93568" y="669245"/>
                  <a:pt x="208989" y="669245"/>
                </a:cubicBezTo>
                <a:lnTo>
                  <a:pt x="2580387" y="668824"/>
                </a:lnTo>
                <a:lnTo>
                  <a:pt x="2905528" y="0"/>
                </a:lnTo>
                <a:lnTo>
                  <a:pt x="3242351" y="673880"/>
                </a:lnTo>
                <a:lnTo>
                  <a:pt x="5597550" y="669245"/>
                </a:lnTo>
                <a:cubicBezTo>
                  <a:pt x="5712971" y="669245"/>
                  <a:pt x="5806539" y="762813"/>
                  <a:pt x="5806539" y="878234"/>
                </a:cubicBezTo>
                <a:lnTo>
                  <a:pt x="5806539" y="878230"/>
                </a:lnTo>
                <a:lnTo>
                  <a:pt x="5806539" y="878230"/>
                </a:lnTo>
                <a:lnTo>
                  <a:pt x="5806539" y="1191708"/>
                </a:lnTo>
                <a:lnTo>
                  <a:pt x="5806539" y="1714166"/>
                </a:lnTo>
                <a:cubicBezTo>
                  <a:pt x="5806539" y="1829587"/>
                  <a:pt x="5712971" y="1923155"/>
                  <a:pt x="5597550" y="1923155"/>
                </a:cubicBezTo>
                <a:lnTo>
                  <a:pt x="2419391" y="1923155"/>
                </a:lnTo>
                <a:lnTo>
                  <a:pt x="967757" y="1923155"/>
                </a:lnTo>
                <a:lnTo>
                  <a:pt x="967757" y="1923155"/>
                </a:lnTo>
                <a:lnTo>
                  <a:pt x="208989" y="1923155"/>
                </a:lnTo>
                <a:cubicBezTo>
                  <a:pt x="93568" y="1923155"/>
                  <a:pt x="0" y="1829587"/>
                  <a:pt x="0" y="1714166"/>
                </a:cubicBezTo>
                <a:lnTo>
                  <a:pt x="0" y="1191708"/>
                </a:lnTo>
                <a:lnTo>
                  <a:pt x="0" y="878230"/>
                </a:lnTo>
                <a:lnTo>
                  <a:pt x="0" y="878230"/>
                </a:lnTo>
                <a:lnTo>
                  <a:pt x="0" y="878234"/>
                </a:lnTo>
                <a:close/>
              </a:path>
            </a:pathLst>
          </a:custGeom>
          <a:solidFill>
            <a:srgbClr val="FF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216000" rIns="0" bIns="108000" rtlCol="0" anchor="b"/>
          <a:lstStyle/>
          <a:p>
            <a:pPr algn="ctr"/>
            <a:r>
              <a:rPr lang="ja-JP" altLang="en-US" sz="5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２人に１人</a:t>
            </a:r>
          </a:p>
        </p:txBody>
      </p:sp>
      <p:sp>
        <p:nvSpPr>
          <p:cNvPr id="6" name="テキスト ボックス 5"/>
          <p:cNvSpPr txBox="1"/>
          <p:nvPr/>
        </p:nvSpPr>
        <p:spPr>
          <a:xfrm>
            <a:off x="431540" y="208696"/>
            <a:ext cx="8280919" cy="769441"/>
          </a:xfrm>
          <a:prstGeom prst="rect">
            <a:avLst/>
          </a:prstGeom>
          <a:noFill/>
          <a:effectLst/>
        </p:spPr>
        <p:txBody>
          <a:bodyPr wrap="square" rtlCol="0">
            <a:spAutoFit/>
          </a:bodyPr>
          <a:lstStyle>
            <a:defPPr>
              <a:defRPr lang="ja-JP"/>
            </a:defPPr>
            <a:lvl1pPr algn="ctr">
              <a:defRPr sz="4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r>
              <a:rPr lang="ja-JP" altLang="en-US" dirty="0"/>
              <a:t>がんになる人の割合</a:t>
            </a:r>
          </a:p>
        </p:txBody>
      </p:sp>
      <p:sp>
        <p:nvSpPr>
          <p:cNvPr id="7" name="テキスト ボックス 6"/>
          <p:cNvSpPr txBox="1"/>
          <p:nvPr/>
        </p:nvSpPr>
        <p:spPr>
          <a:xfrm>
            <a:off x="2915816" y="6631468"/>
            <a:ext cx="6092105" cy="253916"/>
          </a:xfrm>
          <a:prstGeom prst="rect">
            <a:avLst/>
          </a:prstGeom>
          <a:noFill/>
        </p:spPr>
        <p:txBody>
          <a:bodyPr wrap="square" rtlCol="0">
            <a:spAutoFit/>
          </a:bodyPr>
          <a:lstStyle/>
          <a:p>
            <a:pPr algn="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出典：国立がん研究センターがん情報サービス「がん登録・統計」最新がん統計</a:t>
            </a:r>
            <a:endParaRPr kumimoji="1"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8037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23528" y="1916832"/>
            <a:ext cx="8477857" cy="4364656"/>
          </a:xfrm>
          <a:prstGeom prst="rect">
            <a:avLst/>
          </a:prstGeom>
          <a:noFill/>
        </p:spPr>
        <p:txBody>
          <a:bodyPr wrap="square" rtlCol="0">
            <a:spAutoFit/>
          </a:bodyPr>
          <a:lstStyle>
            <a:defPPr>
              <a:defRPr lang="ja-JP"/>
            </a:defPPr>
            <a:lvl1pPr algn="ctr">
              <a:defRPr sz="4000" b="1">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lnSpc>
                <a:spcPts val="8500"/>
              </a:lnSpc>
            </a:pPr>
            <a:r>
              <a:rPr lang="ja-JP" altLang="en-US" sz="4800">
                <a:solidFill>
                  <a:schemeClr val="tx1">
                    <a:lumMod val="75000"/>
                    <a:lumOff val="25000"/>
                  </a:schemeClr>
                </a:solidFill>
              </a:rPr>
              <a:t>がん患者さんの</a:t>
            </a:r>
            <a:endParaRPr lang="en-US" altLang="ja-JP" sz="4800" dirty="0">
              <a:solidFill>
                <a:schemeClr val="tx1">
                  <a:lumMod val="75000"/>
                  <a:lumOff val="25000"/>
                </a:schemeClr>
              </a:solidFill>
            </a:endParaRPr>
          </a:p>
          <a:p>
            <a:pPr>
              <a:lnSpc>
                <a:spcPts val="8500"/>
              </a:lnSpc>
            </a:pPr>
            <a:r>
              <a:rPr lang="ja-JP" altLang="en-US" sz="4800">
                <a:solidFill>
                  <a:schemeClr val="tx1">
                    <a:lumMod val="75000"/>
                    <a:lumOff val="25000"/>
                  </a:schemeClr>
                </a:solidFill>
              </a:rPr>
              <a:t>おもいを聞いてみよう</a:t>
            </a:r>
            <a:endParaRPr lang="en-US" altLang="ja-JP" sz="4800" dirty="0">
              <a:solidFill>
                <a:schemeClr val="tx1">
                  <a:lumMod val="75000"/>
                  <a:lumOff val="25000"/>
                </a:schemeClr>
              </a:solidFill>
            </a:endParaRPr>
          </a:p>
          <a:p>
            <a:pPr>
              <a:lnSpc>
                <a:spcPts val="8500"/>
              </a:lnSpc>
            </a:pPr>
            <a:r>
              <a:rPr lang="en-US" altLang="ja-JP" sz="4800" dirty="0">
                <a:solidFill>
                  <a:schemeClr val="tx1">
                    <a:lumMod val="75000"/>
                    <a:lumOff val="25000"/>
                  </a:schemeClr>
                </a:solidFill>
              </a:rPr>
              <a:t>DVD </a:t>
            </a:r>
            <a:r>
              <a:rPr lang="ja-JP" altLang="en-US" sz="4800">
                <a:solidFill>
                  <a:schemeClr val="tx1">
                    <a:lumMod val="75000"/>
                    <a:lumOff val="25000"/>
                  </a:schemeClr>
                </a:solidFill>
              </a:rPr>
              <a:t>供覧</a:t>
            </a:r>
          </a:p>
          <a:p>
            <a:pPr>
              <a:lnSpc>
                <a:spcPts val="8500"/>
              </a:lnSpc>
            </a:pPr>
            <a:endParaRPr lang="ja-JP" altLang="en-US" sz="4800" dirty="0">
              <a:solidFill>
                <a:schemeClr val="tx1">
                  <a:lumMod val="75000"/>
                  <a:lumOff val="25000"/>
                </a:schemeClr>
              </a:solidFill>
            </a:endParaRPr>
          </a:p>
        </p:txBody>
      </p:sp>
    </p:spTree>
    <p:extLst>
      <p:ext uri="{BB962C8B-B14F-4D97-AF65-F5344CB8AC3E}">
        <p14:creationId xmlns:p14="http://schemas.microsoft.com/office/powerpoint/2010/main" val="15524063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95536" y="1268760"/>
            <a:ext cx="8477857" cy="4452501"/>
          </a:xfrm>
          <a:prstGeom prst="rect">
            <a:avLst/>
          </a:prstGeom>
          <a:noFill/>
        </p:spPr>
        <p:txBody>
          <a:bodyPr wrap="square" rtlCol="0">
            <a:spAutoFit/>
          </a:bodyPr>
          <a:lstStyle>
            <a:defPPr>
              <a:defRPr lang="ja-JP"/>
            </a:defPPr>
            <a:lvl1pPr algn="ctr">
              <a:defRPr sz="4000" b="1">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lnSpc>
                <a:spcPts val="8500"/>
              </a:lnSpc>
            </a:pPr>
            <a:r>
              <a:rPr lang="ja-JP" altLang="en-US" sz="6500">
                <a:solidFill>
                  <a:schemeClr val="tx1">
                    <a:lumMod val="75000"/>
                    <a:lumOff val="25000"/>
                  </a:schemeClr>
                </a:solidFill>
              </a:rPr>
              <a:t>がんサバイバー</a:t>
            </a:r>
            <a:endParaRPr lang="en-US" altLang="ja-JP" sz="6500" dirty="0">
              <a:solidFill>
                <a:schemeClr val="tx1">
                  <a:lumMod val="75000"/>
                  <a:lumOff val="25000"/>
                </a:schemeClr>
              </a:solidFill>
            </a:endParaRPr>
          </a:p>
          <a:p>
            <a:pPr>
              <a:lnSpc>
                <a:spcPts val="8500"/>
              </a:lnSpc>
            </a:pPr>
            <a:r>
              <a:rPr lang="ja-JP" altLang="en-US" sz="6500">
                <a:solidFill>
                  <a:schemeClr val="tx1">
                    <a:lumMod val="75000"/>
                    <a:lumOff val="25000"/>
                  </a:schemeClr>
                </a:solidFill>
              </a:rPr>
              <a:t>○ ○ ○ ○さん</a:t>
            </a:r>
            <a:endParaRPr lang="en-US" altLang="ja-JP" sz="6500" dirty="0">
              <a:solidFill>
                <a:schemeClr val="tx1">
                  <a:lumMod val="75000"/>
                  <a:lumOff val="25000"/>
                </a:schemeClr>
              </a:solidFill>
            </a:endParaRPr>
          </a:p>
          <a:p>
            <a:pPr>
              <a:lnSpc>
                <a:spcPts val="8500"/>
              </a:lnSpc>
            </a:pPr>
            <a:r>
              <a:rPr lang="ja-JP" altLang="en-US" sz="6500">
                <a:solidFill>
                  <a:schemeClr val="tx1">
                    <a:lumMod val="75000"/>
                    <a:lumOff val="25000"/>
                  </a:schemeClr>
                </a:solidFill>
              </a:rPr>
              <a:t>に経験をお話し</a:t>
            </a:r>
            <a:endParaRPr lang="en-US" altLang="ja-JP" sz="6500" dirty="0">
              <a:solidFill>
                <a:schemeClr val="tx1">
                  <a:lumMod val="75000"/>
                  <a:lumOff val="25000"/>
                </a:schemeClr>
              </a:solidFill>
            </a:endParaRPr>
          </a:p>
          <a:p>
            <a:pPr>
              <a:lnSpc>
                <a:spcPts val="8500"/>
              </a:lnSpc>
            </a:pPr>
            <a:r>
              <a:rPr lang="ja-JP" altLang="en-US" sz="6500">
                <a:solidFill>
                  <a:schemeClr val="tx1">
                    <a:lumMod val="75000"/>
                    <a:lumOff val="25000"/>
                  </a:schemeClr>
                </a:solidFill>
              </a:rPr>
              <a:t>いただきます。</a:t>
            </a:r>
            <a:endParaRPr lang="ja-JP" altLang="en-US" sz="6500" dirty="0">
              <a:solidFill>
                <a:schemeClr val="tx1">
                  <a:lumMod val="75000"/>
                  <a:lumOff val="25000"/>
                </a:schemeClr>
              </a:solidFill>
            </a:endParaRPr>
          </a:p>
        </p:txBody>
      </p:sp>
    </p:spTree>
    <p:extLst>
      <p:ext uri="{BB962C8B-B14F-4D97-AF65-F5344CB8AC3E}">
        <p14:creationId xmlns:p14="http://schemas.microsoft.com/office/powerpoint/2010/main" val="42656849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248003"/>
            <a:ext cx="8928992" cy="754053"/>
          </a:xfrm>
          <a:prstGeom prst="rect">
            <a:avLst/>
          </a:prstGeom>
          <a:noFill/>
        </p:spPr>
        <p:txBody>
          <a:bodyPr wrap="square" rtlCol="0">
            <a:spAutoFit/>
          </a:bodyPr>
          <a:lstStyle>
            <a:defPPr>
              <a:defRPr lang="ja-JP"/>
            </a:defPPr>
            <a:lvl1pPr algn="ctr">
              <a:defRPr sz="4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r>
              <a:rPr lang="ja-JP" altLang="en-US" sz="4300" spc="-150" dirty="0">
                <a:solidFill>
                  <a:schemeClr val="tx1"/>
                </a:solidFill>
              </a:rPr>
              <a:t>がん患者の「生活の質」</a:t>
            </a:r>
          </a:p>
        </p:txBody>
      </p:sp>
      <p:grpSp>
        <p:nvGrpSpPr>
          <p:cNvPr id="3" name="グループ化 3"/>
          <p:cNvGrpSpPr/>
          <p:nvPr/>
        </p:nvGrpSpPr>
        <p:grpSpPr>
          <a:xfrm>
            <a:off x="333761" y="2708920"/>
            <a:ext cx="2091716" cy="1995778"/>
            <a:chOff x="286136" y="2583511"/>
            <a:chExt cx="2091716" cy="1995778"/>
          </a:xfrm>
        </p:grpSpPr>
        <p:sp>
          <p:nvSpPr>
            <p:cNvPr id="17" name="円/楕円 16"/>
            <p:cNvSpPr/>
            <p:nvPr/>
          </p:nvSpPr>
          <p:spPr>
            <a:xfrm>
              <a:off x="286136" y="2583511"/>
              <a:ext cx="2091716" cy="1995778"/>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2" descr="C:\Users\nakamura\Desktop\サタケさんイラストスライド化拡大-3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278" y="2761797"/>
              <a:ext cx="1869114" cy="163920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テキスト ボックス 23"/>
          <p:cNvSpPr txBox="1"/>
          <p:nvPr/>
        </p:nvSpPr>
        <p:spPr>
          <a:xfrm>
            <a:off x="1429969" y="1306503"/>
            <a:ext cx="6275678" cy="2554545"/>
          </a:xfrm>
          <a:prstGeom prst="roundRect">
            <a:avLst>
              <a:gd name="adj" fmla="val 0"/>
            </a:avLst>
          </a:prstGeom>
          <a:noFill/>
        </p:spPr>
        <p:txBody>
          <a:bodyPr wrap="square" rtlCol="0">
            <a:spAutoFit/>
          </a:bodyPr>
          <a:lstStyle>
            <a:defPPr>
              <a:defRPr lang="ja-JP"/>
            </a:defPPr>
            <a:lvl1pPr algn="ctr">
              <a:defRPr sz="4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一人一人の生き方が</a:t>
            </a:r>
            <a:br>
              <a:rPr lang="en-US" altLang="ja-JP" dirty="0"/>
            </a:br>
            <a:r>
              <a:rPr lang="ja-JP" altLang="en-US" dirty="0"/>
              <a:t>異なるように</a:t>
            </a:r>
            <a:br>
              <a:rPr lang="en-US" altLang="ja-JP" dirty="0"/>
            </a:br>
            <a:r>
              <a:rPr lang="ja-JP" altLang="en-US" dirty="0"/>
              <a:t>がんへの向き合い方も</a:t>
            </a:r>
            <a:br>
              <a:rPr lang="en-US" altLang="ja-JP" dirty="0"/>
            </a:br>
            <a:r>
              <a:rPr lang="ja-JP" altLang="en-US" dirty="0"/>
              <a:t>人それぞれ</a:t>
            </a:r>
            <a:endParaRPr lang="en-US" altLang="ja-JP" sz="3000" dirty="0"/>
          </a:p>
        </p:txBody>
      </p:sp>
      <p:grpSp>
        <p:nvGrpSpPr>
          <p:cNvPr id="4" name="グループ化 4"/>
          <p:cNvGrpSpPr/>
          <p:nvPr/>
        </p:nvGrpSpPr>
        <p:grpSpPr>
          <a:xfrm>
            <a:off x="6732240" y="2462944"/>
            <a:ext cx="2163966" cy="2118184"/>
            <a:chOff x="6749882" y="1804563"/>
            <a:chExt cx="2163966" cy="2118184"/>
          </a:xfrm>
        </p:grpSpPr>
        <p:sp>
          <p:nvSpPr>
            <p:cNvPr id="14" name="円/楕円 13"/>
            <p:cNvSpPr/>
            <p:nvPr/>
          </p:nvSpPr>
          <p:spPr>
            <a:xfrm>
              <a:off x="6749882" y="1804563"/>
              <a:ext cx="2163966" cy="2095425"/>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2"/>
            <p:cNvGrpSpPr/>
            <p:nvPr/>
          </p:nvGrpSpPr>
          <p:grpSpPr>
            <a:xfrm>
              <a:off x="6991697" y="2125401"/>
              <a:ext cx="1760250" cy="1797346"/>
              <a:chOff x="6991697" y="2125401"/>
              <a:chExt cx="1760250" cy="1797346"/>
            </a:xfrm>
          </p:grpSpPr>
          <p:sp>
            <p:nvSpPr>
              <p:cNvPr id="2" name="円/楕円 1"/>
              <p:cNvSpPr/>
              <p:nvPr/>
            </p:nvSpPr>
            <p:spPr>
              <a:xfrm>
                <a:off x="8074116" y="3494118"/>
                <a:ext cx="216024" cy="164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2" descr="C:\Users\nakamura\Desktop\サタケさんイラストスライド化拡大-3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1697" y="2125401"/>
                <a:ext cx="1760250" cy="179734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テキスト ボックス 7"/>
          <p:cNvSpPr txBox="1"/>
          <p:nvPr/>
        </p:nvSpPr>
        <p:spPr>
          <a:xfrm>
            <a:off x="179512" y="4581722"/>
            <a:ext cx="8716694" cy="2120118"/>
          </a:xfrm>
          <a:prstGeom prst="roundRect">
            <a:avLst>
              <a:gd name="adj" fmla="val 14464"/>
            </a:avLst>
          </a:prstGeom>
          <a:solidFill>
            <a:srgbClr val="E1FEFF">
              <a:alpha val="90000"/>
            </a:srgbClr>
          </a:solidFill>
          <a:ln w="76200">
            <a:solidFill>
              <a:srgbClr val="0070C0"/>
            </a:solidFill>
          </a:ln>
          <a:effectLst>
            <a:outerShdw blurRad="50800" dist="38100" dir="2700000" algn="tl" rotWithShape="0">
              <a:prstClr val="black">
                <a:alpha val="40000"/>
              </a:prstClr>
            </a:outerShdw>
          </a:effectLst>
        </p:spPr>
        <p:txBody>
          <a:bodyPr wrap="square" tIns="252000" rtlCol="0" anchor="ctr" anchorCtr="0">
            <a:noAutofit/>
          </a:bodyPr>
          <a:lstStyle>
            <a:defPPr>
              <a:defRPr lang="ja-JP"/>
            </a:defPPr>
            <a:lvl1pPr algn="ctr">
              <a:defRPr sz="4800" b="1">
                <a:solidFill>
                  <a:srgbClr val="0070C0"/>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sz="3600" dirty="0"/>
              <a:t>自分らしく生きられるよう</a:t>
            </a:r>
            <a:br>
              <a:rPr lang="en-US" altLang="ja-JP" sz="3600" dirty="0"/>
            </a:br>
            <a:r>
              <a:rPr lang="ja-JP" altLang="en-US" sz="4400" dirty="0"/>
              <a:t>生活</a:t>
            </a:r>
            <a:r>
              <a:rPr lang="ja-JP" altLang="en-US" sz="4400"/>
              <a:t>の質</a:t>
            </a:r>
            <a:r>
              <a:rPr lang="en-US" altLang="ja-JP" sz="4400" dirty="0"/>
              <a:t>:</a:t>
            </a:r>
            <a:r>
              <a:rPr lang="en-US" altLang="ja-JP" sz="3200" dirty="0"/>
              <a:t> </a:t>
            </a:r>
            <a:r>
              <a:rPr lang="en-US" altLang="ja-JP" sz="4400" dirty="0"/>
              <a:t>QOL</a:t>
            </a:r>
            <a:r>
              <a:rPr lang="en-US" altLang="ja-JP" sz="3200" dirty="0"/>
              <a:t> </a:t>
            </a:r>
            <a:r>
              <a:rPr lang="en-US" altLang="ja-JP" sz="3000" spc="-150" dirty="0"/>
              <a:t>(</a:t>
            </a:r>
            <a:r>
              <a:rPr lang="ja-JP" altLang="en-US" sz="3000" spc="-150"/>
              <a:t>クオリティ</a:t>
            </a:r>
            <a:r>
              <a:rPr lang="en-US" altLang="ja-JP" sz="3000" spc="-150" dirty="0"/>
              <a:t> </a:t>
            </a:r>
            <a:r>
              <a:rPr lang="ja-JP" altLang="en-US" sz="3000" spc="-150"/>
              <a:t>オブ</a:t>
            </a:r>
            <a:r>
              <a:rPr lang="en-US" altLang="ja-JP" sz="3000" spc="-150" dirty="0"/>
              <a:t> </a:t>
            </a:r>
            <a:r>
              <a:rPr lang="ja-JP" altLang="en-US" sz="3000" spc="-150"/>
              <a:t>ライフ</a:t>
            </a:r>
            <a:r>
              <a:rPr lang="en-US" altLang="ja-JP" sz="3000" spc="-150" dirty="0"/>
              <a:t>)</a:t>
            </a:r>
            <a:endParaRPr lang="ja-JP" altLang="en-US" sz="3000" spc="-150" dirty="0"/>
          </a:p>
          <a:p>
            <a:r>
              <a:rPr lang="ja-JP" altLang="en-US" sz="4400"/>
              <a:t>の</a:t>
            </a:r>
            <a:r>
              <a:rPr lang="ja-JP" altLang="en-US" sz="4400" dirty="0"/>
              <a:t>維持・向上が大切</a:t>
            </a:r>
          </a:p>
        </p:txBody>
      </p:sp>
    </p:spTree>
    <p:extLst>
      <p:ext uri="{BB962C8B-B14F-4D97-AF65-F5344CB8AC3E}">
        <p14:creationId xmlns:p14="http://schemas.microsoft.com/office/powerpoint/2010/main" val="273116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9B6CF22-F608-4540-B34E-2DEDB8A015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78" y="787692"/>
            <a:ext cx="8147834" cy="5282614"/>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F40747A6-C70F-8A4C-84E1-0BC861BB2608}"/>
              </a:ext>
            </a:extLst>
          </p:cNvPr>
          <p:cNvSpPr txBox="1"/>
          <p:nvPr/>
        </p:nvSpPr>
        <p:spPr>
          <a:xfrm>
            <a:off x="1691680" y="5293287"/>
            <a:ext cx="5904656" cy="584775"/>
          </a:xfrm>
          <a:prstGeom prst="rect">
            <a:avLst/>
          </a:prstGeom>
          <a:noFill/>
        </p:spPr>
        <p:txBody>
          <a:bodyPr wrap="square" rtlCol="0">
            <a:spAutoFit/>
          </a:bodyPr>
          <a:lstStyle/>
          <a:p>
            <a:pPr algn="ctr"/>
            <a:r>
              <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　がん患者への理解と共生」対応</a:t>
            </a:r>
            <a:endPar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a:extLst>
              <a:ext uri="{FF2B5EF4-FFF2-40B4-BE49-F238E27FC236}">
                <a16:creationId xmlns:a16="http://schemas.microsoft.com/office/drawing/2014/main" id="{301EA04F-3A4C-A84C-B6F1-7269DB703E36}"/>
              </a:ext>
            </a:extLst>
          </p:cNvPr>
          <p:cNvSpPr/>
          <p:nvPr/>
        </p:nvSpPr>
        <p:spPr>
          <a:xfrm>
            <a:off x="936104" y="899428"/>
            <a:ext cx="4572000" cy="369332"/>
          </a:xfrm>
          <a:prstGeom prst="rect">
            <a:avLst/>
          </a:prstGeom>
        </p:spPr>
        <p:txBody>
          <a:bodyPr>
            <a:spAutoFit/>
          </a:bodyPr>
          <a:lstStyle/>
          <a:p>
            <a:r>
              <a:rPr lang="ja-JP" altLang="en-US">
                <a:latin typeface="MS PGothic" panose="020B0600070205080204" pitchFamily="34" charset="-128"/>
                <a:ea typeface="MS PGothic" panose="020B0600070205080204" pitchFamily="34" charset="-128"/>
              </a:rPr>
              <a:t>福井県がん教育のための教材（高校生版）</a:t>
            </a:r>
          </a:p>
        </p:txBody>
      </p:sp>
    </p:spTree>
    <p:extLst>
      <p:ext uri="{BB962C8B-B14F-4D97-AF65-F5344CB8AC3E}">
        <p14:creationId xmlns:p14="http://schemas.microsoft.com/office/powerpoint/2010/main" val="29474724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0" y="1952519"/>
            <a:ext cx="2699792" cy="584775"/>
          </a:xfrm>
          <a:prstGeom prst="homePlate">
            <a:avLst>
              <a:gd name="adj" fmla="val 54343"/>
            </a:avLst>
          </a:prstGeom>
          <a:solidFill>
            <a:srgbClr val="0070C0"/>
          </a:solidFill>
          <a:effectLst>
            <a:outerShdw blurRad="50800" dist="38100" dir="2700000" algn="tl" rotWithShape="0">
              <a:prstClr val="black">
                <a:alpha val="40000"/>
              </a:prstClr>
            </a:outerShdw>
          </a:effectLst>
        </p:spPr>
        <p:txBody>
          <a:bodyPr wrap="square" tIns="108000" rtlCol="0">
            <a:noAutofit/>
          </a:bodyPr>
          <a:lstStyle>
            <a:defPPr>
              <a:defRPr lang="ja-JP"/>
            </a:defPPr>
            <a:lvl1pPr algn="ctr">
              <a:defRPr sz="4400" b="1"/>
            </a:lvl1pPr>
          </a:lstStyle>
          <a:p>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事例</a:t>
            </a:r>
            <a:r>
              <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1</a:t>
            </a:r>
            <a:endPar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354823" y="2722203"/>
            <a:ext cx="5604457" cy="1569660"/>
          </a:xfrm>
          <a:prstGeom prst="rect">
            <a:avLst/>
          </a:prstGeom>
          <a:noFill/>
        </p:spPr>
        <p:txBody>
          <a:bodyPr wrap="square" rtlCol="0">
            <a:spAutoFit/>
          </a:bodyPr>
          <a:lstStyle/>
          <a:p>
            <a:pPr>
              <a:spcAft>
                <a:spcPts val="600"/>
              </a:spcAft>
            </a:pP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友人といる時間は、病気とは何の関係もない自分でいられる時間です。</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354823" y="4347803"/>
            <a:ext cx="8334077" cy="2062103"/>
          </a:xfrm>
          <a:prstGeom prst="rect">
            <a:avLst/>
          </a:prstGeom>
          <a:noFill/>
        </p:spPr>
        <p:txBody>
          <a:bodyPr wrap="square" rtlCol="0">
            <a:spAutoFit/>
          </a:bodyPr>
          <a:lstStyle/>
          <a:p>
            <a:pPr>
              <a:spcAft>
                <a:spcPts val="600"/>
              </a:spcAft>
            </a:pP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何でもない話をして、一緒に笑って、ともに過ごすことで、「患者」としてではない、</a:t>
            </a:r>
            <a:br>
              <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rPr>
              <a:t>これまで通りの「自分」を取り戻せるような気がします。</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3609691" y="6102129"/>
            <a:ext cx="5079209" cy="307777"/>
          </a:xfrm>
          <a:prstGeom prst="rect">
            <a:avLst/>
          </a:prstGeom>
          <a:noFill/>
        </p:spPr>
        <p:txBody>
          <a:bodyPr wrap="square" rtlCol="0">
            <a:spAutoFit/>
          </a:bodyPr>
          <a:lstStyle/>
          <a:p>
            <a:pPr algn="r"/>
            <a:r>
              <a:rPr kumimoji="1" lang="ja-JP" altLang="en-US" sz="1400" b="1" dirty="0">
                <a:solidFill>
                  <a:schemeClr val="tx1">
                    <a:lumMod val="65000"/>
                    <a:lumOff val="35000"/>
                  </a:schemeClr>
                </a:solidFill>
              </a:rPr>
              <a:t>（患者手記より）</a:t>
            </a:r>
          </a:p>
        </p:txBody>
      </p:sp>
      <p:grpSp>
        <p:nvGrpSpPr>
          <p:cNvPr id="2" name="グループ化 15"/>
          <p:cNvGrpSpPr>
            <a:grpSpLocks noChangeAspect="1"/>
          </p:cNvGrpSpPr>
          <p:nvPr/>
        </p:nvGrpSpPr>
        <p:grpSpPr>
          <a:xfrm>
            <a:off x="1361219" y="-8334"/>
            <a:ext cx="7963309" cy="1809524"/>
            <a:chOff x="1413971" y="-26783"/>
            <a:chExt cx="7963309" cy="1809524"/>
          </a:xfrm>
        </p:grpSpPr>
        <p:pic>
          <p:nvPicPr>
            <p:cNvPr id="20"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3971" y="-26783"/>
              <a:ext cx="6235117" cy="1809524"/>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051720" y="360704"/>
              <a:ext cx="7325560"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000" dirty="0">
                  <a:solidFill>
                    <a:schemeClr val="tx1">
                      <a:lumMod val="75000"/>
                      <a:lumOff val="25000"/>
                    </a:schemeClr>
                  </a:solidFill>
                  <a:effectLst/>
                </a:rPr>
                <a:t>がん患者とどのように</a:t>
              </a:r>
              <a:endParaRPr lang="en-US" altLang="ja-JP" sz="4000" dirty="0">
                <a:solidFill>
                  <a:schemeClr val="tx1">
                    <a:lumMod val="75000"/>
                    <a:lumOff val="25000"/>
                  </a:schemeClr>
                </a:solidFill>
                <a:effectLst/>
              </a:endParaRPr>
            </a:p>
            <a:p>
              <a:pPr algn="l"/>
              <a:r>
                <a:rPr lang="ja-JP" altLang="en-US" sz="4000" dirty="0">
                  <a:solidFill>
                    <a:schemeClr val="tx1">
                      <a:lumMod val="75000"/>
                      <a:lumOff val="25000"/>
                    </a:schemeClr>
                  </a:solidFill>
                  <a:effectLst/>
                </a:rPr>
                <a:t>接すればよいのだろう</a:t>
              </a:r>
              <a:endParaRPr lang="en-US" altLang="ja-JP" sz="4000" dirty="0">
                <a:solidFill>
                  <a:schemeClr val="tx1">
                    <a:lumMod val="75000"/>
                    <a:lumOff val="25000"/>
                  </a:schemeClr>
                </a:solidFill>
                <a:effectLst/>
              </a:endParaRPr>
            </a:p>
          </p:txBody>
        </p:sp>
      </p:grpSp>
      <p:grpSp>
        <p:nvGrpSpPr>
          <p:cNvPr id="3" name="グループ化 21"/>
          <p:cNvGrpSpPr/>
          <p:nvPr/>
        </p:nvGrpSpPr>
        <p:grpSpPr>
          <a:xfrm>
            <a:off x="395536" y="326957"/>
            <a:ext cx="1008112" cy="1067428"/>
            <a:chOff x="728192" y="921380"/>
            <a:chExt cx="1008112" cy="1067428"/>
          </a:xfrm>
        </p:grpSpPr>
        <p:sp>
          <p:nvSpPr>
            <p:cNvPr id="23" name="円/楕円 22"/>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sp>
        <p:nvSpPr>
          <p:cNvPr id="26" name="円/楕円 25"/>
          <p:cNvSpPr/>
          <p:nvPr/>
        </p:nvSpPr>
        <p:spPr>
          <a:xfrm>
            <a:off x="5915976" y="1700808"/>
            <a:ext cx="2904496" cy="2691445"/>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C:\Users\nakamura\Desktop\サタケさんイラストスライド化拡大-3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2787" y="1853028"/>
            <a:ext cx="2771800" cy="234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0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750"/>
                                        <p:tgtEl>
                                          <p:spTgt spid="12"/>
                                        </p:tgtEl>
                                      </p:cBhvr>
                                    </p:animEffect>
                                  </p:childTnLst>
                                </p:cTn>
                              </p:par>
                            </p:childTnLst>
                          </p:cTn>
                        </p:par>
                        <p:par>
                          <p:cTn id="8" fill="hold">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750"/>
                                        <p:tgtEl>
                                          <p:spTgt spid="13"/>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0" y="1952519"/>
            <a:ext cx="2699792" cy="584775"/>
          </a:xfrm>
          <a:prstGeom prst="homePlate">
            <a:avLst>
              <a:gd name="adj" fmla="val 54343"/>
            </a:avLst>
          </a:prstGeom>
          <a:solidFill>
            <a:srgbClr val="0070C0"/>
          </a:solidFill>
          <a:effectLst>
            <a:outerShdw blurRad="50800" dist="38100" dir="2700000" algn="tl" rotWithShape="0">
              <a:prstClr val="black">
                <a:alpha val="40000"/>
              </a:prstClr>
            </a:outerShdw>
          </a:effectLst>
        </p:spPr>
        <p:txBody>
          <a:bodyPr wrap="square" tIns="108000" rtlCol="0">
            <a:noAutofit/>
          </a:bodyPr>
          <a:lstStyle>
            <a:defPPr>
              <a:defRPr lang="ja-JP"/>
            </a:defPPr>
            <a:lvl1pPr algn="ctr">
              <a:defRPr sz="4400" b="1"/>
            </a:lvl1pPr>
          </a:lstStyle>
          <a:p>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事例</a:t>
            </a:r>
            <a:r>
              <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2</a:t>
            </a:r>
            <a:endPar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354823" y="2620937"/>
            <a:ext cx="8465649" cy="4047262"/>
          </a:xfrm>
          <a:prstGeom prst="rect">
            <a:avLst/>
          </a:prstGeom>
          <a:noFill/>
        </p:spPr>
        <p:txBody>
          <a:bodyPr wrap="square" rtlCol="0">
            <a:spAutoFit/>
          </a:bodyPr>
          <a:lstStyle/>
          <a:p>
            <a:pPr>
              <a:spcAft>
                <a:spcPts val="600"/>
              </a:spcAft>
            </a:pP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友人にがんになったことを</a:t>
            </a:r>
            <a:br>
              <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800" b="1" spc="50" dirty="0">
                <a:solidFill>
                  <a:schemeClr val="tx1">
                    <a:lumMod val="75000"/>
                    <a:lumOff val="25000"/>
                  </a:schemeClr>
                </a:solidFill>
                <a:latin typeface="メイリオ" panose="020B0604030504040204" pitchFamily="50" charset="-128"/>
                <a:ea typeface="メイリオ" panose="020B0604030504040204" pitchFamily="50" charset="-128"/>
              </a:rPr>
              <a:t>伝えたとき、「生活習慣が</a:t>
            </a:r>
            <a:br>
              <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悪いからがんになったんだ」</a:t>
            </a:r>
            <a:br>
              <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と、あっけらかんと言われました。</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spcAft>
                <a:spcPts val="600"/>
              </a:spcAft>
            </a:pP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わたしは共働きで、妻と交代で食事を作っていましたが、常にバランスの良い食事を心がけていたつもりですし、妻も責められているような気持ちになり、悲しくなりました。がんに対する誤解や決めつけがなくなればと思います。</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628741" y="6312797"/>
            <a:ext cx="5079209" cy="307777"/>
          </a:xfrm>
          <a:prstGeom prst="rect">
            <a:avLst/>
          </a:prstGeom>
          <a:noFill/>
        </p:spPr>
        <p:txBody>
          <a:bodyPr wrap="square" rtlCol="0">
            <a:spAutoFit/>
          </a:bodyPr>
          <a:lstStyle/>
          <a:p>
            <a:pPr algn="r"/>
            <a:r>
              <a:rPr kumimoji="1" lang="ja-JP" altLang="en-US" sz="1400" b="1" dirty="0">
                <a:solidFill>
                  <a:schemeClr val="tx1">
                    <a:lumMod val="65000"/>
                    <a:lumOff val="35000"/>
                  </a:schemeClr>
                </a:solidFill>
              </a:rPr>
              <a:t>（患者手記より）</a:t>
            </a:r>
          </a:p>
        </p:txBody>
      </p:sp>
      <p:grpSp>
        <p:nvGrpSpPr>
          <p:cNvPr id="2" name="グループ化 19"/>
          <p:cNvGrpSpPr>
            <a:grpSpLocks noChangeAspect="1"/>
          </p:cNvGrpSpPr>
          <p:nvPr/>
        </p:nvGrpSpPr>
        <p:grpSpPr>
          <a:xfrm>
            <a:off x="1361219" y="-8334"/>
            <a:ext cx="7963309" cy="1809524"/>
            <a:chOff x="1413971" y="-26783"/>
            <a:chExt cx="7963309" cy="1809524"/>
          </a:xfrm>
        </p:grpSpPr>
        <p:pic>
          <p:nvPicPr>
            <p:cNvPr id="21"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3971" y="-26783"/>
              <a:ext cx="6235117" cy="1809524"/>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2051720" y="360704"/>
              <a:ext cx="7325560"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000" dirty="0">
                  <a:solidFill>
                    <a:schemeClr val="tx1">
                      <a:lumMod val="75000"/>
                      <a:lumOff val="25000"/>
                    </a:schemeClr>
                  </a:solidFill>
                  <a:effectLst/>
                </a:rPr>
                <a:t>がん患者とどのように</a:t>
              </a:r>
              <a:endParaRPr lang="en-US" altLang="ja-JP" sz="4000" dirty="0">
                <a:solidFill>
                  <a:schemeClr val="tx1">
                    <a:lumMod val="75000"/>
                    <a:lumOff val="25000"/>
                  </a:schemeClr>
                </a:solidFill>
                <a:effectLst/>
              </a:endParaRPr>
            </a:p>
            <a:p>
              <a:pPr algn="l"/>
              <a:r>
                <a:rPr lang="ja-JP" altLang="en-US" sz="4000" dirty="0">
                  <a:solidFill>
                    <a:schemeClr val="tx1">
                      <a:lumMod val="75000"/>
                      <a:lumOff val="25000"/>
                    </a:schemeClr>
                  </a:solidFill>
                  <a:effectLst/>
                </a:rPr>
                <a:t>接すればよいのだろう</a:t>
              </a:r>
              <a:endParaRPr lang="en-US" altLang="ja-JP" sz="4000" dirty="0">
                <a:solidFill>
                  <a:schemeClr val="tx1">
                    <a:lumMod val="75000"/>
                    <a:lumOff val="25000"/>
                  </a:schemeClr>
                </a:solidFill>
                <a:effectLst/>
              </a:endParaRPr>
            </a:p>
          </p:txBody>
        </p:sp>
      </p:grpSp>
      <p:grpSp>
        <p:nvGrpSpPr>
          <p:cNvPr id="3" name="グループ化 22"/>
          <p:cNvGrpSpPr/>
          <p:nvPr/>
        </p:nvGrpSpPr>
        <p:grpSpPr>
          <a:xfrm>
            <a:off x="395536" y="326957"/>
            <a:ext cx="1008112" cy="1067428"/>
            <a:chOff x="728192" y="921380"/>
            <a:chExt cx="1008112" cy="1067428"/>
          </a:xfrm>
        </p:grpSpPr>
        <p:sp>
          <p:nvSpPr>
            <p:cNvPr id="24" name="円/楕円 23"/>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テキスト ボックス 24"/>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sp>
        <p:nvSpPr>
          <p:cNvPr id="38" name="円/楕円 37"/>
          <p:cNvSpPr/>
          <p:nvPr/>
        </p:nvSpPr>
        <p:spPr>
          <a:xfrm>
            <a:off x="5915976" y="1700808"/>
            <a:ext cx="2904496" cy="2691445"/>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Picture 2" descr="C:\Users\nakamura\Desktop\サタケさんイラストスライド化拡大-0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675"/>
          <a:stretch/>
        </p:blipFill>
        <p:spPr bwMode="auto">
          <a:xfrm flipH="1">
            <a:off x="5893795" y="1953752"/>
            <a:ext cx="1505877" cy="233934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1"/>
          <p:cNvGrpSpPr/>
          <p:nvPr/>
        </p:nvGrpSpPr>
        <p:grpSpPr>
          <a:xfrm>
            <a:off x="7092280" y="1952519"/>
            <a:ext cx="1596620" cy="2339344"/>
            <a:chOff x="9324528" y="2213844"/>
            <a:chExt cx="1440160" cy="2266804"/>
          </a:xfrm>
        </p:grpSpPr>
        <p:pic>
          <p:nvPicPr>
            <p:cNvPr id="28" name="Picture 2" descr="C:\Users\nakamura\Desktop\サタケさんイラストスライド化拡大-3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890" t="16382"/>
            <a:stretch/>
          </p:blipFill>
          <p:spPr bwMode="auto">
            <a:xfrm>
              <a:off x="9540552" y="2348880"/>
              <a:ext cx="1224136" cy="2131768"/>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9324528" y="2213844"/>
              <a:ext cx="367930" cy="340942"/>
            </a:xfrm>
            <a:prstGeom prst="rect">
              <a:avLst/>
            </a:prstGeom>
            <a:solidFill>
              <a:srgbClr val="D5FE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0833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4000"/>
                                        <p:tgtEl>
                                          <p:spTgt spid="17"/>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0" y="1952519"/>
            <a:ext cx="2699792" cy="584775"/>
          </a:xfrm>
          <a:prstGeom prst="homePlate">
            <a:avLst>
              <a:gd name="adj" fmla="val 54343"/>
            </a:avLst>
          </a:prstGeom>
          <a:solidFill>
            <a:srgbClr val="0070C0"/>
          </a:solidFill>
          <a:effectLst>
            <a:outerShdw blurRad="50800" dist="38100" dir="2700000" algn="tl" rotWithShape="0">
              <a:prstClr val="black">
                <a:alpha val="40000"/>
              </a:prstClr>
            </a:outerShdw>
          </a:effectLst>
        </p:spPr>
        <p:txBody>
          <a:bodyPr wrap="square" tIns="108000" rtlCol="0">
            <a:noAutofit/>
          </a:bodyPr>
          <a:lstStyle>
            <a:defPPr>
              <a:defRPr lang="ja-JP"/>
            </a:defPPr>
            <a:lvl1pPr algn="ctr">
              <a:defRPr sz="4400" b="1"/>
            </a:lvl1pPr>
          </a:lstStyle>
          <a:p>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事例</a:t>
            </a:r>
            <a:r>
              <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3</a:t>
            </a:r>
            <a:endPar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354823" y="2753920"/>
            <a:ext cx="8465649" cy="3323987"/>
          </a:xfrm>
          <a:prstGeom prst="rect">
            <a:avLst/>
          </a:prstGeom>
          <a:noFill/>
        </p:spPr>
        <p:txBody>
          <a:bodyPr wrap="square" rtlCol="0">
            <a:spAutoFit/>
          </a:bodyPr>
          <a:lstStyle/>
          <a:p>
            <a:pPr>
              <a:lnSpc>
                <a:spcPts val="3600"/>
              </a:lnSpc>
            </a:pP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親戚にがんになったことを</a:t>
            </a:r>
            <a:br>
              <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伝えたとき</a:t>
            </a:r>
            <a:r>
              <a:rPr lang="ja-JP" altLang="en-US" sz="2800" b="1" spc="-20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「かわいそう</a:t>
            </a:r>
            <a:r>
              <a:rPr lang="ja-JP" altLang="en-US" sz="2800" b="1" spc="-10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と</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3600"/>
              </a:lnSpc>
            </a:pP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泣き出されてしまいました。</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3600"/>
              </a:lnSpc>
            </a:pP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心配してくれてありがたいという</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3600"/>
              </a:lnSpc>
            </a:pP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気持ちはあったものの、親戚の態度に、もうわたしは治らないのではないか、死を待つしかないのではないかという気持ちになり落ち込みました。</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609691" y="5994744"/>
            <a:ext cx="5079209" cy="307777"/>
          </a:xfrm>
          <a:prstGeom prst="rect">
            <a:avLst/>
          </a:prstGeom>
          <a:noFill/>
        </p:spPr>
        <p:txBody>
          <a:bodyPr wrap="square" rtlCol="0">
            <a:spAutoFit/>
          </a:bodyPr>
          <a:lstStyle/>
          <a:p>
            <a:pPr algn="r"/>
            <a:r>
              <a:rPr kumimoji="1" lang="ja-JP" altLang="en-US" sz="1400" b="1" dirty="0">
                <a:solidFill>
                  <a:schemeClr val="tx1">
                    <a:lumMod val="65000"/>
                    <a:lumOff val="35000"/>
                  </a:schemeClr>
                </a:solidFill>
              </a:rPr>
              <a:t>（患者手記より）</a:t>
            </a:r>
          </a:p>
        </p:txBody>
      </p:sp>
      <p:grpSp>
        <p:nvGrpSpPr>
          <p:cNvPr id="2" name="グループ化 19"/>
          <p:cNvGrpSpPr>
            <a:grpSpLocks noChangeAspect="1"/>
          </p:cNvGrpSpPr>
          <p:nvPr/>
        </p:nvGrpSpPr>
        <p:grpSpPr>
          <a:xfrm>
            <a:off x="1361219" y="-8334"/>
            <a:ext cx="7963309" cy="1809524"/>
            <a:chOff x="1413971" y="-26783"/>
            <a:chExt cx="7963309" cy="1809524"/>
          </a:xfrm>
        </p:grpSpPr>
        <p:pic>
          <p:nvPicPr>
            <p:cNvPr id="21"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3971" y="-26783"/>
              <a:ext cx="6235117" cy="1809524"/>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2051720" y="360704"/>
              <a:ext cx="7325560"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000" dirty="0">
                  <a:solidFill>
                    <a:schemeClr val="tx1">
                      <a:lumMod val="75000"/>
                      <a:lumOff val="25000"/>
                    </a:schemeClr>
                  </a:solidFill>
                  <a:effectLst/>
                </a:rPr>
                <a:t>がん患者とどのように</a:t>
              </a:r>
              <a:endParaRPr lang="en-US" altLang="ja-JP" sz="4000" dirty="0">
                <a:solidFill>
                  <a:schemeClr val="tx1">
                    <a:lumMod val="75000"/>
                    <a:lumOff val="25000"/>
                  </a:schemeClr>
                </a:solidFill>
                <a:effectLst/>
              </a:endParaRPr>
            </a:p>
            <a:p>
              <a:pPr algn="l"/>
              <a:r>
                <a:rPr lang="ja-JP" altLang="en-US" sz="4000" dirty="0">
                  <a:solidFill>
                    <a:schemeClr val="tx1">
                      <a:lumMod val="75000"/>
                      <a:lumOff val="25000"/>
                    </a:schemeClr>
                  </a:solidFill>
                  <a:effectLst/>
                </a:rPr>
                <a:t>接すればよいのだろう</a:t>
              </a:r>
              <a:endParaRPr lang="en-US" altLang="ja-JP" sz="4000" dirty="0">
                <a:solidFill>
                  <a:schemeClr val="tx1">
                    <a:lumMod val="75000"/>
                    <a:lumOff val="25000"/>
                  </a:schemeClr>
                </a:solidFill>
                <a:effectLst/>
              </a:endParaRPr>
            </a:p>
          </p:txBody>
        </p:sp>
      </p:grpSp>
      <p:grpSp>
        <p:nvGrpSpPr>
          <p:cNvPr id="3" name="グループ化 22"/>
          <p:cNvGrpSpPr/>
          <p:nvPr/>
        </p:nvGrpSpPr>
        <p:grpSpPr>
          <a:xfrm>
            <a:off x="395536" y="326957"/>
            <a:ext cx="1008112" cy="1067428"/>
            <a:chOff x="728192" y="921380"/>
            <a:chExt cx="1008112" cy="1067428"/>
          </a:xfrm>
        </p:grpSpPr>
        <p:sp>
          <p:nvSpPr>
            <p:cNvPr id="24" name="円/楕円 23"/>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テキスト ボックス 24"/>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sp>
        <p:nvSpPr>
          <p:cNvPr id="38" name="円/楕円 37"/>
          <p:cNvSpPr/>
          <p:nvPr/>
        </p:nvSpPr>
        <p:spPr>
          <a:xfrm>
            <a:off x="5915976" y="1700808"/>
            <a:ext cx="2904496" cy="2691445"/>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Picture 3" descr="C:\Users\nakamura\Desktop\ill-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206201" y="1935586"/>
            <a:ext cx="1557241" cy="21501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nakamura\Desktop\ill-18.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9738"/>
          <a:stretch/>
        </p:blipFill>
        <p:spPr bwMode="auto">
          <a:xfrm>
            <a:off x="5803972" y="1801190"/>
            <a:ext cx="1564252" cy="2419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2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4000"/>
                                        <p:tgtEl>
                                          <p:spTgt spid="17"/>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073895" y="4857762"/>
            <a:ext cx="6992222" cy="1546753"/>
          </a:xfrm>
          <a:prstGeom prst="roundRect">
            <a:avLst/>
          </a:prstGeom>
          <a:solidFill>
            <a:srgbClr val="FF9900"/>
          </a:solidFill>
          <a:ln>
            <a:noFill/>
          </a:ln>
        </p:spPr>
        <p:style>
          <a:lnRef idx="2">
            <a:schemeClr val="dk1"/>
          </a:lnRef>
          <a:fillRef idx="1">
            <a:schemeClr val="lt1"/>
          </a:fillRef>
          <a:effectRef idx="0">
            <a:schemeClr val="dk1"/>
          </a:effectRef>
          <a:fontRef idx="minor">
            <a:schemeClr val="dk1"/>
          </a:fontRef>
        </p:style>
        <p:txBody>
          <a:bodyPr lIns="0" tIns="144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4400" dirty="0"/>
              <a:t>がん患者には</a:t>
            </a:r>
            <a:endParaRPr lang="en-US" altLang="ja-JP" sz="4400" dirty="0"/>
          </a:p>
          <a:p>
            <a:r>
              <a:rPr lang="ja-JP" altLang="en-US" sz="4400" dirty="0"/>
              <a:t>さまざまな願いがある</a:t>
            </a:r>
            <a:endParaRPr lang="en-US" altLang="ja-JP" sz="4400" dirty="0"/>
          </a:p>
        </p:txBody>
      </p:sp>
      <p:sp>
        <p:nvSpPr>
          <p:cNvPr id="8" name="角丸四角形吹き出し 7"/>
          <p:cNvSpPr/>
          <p:nvPr/>
        </p:nvSpPr>
        <p:spPr>
          <a:xfrm>
            <a:off x="4984629" y="476672"/>
            <a:ext cx="3622870" cy="2416681"/>
          </a:xfrm>
          <a:prstGeom prst="wedgeRoundRectCallout">
            <a:avLst>
              <a:gd name="adj1" fmla="val 868"/>
              <a:gd name="adj2" fmla="val 67100"/>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がんを</a:t>
            </a:r>
            <a:br>
              <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正しく理解</a:t>
            </a:r>
            <a:br>
              <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してほしい</a:t>
            </a:r>
          </a:p>
        </p:txBody>
      </p:sp>
      <p:sp>
        <p:nvSpPr>
          <p:cNvPr id="10" name="角丸四角形吹き出し 9"/>
          <p:cNvSpPr/>
          <p:nvPr/>
        </p:nvSpPr>
        <p:spPr>
          <a:xfrm>
            <a:off x="565338" y="476673"/>
            <a:ext cx="4123524" cy="2416681"/>
          </a:xfrm>
          <a:prstGeom prst="wedgeRoundRectCallout">
            <a:avLst>
              <a:gd name="adj1" fmla="val -664"/>
              <a:gd name="adj2" fmla="val 66264"/>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家族や友人に</a:t>
            </a:r>
            <a:br>
              <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これまで通り</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接してほしい</a:t>
            </a: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577" y="2589938"/>
            <a:ext cx="3600009" cy="2074933"/>
          </a:xfrm>
          <a:prstGeom prst="rect">
            <a:avLst/>
          </a:prstGeom>
        </p:spPr>
      </p:pic>
    </p:spTree>
    <p:extLst>
      <p:ext uri="{BB962C8B-B14F-4D97-AF65-F5344CB8AC3E}">
        <p14:creationId xmlns:p14="http://schemas.microsoft.com/office/powerpoint/2010/main" val="229168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500"/>
                            </p:stCondLst>
                            <p:childTnLst>
                              <p:par>
                                <p:cTn id="13" presetID="14" presetClass="entr" presetSubtype="10" fill="hold" grpId="0" nodeType="after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円/楕円 14"/>
          <p:cNvSpPr/>
          <p:nvPr/>
        </p:nvSpPr>
        <p:spPr>
          <a:xfrm>
            <a:off x="5812502" y="1751856"/>
            <a:ext cx="2740237" cy="2722402"/>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48782" y="1760130"/>
            <a:ext cx="8684536" cy="4837222"/>
          </a:xfrm>
          <a:prstGeom prst="rect">
            <a:avLst/>
          </a:prstGeom>
          <a:noFill/>
        </p:spPr>
        <p:txBody>
          <a:bodyPr wrap="square" rtlCol="0">
            <a:spAutoFit/>
          </a:bodyPr>
          <a:lstStyle/>
          <a:p>
            <a:pPr>
              <a:lnSpc>
                <a:spcPts val="3700"/>
              </a:lnSpc>
            </a:pPr>
            <a:r>
              <a:rPr lang="ja-JP" altLang="ja-JP" sz="2800" b="1" spc="-100" dirty="0">
                <a:solidFill>
                  <a:schemeClr val="tx1">
                    <a:lumMod val="75000"/>
                    <a:lumOff val="25000"/>
                  </a:schemeClr>
                </a:solidFill>
                <a:latin typeface="メイリオ" panose="020B0604030504040204" pitchFamily="50" charset="-128"/>
                <a:ea typeface="メイリオ" panose="020B0604030504040204" pitchFamily="50" charset="-128"/>
              </a:rPr>
              <a:t>営業の仕事で働いてい</a:t>
            </a:r>
            <a:r>
              <a:rPr lang="ja-JP" altLang="en-US" sz="2800" b="1" spc="-100" dirty="0">
                <a:solidFill>
                  <a:schemeClr val="tx1">
                    <a:lumMod val="75000"/>
                    <a:lumOff val="25000"/>
                  </a:schemeClr>
                </a:solidFill>
                <a:latin typeface="メイリオ" panose="020B0604030504040204" pitchFamily="50" charset="-128"/>
                <a:ea typeface="メイリオ" panose="020B0604030504040204" pitchFamily="50" charset="-128"/>
              </a:rPr>
              <a:t>ました</a:t>
            </a:r>
            <a:r>
              <a:rPr lang="ja-JP" altLang="ja-JP" sz="2800" b="1" spc="-100" dirty="0">
                <a:solidFill>
                  <a:schemeClr val="tx1">
                    <a:lumMod val="75000"/>
                    <a:lumOff val="25000"/>
                  </a:schemeClr>
                </a:solidFill>
                <a:latin typeface="メイリオ" panose="020B0604030504040204" pitchFamily="50" charset="-128"/>
                <a:ea typeface="メイリオ" panose="020B0604030504040204" pitchFamily="50" charset="-128"/>
              </a:rPr>
              <a:t>が、</a:t>
            </a:r>
            <a:br>
              <a:rPr lang="en-US" altLang="ja-JP" sz="2800" b="1" spc="-100" dirty="0">
                <a:solidFill>
                  <a:schemeClr val="tx1">
                    <a:lumMod val="75000"/>
                    <a:lumOff val="25000"/>
                  </a:schemeClr>
                </a:solidFill>
                <a:latin typeface="メイリオ" panose="020B0604030504040204" pitchFamily="50" charset="-128"/>
                <a:ea typeface="メイリオ" panose="020B0604030504040204" pitchFamily="50" charset="-128"/>
              </a:rPr>
            </a:br>
            <a:r>
              <a:rPr lang="en-US" altLang="ja-JP" sz="2800" b="1" spc="-100" dirty="0">
                <a:solidFill>
                  <a:schemeClr val="tx1">
                    <a:lumMod val="75000"/>
                    <a:lumOff val="25000"/>
                  </a:schemeClr>
                </a:solidFill>
                <a:latin typeface="メイリオ" panose="020B0604030504040204" pitchFamily="50" charset="-128"/>
                <a:ea typeface="メイリオ" panose="020B0604030504040204" pitchFamily="50" charset="-128"/>
              </a:rPr>
              <a:t>30</a:t>
            </a:r>
            <a:r>
              <a:rPr lang="ja-JP" altLang="en-US" sz="2800" b="1" spc="-100" dirty="0">
                <a:solidFill>
                  <a:schemeClr val="tx1">
                    <a:lumMod val="75000"/>
                    <a:lumOff val="25000"/>
                  </a:schemeClr>
                </a:solidFill>
                <a:latin typeface="メイリオ" panose="020B0604030504040204" pitchFamily="50" charset="-128"/>
                <a:ea typeface="メイリオ" panose="020B0604030504040204" pitchFamily="50" charset="-128"/>
              </a:rPr>
              <a:t>代で</a:t>
            </a:r>
            <a:r>
              <a:rPr lang="ja-JP" altLang="ja-JP" sz="2800" b="1" spc="-100" dirty="0">
                <a:solidFill>
                  <a:schemeClr val="tx1">
                    <a:lumMod val="75000"/>
                    <a:lumOff val="25000"/>
                  </a:schemeClr>
                </a:solidFill>
                <a:latin typeface="メイリオ" panose="020B0604030504040204" pitchFamily="50" charset="-128"/>
                <a:ea typeface="メイリオ" panose="020B0604030504040204" pitchFamily="50" charset="-128"/>
              </a:rPr>
              <a:t>がんとわかり、手術</a:t>
            </a:r>
            <a:r>
              <a:rPr lang="ja-JP" altLang="en-US" sz="2800" b="1" spc="-100" dirty="0">
                <a:solidFill>
                  <a:schemeClr val="tx1">
                    <a:lumMod val="75000"/>
                    <a:lumOff val="25000"/>
                  </a:schemeClr>
                </a:solidFill>
                <a:latin typeface="メイリオ" panose="020B0604030504040204" pitchFamily="50" charset="-128"/>
                <a:ea typeface="メイリオ" panose="020B0604030504040204" pitchFamily="50" charset="-128"/>
              </a:rPr>
              <a:t>と</a:t>
            </a:r>
            <a:br>
              <a:rPr lang="en-US" altLang="ja-JP" sz="2800" b="1" spc="-100"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ja-JP" sz="2800" b="1" spc="-100" dirty="0">
                <a:solidFill>
                  <a:schemeClr val="tx1">
                    <a:lumMod val="75000"/>
                    <a:lumOff val="25000"/>
                  </a:schemeClr>
                </a:solidFill>
                <a:latin typeface="メイリオ" panose="020B0604030504040204" pitchFamily="50" charset="-128"/>
                <a:ea typeface="メイリオ" panose="020B0604030504040204" pitchFamily="50" charset="-128"/>
              </a:rPr>
              <a:t>抗がん剤治療を</a:t>
            </a:r>
            <a:r>
              <a:rPr lang="ja-JP" altLang="en-US" sz="2800" b="1" spc="-100" dirty="0">
                <a:solidFill>
                  <a:schemeClr val="tx1">
                    <a:lumMod val="75000"/>
                    <a:lumOff val="25000"/>
                  </a:schemeClr>
                </a:solidFill>
                <a:latin typeface="メイリオ" panose="020B0604030504040204" pitchFamily="50" charset="-128"/>
                <a:ea typeface="メイリオ" panose="020B0604030504040204" pitchFamily="50" charset="-128"/>
              </a:rPr>
              <a:t>受けました</a:t>
            </a:r>
            <a:r>
              <a:rPr lang="ja-JP" altLang="ja-JP" sz="2800" b="1" spc="-100" dirty="0">
                <a:solidFill>
                  <a:schemeClr val="tx1">
                    <a:lumMod val="75000"/>
                    <a:lumOff val="25000"/>
                  </a:schemeClr>
                </a:solidFill>
                <a:latin typeface="メイリオ" panose="020B0604030504040204" pitchFamily="50" charset="-128"/>
                <a:ea typeface="メイリオ" panose="020B0604030504040204" pitchFamily="50" charset="-128"/>
              </a:rPr>
              <a:t>。</a:t>
            </a:r>
            <a:br>
              <a:rPr lang="en-US" altLang="ja-JP" sz="2800" b="1" spc="-100"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ja-JP" sz="2800" b="1" spc="-150" dirty="0">
                <a:solidFill>
                  <a:schemeClr val="tx1">
                    <a:lumMod val="75000"/>
                    <a:lumOff val="25000"/>
                  </a:schemeClr>
                </a:solidFill>
                <a:latin typeface="メイリオ" panose="020B0604030504040204" pitchFamily="50" charset="-128"/>
                <a:ea typeface="メイリオ" panose="020B0604030504040204" pitchFamily="50" charset="-128"/>
              </a:rPr>
              <a:t>今も定期的に病院に行</a:t>
            </a:r>
            <a:r>
              <a:rPr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rPr>
              <a:t>っ</a:t>
            </a:r>
            <a:r>
              <a:rPr lang="ja-JP" altLang="ja-JP" sz="2800" b="1" spc="-150" dirty="0">
                <a:solidFill>
                  <a:schemeClr val="tx1">
                    <a:lumMod val="75000"/>
                    <a:lumOff val="25000"/>
                  </a:schemeClr>
                </a:solidFill>
                <a:latin typeface="メイリオ" panose="020B0604030504040204" pitchFamily="50" charset="-128"/>
                <a:ea typeface="メイリオ" panose="020B0604030504040204" pitchFamily="50" charset="-128"/>
              </a:rPr>
              <a:t>て</a:t>
            </a:r>
            <a:r>
              <a:rPr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rPr>
              <a:t>体調を</a:t>
            </a:r>
            <a:br>
              <a:rPr lang="en-US" altLang="ja-JP" sz="2800" b="1" spc="-150"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rPr>
              <a:t>管理して</a:t>
            </a:r>
            <a:r>
              <a:rPr lang="ja-JP" altLang="ja-JP" sz="2800" b="1" spc="-150" dirty="0">
                <a:solidFill>
                  <a:schemeClr val="tx1">
                    <a:lumMod val="75000"/>
                    <a:lumOff val="25000"/>
                  </a:schemeClr>
                </a:solidFill>
                <a:latin typeface="メイリオ" panose="020B0604030504040204" pitchFamily="50" charset="-128"/>
                <a:ea typeface="メイリオ" panose="020B0604030504040204" pitchFamily="50" charset="-128"/>
              </a:rPr>
              <a:t>い</a:t>
            </a:r>
            <a:r>
              <a:rPr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rPr>
              <a:t>ます</a:t>
            </a:r>
            <a:r>
              <a:rPr lang="ja-JP" altLang="ja-JP" sz="2800" b="1" spc="-15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3700"/>
              </a:lnSpc>
            </a:pPr>
            <a:r>
              <a:rPr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rPr>
              <a:t>体力</a:t>
            </a:r>
            <a:r>
              <a:rPr lang="ja-JP" altLang="en-US" sz="2800" b="1" spc="-150">
                <a:solidFill>
                  <a:schemeClr val="tx1">
                    <a:lumMod val="75000"/>
                    <a:lumOff val="25000"/>
                  </a:schemeClr>
                </a:solidFill>
                <a:latin typeface="メイリオ" panose="020B0604030504040204" pitchFamily="50" charset="-128"/>
                <a:ea typeface="メイリオ" panose="020B0604030504040204" pitchFamily="50" charset="-128"/>
              </a:rPr>
              <a:t>が戻りきらず</a:t>
            </a:r>
            <a:r>
              <a:rPr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rPr>
              <a:t>、仕事を続ける</a:t>
            </a:r>
            <a:br>
              <a:rPr lang="en-US" altLang="ja-JP" sz="2800" b="1" spc="-150"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rPr>
              <a:t>ことが難しくなり、退職せざるをえませんでした。</a:t>
            </a:r>
            <a:br>
              <a:rPr lang="en-US" altLang="ja-JP" sz="2800" b="1" spc="-150"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rPr>
              <a:t>好きな仕事だったので、本当に残念でした。</a:t>
            </a:r>
            <a:br>
              <a:rPr lang="en-US" altLang="ja-JP" sz="2800" b="1" spc="-150"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rPr>
              <a:t>ただその後</a:t>
            </a:r>
            <a:r>
              <a:rPr lang="ja-JP" altLang="en-US" sz="2800" b="1" spc="-10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ja-JP" sz="2800" b="1" spc="-150" dirty="0">
                <a:solidFill>
                  <a:schemeClr val="tx1">
                    <a:lumMod val="75000"/>
                    <a:lumOff val="25000"/>
                  </a:schemeClr>
                </a:solidFill>
                <a:latin typeface="メイリオ" panose="020B0604030504040204" pitchFamily="50" charset="-128"/>
                <a:ea typeface="メイリオ" panose="020B0604030504040204" pitchFamily="50" charset="-128"/>
              </a:rPr>
              <a:t>病気のことを理解してくれる職場</a:t>
            </a:r>
            <a:r>
              <a:rPr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rPr>
              <a:t>と出会い、今は、体調を優先して働くことができています。</a:t>
            </a:r>
            <a:endParaRPr kumimoji="1" lang="ja-JP" altLang="en-US" sz="2800" b="1" spc="-15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2" name="グループ化 18"/>
          <p:cNvGrpSpPr>
            <a:grpSpLocks noChangeAspect="1"/>
          </p:cNvGrpSpPr>
          <p:nvPr/>
        </p:nvGrpSpPr>
        <p:grpSpPr>
          <a:xfrm>
            <a:off x="1361219" y="-26783"/>
            <a:ext cx="8312733" cy="1809524"/>
            <a:chOff x="1413971" y="-26783"/>
            <a:chExt cx="7121152" cy="1809524"/>
          </a:xfrm>
        </p:grpSpPr>
        <p:pic>
          <p:nvPicPr>
            <p:cNvPr id="20"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3971" y="-26783"/>
              <a:ext cx="6390013" cy="1809524"/>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1919255" y="359458"/>
              <a:ext cx="6615868"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ja-JP" altLang="en-US" sz="4000" spc="-150" dirty="0">
                  <a:solidFill>
                    <a:schemeClr val="tx1">
                      <a:lumMod val="75000"/>
                      <a:lumOff val="25000"/>
                    </a:schemeClr>
                  </a:solidFill>
                  <a:effectLst/>
                  <a:cs typeface="メイリオ" panose="020B0604030504040204" pitchFamily="50" charset="-128"/>
                </a:rPr>
                <a:t>がん患者が暮らしやすい社会</a:t>
              </a:r>
              <a:endParaRPr lang="en-US" altLang="ja-JP" sz="4000" spc="-150" dirty="0">
                <a:solidFill>
                  <a:schemeClr val="tx1">
                    <a:lumMod val="75000"/>
                    <a:lumOff val="25000"/>
                  </a:schemeClr>
                </a:solidFill>
                <a:effectLst/>
                <a:cs typeface="メイリオ" panose="020B0604030504040204" pitchFamily="50" charset="-128"/>
              </a:endParaRPr>
            </a:p>
            <a:p>
              <a:pPr algn="l"/>
              <a:r>
                <a:rPr lang="ja-JP" altLang="en-US" sz="4000" spc="-150" dirty="0">
                  <a:solidFill>
                    <a:schemeClr val="tx1">
                      <a:lumMod val="75000"/>
                      <a:lumOff val="25000"/>
                    </a:schemeClr>
                  </a:solidFill>
                  <a:effectLst/>
                  <a:cs typeface="メイリオ" panose="020B0604030504040204" pitchFamily="50" charset="-128"/>
                </a:rPr>
                <a:t>とはどのような社会だろう</a:t>
              </a:r>
            </a:p>
          </p:txBody>
        </p:sp>
      </p:grpSp>
      <p:grpSp>
        <p:nvGrpSpPr>
          <p:cNvPr id="3" name="グループ化 21"/>
          <p:cNvGrpSpPr/>
          <p:nvPr/>
        </p:nvGrpSpPr>
        <p:grpSpPr>
          <a:xfrm>
            <a:off x="395536" y="308508"/>
            <a:ext cx="1008112" cy="1067428"/>
            <a:chOff x="728192" y="921380"/>
            <a:chExt cx="1008112" cy="1067428"/>
          </a:xfrm>
        </p:grpSpPr>
        <p:sp>
          <p:nvSpPr>
            <p:cNvPr id="23" name="円/楕円 22"/>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p:cNvSpPr txBox="1"/>
            <p:nvPr/>
          </p:nvSpPr>
          <p:spPr>
            <a:xfrm>
              <a:off x="741793" y="921380"/>
              <a:ext cx="971567" cy="1050544"/>
            </a:xfrm>
            <a:prstGeom prst="rect">
              <a:avLst/>
            </a:prstGeom>
            <a:noFill/>
          </p:spPr>
          <p:txBody>
            <a:bodyPr wrap="square" rtlCol="0">
              <a:spAutoFit/>
            </a:bodyPr>
            <a:lstStyle/>
            <a:p>
              <a:pPr algn="ctr">
                <a:lnSpc>
                  <a:spcPts val="8500"/>
                </a:lnSpc>
              </a:pPr>
              <a:r>
                <a:rPr kumimoji="1" lang="ja-JP" altLang="en-US" sz="6200" dirty="0">
                  <a:solidFill>
                    <a:schemeClr val="bg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pic>
        <p:nvPicPr>
          <p:cNvPr id="2050" name="Picture 2" descr="C:\Users\nakamura\Desktop\サタケさんイラストスライド化拡大-3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0438" y="1700808"/>
            <a:ext cx="2708353" cy="2590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49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467544" y="213000"/>
            <a:ext cx="8208912" cy="769441"/>
          </a:xfrm>
          <a:prstGeom prst="rect">
            <a:avLst/>
          </a:prstGeom>
          <a:noFill/>
        </p:spPr>
        <p:txBody>
          <a:bodyPr wrap="square" rtlCol="0">
            <a:spAutoFit/>
          </a:bodyPr>
          <a:lstStyle/>
          <a:p>
            <a:pPr algn="ctr"/>
            <a:r>
              <a:rPr kumimoji="1" lang="ja-JP" altLang="en-US" sz="4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がん治療に必要な支援</a:t>
            </a:r>
          </a:p>
        </p:txBody>
      </p:sp>
      <p:pic>
        <p:nvPicPr>
          <p:cNvPr id="4" name="図 3">
            <a:extLst>
              <a:ext uri="{FF2B5EF4-FFF2-40B4-BE49-F238E27FC236}">
                <a16:creationId xmlns:a16="http://schemas.microsoft.com/office/drawing/2014/main" id="{A4CEC216-C7DB-114E-8D6C-0FE8093D4D47}"/>
              </a:ext>
            </a:extLst>
          </p:cNvPr>
          <p:cNvPicPr>
            <a:picLocks noChangeAspect="1"/>
          </p:cNvPicPr>
          <p:nvPr/>
        </p:nvPicPr>
        <p:blipFill>
          <a:blip r:embed="rId3"/>
          <a:stretch>
            <a:fillRect/>
          </a:stretch>
        </p:blipFill>
        <p:spPr>
          <a:xfrm>
            <a:off x="2987824" y="996330"/>
            <a:ext cx="4205495" cy="5229200"/>
          </a:xfrm>
          <a:prstGeom prst="rect">
            <a:avLst/>
          </a:prstGeom>
        </p:spPr>
      </p:pic>
    </p:spTree>
    <p:extLst>
      <p:ext uri="{BB962C8B-B14F-4D97-AF65-F5344CB8AC3E}">
        <p14:creationId xmlns:p14="http://schemas.microsoft.com/office/powerpoint/2010/main" val="946837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241740"/>
            <a:ext cx="8774978" cy="3844706"/>
          </a:xfrm>
          <a:prstGeom prst="rect">
            <a:avLst/>
          </a:prstGeom>
        </p:spPr>
      </p:pic>
      <p:sp>
        <p:nvSpPr>
          <p:cNvPr id="17" name="テキスト ボックス 16"/>
          <p:cNvSpPr txBox="1"/>
          <p:nvPr/>
        </p:nvSpPr>
        <p:spPr>
          <a:xfrm>
            <a:off x="507716" y="5922634"/>
            <a:ext cx="8128568" cy="792109"/>
          </a:xfrm>
          <a:prstGeom prst="roundRect">
            <a:avLst/>
          </a:prstGeom>
          <a:solidFill>
            <a:srgbClr val="FF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180000" rIns="0" rtlCol="0" anchor="ctr"/>
          <a:lstStyle>
            <a:defPPr>
              <a:defRPr lang="ja-JP"/>
            </a:defPPr>
            <a:lvl1pPr algn="ctr">
              <a:defRPr sz="5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3600" dirty="0"/>
              <a:t>がんによる死亡数は増え続けている</a:t>
            </a:r>
          </a:p>
        </p:txBody>
      </p:sp>
      <p:sp>
        <p:nvSpPr>
          <p:cNvPr id="10" name="テキスト ボックス 9"/>
          <p:cNvSpPr txBox="1"/>
          <p:nvPr/>
        </p:nvSpPr>
        <p:spPr>
          <a:xfrm>
            <a:off x="179512" y="209059"/>
            <a:ext cx="8640960" cy="769441"/>
          </a:xfrm>
          <a:prstGeom prst="rect">
            <a:avLst/>
          </a:prstGeom>
          <a:noFill/>
          <a:effectLst/>
        </p:spPr>
        <p:txBody>
          <a:bodyPr wrap="square" rtlCol="0">
            <a:spAutoFit/>
          </a:bodyPr>
          <a:lstStyle>
            <a:defPPr>
              <a:defRPr lang="ja-JP"/>
            </a:defPPr>
            <a:lvl1pPr algn="ctr">
              <a:defRPr sz="4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r>
              <a:rPr lang="ja-JP" altLang="en-US" sz="4400" dirty="0"/>
              <a:t>がんによる死亡数</a:t>
            </a: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716" y="980728"/>
            <a:ext cx="8312756" cy="2915444"/>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1664920"/>
            <a:ext cx="1112062" cy="514424"/>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304637" y="980728"/>
            <a:ext cx="1799787" cy="1283693"/>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043271" y="5323140"/>
            <a:ext cx="7273145" cy="646331"/>
          </a:xfrm>
          <a:prstGeom prst="rect">
            <a:avLst/>
          </a:prstGeom>
        </p:spPr>
        <p:txBody>
          <a:bodyPr wrap="none">
            <a:spAutoFit/>
          </a:bodyPr>
          <a:lstStyle/>
          <a:p>
            <a:r>
              <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rPr>
              <a:t>3</a:t>
            </a: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人に</a:t>
            </a:r>
            <a:r>
              <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人ががんで亡くなっている</a:t>
            </a:r>
          </a:p>
        </p:txBody>
      </p:sp>
      <p:sp>
        <p:nvSpPr>
          <p:cNvPr id="11" name="テキスト ボックス 10"/>
          <p:cNvSpPr txBox="1"/>
          <p:nvPr/>
        </p:nvSpPr>
        <p:spPr>
          <a:xfrm>
            <a:off x="3842395" y="5069224"/>
            <a:ext cx="5079209" cy="253916"/>
          </a:xfrm>
          <a:prstGeom prst="rect">
            <a:avLst/>
          </a:prstGeom>
          <a:noFill/>
        </p:spPr>
        <p:txBody>
          <a:bodyPr wrap="square" rtlCol="0">
            <a:spAutoFit/>
          </a:bodyPr>
          <a:lstStyle/>
          <a:p>
            <a:pPr algn="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出典：厚生労働省　平成</a:t>
            </a:r>
            <a:r>
              <a:rPr lang="en-US" altLang="ja-JP"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年度人口動態統計</a:t>
            </a:r>
            <a:endParaRPr kumimoji="1" lang="ja-JP" altLang="en-US" sz="105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320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750"/>
                                        <p:tgtEl>
                                          <p:spTgt spid="3"/>
                                        </p:tgtEl>
                                      </p:cBhvr>
                                    </p:animEffect>
                                  </p:childTnLst>
                                </p:cTn>
                              </p:par>
                              <p:par>
                                <p:cTn id="8" presetID="22" presetClass="entr" presetSubtype="4"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2000"/>
                            </p:stCondLst>
                            <p:childTnLst>
                              <p:par>
                                <p:cTn id="12" presetID="22" presetClass="entr" presetSubtype="4" fill="hold" nodeType="afterEffect">
                                  <p:stCondLst>
                                    <p:cond delay="25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吹き出し 15"/>
          <p:cNvSpPr/>
          <p:nvPr/>
        </p:nvSpPr>
        <p:spPr>
          <a:xfrm>
            <a:off x="4592219" y="484073"/>
            <a:ext cx="4041923" cy="2345606"/>
          </a:xfrm>
          <a:prstGeom prst="wedgeRoundRectCallout">
            <a:avLst>
              <a:gd name="adj1" fmla="val 868"/>
              <a:gd name="adj2" fmla="val 67100"/>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がんの治療に</a:t>
            </a:r>
            <a:br>
              <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協力を得られる</a:t>
            </a:r>
          </a:p>
        </p:txBody>
      </p:sp>
      <p:sp>
        <p:nvSpPr>
          <p:cNvPr id="17" name="角丸四角形吹き出し 16"/>
          <p:cNvSpPr/>
          <p:nvPr/>
        </p:nvSpPr>
        <p:spPr>
          <a:xfrm>
            <a:off x="577068" y="484074"/>
            <a:ext cx="3732972" cy="2345606"/>
          </a:xfrm>
          <a:prstGeom prst="wedgeRoundRectCallout">
            <a:avLst>
              <a:gd name="adj1" fmla="val -664"/>
              <a:gd name="adj2" fmla="val 66264"/>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tIns="216000" rtlCol="0" anchor="ct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がんについて</a:t>
            </a:r>
            <a:br>
              <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周囲の理解が</a:t>
            </a:r>
            <a:br>
              <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ある</a:t>
            </a:r>
          </a:p>
        </p:txBody>
      </p:sp>
      <p:pic>
        <p:nvPicPr>
          <p:cNvPr id="8" name="Picture 2" descr="C:\Users\nakamura\Desktop\サタケさんイラストスライド化拡大-3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0790" y="1921849"/>
            <a:ext cx="3640989" cy="348211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429546" y="4965551"/>
            <a:ext cx="8280920" cy="1546753"/>
          </a:xfrm>
          <a:prstGeom prst="roundRect">
            <a:avLst/>
          </a:prstGeom>
          <a:solidFill>
            <a:srgbClr val="FF9900"/>
          </a:solidFill>
          <a:ln>
            <a:noFill/>
          </a:ln>
        </p:spPr>
        <p:style>
          <a:lnRef idx="2">
            <a:schemeClr val="dk1"/>
          </a:lnRef>
          <a:fillRef idx="1">
            <a:schemeClr val="lt1"/>
          </a:fillRef>
          <a:effectRef idx="0">
            <a:schemeClr val="dk1"/>
          </a:effectRef>
          <a:fontRef idx="minor">
            <a:schemeClr val="dk1"/>
          </a:fontRef>
        </p:style>
        <p:txBody>
          <a:bodyPr lIns="0" tIns="144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4000" dirty="0"/>
              <a:t>がんへの正しい理解が</a:t>
            </a:r>
            <a:endParaRPr lang="en-US" altLang="ja-JP" sz="4000" dirty="0"/>
          </a:p>
          <a:p>
            <a:r>
              <a:rPr lang="ja-JP" altLang="en-US" sz="4000" dirty="0"/>
              <a:t>誰もが暮らしやすい社会につながる</a:t>
            </a:r>
            <a:endParaRPr lang="en-US" altLang="ja-JP" sz="4000" dirty="0"/>
          </a:p>
        </p:txBody>
      </p:sp>
    </p:spTree>
    <p:extLst>
      <p:ext uri="{BB962C8B-B14F-4D97-AF65-F5344CB8AC3E}">
        <p14:creationId xmlns:p14="http://schemas.microsoft.com/office/powerpoint/2010/main" val="13605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500"/>
                            </p:stCondLst>
                            <p:childTnLst>
                              <p:par>
                                <p:cTn id="13" presetID="14" presetClass="entr" presetSubtype="1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図 8">
            <a:hlinkClick r:id="" action="ppaction://noaction" highlightClick="1">
              <a:snd r:embed="rId3" name="coin.wav"/>
            </a:hlinkClick>
            <a:extLst>
              <a:ext uri="{FF2B5EF4-FFF2-40B4-BE49-F238E27FC236}">
                <a16:creationId xmlns:a16="http://schemas.microsoft.com/office/drawing/2014/main" id="{007A76AD-8284-C84E-99A3-4711FA211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540" y="4319440"/>
            <a:ext cx="3949460" cy="253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上カーブ リボン 3">
            <a:extLst>
              <a:ext uri="{FF2B5EF4-FFF2-40B4-BE49-F238E27FC236}">
                <a16:creationId xmlns:a16="http://schemas.microsoft.com/office/drawing/2014/main" id="{9FF367F3-259D-9845-A278-2263F2C7FCFC}"/>
              </a:ext>
            </a:extLst>
          </p:cNvPr>
          <p:cNvSpPr/>
          <p:nvPr/>
        </p:nvSpPr>
        <p:spPr>
          <a:xfrm>
            <a:off x="185682" y="1412776"/>
            <a:ext cx="8755119" cy="2319486"/>
          </a:xfrm>
          <a:prstGeom prst="ellipseRibbon2">
            <a:avLst>
              <a:gd name="adj1" fmla="val 25000"/>
              <a:gd name="adj2" fmla="val 100000"/>
              <a:gd name="adj3" fmla="val 125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33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みんなで学ぼう！</a:t>
            </a:r>
            <a:endParaRPr kumimoji="1" lang="en-US" altLang="ja-JP" sz="33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33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がんのこと、がん患者さんのこと</a:t>
            </a:r>
          </a:p>
        </p:txBody>
      </p:sp>
      <p:sp>
        <p:nvSpPr>
          <p:cNvPr id="7" name="テキスト ボックス 6">
            <a:extLst>
              <a:ext uri="{FF2B5EF4-FFF2-40B4-BE49-F238E27FC236}">
                <a16:creationId xmlns:a16="http://schemas.microsoft.com/office/drawing/2014/main" id="{2D4EE5B1-9D0D-CD4B-9C01-D38F4B1E8ABC}"/>
              </a:ext>
            </a:extLst>
          </p:cNvPr>
          <p:cNvSpPr txBox="1"/>
          <p:nvPr/>
        </p:nvSpPr>
        <p:spPr>
          <a:xfrm>
            <a:off x="323528" y="341667"/>
            <a:ext cx="6489277"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福井県がん教育のための教材（高校生版）</a:t>
            </a:r>
          </a:p>
        </p:txBody>
      </p:sp>
      <p:sp>
        <p:nvSpPr>
          <p:cNvPr id="2" name="テキスト ボックス 1">
            <a:extLst>
              <a:ext uri="{FF2B5EF4-FFF2-40B4-BE49-F238E27FC236}">
                <a16:creationId xmlns:a16="http://schemas.microsoft.com/office/drawing/2014/main" id="{12CB5788-CEA9-1546-9CF9-EBBC860286C2}"/>
              </a:ext>
            </a:extLst>
          </p:cNvPr>
          <p:cNvSpPr txBox="1"/>
          <p:nvPr/>
        </p:nvSpPr>
        <p:spPr>
          <a:xfrm>
            <a:off x="2699791" y="3374901"/>
            <a:ext cx="326243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講義はここまでです。</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内容が多くて理解する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のは大変でしたね。</a:t>
            </a:r>
          </a:p>
        </p:txBody>
      </p:sp>
      <p:sp>
        <p:nvSpPr>
          <p:cNvPr id="3" name="テキスト ボックス 2">
            <a:extLst>
              <a:ext uri="{FF2B5EF4-FFF2-40B4-BE49-F238E27FC236}">
                <a16:creationId xmlns:a16="http://schemas.microsoft.com/office/drawing/2014/main" id="{773A94EE-D696-9644-B259-67F0B2A23E5E}"/>
              </a:ext>
            </a:extLst>
          </p:cNvPr>
          <p:cNvSpPr txBox="1"/>
          <p:nvPr/>
        </p:nvSpPr>
        <p:spPr>
          <a:xfrm>
            <a:off x="632559" y="4868819"/>
            <a:ext cx="4134465"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noFill/>
                </a:ln>
                <a:solidFill>
                  <a:srgbClr val="0432FF"/>
                </a:solidFill>
                <a:effectLst/>
                <a:uLnTx/>
                <a:uFillTx/>
                <a:latin typeface="Calibri" panose="020F0502020204030204"/>
                <a:ea typeface="游ゴシック" panose="020B0400000000000000" pitchFamily="34" charset="-128"/>
                <a:cs typeface="+mn-cs"/>
              </a:rPr>
              <a:t>質問タイム</a:t>
            </a:r>
            <a:endParaRPr kumimoji="1" lang="en-US" altLang="ja-JP" sz="4000" b="1" i="0" u="none" strike="noStrike" kern="1200" cap="none" spc="0" normalizeH="0" baseline="0" noProof="0" dirty="0">
              <a:ln>
                <a:noFill/>
              </a:ln>
              <a:solidFill>
                <a:srgbClr val="0432FF"/>
              </a:solidFill>
              <a:effectLst/>
              <a:uLnTx/>
              <a:uFillTx/>
              <a:latin typeface="Calibri"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0432FF"/>
                </a:solidFill>
                <a:effectLst/>
                <a:uLnTx/>
                <a:uFillTx/>
                <a:latin typeface="Calibri" panose="020F0502020204030204"/>
                <a:ea typeface="游ゴシック" panose="020B0400000000000000" pitchFamily="34" charset="-128"/>
                <a:cs typeface="+mn-cs"/>
              </a:rPr>
              <a:t>何か質問はありますか？</a:t>
            </a:r>
          </a:p>
        </p:txBody>
      </p:sp>
    </p:spTree>
    <p:extLst>
      <p:ext uri="{BB962C8B-B14F-4D97-AF65-F5344CB8AC3E}">
        <p14:creationId xmlns:p14="http://schemas.microsoft.com/office/powerpoint/2010/main" val="125857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0" y="188640"/>
            <a:ext cx="9119744" cy="769441"/>
          </a:xfrm>
          <a:prstGeom prst="rect">
            <a:avLst/>
          </a:prstGeom>
          <a:noFill/>
          <a:effectLst/>
        </p:spPr>
        <p:txBody>
          <a:bodyPr wrap="square" rtlCol="0">
            <a:spAutoFit/>
          </a:bodyPr>
          <a:lstStyle>
            <a:defPPr>
              <a:defRPr lang="ja-JP"/>
            </a:defPPr>
            <a:lvl1pPr algn="ctr">
              <a:defRPr sz="4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r>
              <a:rPr lang="ja-JP" altLang="en-US" sz="4400" dirty="0"/>
              <a:t>長生きとがんとの関わり</a:t>
            </a:r>
            <a:endParaRPr lang="en-US" altLang="ja-JP" sz="4400" dirty="0"/>
          </a:p>
        </p:txBody>
      </p:sp>
      <p:grpSp>
        <p:nvGrpSpPr>
          <p:cNvPr id="2" name="グループ化 19"/>
          <p:cNvGrpSpPr/>
          <p:nvPr/>
        </p:nvGrpSpPr>
        <p:grpSpPr>
          <a:xfrm>
            <a:off x="257884" y="3864896"/>
            <a:ext cx="4251266" cy="2221940"/>
            <a:chOff x="257884" y="4015372"/>
            <a:chExt cx="4251266" cy="2221940"/>
          </a:xfrm>
        </p:grpSpPr>
        <p:sp>
          <p:nvSpPr>
            <p:cNvPr id="21" name="円/楕円 20"/>
            <p:cNvSpPr/>
            <p:nvPr/>
          </p:nvSpPr>
          <p:spPr>
            <a:xfrm>
              <a:off x="257884" y="4015372"/>
              <a:ext cx="4251266" cy="222194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47102" y="4643532"/>
              <a:ext cx="3816424" cy="1118255"/>
            </a:xfrm>
            <a:prstGeom prst="rect">
              <a:avLst/>
            </a:prstGeom>
            <a:noFill/>
          </p:spPr>
          <p:txBody>
            <a:bodyPr wrap="square" rtlCol="0">
              <a:spAutoFit/>
            </a:bodyPr>
            <a:lstStyle/>
            <a:p>
              <a:pPr algn="ctr">
                <a:lnSpc>
                  <a:spcPts val="4000"/>
                </a:lnSpc>
              </a:pPr>
              <a:r>
                <a:rPr lang="ja-JP" altLang="en-US" sz="3500" b="1" dirty="0">
                  <a:solidFill>
                    <a:schemeClr val="tx1">
                      <a:lumMod val="75000"/>
                      <a:lumOff val="25000"/>
                    </a:schemeClr>
                  </a:solidFill>
                  <a:latin typeface="メイリオ" panose="020B0604030504040204" pitchFamily="50" charset="-128"/>
                  <a:ea typeface="メイリオ" panose="020B0604030504040204" pitchFamily="50" charset="-128"/>
                </a:rPr>
                <a:t>細胞が変異する</a:t>
              </a:r>
              <a:br>
                <a:rPr lang="en-US" altLang="ja-JP" sz="35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500" b="1" dirty="0">
                  <a:solidFill>
                    <a:schemeClr val="tx1">
                      <a:lumMod val="75000"/>
                      <a:lumOff val="25000"/>
                    </a:schemeClr>
                  </a:solidFill>
                  <a:latin typeface="メイリオ" panose="020B0604030504040204" pitchFamily="50" charset="-128"/>
                  <a:ea typeface="メイリオ" panose="020B0604030504040204" pitchFamily="50" charset="-128"/>
                </a:rPr>
                <a:t>可能性が高まる</a:t>
              </a:r>
              <a:endParaRPr lang="en-US" altLang="ja-JP" sz="35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grpSp>
        <p:nvGrpSpPr>
          <p:cNvPr id="3" name="グループ化 22"/>
          <p:cNvGrpSpPr/>
          <p:nvPr/>
        </p:nvGrpSpPr>
        <p:grpSpPr>
          <a:xfrm>
            <a:off x="4473394" y="3864896"/>
            <a:ext cx="4251266" cy="2221940"/>
            <a:chOff x="4473394" y="4015372"/>
            <a:chExt cx="4251266" cy="2221940"/>
          </a:xfrm>
        </p:grpSpPr>
        <p:sp>
          <p:nvSpPr>
            <p:cNvPr id="24" name="円/楕円 23"/>
            <p:cNvSpPr/>
            <p:nvPr/>
          </p:nvSpPr>
          <p:spPr>
            <a:xfrm>
              <a:off x="4473394" y="4015372"/>
              <a:ext cx="4251266" cy="222194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4644008" y="4383015"/>
              <a:ext cx="3888432" cy="1631216"/>
            </a:xfrm>
            <a:prstGeom prst="rect">
              <a:avLst/>
            </a:prstGeom>
            <a:noFill/>
          </p:spPr>
          <p:txBody>
            <a:bodyPr wrap="square" rtlCol="0">
              <a:spAutoFit/>
            </a:bodyPr>
            <a:lstStyle/>
            <a:p>
              <a:pPr algn="ctr">
                <a:lnSpc>
                  <a:spcPts val="4000"/>
                </a:lnSpc>
              </a:pPr>
              <a:r>
                <a:rPr lang="ja-JP" altLang="en-US" sz="3500" b="1" dirty="0">
                  <a:solidFill>
                    <a:schemeClr val="tx1">
                      <a:lumMod val="75000"/>
                      <a:lumOff val="25000"/>
                    </a:schemeClr>
                  </a:solidFill>
                  <a:latin typeface="メイリオ" panose="020B0604030504040204" pitchFamily="50" charset="-128"/>
                  <a:ea typeface="メイリオ" panose="020B0604030504040204" pitchFamily="50" charset="-128"/>
                </a:rPr>
                <a:t>細胞を正常に</a:t>
              </a:r>
              <a:br>
                <a:rPr lang="en-US" altLang="ja-JP" sz="35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500" b="1" dirty="0">
                  <a:solidFill>
                    <a:schemeClr val="tx1">
                      <a:lumMod val="75000"/>
                      <a:lumOff val="25000"/>
                    </a:schemeClr>
                  </a:solidFill>
                  <a:latin typeface="メイリオ" panose="020B0604030504040204" pitchFamily="50" charset="-128"/>
                  <a:ea typeface="メイリオ" panose="020B0604030504040204" pitchFamily="50" charset="-128"/>
                </a:rPr>
                <a:t>保つ働きが</a:t>
              </a:r>
              <a:endParaRPr lang="en-US" altLang="ja-JP" sz="35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4000"/>
                </a:lnSpc>
              </a:pPr>
              <a:r>
                <a:rPr lang="ja-JP" altLang="en-US" sz="3500" b="1" dirty="0">
                  <a:solidFill>
                    <a:schemeClr val="tx1">
                      <a:lumMod val="75000"/>
                      <a:lumOff val="25000"/>
                    </a:schemeClr>
                  </a:solidFill>
                  <a:latin typeface="メイリオ" panose="020B0604030504040204" pitchFamily="50" charset="-128"/>
                  <a:ea typeface="メイリオ" panose="020B0604030504040204" pitchFamily="50" charset="-128"/>
                </a:rPr>
                <a:t>低下</a:t>
              </a:r>
              <a:r>
                <a:rPr lang="ja-JP" altLang="en-US" sz="3500" b="1" spc="-150" dirty="0">
                  <a:solidFill>
                    <a:schemeClr val="tx1">
                      <a:lumMod val="75000"/>
                      <a:lumOff val="25000"/>
                    </a:schemeClr>
                  </a:solidFill>
                  <a:latin typeface="メイリオ" panose="020B0604030504040204" pitchFamily="50" charset="-128"/>
                  <a:ea typeface="メイリオ" panose="020B0604030504040204" pitchFamily="50" charset="-128"/>
                </a:rPr>
                <a:t>しはじめる</a:t>
              </a:r>
              <a:endParaRPr lang="en-US" altLang="ja-JP" sz="3500" b="1" spc="-15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sp>
        <p:nvSpPr>
          <p:cNvPr id="27" name="角丸四角形 26"/>
          <p:cNvSpPr/>
          <p:nvPr/>
        </p:nvSpPr>
        <p:spPr>
          <a:xfrm>
            <a:off x="418382" y="1126412"/>
            <a:ext cx="8114058" cy="1072255"/>
          </a:xfrm>
          <a:prstGeom prst="roundRect">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8" name="Picture 2" descr="C:\Users\nakamura\Desktop\サタケさんイラストスライド化拡大-0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328"/>
          <a:stretch/>
        </p:blipFill>
        <p:spPr bwMode="auto">
          <a:xfrm>
            <a:off x="6665041" y="1079817"/>
            <a:ext cx="2341651" cy="1439834"/>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2964657" y="1378127"/>
            <a:ext cx="3157539" cy="707886"/>
          </a:xfrm>
          <a:prstGeom prst="rect">
            <a:avLst/>
          </a:prstGeom>
          <a:noFill/>
        </p:spPr>
        <p:txBody>
          <a:bodyPr wrap="square" rtlCol="0">
            <a:spAutoFit/>
          </a:bodyP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rPr>
              <a:t>長生きする</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507716" y="5949280"/>
            <a:ext cx="8128568" cy="746202"/>
          </a:xfrm>
          <a:prstGeom prst="roundRect">
            <a:avLst/>
          </a:prstGeom>
          <a:solidFill>
            <a:srgbClr val="FF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180000" rIns="0" rtlCol="0" anchor="ctr"/>
          <a:lstStyle>
            <a:defPPr>
              <a:defRPr lang="ja-JP"/>
            </a:defPPr>
            <a:lvl1pPr algn="ctr">
              <a:defRPr sz="5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3600" dirty="0"/>
              <a:t>がんは誰もがなりうる病気</a:t>
            </a:r>
          </a:p>
        </p:txBody>
      </p:sp>
      <p:grpSp>
        <p:nvGrpSpPr>
          <p:cNvPr id="4" name="グループ化 30"/>
          <p:cNvGrpSpPr/>
          <p:nvPr/>
        </p:nvGrpSpPr>
        <p:grpSpPr>
          <a:xfrm>
            <a:off x="280610" y="2086013"/>
            <a:ext cx="4196906" cy="2066367"/>
            <a:chOff x="280610" y="2236489"/>
            <a:chExt cx="4196906" cy="2066367"/>
          </a:xfrm>
        </p:grpSpPr>
        <p:sp>
          <p:nvSpPr>
            <p:cNvPr id="32" name="テキスト ボックス 31"/>
            <p:cNvSpPr txBox="1"/>
            <p:nvPr/>
          </p:nvSpPr>
          <p:spPr>
            <a:xfrm>
              <a:off x="280610" y="2787883"/>
              <a:ext cx="4196906" cy="1118255"/>
            </a:xfrm>
            <a:prstGeom prst="rect">
              <a:avLst/>
            </a:prstGeom>
            <a:noFill/>
          </p:spPr>
          <p:txBody>
            <a:bodyPr wrap="square" rtlCol="0">
              <a:spAutoFit/>
            </a:bodyPr>
            <a:lstStyle/>
            <a:p>
              <a:pPr algn="ctr">
                <a:lnSpc>
                  <a:spcPts val="4000"/>
                </a:lnSpc>
              </a:pPr>
              <a:r>
                <a:rPr lang="ja-JP" altLang="en-US" sz="3500" b="1" dirty="0">
                  <a:solidFill>
                    <a:schemeClr val="tx1">
                      <a:lumMod val="75000"/>
                      <a:lumOff val="25000"/>
                    </a:schemeClr>
                  </a:solidFill>
                  <a:latin typeface="メイリオ" panose="020B0604030504040204" pitchFamily="50" charset="-128"/>
                  <a:ea typeface="メイリオ" panose="020B0604030504040204" pitchFamily="50" charset="-128"/>
                </a:rPr>
                <a:t>細胞分裂の</a:t>
              </a:r>
              <a:endParaRPr lang="en-US" altLang="ja-JP" sz="35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4000"/>
                </a:lnSpc>
              </a:pPr>
              <a:r>
                <a:rPr lang="ja-JP" altLang="en-US" sz="3500" b="1" dirty="0">
                  <a:solidFill>
                    <a:schemeClr val="tx1">
                      <a:lumMod val="75000"/>
                      <a:lumOff val="25000"/>
                    </a:schemeClr>
                  </a:solidFill>
                  <a:latin typeface="メイリオ" panose="020B0604030504040204" pitchFamily="50" charset="-128"/>
                  <a:ea typeface="メイリオ" panose="020B0604030504040204" pitchFamily="50" charset="-128"/>
                </a:rPr>
                <a:t>回数が多くなる</a:t>
              </a:r>
              <a:endParaRPr lang="en-US" altLang="ja-JP" sz="35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3" name="下矢印 32"/>
            <p:cNvSpPr/>
            <p:nvPr/>
          </p:nvSpPr>
          <p:spPr>
            <a:xfrm flipH="1">
              <a:off x="1973894" y="3820100"/>
              <a:ext cx="819246" cy="482756"/>
            </a:xfrm>
            <a:prstGeom prst="downArrow">
              <a:avLst>
                <a:gd name="adj1" fmla="val 50000"/>
                <a:gd name="adj2" fmla="val 61619"/>
              </a:avLst>
            </a:prstGeom>
            <a:solidFill>
              <a:srgbClr val="FF99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itchFamily="50" charset="-128"/>
                <a:ea typeface="HGP創英角ｺﾞｼｯｸUB" pitchFamily="50" charset="-128"/>
              </a:endParaRPr>
            </a:p>
          </p:txBody>
        </p:sp>
        <p:sp>
          <p:nvSpPr>
            <p:cNvPr id="34" name="下矢印 33"/>
            <p:cNvSpPr/>
            <p:nvPr/>
          </p:nvSpPr>
          <p:spPr>
            <a:xfrm flipH="1">
              <a:off x="1945691" y="2236489"/>
              <a:ext cx="819246" cy="482756"/>
            </a:xfrm>
            <a:prstGeom prst="downArrow">
              <a:avLst>
                <a:gd name="adj1" fmla="val 50000"/>
                <a:gd name="adj2" fmla="val 61619"/>
              </a:avLst>
            </a:prstGeom>
            <a:solidFill>
              <a:srgbClr val="FF99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itchFamily="50" charset="-128"/>
                <a:ea typeface="HGP創英角ｺﾞｼｯｸUB" pitchFamily="50" charset="-128"/>
              </a:endParaRPr>
            </a:p>
          </p:txBody>
        </p:sp>
      </p:grpSp>
      <p:sp>
        <p:nvSpPr>
          <p:cNvPr id="35" name="下矢印 34"/>
          <p:cNvSpPr/>
          <p:nvPr/>
        </p:nvSpPr>
        <p:spPr>
          <a:xfrm flipH="1">
            <a:off x="6238321" y="2076084"/>
            <a:ext cx="787279" cy="2076296"/>
          </a:xfrm>
          <a:prstGeom prst="downArrow">
            <a:avLst>
              <a:gd name="adj1" fmla="val 50000"/>
              <a:gd name="adj2" fmla="val 37579"/>
            </a:avLst>
          </a:prstGeom>
          <a:solidFill>
            <a:srgbClr val="FF99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303302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up)">
                                      <p:cBhvr>
                                        <p:cTn id="10" dur="750"/>
                                        <p:tgtEl>
                                          <p:spTgt spid="35"/>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Lst>
  </p:timing>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7099</TotalTime>
  <Words>9292</Words>
  <Application>Microsoft Office PowerPoint</Application>
  <PresentationFormat>画面に合わせる (4:3)</PresentationFormat>
  <Paragraphs>905</Paragraphs>
  <Slides>81</Slides>
  <Notes>81</Notes>
  <HiddenSlides>0</HiddenSlides>
  <MMClips>0</MMClips>
  <ScaleCrop>false</ScaleCrop>
  <HeadingPairs>
    <vt:vector size="8" baseType="variant">
      <vt:variant>
        <vt:lpstr>使用されているフォント</vt:lpstr>
      </vt:variant>
      <vt:variant>
        <vt:i4>17</vt:i4>
      </vt:variant>
      <vt:variant>
        <vt:lpstr>テーマ</vt:lpstr>
      </vt:variant>
      <vt:variant>
        <vt:i4>5</vt:i4>
      </vt:variant>
      <vt:variant>
        <vt:lpstr>埋め込まれた OLE サーバー</vt:lpstr>
      </vt:variant>
      <vt:variant>
        <vt:i4>1</vt:i4>
      </vt:variant>
      <vt:variant>
        <vt:lpstr>スライド タイトル</vt:lpstr>
      </vt:variant>
      <vt:variant>
        <vt:i4>81</vt:i4>
      </vt:variant>
    </vt:vector>
  </HeadingPairs>
  <TitlesOfParts>
    <vt:vector size="104" baseType="lpstr">
      <vt:lpstr>HGP創英角ｺﾞｼｯｸUB</vt:lpstr>
      <vt:lpstr>HGS創英角ｺﾞｼｯｸUB</vt:lpstr>
      <vt:lpstr>MS PGothic</vt:lpstr>
      <vt:lpstr>MS PGothic</vt:lpstr>
      <vt:lpstr>ＭＳ Ｐ明朝</vt:lpstr>
      <vt:lpstr>ＭＳ ゴシック</vt:lpstr>
      <vt:lpstr>メイリオ</vt:lpstr>
      <vt:lpstr>平成角ゴシック</vt:lpstr>
      <vt:lpstr>游ゴシック</vt:lpstr>
      <vt:lpstr>游ゴシック Light</vt:lpstr>
      <vt:lpstr>Arial</vt:lpstr>
      <vt:lpstr>Calibri</vt:lpstr>
      <vt:lpstr>Calibri Light</vt:lpstr>
      <vt:lpstr>Century Gothic</vt:lpstr>
      <vt:lpstr>Times</vt:lpstr>
      <vt:lpstr>Times New Roman</vt:lpstr>
      <vt:lpstr>Wingdings 3</vt:lpstr>
      <vt:lpstr>ウィスプ</vt:lpstr>
      <vt:lpstr>Office テーマ</vt:lpstr>
      <vt:lpstr>1_ウィスプ</vt:lpstr>
      <vt:lpstr>1_Office ​​テーマ</vt:lpstr>
      <vt:lpstr>2_ウィスプ</vt:lpstr>
      <vt:lpstr>文書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タバコの害について</vt:lpstr>
      <vt:lpstr>タバコの害について</vt:lpstr>
      <vt:lpstr>タバコの害について</vt:lpstr>
      <vt:lpstr>タバコの害について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一般ユーザ</dc:creator>
  <cp:lastModifiedBy>室田 美幸</cp:lastModifiedBy>
  <cp:revision>61</cp:revision>
  <cp:lastPrinted>2017-02-20T06:58:19Z</cp:lastPrinted>
  <dcterms:created xsi:type="dcterms:W3CDTF">2017-06-26T10:56:15Z</dcterms:created>
  <dcterms:modified xsi:type="dcterms:W3CDTF">2020-01-07T02:55:53Z</dcterms:modified>
</cp:coreProperties>
</file>