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453" r:id="rId5"/>
  </p:sldIdLst>
  <p:sldSz cx="6858000" cy="9906000" type="A4"/>
  <p:notesSz cx="6807200" cy="9939338"/>
  <p:defaultTextStyle>
    <a:defPPr>
      <a:defRPr lang="ja-JP"/>
    </a:defPPr>
    <a:lvl1pPr marL="0" algn="l" defTabSz="914298" rtl="0" eaLnBrk="1" latinLnBrk="0" hangingPunct="1">
      <a:defRPr kumimoji="1" sz="1800" kern="1200">
        <a:solidFill>
          <a:schemeClr val="tx1"/>
        </a:solidFill>
        <a:latin typeface="+mn-lt"/>
        <a:ea typeface="+mn-ea"/>
        <a:cs typeface="+mn-cs"/>
      </a:defRPr>
    </a:lvl1pPr>
    <a:lvl2pPr marL="457149" algn="l" defTabSz="914298" rtl="0" eaLnBrk="1" latinLnBrk="0" hangingPunct="1">
      <a:defRPr kumimoji="1" sz="1800" kern="1200">
        <a:solidFill>
          <a:schemeClr val="tx1"/>
        </a:solidFill>
        <a:latin typeface="+mn-lt"/>
        <a:ea typeface="+mn-ea"/>
        <a:cs typeface="+mn-cs"/>
      </a:defRPr>
    </a:lvl2pPr>
    <a:lvl3pPr marL="914298" algn="l" defTabSz="914298" rtl="0" eaLnBrk="1" latinLnBrk="0" hangingPunct="1">
      <a:defRPr kumimoji="1" sz="1800" kern="1200">
        <a:solidFill>
          <a:schemeClr val="tx1"/>
        </a:solidFill>
        <a:latin typeface="+mn-lt"/>
        <a:ea typeface="+mn-ea"/>
        <a:cs typeface="+mn-cs"/>
      </a:defRPr>
    </a:lvl3pPr>
    <a:lvl4pPr marL="1371446" algn="l" defTabSz="914298" rtl="0" eaLnBrk="1" latinLnBrk="0" hangingPunct="1">
      <a:defRPr kumimoji="1" sz="1800" kern="1200">
        <a:solidFill>
          <a:schemeClr val="tx1"/>
        </a:solidFill>
        <a:latin typeface="+mn-lt"/>
        <a:ea typeface="+mn-ea"/>
        <a:cs typeface="+mn-cs"/>
      </a:defRPr>
    </a:lvl4pPr>
    <a:lvl5pPr marL="1828595" algn="l" defTabSz="914298" rtl="0" eaLnBrk="1" latinLnBrk="0" hangingPunct="1">
      <a:defRPr kumimoji="1" sz="1800" kern="1200">
        <a:solidFill>
          <a:schemeClr val="tx1"/>
        </a:solidFill>
        <a:latin typeface="+mn-lt"/>
        <a:ea typeface="+mn-ea"/>
        <a:cs typeface="+mn-cs"/>
      </a:defRPr>
    </a:lvl5pPr>
    <a:lvl6pPr marL="2285744" algn="l" defTabSz="914298" rtl="0" eaLnBrk="1" latinLnBrk="0" hangingPunct="1">
      <a:defRPr kumimoji="1" sz="1800" kern="1200">
        <a:solidFill>
          <a:schemeClr val="tx1"/>
        </a:solidFill>
        <a:latin typeface="+mn-lt"/>
        <a:ea typeface="+mn-ea"/>
        <a:cs typeface="+mn-cs"/>
      </a:defRPr>
    </a:lvl6pPr>
    <a:lvl7pPr marL="2742893" algn="l" defTabSz="914298" rtl="0" eaLnBrk="1" latinLnBrk="0" hangingPunct="1">
      <a:defRPr kumimoji="1" sz="1800" kern="1200">
        <a:solidFill>
          <a:schemeClr val="tx1"/>
        </a:solidFill>
        <a:latin typeface="+mn-lt"/>
        <a:ea typeface="+mn-ea"/>
        <a:cs typeface="+mn-cs"/>
      </a:defRPr>
    </a:lvl7pPr>
    <a:lvl8pPr marL="3200042" algn="l" defTabSz="914298" rtl="0" eaLnBrk="1" latinLnBrk="0" hangingPunct="1">
      <a:defRPr kumimoji="1" sz="1800" kern="1200">
        <a:solidFill>
          <a:schemeClr val="tx1"/>
        </a:solidFill>
        <a:latin typeface="+mn-lt"/>
        <a:ea typeface="+mn-ea"/>
        <a:cs typeface="+mn-cs"/>
      </a:defRPr>
    </a:lvl8pPr>
    <a:lvl9pPr marL="3657190" algn="l" defTabSz="91429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825540-712C-25BC-A39F-BC820961A3D3}" name="石田 公康" initials="石田" userId="S::m-ishida-04@pref.fukui.lg.jp::58e2749f-d82d-4c90-bb74-0180bb1d0c5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103185"/>
    <a:srgbClr val="FEDFE1"/>
    <a:srgbClr val="D0D8E8"/>
    <a:srgbClr val="E9EDF4"/>
    <a:srgbClr val="00539E"/>
    <a:srgbClr val="005CAF"/>
    <a:srgbClr val="C00000"/>
    <a:srgbClr val="FF3300"/>
    <a:srgbClr val="FAC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53" autoAdjust="0"/>
    <p:restoredTop sz="94660"/>
  </p:normalViewPr>
  <p:slideViewPr>
    <p:cSldViewPr>
      <p:cViewPr>
        <p:scale>
          <a:sx n="100" d="100"/>
          <a:sy n="100" d="100"/>
        </p:scale>
        <p:origin x="2179" y="-3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B701A59-3BAD-45C6-819E-AD3ED93A4253}" type="datetimeFigureOut">
              <a:rPr kumimoji="1" lang="ja-JP" altLang="en-US" smtClean="0"/>
              <a:t>2023/6/27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A259801-F3DE-453E-BFAD-96F85618994C}" type="slidenum">
              <a:rPr kumimoji="1" lang="ja-JP" altLang="en-US" smtClean="0"/>
              <a:t>‹#›</a:t>
            </a:fld>
            <a:endParaRPr kumimoji="1" lang="ja-JP" altLang="en-US"/>
          </a:p>
        </p:txBody>
      </p:sp>
    </p:spTree>
    <p:extLst>
      <p:ext uri="{BB962C8B-B14F-4D97-AF65-F5344CB8AC3E}">
        <p14:creationId xmlns:p14="http://schemas.microsoft.com/office/powerpoint/2010/main" val="3797858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719C83C-E2AA-4572-ADD2-B665406C9FF7}" type="datetimeFigureOut">
              <a:rPr kumimoji="1" lang="ja-JP" altLang="en-US" smtClean="0"/>
              <a:t>2023/6/27</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4C32E48-ABCF-4968-BCB7-06BECC8099CF}" type="slidenum">
              <a:rPr kumimoji="1" lang="ja-JP" altLang="en-US" smtClean="0"/>
              <a:t>‹#›</a:t>
            </a:fld>
            <a:endParaRPr kumimoji="1" lang="ja-JP" altLang="en-US" dirty="0"/>
          </a:p>
        </p:txBody>
      </p:sp>
    </p:spTree>
    <p:extLst>
      <p:ext uri="{BB962C8B-B14F-4D97-AF65-F5344CB8AC3E}">
        <p14:creationId xmlns:p14="http://schemas.microsoft.com/office/powerpoint/2010/main" val="3385002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1" y="5613400"/>
            <a:ext cx="4800600" cy="2531533"/>
          </a:xfrm>
        </p:spPr>
        <p:txBody>
          <a:bodyPr/>
          <a:lstStyle>
            <a:lvl1pPr marL="0" indent="0" algn="ctr">
              <a:buNone/>
              <a:defRPr>
                <a:solidFill>
                  <a:schemeClr val="tx1">
                    <a:tint val="75000"/>
                  </a:schemeClr>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0B199B5-0E27-459F-A02E-498AC1B8675C}"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207063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01630A-ACD5-45E8-BE1E-4A0580A70019}"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09013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1" y="396703"/>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BA0079-7E38-447B-83E4-36A72B28B8D2}"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3537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1DFA0-5448-4171-90E1-8F58909B2FC9}"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13010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6"/>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1385">
                <a:solidFill>
                  <a:schemeClr val="tx1">
                    <a:tint val="75000"/>
                  </a:schemeClr>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7580AAF-F827-470D-8658-CE823790E12D}"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90901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1" y="2311404"/>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4"/>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9F6B3-C062-4951-BFDC-26855B2BBE02}"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346103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9C63E13-5921-4B36-B675-857CD8691B84}" type="datetime1">
              <a:rPr kumimoji="1" lang="ja-JP" altLang="en-US" smtClean="0"/>
              <a:t>2023/6/27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90766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311164B-8D35-49DD-8EAA-9E14EA09F553}" type="datetime1">
              <a:rPr kumimoji="1" lang="ja-JP" altLang="en-US" smtClean="0"/>
              <a:t>2023/6/27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24288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684A17-B169-4968-9DF9-55A0972EB0B3}" type="datetime1">
              <a:rPr kumimoji="1" lang="ja-JP" altLang="en-US" smtClean="0"/>
              <a:t>2023/6/27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4037727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6"/>
            <a:ext cx="2256235" cy="6775980"/>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5B4B5EE-F780-4802-884E-790878EA7AEF}"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9818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A271FB5-EEC6-4F52-9735-124DD139EA47}"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695727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311404"/>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1" y="9181398"/>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AB9D89E1-F8E4-469E-9E68-2C355795394F}" type="datetime1">
              <a:rPr kumimoji="1" lang="ja-JP" altLang="en-US" smtClean="0"/>
              <a:t>2023/6/27</a:t>
            </a:fld>
            <a:endParaRPr kumimoji="1" lang="ja-JP" altLang="en-US"/>
          </a:p>
        </p:txBody>
      </p:sp>
      <p:sp>
        <p:nvSpPr>
          <p:cNvPr id="5" name="フッター プレースホルダー 4"/>
          <p:cNvSpPr>
            <a:spLocks noGrp="1"/>
          </p:cNvSpPr>
          <p:nvPr>
            <p:ph type="ftr" sz="quarter" idx="3"/>
          </p:nvPr>
        </p:nvSpPr>
        <p:spPr>
          <a:xfrm>
            <a:off x="2343151" y="9181398"/>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1" y="9181398"/>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C73C998D-A66E-4AE4-AA04-BF704CD69014}" type="slidenum">
              <a:rPr kumimoji="1" lang="ja-JP" altLang="en-US" smtClean="0"/>
              <a:t>‹#›</a:t>
            </a:fld>
            <a:endParaRPr kumimoji="1" lang="ja-JP" altLang="en-US"/>
          </a:p>
        </p:txBody>
      </p:sp>
    </p:spTree>
    <p:extLst>
      <p:ext uri="{BB962C8B-B14F-4D97-AF65-F5344CB8AC3E}">
        <p14:creationId xmlns:p14="http://schemas.microsoft.com/office/powerpoint/2010/main" val="1892002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33039" rtl="0" eaLnBrk="1" latinLnBrk="0" hangingPunct="1">
        <a:spcBef>
          <a:spcPct val="0"/>
        </a:spcBef>
        <a:buNone/>
        <a:defRPr kumimoji="1" sz="3046" kern="1200">
          <a:solidFill>
            <a:schemeClr val="tx1"/>
          </a:solidFill>
          <a:latin typeface="+mj-lt"/>
          <a:ea typeface="+mj-ea"/>
          <a:cs typeface="+mj-cs"/>
        </a:defRPr>
      </a:lvl1pPr>
    </p:titleStyle>
    <p:bodyStyle>
      <a:lvl1pPr marL="237390" indent="-237390" algn="l" defTabSz="633039"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44" indent="-197825" algn="l" defTabSz="633039"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99" indent="-158260" algn="l" defTabSz="633039"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81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33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858"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377"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897"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416" indent="-158260" algn="l" defTabSz="633039"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四角形吹き出し 145"/>
          <p:cNvSpPr/>
          <p:nvPr/>
        </p:nvSpPr>
        <p:spPr>
          <a:xfrm>
            <a:off x="1236092" y="5274505"/>
            <a:ext cx="1805158" cy="610523"/>
          </a:xfrm>
          <a:prstGeom prst="wedgeRectCallout">
            <a:avLst>
              <a:gd name="adj1" fmla="val -60428"/>
              <a:gd name="adj2" fmla="val 951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endParaRPr lang="ja-JP" altLang="en-US" sz="1534">
              <a:solidFill>
                <a:prstClr val="white"/>
              </a:solidFill>
              <a:latin typeface="Arial"/>
              <a:ea typeface="ＭＳ Ｐゴシック"/>
            </a:endParaRPr>
          </a:p>
        </p:txBody>
      </p:sp>
      <p:sp>
        <p:nvSpPr>
          <p:cNvPr id="17" name="正方形/長方形 16"/>
          <p:cNvSpPr/>
          <p:nvPr/>
        </p:nvSpPr>
        <p:spPr>
          <a:xfrm>
            <a:off x="0" y="340492"/>
            <a:ext cx="6858000" cy="1152000"/>
          </a:xfrm>
          <a:prstGeom prst="rect">
            <a:avLst/>
          </a:prstGeom>
          <a:solidFill>
            <a:srgbClr val="103185"/>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p>
            <a:pPr algn="ctr">
              <a:lnSpc>
                <a:spcPct val="110000"/>
              </a:lnSpc>
            </a:pPr>
            <a:r>
              <a:rPr kumimoji="1" lang="en-US" altLang="ja-JP" sz="1400" b="1" spc="200" dirty="0">
                <a:latin typeface="メイリオ" panose="020B0604030504040204" pitchFamily="50" charset="-128"/>
                <a:ea typeface="メイリオ" panose="020B0604030504040204" pitchFamily="50" charset="-128"/>
              </a:rPr>
              <a:t>2023</a:t>
            </a:r>
            <a:r>
              <a:rPr kumimoji="1" lang="ja-JP" altLang="en-US" sz="1400" b="1" spc="200">
                <a:latin typeface="メイリオ" panose="020B0604030504040204" pitchFamily="50" charset="-128"/>
                <a:ea typeface="メイリオ" panose="020B0604030504040204" pitchFamily="50" charset="-128"/>
              </a:rPr>
              <a:t>年６月から</a:t>
            </a:r>
            <a:endParaRPr kumimoji="1" lang="en-US" altLang="ja-JP" sz="1400" b="1" spc="200" dirty="0">
              <a:latin typeface="メイリオ" panose="020B0604030504040204" pitchFamily="50" charset="-128"/>
              <a:ea typeface="メイリオ" panose="020B0604030504040204" pitchFamily="50" charset="-128"/>
            </a:endParaRPr>
          </a:p>
          <a:p>
            <a:pPr algn="ctr">
              <a:lnSpc>
                <a:spcPct val="110000"/>
              </a:lnSpc>
              <a:spcBef>
                <a:spcPts val="600"/>
              </a:spcBef>
            </a:pPr>
            <a:r>
              <a:rPr kumimoji="1" lang="ja-JP" altLang="en-US" sz="2000" b="1" spc="300" dirty="0">
                <a:latin typeface="メイリオ" panose="020B0604030504040204" pitchFamily="50" charset="-128"/>
                <a:ea typeface="メイリオ" panose="020B0604030504040204" pitchFamily="50" charset="-128"/>
              </a:rPr>
              <a:t>小児慢性特定疾病の医療受給者証の</a:t>
            </a:r>
            <a:endParaRPr kumimoji="1" lang="en-US" altLang="ja-JP" sz="2000" b="1" spc="300" dirty="0">
              <a:latin typeface="メイリオ" panose="020B0604030504040204" pitchFamily="50" charset="-128"/>
              <a:ea typeface="メイリオ" panose="020B0604030504040204" pitchFamily="50" charset="-128"/>
            </a:endParaRPr>
          </a:p>
          <a:p>
            <a:pPr algn="ctr">
              <a:lnSpc>
                <a:spcPct val="110000"/>
              </a:lnSpc>
            </a:pPr>
            <a:r>
              <a:rPr kumimoji="1" lang="ja-JP" altLang="en-US" sz="2000" b="1" spc="300" dirty="0">
                <a:latin typeface="メイリオ" panose="020B0604030504040204" pitchFamily="50" charset="-128"/>
                <a:ea typeface="メイリオ" panose="020B0604030504040204" pitchFamily="50" charset="-128"/>
              </a:rPr>
              <a:t>指定医療機関の記載が変わります</a:t>
            </a:r>
            <a:endParaRPr kumimoji="1" lang="en-US" altLang="ja-JP" sz="2000" b="1" spc="300" dirty="0">
              <a:latin typeface="メイリオ" panose="020B0604030504040204" pitchFamily="50" charset="-128"/>
              <a:ea typeface="メイリオ" panose="020B0604030504040204" pitchFamily="50" charset="-128"/>
            </a:endParaRPr>
          </a:p>
        </p:txBody>
      </p:sp>
      <p:sp>
        <p:nvSpPr>
          <p:cNvPr id="23" name="正方形/長方形 22"/>
          <p:cNvSpPr/>
          <p:nvPr/>
        </p:nvSpPr>
        <p:spPr>
          <a:xfrm>
            <a:off x="182422" y="1694623"/>
            <a:ext cx="6490522" cy="3026213"/>
          </a:xfrm>
          <a:prstGeom prst="rect">
            <a:avLst/>
          </a:prstGeom>
        </p:spPr>
        <p:txBody>
          <a:bodyPr wrap="square">
            <a:spAutoFit/>
          </a:bodyPr>
          <a:lstStyle/>
          <a:p>
            <a:pPr>
              <a:lnSpc>
                <a:spcPct val="120000"/>
              </a:lnSpc>
              <a:spcBef>
                <a:spcPts val="300"/>
              </a:spcBef>
            </a:pPr>
            <a:r>
              <a:rPr lang="ja-JP" altLang="en-US" sz="1600" b="1" dirty="0">
                <a:latin typeface="メイリオ" panose="020B0604030504040204" pitchFamily="50" charset="-128"/>
                <a:ea typeface="メイリオ" panose="020B0604030504040204" pitchFamily="50" charset="-128"/>
              </a:rPr>
              <a:t>　</a:t>
            </a:r>
            <a:r>
              <a:rPr lang="en-US" altLang="ja-JP" sz="1600" b="1" dirty="0">
                <a:latin typeface="メイリオ" panose="020B0604030504040204" pitchFamily="50" charset="-128"/>
                <a:ea typeface="メイリオ" panose="020B0604030504040204" pitchFamily="50" charset="-128"/>
              </a:rPr>
              <a:t>2023</a:t>
            </a:r>
            <a:r>
              <a:rPr lang="ja-JP" altLang="en-US" sz="1600" b="1" dirty="0">
                <a:latin typeface="メイリオ" panose="020B0604030504040204" pitchFamily="50" charset="-128"/>
                <a:ea typeface="メイリオ" panose="020B0604030504040204" pitchFamily="50" charset="-128"/>
              </a:rPr>
              <a:t>年６月以降、福井県が発行する医療受給者証には</a:t>
            </a:r>
          </a:p>
          <a:p>
            <a:pPr>
              <a:lnSpc>
                <a:spcPct val="120000"/>
              </a:lnSpc>
              <a:spcBef>
                <a:spcPts val="300"/>
              </a:spcBef>
            </a:pPr>
            <a:r>
              <a:rPr lang="ja-JP" altLang="en-US" sz="1600" b="1" dirty="0">
                <a:latin typeface="メイリオ" panose="020B0604030504040204" pitchFamily="50" charset="-128"/>
                <a:ea typeface="メイリオ" panose="020B0604030504040204" pitchFamily="50" charset="-128"/>
              </a:rPr>
              <a:t>　「個別の指定医療機関の名称」ではなく「診断書を記載した</a:t>
            </a:r>
            <a:r>
              <a:rPr lang="ja-JP" altLang="en-US" sz="1600" b="1">
                <a:latin typeface="メイリオ" panose="020B0604030504040204" pitchFamily="50" charset="-128"/>
                <a:ea typeface="メイリオ" panose="020B0604030504040204" pitchFamily="50" charset="-128"/>
              </a:rPr>
              <a:t>医療機関　ほか　全国</a:t>
            </a:r>
            <a:r>
              <a:rPr lang="ja-JP" altLang="en-US" sz="1600" b="1" dirty="0">
                <a:latin typeface="メイリオ" panose="020B0604030504040204" pitchFamily="50" charset="-128"/>
                <a:ea typeface="メイリオ" panose="020B0604030504040204" pitchFamily="50" charset="-128"/>
              </a:rPr>
              <a:t>の指定小児慢性特定疾病医療機関」と記載します。</a:t>
            </a:r>
          </a:p>
          <a:p>
            <a:pPr marL="185738" indent="-185738">
              <a:lnSpc>
                <a:spcPct val="120000"/>
              </a:lnSpc>
              <a:spcBef>
                <a:spcPts val="300"/>
              </a:spcBef>
            </a:pPr>
            <a:r>
              <a:rPr lang="ja-JP" altLang="en-US" sz="1600" b="1" dirty="0">
                <a:latin typeface="メイリオ" panose="020B0604030504040204" pitchFamily="50" charset="-128"/>
                <a:ea typeface="メイリオ" panose="020B0604030504040204" pitchFamily="50" charset="-128"/>
              </a:rPr>
              <a:t>　そのため、「</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全国の指定小児慢性特定疾病医療機関</a:t>
            </a:r>
            <a:r>
              <a:rPr lang="ja-JP" altLang="en-US" sz="1600" b="1" dirty="0">
                <a:latin typeface="メイリオ" panose="020B0604030504040204" pitchFamily="50" charset="-128"/>
                <a:ea typeface="メイリオ" panose="020B0604030504040204" pitchFamily="50" charset="-128"/>
              </a:rPr>
              <a:t>」であれば、新たに利用する指定医療機関</a:t>
            </a:r>
            <a:r>
              <a:rPr lang="ja-JP" altLang="en-US" sz="1600" b="1" baseline="30000" dirty="0">
                <a:latin typeface="メイリオ" panose="020B0604030504040204" pitchFamily="50" charset="-128"/>
                <a:ea typeface="メイリオ" panose="020B0604030504040204" pitchFamily="50" charset="-128"/>
              </a:rPr>
              <a:t>（</a:t>
            </a:r>
            <a:r>
              <a:rPr lang="en-US" altLang="ja-JP" sz="1600" b="1" baseline="30000" dirty="0">
                <a:latin typeface="メイリオ" panose="020B0604030504040204" pitchFamily="50" charset="-128"/>
                <a:ea typeface="メイリオ" panose="020B0604030504040204" pitchFamily="50" charset="-128"/>
              </a:rPr>
              <a:t>※</a:t>
            </a:r>
            <a:r>
              <a:rPr lang="ja-JP" altLang="en-US" sz="1600" b="1" baseline="30000" dirty="0">
                <a:latin typeface="メイリオ" panose="020B0604030504040204" pitchFamily="50" charset="-128"/>
                <a:ea typeface="メイリオ" panose="020B0604030504040204" pitchFamily="50" charset="-128"/>
              </a:rPr>
              <a:t>１）</a:t>
            </a:r>
            <a:r>
              <a:rPr lang="ja-JP" altLang="en-US" sz="1600" b="1" dirty="0">
                <a:latin typeface="メイリオ" panose="020B0604030504040204" pitchFamily="50" charset="-128"/>
                <a:ea typeface="メイリオ" panose="020B0604030504040204" pitchFamily="50" charset="-128"/>
              </a:rPr>
              <a:t>として事前の申請をしなくても、助成対象として受診できるようになります</a:t>
            </a:r>
            <a:r>
              <a:rPr lang="ja-JP" altLang="en-US" sz="1600" b="1" baseline="30000" dirty="0">
                <a:latin typeface="メイリオ" panose="020B0604030504040204" pitchFamily="50" charset="-128"/>
                <a:ea typeface="メイリオ" panose="020B0604030504040204" pitchFamily="50" charset="-128"/>
              </a:rPr>
              <a:t>（</a:t>
            </a:r>
            <a:r>
              <a:rPr lang="en-US" altLang="ja-JP" sz="1600" b="1" baseline="30000" dirty="0">
                <a:latin typeface="メイリオ" panose="020B0604030504040204" pitchFamily="50" charset="-128"/>
                <a:ea typeface="メイリオ" panose="020B0604030504040204" pitchFamily="50" charset="-128"/>
              </a:rPr>
              <a:t>※</a:t>
            </a:r>
            <a:r>
              <a:rPr lang="ja-JP" altLang="en-US" sz="1600" b="1" baseline="30000" dirty="0">
                <a:latin typeface="メイリオ" panose="020B0604030504040204" pitchFamily="50" charset="-128"/>
                <a:ea typeface="メイリオ" panose="020B0604030504040204" pitchFamily="50" charset="-128"/>
              </a:rPr>
              <a:t>２）</a:t>
            </a:r>
            <a:r>
              <a:rPr lang="ja-JP" altLang="en-US" sz="1600" b="1" dirty="0">
                <a:latin typeface="メイリオ" panose="020B0604030504040204" pitchFamily="50" charset="-128"/>
                <a:ea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endParaRPr>
          </a:p>
          <a:p>
            <a:pPr marL="715963" indent="-530225">
              <a:lnSpc>
                <a:spcPct val="120000"/>
              </a:lnSpc>
              <a:spcBef>
                <a:spcPts val="300"/>
              </a:spcBef>
            </a:pPr>
            <a:r>
              <a:rPr lang="ja-JP" altLang="en-US" sz="1100" b="1" dirty="0">
                <a:latin typeface="メイリオ" panose="020B0604030504040204" pitchFamily="50" charset="-128"/>
                <a:ea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１）医療機関が「児童福祉法に基づく指定医療機関の指定」を受けているかどうかは、各都道府県・指定都市のホームページにおいてご確認ください。</a:t>
            </a:r>
            <a:endParaRPr lang="en-US" altLang="ja-JP" sz="1100" b="1" dirty="0">
              <a:latin typeface="メイリオ" panose="020B0604030504040204" pitchFamily="50" charset="-128"/>
              <a:ea typeface="メイリオ" panose="020B0604030504040204" pitchFamily="50" charset="-128"/>
            </a:endParaRPr>
          </a:p>
          <a:p>
            <a:pPr marL="715963" indent="-530225">
              <a:lnSpc>
                <a:spcPct val="120000"/>
              </a:lnSpc>
              <a:spcBef>
                <a:spcPts val="300"/>
              </a:spcBef>
            </a:pPr>
            <a:r>
              <a:rPr lang="ja-JP" altLang="en-US" sz="1100" b="1" dirty="0">
                <a:latin typeface="メイリオ" panose="020B0604030504040204" pitchFamily="50" charset="-128"/>
                <a:ea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２）新規・更新申請時はこれまでと同様、申請書に利用する医療機関すべてを記載してください。医療機関追加の変更申請は不要です。指定医療機関の包括的な記載は、６月以降受理の新規申請後および更新申請後に発行の受給者証から実施します。</a:t>
            </a:r>
            <a:endParaRPr lang="en-US" altLang="ja-JP" sz="1100" b="1" dirty="0">
              <a:latin typeface="メイリオ" panose="020B0604030504040204" pitchFamily="50" charset="-128"/>
              <a:ea typeface="メイリオ" panose="020B0604030504040204" pitchFamily="50" charset="-128"/>
            </a:endParaRPr>
          </a:p>
        </p:txBody>
      </p:sp>
      <p:graphicFrame>
        <p:nvGraphicFramePr>
          <p:cNvPr id="144" name="表 143"/>
          <p:cNvGraphicFramePr>
            <a:graphicFrameLocks noGrp="1"/>
          </p:cNvGraphicFramePr>
          <p:nvPr>
            <p:extLst>
              <p:ext uri="{D42A27DB-BD31-4B8C-83A1-F6EECF244321}">
                <p14:modId xmlns:p14="http://schemas.microsoft.com/office/powerpoint/2010/main" val="3675214593"/>
              </p:ext>
            </p:extLst>
          </p:nvPr>
        </p:nvGraphicFramePr>
        <p:xfrm>
          <a:off x="1236092" y="5274506"/>
          <a:ext cx="1807120" cy="612000"/>
        </p:xfrm>
        <a:graphic>
          <a:graphicData uri="http://schemas.openxmlformats.org/drawingml/2006/table">
            <a:tbl>
              <a:tblPr firstRow="1" bandRow="1">
                <a:effectLst/>
                <a:tableStyleId>{5C22544A-7EE6-4342-B048-85BDC9FD1C3A}</a:tableStyleId>
              </a:tblPr>
              <a:tblGrid>
                <a:gridCol w="479161">
                  <a:extLst>
                    <a:ext uri="{9D8B030D-6E8A-4147-A177-3AD203B41FA5}">
                      <a16:colId xmlns:a16="http://schemas.microsoft.com/office/drawing/2014/main" val="243619159"/>
                    </a:ext>
                  </a:extLst>
                </a:gridCol>
                <a:gridCol w="423574">
                  <a:extLst>
                    <a:ext uri="{9D8B030D-6E8A-4147-A177-3AD203B41FA5}">
                      <a16:colId xmlns:a16="http://schemas.microsoft.com/office/drawing/2014/main" val="822766949"/>
                    </a:ext>
                  </a:extLst>
                </a:gridCol>
                <a:gridCol w="366592">
                  <a:extLst>
                    <a:ext uri="{9D8B030D-6E8A-4147-A177-3AD203B41FA5}">
                      <a16:colId xmlns:a16="http://schemas.microsoft.com/office/drawing/2014/main" val="4228026836"/>
                    </a:ext>
                  </a:extLst>
                </a:gridCol>
                <a:gridCol w="537793">
                  <a:extLst>
                    <a:ext uri="{9D8B030D-6E8A-4147-A177-3AD203B41FA5}">
                      <a16:colId xmlns:a16="http://schemas.microsoft.com/office/drawing/2014/main" val="1742998925"/>
                    </a:ext>
                  </a:extLst>
                </a:gridCol>
              </a:tblGrid>
              <a:tr h="204000">
                <a:tc>
                  <a:txBody>
                    <a:bodyPr/>
                    <a:lstStyle/>
                    <a:p>
                      <a:r>
                        <a:rPr kumimoji="1" lang="ja-JP" altLang="en-US" sz="600" b="0" spc="0" dirty="0">
                          <a:solidFill>
                            <a:schemeClr val="tx1"/>
                          </a:solidFill>
                        </a:rPr>
                        <a:t>病院・診療所</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600" b="0" dirty="0">
                          <a:solidFill>
                            <a:schemeClr val="tx1"/>
                          </a:solidFill>
                        </a:rPr>
                        <a:t>A</a:t>
                      </a:r>
                      <a:r>
                        <a:rPr kumimoji="1" lang="ja-JP" altLang="en-US" sz="600" b="0" dirty="0">
                          <a:solidFill>
                            <a:schemeClr val="tx1"/>
                          </a:solidFill>
                        </a:rPr>
                        <a:t>病院</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所在地</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○区</a:t>
                      </a:r>
                      <a:r>
                        <a:rPr kumimoji="1" lang="en-US" altLang="ja-JP" sz="600" b="0" dirty="0">
                          <a:solidFill>
                            <a:schemeClr val="tx1"/>
                          </a:solidFill>
                        </a:rPr>
                        <a:t>××2-1</a:t>
                      </a:r>
                      <a:endParaRPr kumimoji="1" lang="ja-JP" altLang="en-US" sz="600" b="0" dirty="0">
                        <a:solidFill>
                          <a:schemeClr val="tx1"/>
                        </a:solidFill>
                      </a:endParaRP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0564833"/>
                  </a:ext>
                </a:extLst>
              </a:tr>
              <a:tr h="204000">
                <a:tc>
                  <a:txBody>
                    <a:bodyPr/>
                    <a:lstStyle/>
                    <a:p>
                      <a:r>
                        <a:rPr kumimoji="1" lang="ja-JP" altLang="en-US" sz="600" b="0" dirty="0">
                          <a:solidFill>
                            <a:schemeClr val="tx1"/>
                          </a:solidFill>
                        </a:rPr>
                        <a:t>薬局</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600" b="0" dirty="0">
                          <a:solidFill>
                            <a:schemeClr val="tx1"/>
                          </a:solidFill>
                        </a:rPr>
                        <a:t>B</a:t>
                      </a:r>
                      <a:r>
                        <a:rPr kumimoji="1" lang="ja-JP" altLang="en-US" sz="600" b="0" dirty="0">
                          <a:solidFill>
                            <a:schemeClr val="tx1"/>
                          </a:solidFill>
                        </a:rPr>
                        <a:t>薬局</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所在地</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○区△△</a:t>
                      </a:r>
                      <a:r>
                        <a:rPr kumimoji="1" lang="en-US" altLang="ja-JP" sz="600" b="0" dirty="0">
                          <a:solidFill>
                            <a:schemeClr val="tx1"/>
                          </a:solidFill>
                        </a:rPr>
                        <a:t>1-1</a:t>
                      </a:r>
                      <a:endParaRPr kumimoji="1" lang="ja-JP" altLang="en-US" sz="600" b="0" dirty="0">
                        <a:solidFill>
                          <a:schemeClr val="tx1"/>
                        </a:solidFill>
                      </a:endParaRP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0341300"/>
                  </a:ext>
                </a:extLst>
              </a:tr>
              <a:tr h="204000">
                <a:tc>
                  <a:txBody>
                    <a:bodyPr/>
                    <a:lstStyle/>
                    <a:p>
                      <a:r>
                        <a:rPr kumimoji="1" lang="ja-JP" altLang="en-US" sz="600" b="0" dirty="0">
                          <a:solidFill>
                            <a:schemeClr val="tx1"/>
                          </a:solidFill>
                        </a:rPr>
                        <a:t>薬局</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600" b="0" dirty="0">
                          <a:solidFill>
                            <a:schemeClr val="tx1"/>
                          </a:solidFill>
                        </a:rPr>
                        <a:t>C</a:t>
                      </a:r>
                      <a:r>
                        <a:rPr kumimoji="1" lang="ja-JP" altLang="en-US" sz="600" b="0" dirty="0">
                          <a:solidFill>
                            <a:schemeClr val="tx1"/>
                          </a:solidFill>
                        </a:rPr>
                        <a:t>薬局</a:t>
                      </a:r>
                      <a:endParaRPr kumimoji="1" lang="en-US" altLang="ja-JP" sz="600" b="0" dirty="0">
                        <a:solidFill>
                          <a:schemeClr val="tx1"/>
                        </a:solidFill>
                      </a:endParaRP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所在地</a:t>
                      </a: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600" b="0" dirty="0">
                          <a:solidFill>
                            <a:schemeClr val="tx1"/>
                          </a:solidFill>
                        </a:rPr>
                        <a:t>○区□□</a:t>
                      </a:r>
                      <a:r>
                        <a:rPr kumimoji="1" lang="en-US" altLang="ja-JP" sz="600" b="0" dirty="0">
                          <a:solidFill>
                            <a:schemeClr val="tx1"/>
                          </a:solidFill>
                        </a:rPr>
                        <a:t>3-1</a:t>
                      </a:r>
                      <a:endParaRPr kumimoji="1" lang="ja-JP" altLang="en-US" sz="600" b="0" dirty="0">
                        <a:solidFill>
                          <a:schemeClr val="tx1"/>
                        </a:solidFill>
                      </a:endParaRPr>
                    </a:p>
                  </a:txBody>
                  <a:tcPr marL="30675" marR="0" marT="15337" marB="15337"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5012612"/>
                  </a:ext>
                </a:extLst>
              </a:tr>
            </a:tbl>
          </a:graphicData>
        </a:graphic>
      </p:graphicFrame>
      <p:sp>
        <p:nvSpPr>
          <p:cNvPr id="145" name="メモ 144"/>
          <p:cNvSpPr/>
          <p:nvPr/>
        </p:nvSpPr>
        <p:spPr>
          <a:xfrm>
            <a:off x="426794" y="5274506"/>
            <a:ext cx="612000" cy="612000"/>
          </a:xfrm>
          <a:prstGeom prst="foldedCorner">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lnSpc>
                <a:spcPct val="110000"/>
              </a:lnSpc>
            </a:pPr>
            <a:r>
              <a:rPr lang="ja-JP" altLang="en-US" sz="800" spc="300" dirty="0">
                <a:solidFill>
                  <a:prstClr val="black"/>
                </a:solidFill>
                <a:latin typeface="メイリオ" panose="020B0604030504040204" pitchFamily="50" charset="-128"/>
                <a:ea typeface="メイリオ" panose="020B0604030504040204" pitchFamily="50" charset="-128"/>
              </a:rPr>
              <a:t>医</a:t>
            </a:r>
            <a:r>
              <a:rPr lang="ja-JP" altLang="en-US" sz="800" dirty="0">
                <a:solidFill>
                  <a:prstClr val="black"/>
                </a:solidFill>
                <a:latin typeface="メイリオ" panose="020B0604030504040204" pitchFamily="50" charset="-128"/>
                <a:ea typeface="メイリオ" panose="020B0604030504040204" pitchFamily="50" charset="-128"/>
              </a:rPr>
              <a:t>療</a:t>
            </a:r>
            <a:endParaRPr lang="en-US" altLang="ja-JP" sz="800" dirty="0">
              <a:solidFill>
                <a:prstClr val="black"/>
              </a:solidFill>
              <a:latin typeface="メイリオ" panose="020B0604030504040204" pitchFamily="50" charset="-128"/>
              <a:ea typeface="メイリオ" panose="020B0604030504040204" pitchFamily="50" charset="-128"/>
            </a:endParaRPr>
          </a:p>
          <a:p>
            <a:pPr algn="ctr" defTabSz="779173">
              <a:lnSpc>
                <a:spcPct val="110000"/>
              </a:lnSpc>
            </a:pPr>
            <a:r>
              <a:rPr lang="ja-JP" altLang="en-US" sz="800" dirty="0">
                <a:solidFill>
                  <a:prstClr val="black"/>
                </a:solidFill>
                <a:latin typeface="メイリオ" panose="020B0604030504040204" pitchFamily="50" charset="-128"/>
                <a:ea typeface="メイリオ" panose="020B0604030504040204" pitchFamily="50" charset="-128"/>
              </a:rPr>
              <a:t>受給者証</a:t>
            </a:r>
          </a:p>
        </p:txBody>
      </p:sp>
      <p:pic>
        <p:nvPicPr>
          <p:cNvPr id="150" name="図 1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5821" y="6596744"/>
            <a:ext cx="489073" cy="668695"/>
          </a:xfrm>
          <a:prstGeom prst="rect">
            <a:avLst/>
          </a:prstGeom>
        </p:spPr>
      </p:pic>
      <p:sp>
        <p:nvSpPr>
          <p:cNvPr id="151" name="雲形吹き出し 150"/>
          <p:cNvSpPr/>
          <p:nvPr/>
        </p:nvSpPr>
        <p:spPr>
          <a:xfrm>
            <a:off x="1038794" y="5968950"/>
            <a:ext cx="2127969" cy="935009"/>
          </a:xfrm>
          <a:prstGeom prst="cloudCallout">
            <a:avLst>
              <a:gd name="adj1" fmla="val -54911"/>
              <a:gd name="adj2" fmla="val 50881"/>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Ins="0" bIns="36000" rtlCol="0" anchor="ctr"/>
          <a:lstStyle/>
          <a:p>
            <a:pPr defTabSz="779173">
              <a:lnSpc>
                <a:spcPct val="110000"/>
              </a:lnSpc>
            </a:pPr>
            <a:r>
              <a:rPr lang="ja-JP" altLang="en-US" sz="1000" dirty="0">
                <a:solidFill>
                  <a:schemeClr val="tx1"/>
                </a:solidFill>
                <a:latin typeface="メイリオ" panose="020B0604030504040204" pitchFamily="50" charset="-128"/>
                <a:ea typeface="メイリオ" panose="020B0604030504040204" pitchFamily="50" charset="-128"/>
              </a:rPr>
              <a:t>駅前に新しくできた薬局を利用したいけど、手続きが必要</a:t>
            </a:r>
            <a:r>
              <a:rPr lang="en-US" altLang="ja-JP" sz="1000" dirty="0">
                <a:solidFill>
                  <a:schemeClr val="tx1"/>
                </a:solidFill>
                <a:latin typeface="メイリオ" panose="020B0604030504040204" pitchFamily="50" charset="-128"/>
                <a:ea typeface="メイリオ" panose="020B0604030504040204" pitchFamily="50" charset="-128"/>
              </a:rPr>
              <a:t>…</a:t>
            </a:r>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51" name="正方形/長方形 50"/>
          <p:cNvSpPr/>
          <p:nvPr/>
        </p:nvSpPr>
        <p:spPr>
          <a:xfrm>
            <a:off x="151514" y="8827343"/>
            <a:ext cx="6490522" cy="831306"/>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（問い合わせ先）</a:t>
            </a:r>
            <a:endParaRPr kumimoji="1" lang="en-US" altLang="ja-JP" sz="1400" dirty="0">
              <a:solidFill>
                <a:schemeClr val="tx1"/>
              </a:solidFill>
            </a:endParaRPr>
          </a:p>
          <a:p>
            <a:r>
              <a:rPr lang="ja-JP" altLang="en-US" sz="1400" dirty="0">
                <a:solidFill>
                  <a:schemeClr val="tx1"/>
                </a:solidFill>
              </a:rPr>
              <a:t>　　　　　　　福井県健康福祉部保健予防課　疾病対策グループ</a:t>
            </a:r>
            <a:endParaRPr lang="en-US" altLang="ja-JP" sz="1400" dirty="0">
              <a:solidFill>
                <a:schemeClr val="tx1"/>
              </a:solidFill>
            </a:endParaRPr>
          </a:p>
          <a:p>
            <a:pPr marL="0" marR="0" lvl="0" indent="0" algn="l" defTabSz="914298"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rPr>
              <a:t>　　　　　　　</a:t>
            </a:r>
            <a:r>
              <a:rPr kumimoji="1" lang="en-US" altLang="ja-JP" sz="1400" dirty="0">
                <a:solidFill>
                  <a:schemeClr val="tx1"/>
                </a:solidFill>
              </a:rPr>
              <a:t>TEL</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：０７７６－２０－０３５０　</a:t>
            </a:r>
            <a:r>
              <a:rPr kumimoji="1" lang="en-US" altLang="ja-JP" sz="1400" dirty="0">
                <a:solidFill>
                  <a:schemeClr val="tx1"/>
                </a:solidFill>
              </a:rPr>
              <a:t>FAX</a:t>
            </a:r>
            <a:r>
              <a:rPr kumimoji="1" lang="ja-JP" altLang="en-US" sz="1400" dirty="0">
                <a:solidFill>
                  <a:schemeClr val="tx1"/>
                </a:solidFill>
              </a:rPr>
              <a:t>：０７７６－２０－０６４３</a:t>
            </a:r>
            <a:endParaRPr kumimoji="1" lang="en-US" altLang="ja-JP" sz="1400" dirty="0">
              <a:solidFill>
                <a:schemeClr val="tx1"/>
              </a:solidFill>
            </a:endParaRPr>
          </a:p>
          <a:p>
            <a:r>
              <a:rPr lang="ja-JP" altLang="en-US" sz="1400" dirty="0">
                <a:solidFill>
                  <a:schemeClr val="tx1"/>
                </a:solidFill>
              </a:rPr>
              <a:t>　</a:t>
            </a:r>
            <a:endParaRPr kumimoji="1" lang="ja-JP" altLang="en-US" sz="1400" dirty="0">
              <a:solidFill>
                <a:schemeClr val="tx1"/>
              </a:solidFill>
            </a:endParaRPr>
          </a:p>
        </p:txBody>
      </p:sp>
      <p:sp>
        <p:nvSpPr>
          <p:cNvPr id="61" name="正方形/長方形 60"/>
          <p:cNvSpPr/>
          <p:nvPr/>
        </p:nvSpPr>
        <p:spPr>
          <a:xfrm>
            <a:off x="0" y="67489"/>
            <a:ext cx="6480000" cy="276999"/>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rPr>
              <a:t>小児慢性特定疾病</a:t>
            </a:r>
            <a:r>
              <a:rPr lang="ja-JP" altLang="ja-JP" sz="1200" dirty="0">
                <a:latin typeface="メイリオ" panose="020B0604030504040204" pitchFamily="50" charset="-128"/>
                <a:ea typeface="メイリオ" panose="020B0604030504040204" pitchFamily="50" charset="-128"/>
              </a:rPr>
              <a:t>医療</a:t>
            </a:r>
            <a:r>
              <a:rPr lang="ja-JP" altLang="en-US" sz="1200" dirty="0">
                <a:latin typeface="メイリオ" panose="020B0604030504040204" pitchFamily="50" charset="-128"/>
                <a:ea typeface="メイリオ" panose="020B0604030504040204" pitchFamily="50" charset="-128"/>
              </a:rPr>
              <a:t>受給者の皆さま</a:t>
            </a:r>
            <a:endParaRPr lang="ja-JP" altLang="ja-JP" sz="1200" dirty="0">
              <a:latin typeface="メイリオ" panose="020B0604030504040204" pitchFamily="50" charset="-128"/>
              <a:ea typeface="メイリオ" panose="020B0604030504040204" pitchFamily="50" charset="-128"/>
            </a:endParaRPr>
          </a:p>
        </p:txBody>
      </p:sp>
      <p:sp>
        <p:nvSpPr>
          <p:cNvPr id="82" name="正方形/長方形 81"/>
          <p:cNvSpPr/>
          <p:nvPr/>
        </p:nvSpPr>
        <p:spPr>
          <a:xfrm>
            <a:off x="186558" y="5097036"/>
            <a:ext cx="3060000" cy="2304236"/>
          </a:xfrm>
          <a:prstGeom prst="rect">
            <a:avLst/>
          </a:prstGeom>
          <a:noFill/>
          <a:ln w="12700" cap="flat" cmpd="sng" algn="ctr">
            <a:solidFill>
              <a:schemeClr val="tx1">
                <a:lumMod val="65000"/>
                <a:lumOff val="35000"/>
              </a:schemeClr>
            </a:solidFill>
            <a:prstDash val="solid"/>
          </a:ln>
          <a:effectLst/>
        </p:spPr>
        <p:txBody>
          <a:bodyPr lIns="144000" tIns="144000" rIns="72000" rtlCol="0" anchor="t"/>
          <a:lstStyle/>
          <a:p>
            <a:pPr defTabSz="914400">
              <a:lnSpc>
                <a:spcPct val="114000"/>
              </a:lnSpc>
              <a:defRPr/>
            </a:pPr>
            <a:endParaRPr lang="en-US" altLang="ja-JP" sz="1100" kern="0" dirty="0">
              <a:latin typeface="メイリオ" panose="020B0604030504040204" pitchFamily="50" charset="-128"/>
              <a:ea typeface="メイリオ" panose="020B0604030504040204" pitchFamily="50" charset="-128"/>
            </a:endParaRPr>
          </a:p>
          <a:p>
            <a:pPr defTabSz="914400">
              <a:lnSpc>
                <a:spcPct val="114000"/>
              </a:lnSpc>
              <a:spcBef>
                <a:spcPts val="6600"/>
              </a:spcBef>
              <a:defRPr/>
            </a:pPr>
            <a:endPar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84" name="正方形/長方形 7"/>
          <p:cNvSpPr/>
          <p:nvPr/>
        </p:nvSpPr>
        <p:spPr>
          <a:xfrm>
            <a:off x="188640" y="4734379"/>
            <a:ext cx="2520000" cy="360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chemeClr val="tx1">
              <a:lumMod val="65000"/>
              <a:lumOff val="35000"/>
            </a:schemeClr>
          </a:solidFill>
          <a:ln w="12700">
            <a:solidFill>
              <a:schemeClr val="tx1">
                <a:lumMod val="65000"/>
                <a:lumOff val="35000"/>
              </a:schemeClr>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en-US" altLang="ja-JP" sz="1400" b="1" i="0" u="none" strike="noStrike" kern="1200" cap="none" spc="200" normalizeH="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2023</a:t>
            </a:r>
            <a:r>
              <a:rPr kumimoji="0" lang="ja-JP" altLang="en-US" sz="1400" b="1" i="0" u="none" strike="noStrike" kern="1200" cap="none" spc="200" normalizeH="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年５月まで</a:t>
            </a:r>
          </a:p>
        </p:txBody>
      </p:sp>
      <p:sp>
        <p:nvSpPr>
          <p:cNvPr id="85" name="正方形/長方形 7"/>
          <p:cNvSpPr/>
          <p:nvPr/>
        </p:nvSpPr>
        <p:spPr>
          <a:xfrm>
            <a:off x="3612944" y="4734379"/>
            <a:ext cx="2520000" cy="360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DB4D6D"/>
          </a:solidFill>
          <a:ln w="19050">
            <a:solidFill>
              <a:srgbClr val="DB4D6D"/>
            </a:solidFill>
          </a:ln>
        </p:spPr>
        <p:txBody>
          <a:bodyPr wrap="none" lIns="0" tIns="35249" rIns="0" bIns="0" rtlCol="0" anchor="ctr">
            <a:noAutofit/>
          </a:bodyPr>
          <a:lstStyle/>
          <a:p>
            <a:pPr algn="ctr" fontAlgn="base">
              <a:spcAft>
                <a:spcPct val="0"/>
              </a:spcAft>
              <a:defRPr/>
            </a:pPr>
            <a:r>
              <a:rPr lang="en-US" altLang="ja-JP" sz="1400" b="1" spc="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400" b="1" spc="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年６月から</a:t>
            </a:r>
          </a:p>
        </p:txBody>
      </p:sp>
      <p:sp>
        <p:nvSpPr>
          <p:cNvPr id="106" name="正方形/長方形 105"/>
          <p:cNvSpPr/>
          <p:nvPr/>
        </p:nvSpPr>
        <p:spPr>
          <a:xfrm>
            <a:off x="3612944" y="5094438"/>
            <a:ext cx="3060000" cy="2306833"/>
          </a:xfrm>
          <a:prstGeom prst="rect">
            <a:avLst/>
          </a:prstGeom>
          <a:noFill/>
          <a:ln w="19050" cap="flat" cmpd="sng" algn="ctr">
            <a:solidFill>
              <a:srgbClr val="DB4D6D"/>
            </a:solidFill>
            <a:prstDash val="solid"/>
          </a:ln>
          <a:effectLst/>
        </p:spPr>
        <p:txBody>
          <a:bodyPr lIns="144000" tIns="252000" rIns="72000" rtlCol="0" anchor="t"/>
          <a:lstStyle/>
          <a:p>
            <a:pPr defTabSz="779173">
              <a:lnSpc>
                <a:spcPct val="114000"/>
              </a:lnSpc>
              <a:spcBef>
                <a:spcPts val="9000"/>
              </a:spcBef>
            </a:pPr>
            <a:endPar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12" name="メモ 111"/>
          <p:cNvSpPr/>
          <p:nvPr/>
        </p:nvSpPr>
        <p:spPr>
          <a:xfrm>
            <a:off x="3859228" y="5274506"/>
            <a:ext cx="612000" cy="612000"/>
          </a:xfrm>
          <a:prstGeom prst="foldedCorner">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lnSpc>
                <a:spcPct val="110000"/>
              </a:lnSpc>
            </a:pPr>
            <a:r>
              <a:rPr lang="ja-JP" altLang="en-US" sz="800" spc="300" dirty="0">
                <a:solidFill>
                  <a:prstClr val="black"/>
                </a:solidFill>
                <a:latin typeface="メイリオ" panose="020B0604030504040204" pitchFamily="50" charset="-128"/>
                <a:ea typeface="メイリオ" panose="020B0604030504040204" pitchFamily="50" charset="-128"/>
              </a:rPr>
              <a:t>医</a:t>
            </a:r>
            <a:r>
              <a:rPr lang="ja-JP" altLang="en-US" sz="800" dirty="0">
                <a:solidFill>
                  <a:prstClr val="black"/>
                </a:solidFill>
                <a:latin typeface="メイリオ" panose="020B0604030504040204" pitchFamily="50" charset="-128"/>
                <a:ea typeface="メイリオ" panose="020B0604030504040204" pitchFamily="50" charset="-128"/>
              </a:rPr>
              <a:t>療</a:t>
            </a:r>
            <a:endParaRPr lang="en-US" altLang="ja-JP" sz="800" dirty="0">
              <a:solidFill>
                <a:prstClr val="black"/>
              </a:solidFill>
              <a:latin typeface="メイリオ" panose="020B0604030504040204" pitchFamily="50" charset="-128"/>
              <a:ea typeface="メイリオ" panose="020B0604030504040204" pitchFamily="50" charset="-128"/>
            </a:endParaRPr>
          </a:p>
          <a:p>
            <a:pPr algn="ctr" defTabSz="779173">
              <a:lnSpc>
                <a:spcPct val="110000"/>
              </a:lnSpc>
            </a:pPr>
            <a:r>
              <a:rPr lang="ja-JP" altLang="en-US" sz="800" dirty="0">
                <a:solidFill>
                  <a:prstClr val="black"/>
                </a:solidFill>
                <a:latin typeface="メイリオ" panose="020B0604030504040204" pitchFamily="50" charset="-128"/>
                <a:ea typeface="メイリオ" panose="020B0604030504040204" pitchFamily="50" charset="-128"/>
              </a:rPr>
              <a:t>受給者証</a:t>
            </a:r>
          </a:p>
        </p:txBody>
      </p:sp>
      <p:sp>
        <p:nvSpPr>
          <p:cNvPr id="113" name="四角形吹き出し 112"/>
          <p:cNvSpPr/>
          <p:nvPr/>
        </p:nvSpPr>
        <p:spPr>
          <a:xfrm>
            <a:off x="4674842" y="5274506"/>
            <a:ext cx="1933184" cy="1051425"/>
          </a:xfrm>
          <a:prstGeom prst="wedgeRectCallout">
            <a:avLst>
              <a:gd name="adj1" fmla="val -60428"/>
              <a:gd name="adj2" fmla="val 9516"/>
            </a:avLst>
          </a:prstGeom>
          <a:solidFill>
            <a:srgbClr val="FEDFE1"/>
          </a:solidFill>
          <a:ln w="3175">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a:r>
              <a:rPr lang="ja-JP" altLang="en-US" sz="1200" b="1" dirty="0">
                <a:solidFill>
                  <a:schemeClr val="tx1"/>
                </a:solidFill>
                <a:latin typeface="メイリオ" panose="020B0604030504040204" pitchFamily="50" charset="-128"/>
                <a:ea typeface="メイリオ" panose="020B0604030504040204" pitchFamily="50" charset="-128"/>
              </a:rPr>
              <a:t>「診断書を記載した医療機関　ほか　全国の指定</a:t>
            </a:r>
            <a:endParaRPr lang="en-US" altLang="ja-JP" sz="1200" b="1" dirty="0">
              <a:solidFill>
                <a:schemeClr val="tx1"/>
              </a:solidFill>
              <a:latin typeface="メイリオ" panose="020B0604030504040204" pitchFamily="50" charset="-128"/>
              <a:ea typeface="メイリオ" panose="020B0604030504040204" pitchFamily="50" charset="-128"/>
            </a:endParaRPr>
          </a:p>
          <a:p>
            <a:pPr algn="ctr" defTabSz="779173"/>
            <a:r>
              <a:rPr lang="ja-JP" altLang="en-US" sz="1200" b="1" dirty="0">
                <a:solidFill>
                  <a:schemeClr val="tx1"/>
                </a:solidFill>
                <a:latin typeface="メイリオ" panose="020B0604030504040204" pitchFamily="50" charset="-128"/>
                <a:ea typeface="メイリオ" panose="020B0604030504040204" pitchFamily="50" charset="-128"/>
              </a:rPr>
              <a:t>小児慢性医療機関」</a:t>
            </a:r>
          </a:p>
        </p:txBody>
      </p:sp>
      <p:sp>
        <p:nvSpPr>
          <p:cNvPr id="5" name="二等辺三角形 4"/>
          <p:cNvSpPr/>
          <p:nvPr/>
        </p:nvSpPr>
        <p:spPr>
          <a:xfrm rot="5400000">
            <a:off x="3095349" y="6092744"/>
            <a:ext cx="720000" cy="288000"/>
          </a:xfrm>
          <a:prstGeom prst="triangle">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6169" y="6603566"/>
            <a:ext cx="540663" cy="661873"/>
          </a:xfrm>
          <a:prstGeom prst="rect">
            <a:avLst/>
          </a:prstGeom>
        </p:spPr>
      </p:pic>
      <p:sp>
        <p:nvSpPr>
          <p:cNvPr id="26" name="雲形吹き出し 25"/>
          <p:cNvSpPr/>
          <p:nvPr/>
        </p:nvSpPr>
        <p:spPr>
          <a:xfrm>
            <a:off x="4480057" y="6461763"/>
            <a:ext cx="2127969" cy="803676"/>
          </a:xfrm>
          <a:prstGeom prst="cloudCallout">
            <a:avLst>
              <a:gd name="adj1" fmla="val -57814"/>
              <a:gd name="adj2" fmla="val 46917"/>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Ins="0" bIns="36000" rtlCol="0" anchor="ctr"/>
          <a:lstStyle/>
          <a:p>
            <a:pPr defTabSz="779173">
              <a:lnSpc>
                <a:spcPct val="110000"/>
              </a:lnSpc>
            </a:pPr>
            <a:r>
              <a:rPr lang="ja-JP" altLang="en-US" sz="1000" dirty="0">
                <a:solidFill>
                  <a:schemeClr val="tx1"/>
                </a:solidFill>
                <a:latin typeface="メイリオ" panose="020B0604030504040204" pitchFamily="50" charset="-128"/>
                <a:ea typeface="メイリオ" panose="020B0604030504040204" pitchFamily="50" charset="-128"/>
              </a:rPr>
              <a:t>「医療機関追加」の手続きをしないで利用できる！</a:t>
            </a:r>
          </a:p>
        </p:txBody>
      </p:sp>
      <p:sp>
        <p:nvSpPr>
          <p:cNvPr id="27" name="正方形/長方形 26"/>
          <p:cNvSpPr/>
          <p:nvPr/>
        </p:nvSpPr>
        <p:spPr>
          <a:xfrm>
            <a:off x="210087" y="7546621"/>
            <a:ext cx="6490523" cy="1451166"/>
          </a:xfrm>
          <a:prstGeom prst="rect">
            <a:avLst/>
          </a:prstGeom>
        </p:spPr>
        <p:txBody>
          <a:bodyPr wrap="square">
            <a:spAutoFit/>
          </a:bodyPr>
          <a:lstStyle/>
          <a:p>
            <a:pPr>
              <a:lnSpc>
                <a:spcPct val="120000"/>
              </a:lnSpc>
              <a:spcBef>
                <a:spcPts val="300"/>
              </a:spcBef>
            </a:pP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現在お持ちの医療受給者証について</a:t>
            </a:r>
            <a:r>
              <a:rPr lang="en-US" altLang="ja-JP" sz="1400" b="1" dirty="0">
                <a:latin typeface="メイリオ" panose="020B0604030504040204" pitchFamily="50" charset="-128"/>
                <a:ea typeface="メイリオ" panose="020B0604030504040204" pitchFamily="50" charset="-128"/>
              </a:rPr>
              <a:t>》</a:t>
            </a:r>
          </a:p>
          <a:p>
            <a:pPr marL="185738" marR="0" lvl="0" indent="0" algn="l" defTabSz="914298" rtl="0" eaLnBrk="1" fontAlgn="auto" latinLnBrk="0" hangingPunct="1">
              <a:lnSpc>
                <a:spcPct val="120000"/>
              </a:lnSpc>
              <a:spcBef>
                <a:spcPts val="3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現在の医療受給者証には、「個別の指定医療機関の名称」が記載されていますが、</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2023</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年６月以降は、医療機関追加の手続きを行うことなく利用可能です。</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5738">
              <a:lnSpc>
                <a:spcPct val="120000"/>
              </a:lnSpc>
              <a:spcBef>
                <a:spcPts val="300"/>
              </a:spcBef>
            </a:pPr>
            <a:endParaRPr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0282346"/>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0ABA4F1B5428A45BA756470C4A01D69" ma:contentTypeVersion="14" ma:contentTypeDescription="新しいドキュメントを作成します。" ma:contentTypeScope="" ma:versionID="80cb0b70d3a5c3330951d7333fd44f34">
  <xsd:schema xmlns:xsd="http://www.w3.org/2001/XMLSchema" xmlns:xs="http://www.w3.org/2001/XMLSchema" xmlns:p="http://schemas.microsoft.com/office/2006/metadata/properties" xmlns:ns3="caaac1a8-278e-4f0b-b907-c321bbf0f875" xmlns:ns4="ebc35bfd-7794-4c8c-b846-d4ae8f13a481" targetNamespace="http://schemas.microsoft.com/office/2006/metadata/properties" ma:root="true" ma:fieldsID="8ea0e2eb29eaaa8d5027f04717b39ddb" ns3:_="" ns4:_="">
    <xsd:import namespace="caaac1a8-278e-4f0b-b907-c321bbf0f875"/>
    <xsd:import namespace="ebc35bfd-7794-4c8c-b846-d4ae8f13a48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ac1a8-278e-4f0b-b907-c321bbf0f875"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c35bfd-7794-4c8c-b846-d4ae8f13a48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67713E-DB11-4D3B-A1BB-E2B0197BA8E0}">
  <ds:schemaRefs>
    <ds:schemaRef ds:uri="http://schemas.microsoft.com/sharepoint/v3/contenttype/forms"/>
  </ds:schemaRefs>
</ds:datastoreItem>
</file>

<file path=customXml/itemProps2.xml><?xml version="1.0" encoding="utf-8"?>
<ds:datastoreItem xmlns:ds="http://schemas.openxmlformats.org/officeDocument/2006/customXml" ds:itemID="{82B9B54A-CB8B-4614-9701-191660A3A788}">
  <ds:schemaRefs>
    <ds:schemaRef ds:uri="http://schemas.microsoft.com/office/infopath/2007/PartnerControls"/>
    <ds:schemaRef ds:uri="ebc35bfd-7794-4c8c-b846-d4ae8f13a481"/>
    <ds:schemaRef ds:uri="http://purl.org/dc/terms/"/>
    <ds:schemaRef ds:uri="http://schemas.microsoft.com/office/2006/documentManagement/types"/>
    <ds:schemaRef ds:uri="http://purl.org/dc/dcmitype/"/>
    <ds:schemaRef ds:uri="caaac1a8-278e-4f0b-b907-c321bbf0f875"/>
    <ds:schemaRef ds:uri="http://schemas.openxmlformats.org/package/2006/metadata/core-properti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DB0BDC7-36F8-44C4-A392-EBCC098665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ac1a8-278e-4f0b-b907-c321bbf0f875"/>
    <ds:schemaRef ds:uri="ebc35bfd-7794-4c8c-b846-d4ae8f13a4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23185</TotalTime>
  <Words>378</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1_Office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 実(nonaka-minoru)</dc:creator>
  <cp:lastModifiedBy>石田 公康</cp:lastModifiedBy>
  <cp:revision>1974</cp:revision>
  <cp:lastPrinted>2023-05-02T05:49:37Z</cp:lastPrinted>
  <dcterms:created xsi:type="dcterms:W3CDTF">2019-02-04T06:39:10Z</dcterms:created>
  <dcterms:modified xsi:type="dcterms:W3CDTF">2023-06-27T03:56:21Z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0x01010060ABA4F1B5428A45BA756470C4A01D69</vt:lpwstr>
  </property>
</Properties>
</file>