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99" r:id="rId4"/>
    <p:sldId id="303" r:id="rId5"/>
    <p:sldId id="259" r:id="rId6"/>
    <p:sldId id="305" r:id="rId7"/>
    <p:sldId id="302" r:id="rId8"/>
    <p:sldId id="304" r:id="rId9"/>
    <p:sldId id="268" r:id="rId10"/>
    <p:sldId id="300" r:id="rId11"/>
    <p:sldId id="298" r:id="rId12"/>
    <p:sldId id="272" r:id="rId13"/>
    <p:sldId id="269" r:id="rId14"/>
    <p:sldId id="295" r:id="rId1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5CF0"/>
    <a:srgbClr val="FCFB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370" autoAdjust="0"/>
    <p:restoredTop sz="96521" autoAdjust="0"/>
  </p:normalViewPr>
  <p:slideViewPr>
    <p:cSldViewPr snapToGrid="0">
      <p:cViewPr varScale="1">
        <p:scale>
          <a:sx n="87" d="100"/>
          <a:sy n="87" d="100"/>
        </p:scale>
        <p:origin x="744" y="7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0" d="100"/>
          <a:sy n="80" d="100"/>
        </p:scale>
        <p:origin x="400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6F720F-072C-4E9E-897A-5C777628D59C}" type="datetimeFigureOut">
              <a:rPr kumimoji="1" lang="ja-JP" altLang="en-US" smtClean="0"/>
              <a:t>2026/7/10</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06E9F-7E50-4146-AC04-F2AEF95BBE89}" type="slidenum">
              <a:rPr kumimoji="1" lang="ja-JP" altLang="en-US" smtClean="0"/>
              <a:t>‹#›</a:t>
            </a:fld>
            <a:endParaRPr kumimoji="1" lang="ja-JP" altLang="en-US"/>
          </a:p>
        </p:txBody>
      </p:sp>
    </p:spTree>
    <p:extLst>
      <p:ext uri="{BB962C8B-B14F-4D97-AF65-F5344CB8AC3E}">
        <p14:creationId xmlns:p14="http://schemas.microsoft.com/office/powerpoint/2010/main" val="17128342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こちらが被災報告の流れとなります。</a:t>
            </a:r>
            <a:endParaRPr kumimoji="1" lang="en-US" altLang="ja-JP" dirty="0"/>
          </a:p>
          <a:p>
            <a:r>
              <a:rPr kumimoji="1" lang="ja-JP" altLang="en-US" dirty="0"/>
              <a:t>まず、国がシステムへ災害情報を登録します。</a:t>
            </a:r>
            <a:endParaRPr kumimoji="1" lang="en-US" altLang="ja-JP" dirty="0"/>
          </a:p>
          <a:p>
            <a:r>
              <a:rPr kumimoji="1" lang="ja-JP" altLang="en-US" dirty="0"/>
              <a:t>その後、施設宛てに被災報告指示をメールにて通知します。</a:t>
            </a:r>
            <a:endParaRPr kumimoji="1" lang="en-US" altLang="ja-JP" dirty="0"/>
          </a:p>
          <a:p>
            <a:r>
              <a:rPr kumimoji="1" lang="ja-JP" altLang="en-US" dirty="0"/>
              <a:t>システム登録済の全施設へ県社協アドレスから一斉通知、県所管施設向けに県アドレスから通知、市町所管施設向けに市町アドレスから通知を行います。</a:t>
            </a:r>
            <a:endParaRPr kumimoji="1" lang="en-US" altLang="ja-JP" dirty="0"/>
          </a:p>
          <a:p>
            <a:r>
              <a:rPr kumimoji="1" lang="ja-JP" altLang="en-US" dirty="0"/>
              <a:t>通知を受けた施設は被災状況を入力します。</a:t>
            </a:r>
            <a:endParaRPr kumimoji="1" lang="en-US" altLang="ja-JP" dirty="0"/>
          </a:p>
          <a:p>
            <a:r>
              <a:rPr kumimoji="1" lang="ja-JP" altLang="en-US" dirty="0"/>
              <a:t>県および市町はシステムで入力された情報を集計します。</a:t>
            </a:r>
            <a:endParaRPr kumimoji="1" lang="en-US" altLang="ja-JP" dirty="0"/>
          </a:p>
          <a:p>
            <a:r>
              <a:rPr kumimoji="1" lang="ja-JP" altLang="en-US" dirty="0"/>
              <a:t>未入力施設には、追加確認を実施し、必要に応じて代理入力を実施します。</a:t>
            </a:r>
            <a:endParaRPr kumimoji="1" lang="en-US" altLang="ja-JP" dirty="0"/>
          </a:p>
          <a:p>
            <a:r>
              <a:rPr kumimoji="1" lang="ja-JP" altLang="en-US" dirty="0"/>
              <a:t>こうして集まった情報をもとに支援ニーズを把握し、支援の優先付けおよび外部への支援要請を行っていきます。</a:t>
            </a:r>
            <a:endParaRPr kumimoji="1" lang="en-US" altLang="ja-JP" dirty="0"/>
          </a:p>
          <a:p>
            <a:br>
              <a:rPr kumimoji="1" lang="en-US" altLang="ja-JP" dirty="0"/>
            </a:br>
            <a:r>
              <a:rPr kumimoji="1" lang="ja-JP" altLang="en-US" dirty="0"/>
              <a:t>早期の支援ニーズの把握および優先付けのためには、施設さんがもれなく入力してもらうことが大切になります。</a:t>
            </a:r>
          </a:p>
        </p:txBody>
      </p:sp>
      <p:sp>
        <p:nvSpPr>
          <p:cNvPr id="4" name="スライド番号プレースホルダー 3"/>
          <p:cNvSpPr>
            <a:spLocks noGrp="1"/>
          </p:cNvSpPr>
          <p:nvPr>
            <p:ph type="sldNum" sz="quarter" idx="5"/>
          </p:nvPr>
        </p:nvSpPr>
        <p:spPr/>
        <p:txBody>
          <a:bodyPr/>
          <a:lstStyle/>
          <a:p>
            <a:fld id="{3212AE8B-887C-48AA-B2D7-351734E7BBF9}" type="slidenum">
              <a:rPr kumimoji="1" lang="ja-JP" altLang="en-US" smtClean="0"/>
              <a:t>4</a:t>
            </a:fld>
            <a:endParaRPr kumimoji="1" lang="ja-JP" altLang="en-US"/>
          </a:p>
        </p:txBody>
      </p:sp>
    </p:spTree>
    <p:extLst>
      <p:ext uri="{BB962C8B-B14F-4D97-AF65-F5344CB8AC3E}">
        <p14:creationId xmlns:p14="http://schemas.microsoft.com/office/powerpoint/2010/main" val="25153660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こちらは入力項目に一覧です、必須となっている項目はもれなく入力が必要となります。</a:t>
            </a:r>
          </a:p>
        </p:txBody>
      </p:sp>
      <p:sp>
        <p:nvSpPr>
          <p:cNvPr id="4" name="スライド番号プレースホルダー 3"/>
          <p:cNvSpPr>
            <a:spLocks noGrp="1"/>
          </p:cNvSpPr>
          <p:nvPr>
            <p:ph type="sldNum" sz="quarter" idx="5"/>
          </p:nvPr>
        </p:nvSpPr>
        <p:spPr/>
        <p:txBody>
          <a:bodyPr/>
          <a:lstStyle/>
          <a:p>
            <a:fld id="{3212AE8B-887C-48AA-B2D7-351734E7BBF9}" type="slidenum">
              <a:rPr kumimoji="1" lang="ja-JP" altLang="en-US" smtClean="0"/>
              <a:t>6</a:t>
            </a:fld>
            <a:endParaRPr kumimoji="1" lang="ja-JP" altLang="en-US"/>
          </a:p>
        </p:txBody>
      </p:sp>
    </p:spTree>
    <p:extLst>
      <p:ext uri="{BB962C8B-B14F-4D97-AF65-F5344CB8AC3E}">
        <p14:creationId xmlns:p14="http://schemas.microsoft.com/office/powerpoint/2010/main" val="1871412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2383"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3"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6000" spc="-38"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825038" y="4455620"/>
            <a:ext cx="7543800" cy="1143000"/>
          </a:xfrm>
        </p:spPr>
        <p:txBody>
          <a:bodyPr lIns="91440" rIns="91440">
            <a:normAutofit/>
          </a:bodyPr>
          <a:lstStyle>
            <a:lvl1pPr marL="0" indent="0" algn="l">
              <a:buNone/>
              <a:defRPr sz="18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2F9AC8E-88F6-4EB5-B440-3453B60B0239}" type="datetime1">
              <a:rPr kumimoji="1" lang="ja-JP" altLang="en-US" smtClean="0"/>
              <a:t>2026/7/10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0172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604C1B-243D-48C8-A676-F41F3AFE4AF2}" type="datetime1">
              <a:rPr kumimoji="1" lang="ja-JP" altLang="en-US" smtClean="0"/>
              <a:t>2026/7/10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2802008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2383"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3"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6" y="414781"/>
            <a:ext cx="1971675" cy="5757421"/>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1" y="414778"/>
            <a:ext cx="5800725" cy="5757422"/>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BBE8C42-6FE0-4152-B1EF-28A8CE278897}" type="datetime1">
              <a:rPr kumimoji="1" lang="ja-JP" altLang="en-US" smtClean="0"/>
              <a:t>2026/7/10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420170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EFA6CA-EB4E-4579-8860-D41D5313D6C5}" type="datetime1">
              <a:rPr kumimoji="1" lang="ja-JP" altLang="en-US" smtClean="0"/>
              <a:t>2026/7/10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3630909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3"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3"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6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1800" cap="all" spc="150" baseline="0">
                <a:solidFill>
                  <a:schemeClr val="tx2"/>
                </a:solidFill>
                <a:latin typeface="+mj-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4C8ED4B-D232-4B26-8084-31A516EB7BC4}" type="datetime1">
              <a:rPr kumimoji="1" lang="ja-JP" altLang="en-US" smtClean="0"/>
              <a:t>2026/7/10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7072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6"/>
            <a:ext cx="75438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22959" y="1845734"/>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AAE9AA8-6900-4816-BC27-7C21E9129C0D}" type="datetime1">
              <a:rPr kumimoji="1" lang="ja-JP" altLang="en-US" smtClean="0"/>
              <a:t>2026/7/10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315862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6"/>
            <a:ext cx="75438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822960" y="2582334"/>
            <a:ext cx="370332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663440" y="2582334"/>
            <a:ext cx="370332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001EEFE-9888-439D-B60F-CE05882ABA22}" type="datetime1">
              <a:rPr kumimoji="1" lang="ja-JP" altLang="en-US" smtClean="0"/>
              <a:t>2026/7/10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677786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6B24754-7703-4669-AD42-129386540AA7}" type="datetime1">
              <a:rPr kumimoji="1" lang="ja-JP" altLang="en-US" smtClean="0"/>
              <a:t>2026/7/10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2310567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2383"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3"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4A7C988-C7A2-444C-B493-E0342109AB7F}" type="datetime1">
              <a:rPr kumimoji="1" lang="ja-JP" altLang="en-US" smtClean="0"/>
              <a:t>2026/7/10</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4055091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4"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27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a:xfrm>
            <a:off x="349135" y="6459788"/>
            <a:ext cx="1963883" cy="365125"/>
          </a:xfrm>
        </p:spPr>
        <p:txBody>
          <a:bodyPr/>
          <a:lstStyle>
            <a:lvl1pPr algn="l">
              <a:defRPr/>
            </a:lvl1pPr>
          </a:lstStyle>
          <a:p>
            <a:fld id="{FC60B2BE-F938-4D24-9EE9-A559C5E3DC91}" type="datetime1">
              <a:rPr kumimoji="1" lang="ja-JP" altLang="en-US" smtClean="0"/>
              <a:t>2026/7/10</a:t>
            </a:fld>
            <a:endParaRPr kumimoji="1" lang="ja-JP" altLang="en-US"/>
          </a:p>
        </p:txBody>
      </p:sp>
      <p:sp>
        <p:nvSpPr>
          <p:cNvPr id="6" name="Footer Placeholder 5"/>
          <p:cNvSpPr>
            <a:spLocks noGrp="1"/>
          </p:cNvSpPr>
          <p:nvPr>
            <p:ph type="ftr" sz="quarter" idx="11"/>
          </p:nvPr>
        </p:nvSpPr>
        <p:spPr>
          <a:xfrm>
            <a:off x="3600450" y="6459788"/>
            <a:ext cx="348615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2633898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1"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3"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4948" cy="822960"/>
          </a:xfrm>
        </p:spPr>
        <p:txBody>
          <a:bodyPr lIns="91440" tIns="0" rIns="91440" bIns="0" anchor="b">
            <a:noAutofit/>
          </a:bodyPr>
          <a:lstStyle>
            <a:lvl1pPr>
              <a:defRPr sz="27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3" y="0"/>
            <a:ext cx="9143989" cy="4915076"/>
          </a:xfrm>
          <a:blipFill>
            <a:blip r:embed="rId2"/>
            <a:stretch>
              <a:fillRect/>
            </a:stretch>
          </a:blipFill>
        </p:spPr>
        <p:txBody>
          <a:bodyPr lIns="457200" tIns="457200" anchor="t"/>
          <a:lstStyle>
            <a:lvl1pPr marL="0" indent="0">
              <a:buNone/>
              <a:defRPr sz="2400">
                <a:solidFill>
                  <a:schemeClr val="bg1"/>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22960" y="5907023"/>
            <a:ext cx="7584948" cy="59436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2BFBC63-643A-4502-B737-6DC3B9CA74D3}" type="datetime1">
              <a:rPr kumimoji="1" lang="ja-JP" altLang="en-US" smtClean="0"/>
              <a:t>2026/7/10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970946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334316"/>
            <a:ext cx="9144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5"/>
            <a:ext cx="7543800" cy="702302"/>
          </a:xfrm>
          <a:prstGeom prst="rect">
            <a:avLst/>
          </a:prstGeom>
        </p:spPr>
        <p:txBody>
          <a:bodyPr vert="horz" lIns="91440" tIns="45720" rIns="91440" bIns="45720" rtlCol="0" anchor="b">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822960" y="1845734"/>
            <a:ext cx="7543800"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22962" y="6459788"/>
            <a:ext cx="1854203" cy="365125"/>
          </a:xfrm>
          <a:prstGeom prst="rect">
            <a:avLst/>
          </a:prstGeom>
        </p:spPr>
        <p:txBody>
          <a:bodyPr vert="horz" lIns="91440" tIns="45720" rIns="91440" bIns="45720" rtlCol="0" anchor="ctr"/>
          <a:lstStyle>
            <a:lvl1pPr algn="l">
              <a:defRPr sz="675">
                <a:solidFill>
                  <a:srgbClr val="FFFFFF"/>
                </a:solidFill>
              </a:defRPr>
            </a:lvl1pPr>
          </a:lstStyle>
          <a:p>
            <a:fld id="{8115E475-F026-4ECE-A497-509D197BEDF0}" type="datetime1">
              <a:rPr kumimoji="1" lang="ja-JP" altLang="en-US" smtClean="0"/>
              <a:t>2026/7/10</a:t>
            </a:fld>
            <a:endParaRPr kumimoji="1" lang="ja-JP" altLang="en-US"/>
          </a:p>
        </p:txBody>
      </p:sp>
      <p:sp>
        <p:nvSpPr>
          <p:cNvPr id="5" name="Footer Placeholder 4"/>
          <p:cNvSpPr>
            <a:spLocks noGrp="1"/>
          </p:cNvSpPr>
          <p:nvPr>
            <p:ph type="ftr" sz="quarter" idx="3"/>
          </p:nvPr>
        </p:nvSpPr>
        <p:spPr>
          <a:xfrm>
            <a:off x="2764640" y="6459788"/>
            <a:ext cx="3617103" cy="365125"/>
          </a:xfrm>
          <a:prstGeom prst="rect">
            <a:avLst/>
          </a:prstGeom>
        </p:spPr>
        <p:txBody>
          <a:bodyPr vert="horz" lIns="91440" tIns="45720" rIns="91440" bIns="45720" rtlCol="0" anchor="ctr"/>
          <a:lstStyle>
            <a:lvl1pPr algn="ctr">
              <a:defRPr sz="675"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7425345" y="6459788"/>
            <a:ext cx="984019" cy="365125"/>
          </a:xfrm>
          <a:prstGeom prst="rect">
            <a:avLst/>
          </a:prstGeom>
        </p:spPr>
        <p:txBody>
          <a:bodyPr vert="horz" lIns="91440" tIns="45720" rIns="91440" bIns="45720" rtlCol="0" anchor="ctr"/>
          <a:lstStyle>
            <a:lvl1pPr algn="r">
              <a:defRPr sz="788">
                <a:solidFill>
                  <a:srgbClr val="FFFFFF"/>
                </a:solidFill>
              </a:defRPr>
            </a:lvl1pPr>
          </a:lstStyle>
          <a:p>
            <a:fld id="{A99D720A-4AD5-4DCF-885F-DE5297996123}" type="slidenum">
              <a:rPr kumimoji="1" lang="ja-JP" altLang="en-US" smtClean="0"/>
              <a:t>‹#›</a:t>
            </a:fld>
            <a:endParaRPr kumimoji="1" lang="ja-JP" altLang="en-US"/>
          </a:p>
        </p:txBody>
      </p:sp>
      <p:cxnSp>
        <p:nvCxnSpPr>
          <p:cNvPr id="10" name="Straight Connector 9"/>
          <p:cNvCxnSpPr/>
          <p:nvPr/>
        </p:nvCxnSpPr>
        <p:spPr>
          <a:xfrm>
            <a:off x="891540" y="11663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67363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85000"/>
        </a:lnSpc>
        <a:spcBef>
          <a:spcPct val="0"/>
        </a:spcBef>
        <a:buNone/>
        <a:defRPr kumimoji="1" sz="3600" kern="1200" spc="-38" baseline="0">
          <a:solidFill>
            <a:schemeClr val="tx1">
              <a:lumMod val="75000"/>
              <a:lumOff val="2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kumimoji="1" sz="1500" kern="1200">
          <a:solidFill>
            <a:schemeClr val="tx1">
              <a:lumMod val="75000"/>
              <a:lumOff val="25000"/>
            </a:schemeClr>
          </a:solidFill>
          <a:latin typeface="+mn-lt"/>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hokaisei@pref.fukui.lg.j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ja-JP" altLang="en-US" sz="3600" dirty="0">
                <a:ea typeface="+mj-lt"/>
                <a:cs typeface="+mj-lt"/>
              </a:rPr>
              <a:t>災害時情報共有システム訓練</a:t>
            </a:r>
            <a:br>
              <a:rPr lang="en-US" altLang="ja-JP" sz="3600" dirty="0">
                <a:ea typeface="+mj-lt"/>
                <a:cs typeface="+mj-lt"/>
              </a:rPr>
            </a:br>
            <a:r>
              <a:rPr lang="ja-JP" altLang="en-US" sz="3600" dirty="0">
                <a:ea typeface="+mj-lt"/>
                <a:cs typeface="+mj-lt"/>
              </a:rPr>
              <a:t>について</a:t>
            </a:r>
            <a:endParaRPr lang="ja-JP" sz="3600" dirty="0"/>
          </a:p>
        </p:txBody>
      </p:sp>
      <p:sp>
        <p:nvSpPr>
          <p:cNvPr id="3" name="サブタイトル 2"/>
          <p:cNvSpPr>
            <a:spLocks noGrp="1"/>
          </p:cNvSpPr>
          <p:nvPr>
            <p:ph type="subTitle"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F288AC7-26CB-350C-DE05-FEC6DE736B13}"/>
              </a:ext>
            </a:extLst>
          </p:cNvPr>
          <p:cNvSpPr>
            <a:spLocks noGrp="1"/>
          </p:cNvSpPr>
          <p:nvPr>
            <p:ph type="sldNum" sz="quarter" idx="12"/>
          </p:nvPr>
        </p:nvSpPr>
        <p:spPr/>
        <p:txBody>
          <a:bodyPr/>
          <a:lstStyle/>
          <a:p>
            <a:fld id="{A99D720A-4AD5-4DCF-885F-DE5297996123}" type="slidenum">
              <a:rPr kumimoji="1" lang="ja-JP" altLang="en-US" smtClean="0"/>
              <a:t>1</a:t>
            </a:fld>
            <a:endParaRPr kumimoji="1" lang="ja-JP" altLang="en-US"/>
          </a:p>
        </p:txBody>
      </p:sp>
    </p:spTree>
    <p:extLst>
      <p:ext uri="{BB962C8B-B14F-4D97-AF65-F5344CB8AC3E}">
        <p14:creationId xmlns:p14="http://schemas.microsoft.com/office/powerpoint/2010/main" val="2128380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C4ED84-63A4-784B-1A73-9674011B8504}"/>
              </a:ext>
            </a:extLst>
          </p:cNvPr>
          <p:cNvSpPr>
            <a:spLocks noGrp="1"/>
          </p:cNvSpPr>
          <p:nvPr>
            <p:ph type="title"/>
          </p:nvPr>
        </p:nvSpPr>
        <p:spPr/>
        <p:txBody>
          <a:bodyPr/>
          <a:lstStyle/>
          <a:p>
            <a:endParaRPr kumimoji="1" lang="ja-JP" altLang="en-US" dirty="0"/>
          </a:p>
        </p:txBody>
      </p:sp>
      <p:sp>
        <p:nvSpPr>
          <p:cNvPr id="3" name="コンテンツ プレースホルダー 2">
            <a:extLst>
              <a:ext uri="{FF2B5EF4-FFF2-40B4-BE49-F238E27FC236}">
                <a16:creationId xmlns:a16="http://schemas.microsoft.com/office/drawing/2014/main" id="{25EDFAD1-E5B0-9DD0-8858-F977B70E2EDF}"/>
              </a:ext>
            </a:extLst>
          </p:cNvPr>
          <p:cNvSpPr>
            <a:spLocks noGrp="1"/>
          </p:cNvSpPr>
          <p:nvPr>
            <p:ph idx="1"/>
          </p:nvPr>
        </p:nvSpPr>
        <p:spPr>
          <a:xfrm>
            <a:off x="659423" y="1581965"/>
            <a:ext cx="7543800" cy="4023360"/>
          </a:xfrm>
        </p:spPr>
        <p:txBody>
          <a:bodyPr/>
          <a:lstStyle/>
          <a:p>
            <a:pPr marL="0" indent="0">
              <a:buNone/>
            </a:pPr>
            <a:r>
              <a:rPr lang="ja-JP" altLang="en-US" sz="2400" dirty="0"/>
              <a:t>〇訓練沿革</a:t>
            </a:r>
            <a:endParaRPr lang="en-US" altLang="ja-JP" sz="2400" dirty="0"/>
          </a:p>
          <a:p>
            <a:endParaRPr kumimoji="1" lang="ja-JP" altLang="en-US" dirty="0"/>
          </a:p>
        </p:txBody>
      </p:sp>
      <p:sp>
        <p:nvSpPr>
          <p:cNvPr id="4" name="スライド番号プレースホルダー 3">
            <a:extLst>
              <a:ext uri="{FF2B5EF4-FFF2-40B4-BE49-F238E27FC236}">
                <a16:creationId xmlns:a16="http://schemas.microsoft.com/office/drawing/2014/main" id="{32F2C381-9523-D16B-AD4C-E34ACCFC767B}"/>
              </a:ext>
            </a:extLst>
          </p:cNvPr>
          <p:cNvSpPr>
            <a:spLocks noGrp="1"/>
          </p:cNvSpPr>
          <p:nvPr>
            <p:ph type="sldNum" sz="quarter" idx="12"/>
          </p:nvPr>
        </p:nvSpPr>
        <p:spPr/>
        <p:txBody>
          <a:bodyPr/>
          <a:lstStyle/>
          <a:p>
            <a:fld id="{A99D720A-4AD5-4DCF-885F-DE5297996123}" type="slidenum">
              <a:rPr kumimoji="1" lang="ja-JP" altLang="en-US" smtClean="0"/>
              <a:t>10</a:t>
            </a:fld>
            <a:endParaRPr kumimoji="1" lang="ja-JP" altLang="en-US"/>
          </a:p>
        </p:txBody>
      </p:sp>
      <p:graphicFrame>
        <p:nvGraphicFramePr>
          <p:cNvPr id="5" name="表 4">
            <a:extLst>
              <a:ext uri="{FF2B5EF4-FFF2-40B4-BE49-F238E27FC236}">
                <a16:creationId xmlns:a16="http://schemas.microsoft.com/office/drawing/2014/main" id="{A4562596-D6A6-E899-1D27-B17A3D91199E}"/>
              </a:ext>
            </a:extLst>
          </p:cNvPr>
          <p:cNvGraphicFramePr>
            <a:graphicFrameLocks noGrp="1"/>
          </p:cNvGraphicFramePr>
          <p:nvPr>
            <p:extLst>
              <p:ext uri="{D42A27DB-BD31-4B8C-83A1-F6EECF244321}">
                <p14:modId xmlns:p14="http://schemas.microsoft.com/office/powerpoint/2010/main" val="4152064184"/>
              </p:ext>
            </p:extLst>
          </p:nvPr>
        </p:nvGraphicFramePr>
        <p:xfrm>
          <a:off x="940777" y="2385600"/>
          <a:ext cx="6901962" cy="2767902"/>
        </p:xfrm>
        <a:graphic>
          <a:graphicData uri="http://schemas.openxmlformats.org/drawingml/2006/table">
            <a:tbl>
              <a:tblPr/>
              <a:tblGrid>
                <a:gridCol w="1101377">
                  <a:extLst>
                    <a:ext uri="{9D8B030D-6E8A-4147-A177-3AD203B41FA5}">
                      <a16:colId xmlns:a16="http://schemas.microsoft.com/office/drawing/2014/main" val="1554980148"/>
                    </a:ext>
                  </a:extLst>
                </a:gridCol>
                <a:gridCol w="5800585">
                  <a:extLst>
                    <a:ext uri="{9D8B030D-6E8A-4147-A177-3AD203B41FA5}">
                      <a16:colId xmlns:a16="http://schemas.microsoft.com/office/drawing/2014/main" val="1663338265"/>
                    </a:ext>
                  </a:extLst>
                </a:gridCol>
              </a:tblGrid>
              <a:tr h="409654">
                <a:tc>
                  <a:txBody>
                    <a:bodyPr/>
                    <a:lstStyle/>
                    <a:p>
                      <a:pPr algn="l" fontAlgn="ctr">
                        <a:buNone/>
                      </a:pP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時期</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buNone/>
                      </a:pP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主な内容</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709667233"/>
                  </a:ext>
                </a:extLst>
              </a:tr>
              <a:tr h="614481">
                <a:tc>
                  <a:txBody>
                    <a:bodyPr/>
                    <a:lstStyle/>
                    <a:p>
                      <a:pPr algn="l" fontAlgn="ctr">
                        <a:buNone/>
                      </a:pP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令和</a:t>
                      </a:r>
                      <a:r>
                        <a:rPr lang="en-US" altLang="ja-JP" sz="1500" b="0" i="0" u="none" strike="noStrike" dirty="0">
                          <a:solidFill>
                            <a:srgbClr val="000000"/>
                          </a:solidFill>
                          <a:effectLst/>
                          <a:latin typeface="游ゴシック" panose="020B0400000000000000" pitchFamily="50" charset="-128"/>
                          <a:ea typeface="游ゴシック" panose="020B0400000000000000" pitchFamily="50" charset="-128"/>
                        </a:rPr>
                        <a:t>5</a:t>
                      </a: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年度</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令和</a:t>
                      </a:r>
                      <a:r>
                        <a:rPr lang="en-US" altLang="ja-JP" sz="1500" b="0" i="0" u="none" strike="noStrike" dirty="0">
                          <a:solidFill>
                            <a:srgbClr val="000000"/>
                          </a:solidFill>
                          <a:effectLst/>
                          <a:latin typeface="游ゴシック" panose="020B0400000000000000" pitchFamily="50" charset="-128"/>
                          <a:ea typeface="游ゴシック" panose="020B0400000000000000" pitchFamily="50" charset="-128"/>
                        </a:rPr>
                        <a:t>5</a:t>
                      </a: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年から令和</a:t>
                      </a:r>
                      <a:r>
                        <a:rPr lang="en-US" altLang="ja-JP" sz="1500" b="0" i="0" u="none" strike="noStrike" dirty="0">
                          <a:solidFill>
                            <a:srgbClr val="000000"/>
                          </a:solidFill>
                          <a:effectLst/>
                          <a:latin typeface="游ゴシック" panose="020B0400000000000000" pitchFamily="50" charset="-128"/>
                          <a:ea typeface="游ゴシック" panose="020B0400000000000000" pitchFamily="50" charset="-128"/>
                        </a:rPr>
                        <a:t>9</a:t>
                      </a: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年までを目標とした</a:t>
                      </a:r>
                      <a:r>
                        <a:rPr lang="en-US" altLang="ja-JP" sz="1500" b="0" i="0" u="none" strike="noStrike" dirty="0">
                          <a:solidFill>
                            <a:srgbClr val="000000"/>
                          </a:solidFill>
                          <a:effectLst/>
                          <a:latin typeface="游ゴシック" panose="020B0400000000000000" pitchFamily="50" charset="-128"/>
                          <a:ea typeface="游ゴシック" panose="020B0400000000000000" pitchFamily="50" charset="-128"/>
                        </a:rPr>
                        <a:t>5</a:t>
                      </a: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か年計画が国より発表</a:t>
                      </a:r>
                      <a:endParaRPr lang="en-US" altLang="ja-JP" sz="1500" b="0" i="0" u="none" strike="noStrike" dirty="0">
                        <a:solidFill>
                          <a:srgbClr val="000000"/>
                        </a:solidFill>
                        <a:effectLst/>
                        <a:latin typeface="游ゴシック" panose="020B0400000000000000" pitchFamily="50" charset="-128"/>
                        <a:ea typeface="游ゴシック" panose="020B0400000000000000" pitchFamily="50" charset="-128"/>
                      </a:endParaRPr>
                    </a:p>
                    <a:p>
                      <a:pPr algn="l" fontAlgn="ctr">
                        <a:buNone/>
                      </a:pP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年</a:t>
                      </a:r>
                      <a:r>
                        <a:rPr lang="en-US" altLang="ja-JP" sz="1500" b="0" i="0" u="none" strike="noStrike" dirty="0">
                          <a:solidFill>
                            <a:srgbClr val="000000"/>
                          </a:solidFill>
                          <a:effectLst/>
                          <a:latin typeface="游ゴシック" panose="020B0400000000000000" pitchFamily="50" charset="-128"/>
                          <a:ea typeface="游ゴシック" panose="020B0400000000000000" pitchFamily="50" charset="-128"/>
                        </a:rPr>
                        <a:t>2</a:t>
                      </a: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回の訓練を開始</a:t>
                      </a:r>
                      <a:endParaRPr lang="en-US" altLang="ja-JP" sz="15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18514119"/>
                  </a:ext>
                </a:extLst>
              </a:tr>
              <a:tr h="417025">
                <a:tc>
                  <a:txBody>
                    <a:bodyPr/>
                    <a:lstStyle/>
                    <a:p>
                      <a:pPr algn="l" fontAlgn="ctr">
                        <a:buNone/>
                      </a:pP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令和</a:t>
                      </a:r>
                      <a:r>
                        <a:rPr lang="en-US" altLang="ja-JP" sz="1500" b="0" i="0" u="none" strike="noStrike" dirty="0">
                          <a:solidFill>
                            <a:srgbClr val="000000"/>
                          </a:solidFill>
                          <a:effectLst/>
                          <a:latin typeface="游ゴシック" panose="020B0400000000000000" pitchFamily="50" charset="-128"/>
                          <a:ea typeface="游ゴシック" panose="020B0400000000000000" pitchFamily="50" charset="-128"/>
                        </a:rPr>
                        <a:t>7</a:t>
                      </a: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年度</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能登震災を受けて、令和</a:t>
                      </a:r>
                      <a:r>
                        <a:rPr lang="en-US" altLang="ja-JP" sz="1500" b="0" i="0" u="none" strike="noStrike" dirty="0">
                          <a:solidFill>
                            <a:srgbClr val="000000"/>
                          </a:solidFill>
                          <a:effectLst/>
                          <a:latin typeface="游ゴシック" panose="020B0400000000000000" pitchFamily="50" charset="-128"/>
                          <a:ea typeface="游ゴシック" panose="020B0400000000000000" pitchFamily="50" charset="-128"/>
                        </a:rPr>
                        <a:t>7</a:t>
                      </a: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年までの</a:t>
                      </a:r>
                      <a:r>
                        <a:rPr lang="en-US" altLang="ja-JP" sz="1500" b="0" i="0" u="none" strike="noStrike" dirty="0">
                          <a:solidFill>
                            <a:srgbClr val="000000"/>
                          </a:solidFill>
                          <a:effectLst/>
                          <a:latin typeface="游ゴシック" panose="020B0400000000000000" pitchFamily="50" charset="-128"/>
                          <a:ea typeface="游ゴシック" panose="020B0400000000000000" pitchFamily="50" charset="-128"/>
                        </a:rPr>
                        <a:t>3</a:t>
                      </a: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か年で完了に見直しがかかる</a:t>
                      </a:r>
                    </a:p>
                    <a:p>
                      <a:pPr algn="l" fontAlgn="ctr">
                        <a:buNone/>
                      </a:pPr>
                      <a:endParaRPr lang="zh-TW" altLang="en-US" sz="15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8050496"/>
                  </a:ext>
                </a:extLst>
              </a:tr>
              <a:tr h="417025">
                <a:tc>
                  <a:txBody>
                    <a:bodyPr/>
                    <a:lstStyle/>
                    <a:p>
                      <a:pPr algn="l" fontAlgn="ctr">
                        <a:buNone/>
                      </a:pP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令和</a:t>
                      </a:r>
                      <a:r>
                        <a:rPr lang="en-US" altLang="ja-JP" sz="1500" b="0" i="0" u="none" strike="noStrike" dirty="0">
                          <a:solidFill>
                            <a:srgbClr val="000000"/>
                          </a:solidFill>
                          <a:effectLst/>
                          <a:latin typeface="游ゴシック" panose="020B0400000000000000" pitchFamily="50" charset="-128"/>
                          <a:ea typeface="游ゴシック" panose="020B0400000000000000" pitchFamily="50" charset="-128"/>
                        </a:rPr>
                        <a:t>8</a:t>
                      </a: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年</a:t>
                      </a:r>
                      <a:r>
                        <a:rPr lang="en-US" altLang="ja-JP" sz="1500" b="0" i="0" u="none" strike="noStrike" dirty="0">
                          <a:solidFill>
                            <a:srgbClr val="000000"/>
                          </a:solidFill>
                          <a:effectLst/>
                          <a:latin typeface="游ゴシック" panose="020B0400000000000000" pitchFamily="50" charset="-128"/>
                          <a:ea typeface="游ゴシック" panose="020B0400000000000000" pitchFamily="50" charset="-128"/>
                        </a:rPr>
                        <a:t>2</a:t>
                      </a: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月</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年</a:t>
                      </a:r>
                      <a:r>
                        <a:rPr lang="en-US" altLang="ja-JP" sz="1500" b="0" i="0" u="none" strike="noStrike" dirty="0">
                          <a:solidFill>
                            <a:srgbClr val="000000"/>
                          </a:solidFill>
                          <a:effectLst/>
                          <a:latin typeface="游ゴシック" panose="020B0400000000000000" pitchFamily="50" charset="-128"/>
                          <a:ea typeface="游ゴシック" panose="020B0400000000000000" pitchFamily="50" charset="-128"/>
                        </a:rPr>
                        <a:t>2</a:t>
                      </a: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回の訓練に加えてこれまでシステムの報告対象としてこなかったサービスを対象に訓練実施</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41868094"/>
                  </a:ext>
                </a:extLst>
              </a:tr>
              <a:tr h="819309">
                <a:tc>
                  <a:txBody>
                    <a:bodyPr/>
                    <a:lstStyle/>
                    <a:p>
                      <a:pPr algn="l" fontAlgn="ctr">
                        <a:buNone/>
                      </a:pP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令和</a:t>
                      </a:r>
                      <a:r>
                        <a:rPr lang="en-US" altLang="ja-JP" sz="1500" b="0" i="0" u="none" strike="noStrike" dirty="0">
                          <a:solidFill>
                            <a:srgbClr val="000000"/>
                          </a:solidFill>
                          <a:effectLst/>
                          <a:latin typeface="游ゴシック" panose="020B0400000000000000" pitchFamily="50" charset="-128"/>
                          <a:ea typeface="游ゴシック" panose="020B0400000000000000" pitchFamily="50" charset="-128"/>
                        </a:rPr>
                        <a:t>8</a:t>
                      </a: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年度</a:t>
                      </a:r>
                      <a:endParaRPr lang="en-US" altLang="ja-JP" sz="1500" b="0" i="0" u="none" strike="noStrike" dirty="0">
                        <a:solidFill>
                          <a:srgbClr val="000000"/>
                        </a:solidFill>
                        <a:effectLst/>
                        <a:latin typeface="游ゴシック" panose="020B0400000000000000" pitchFamily="50" charset="-128"/>
                        <a:ea typeface="游ゴシック" panose="020B0400000000000000" pitchFamily="50" charset="-128"/>
                      </a:endParaRPr>
                    </a:p>
                    <a:p>
                      <a:pPr algn="l" fontAlgn="ctr">
                        <a:buNone/>
                      </a:pP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（予定）</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en-US" altLang="ja-JP" sz="1500" b="0" i="0" u="none" strike="noStrike" dirty="0">
                          <a:solidFill>
                            <a:srgbClr val="000000"/>
                          </a:solidFill>
                          <a:effectLst/>
                          <a:latin typeface="游ゴシック" panose="020B0400000000000000" pitchFamily="50" charset="-128"/>
                          <a:ea typeface="游ゴシック" panose="020B0400000000000000" pitchFamily="50" charset="-128"/>
                        </a:rPr>
                        <a:t>7/22,23</a:t>
                      </a: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の</a:t>
                      </a:r>
                      <a:r>
                        <a:rPr lang="en-US" altLang="ja-JP" sz="1500" b="0" i="0" u="none" strike="noStrike" dirty="0">
                          <a:solidFill>
                            <a:srgbClr val="000000"/>
                          </a:solidFill>
                          <a:effectLst/>
                          <a:latin typeface="游ゴシック" panose="020B0400000000000000" pitchFamily="50" charset="-128"/>
                          <a:ea typeface="游ゴシック" panose="020B0400000000000000" pitchFamily="50" charset="-128"/>
                        </a:rPr>
                        <a:t>2</a:t>
                      </a:r>
                      <a:r>
                        <a:rPr lang="ja-JP" altLang="en-US" sz="1500" b="0" i="0" u="none" strike="noStrike" dirty="0">
                          <a:solidFill>
                            <a:srgbClr val="000000"/>
                          </a:solidFill>
                          <a:effectLst/>
                          <a:latin typeface="游ゴシック" panose="020B0400000000000000" pitchFamily="50" charset="-128"/>
                          <a:ea typeface="游ゴシック" panose="020B0400000000000000" pitchFamily="50" charset="-128"/>
                        </a:rPr>
                        <a:t>日に分けて訓練を実施</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92505765"/>
                  </a:ext>
                </a:extLst>
              </a:tr>
            </a:tbl>
          </a:graphicData>
        </a:graphic>
      </p:graphicFrame>
    </p:spTree>
    <p:extLst>
      <p:ext uri="{BB962C8B-B14F-4D97-AF65-F5344CB8AC3E}">
        <p14:creationId xmlns:p14="http://schemas.microsoft.com/office/powerpoint/2010/main" val="2889195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AFF92B-0A43-CA0B-BD0C-A790C3417558}"/>
              </a:ext>
            </a:extLst>
          </p:cNvPr>
          <p:cNvSpPr>
            <a:spLocks noGrp="1"/>
          </p:cNvSpPr>
          <p:nvPr>
            <p:ph type="title"/>
          </p:nvPr>
        </p:nvSpPr>
        <p:spPr/>
        <p:txBody>
          <a:bodyPr/>
          <a:lstStyle/>
          <a:p>
            <a:r>
              <a:rPr kumimoji="1" lang="ja-JP" altLang="en-US" dirty="0"/>
              <a:t>今年度の訓練</a:t>
            </a:r>
            <a:r>
              <a:rPr lang="ja-JP" altLang="en-US" dirty="0"/>
              <a:t>日程</a:t>
            </a:r>
            <a:endParaRPr kumimoji="1" lang="ja-JP" altLang="en-US" dirty="0"/>
          </a:p>
        </p:txBody>
      </p:sp>
      <p:sp>
        <p:nvSpPr>
          <p:cNvPr id="3" name="コンテンツ プレースホルダー 2">
            <a:extLst>
              <a:ext uri="{FF2B5EF4-FFF2-40B4-BE49-F238E27FC236}">
                <a16:creationId xmlns:a16="http://schemas.microsoft.com/office/drawing/2014/main" id="{57BB68AA-B937-DE24-8E66-5619B7FEE642}"/>
              </a:ext>
            </a:extLst>
          </p:cNvPr>
          <p:cNvSpPr>
            <a:spLocks noGrp="1"/>
          </p:cNvSpPr>
          <p:nvPr>
            <p:ph idx="1"/>
          </p:nvPr>
        </p:nvSpPr>
        <p:spPr/>
        <p:txBody>
          <a:bodyPr/>
          <a:lstStyle/>
          <a:p>
            <a:r>
              <a:rPr kumimoji="1" lang="ja-JP" altLang="en-US" sz="2800" dirty="0"/>
              <a:t>➀</a:t>
            </a:r>
            <a:r>
              <a:rPr kumimoji="1" lang="en-US" altLang="ja-JP" sz="2800" dirty="0"/>
              <a:t>7/22 10:00-15:00</a:t>
            </a:r>
          </a:p>
          <a:p>
            <a:r>
              <a:rPr kumimoji="1" lang="ja-JP" altLang="en-US" sz="2000" dirty="0"/>
              <a:t>坂井市、越前市、敦賀市、大野市、鯖江市、あわら市、小浜市</a:t>
            </a:r>
            <a:endParaRPr kumimoji="1" lang="en-US" altLang="ja-JP" sz="2000" dirty="0"/>
          </a:p>
          <a:p>
            <a:endParaRPr lang="en-US" altLang="ja-JP" sz="2000" dirty="0"/>
          </a:p>
          <a:p>
            <a:r>
              <a:rPr kumimoji="1" lang="ja-JP" altLang="en-US" sz="2800" dirty="0"/>
              <a:t>②</a:t>
            </a:r>
            <a:r>
              <a:rPr kumimoji="1" lang="en-US" altLang="ja-JP" sz="2800" dirty="0"/>
              <a:t>7/23 10:00-15:00</a:t>
            </a:r>
          </a:p>
          <a:p>
            <a:r>
              <a:rPr kumimoji="1" lang="ja-JP" altLang="en-US" sz="2000" dirty="0"/>
              <a:t>福井市、勝山市、越前町、永平寺町、南越前町、若狭町、高浜町、</a:t>
            </a:r>
            <a:endParaRPr kumimoji="1" lang="en-US" altLang="ja-JP" sz="2000" dirty="0"/>
          </a:p>
          <a:p>
            <a:r>
              <a:rPr lang="ja-JP" altLang="en-US" sz="2000" dirty="0"/>
              <a:t>池田町、美浜町、おおい町</a:t>
            </a:r>
            <a:endParaRPr kumimoji="1" lang="en-US" altLang="ja-JP" sz="2800" dirty="0"/>
          </a:p>
          <a:p>
            <a:endParaRPr kumimoji="1" lang="ja-JP" altLang="en-US" dirty="0"/>
          </a:p>
        </p:txBody>
      </p:sp>
      <p:sp>
        <p:nvSpPr>
          <p:cNvPr id="4" name="スライド番号プレースホルダー 3">
            <a:extLst>
              <a:ext uri="{FF2B5EF4-FFF2-40B4-BE49-F238E27FC236}">
                <a16:creationId xmlns:a16="http://schemas.microsoft.com/office/drawing/2014/main" id="{1A0F3A8A-0541-F9B4-5373-4A67750ADAB9}"/>
              </a:ext>
            </a:extLst>
          </p:cNvPr>
          <p:cNvSpPr>
            <a:spLocks noGrp="1"/>
          </p:cNvSpPr>
          <p:nvPr>
            <p:ph type="sldNum" sz="quarter" idx="12"/>
          </p:nvPr>
        </p:nvSpPr>
        <p:spPr/>
        <p:txBody>
          <a:bodyPr/>
          <a:lstStyle/>
          <a:p>
            <a:fld id="{A99D720A-4AD5-4DCF-885F-DE5297996123}" type="slidenum">
              <a:rPr kumimoji="1" lang="ja-JP" altLang="en-US" smtClean="0"/>
              <a:t>11</a:t>
            </a:fld>
            <a:endParaRPr kumimoji="1" lang="ja-JP" altLang="en-US"/>
          </a:p>
        </p:txBody>
      </p:sp>
    </p:spTree>
    <p:extLst>
      <p:ext uri="{BB962C8B-B14F-4D97-AF65-F5344CB8AC3E}">
        <p14:creationId xmlns:p14="http://schemas.microsoft.com/office/powerpoint/2010/main" val="2894783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BE82B3-A840-E3F3-B9C5-00474E3926FB}"/>
              </a:ext>
            </a:extLst>
          </p:cNvPr>
          <p:cNvSpPr>
            <a:spLocks noGrp="1"/>
          </p:cNvSpPr>
          <p:nvPr>
            <p:ph type="title"/>
          </p:nvPr>
        </p:nvSpPr>
        <p:spPr/>
        <p:txBody>
          <a:bodyPr/>
          <a:lstStyle/>
          <a:p>
            <a:r>
              <a:rPr lang="ja-JP" altLang="en-US" dirty="0">
                <a:ea typeface="ＭＳ Ｐゴシック"/>
              </a:rPr>
              <a:t>訓練当日の流れ</a:t>
            </a:r>
            <a:endParaRPr kumimoji="1" lang="ja-JP" altLang="en-US" dirty="0"/>
          </a:p>
        </p:txBody>
      </p:sp>
      <p:pic>
        <p:nvPicPr>
          <p:cNvPr id="5" name="コンテンツ プレースホルダー 4"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CCB1238F-767D-040D-4DF2-3959E605446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7678" y="2357306"/>
            <a:ext cx="8288643" cy="3167910"/>
          </a:xfrm>
        </p:spPr>
      </p:pic>
      <p:sp>
        <p:nvSpPr>
          <p:cNvPr id="3" name="スライド番号プレースホルダー 2">
            <a:extLst>
              <a:ext uri="{FF2B5EF4-FFF2-40B4-BE49-F238E27FC236}">
                <a16:creationId xmlns:a16="http://schemas.microsoft.com/office/drawing/2014/main" id="{DBA4A3D4-D782-0BDB-60A0-CA928F693BE4}"/>
              </a:ext>
            </a:extLst>
          </p:cNvPr>
          <p:cNvSpPr>
            <a:spLocks noGrp="1"/>
          </p:cNvSpPr>
          <p:nvPr>
            <p:ph type="sldNum" sz="quarter" idx="12"/>
          </p:nvPr>
        </p:nvSpPr>
        <p:spPr/>
        <p:txBody>
          <a:bodyPr/>
          <a:lstStyle/>
          <a:p>
            <a:fld id="{A99D720A-4AD5-4DCF-885F-DE5297996123}" type="slidenum">
              <a:rPr kumimoji="1" lang="ja-JP" altLang="en-US" smtClean="0"/>
              <a:t>12</a:t>
            </a:fld>
            <a:endParaRPr kumimoji="1" lang="ja-JP" altLang="en-US"/>
          </a:p>
        </p:txBody>
      </p:sp>
    </p:spTree>
    <p:extLst>
      <p:ext uri="{BB962C8B-B14F-4D97-AF65-F5344CB8AC3E}">
        <p14:creationId xmlns:p14="http://schemas.microsoft.com/office/powerpoint/2010/main" val="2070086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16AA0E-B93D-49B4-B7F9-C66485583E58}"/>
              </a:ext>
            </a:extLst>
          </p:cNvPr>
          <p:cNvSpPr>
            <a:spLocks noGrp="1"/>
          </p:cNvSpPr>
          <p:nvPr>
            <p:ph type="title"/>
          </p:nvPr>
        </p:nvSpPr>
        <p:spPr/>
        <p:txBody>
          <a:bodyPr/>
          <a:lstStyle/>
          <a:p>
            <a:pPr>
              <a:spcBef>
                <a:spcPts val="1000"/>
              </a:spcBef>
            </a:pPr>
            <a:r>
              <a:rPr lang="ja-JP" sz="4000">
                <a:latin typeface="Aptos"/>
                <a:ea typeface="ＭＳ Ｐゴシック"/>
              </a:rPr>
              <a:t>訓練で確認する項目</a:t>
            </a:r>
            <a:endParaRPr lang="en-US" sz="3200">
              <a:latin typeface="Aptos"/>
              <a:ea typeface="ＭＳ Ｐゴシック"/>
            </a:endParaRPr>
          </a:p>
        </p:txBody>
      </p:sp>
      <p:sp>
        <p:nvSpPr>
          <p:cNvPr id="3" name="コンテンツ プレースホルダー 2">
            <a:extLst>
              <a:ext uri="{FF2B5EF4-FFF2-40B4-BE49-F238E27FC236}">
                <a16:creationId xmlns:a16="http://schemas.microsoft.com/office/drawing/2014/main" id="{282B222B-5EB8-73E0-DD21-AF0C36D82B7B}"/>
              </a:ext>
            </a:extLst>
          </p:cNvPr>
          <p:cNvSpPr>
            <a:spLocks noGrp="1"/>
          </p:cNvSpPr>
          <p:nvPr>
            <p:ph idx="1"/>
          </p:nvPr>
        </p:nvSpPr>
        <p:spPr>
          <a:xfrm>
            <a:off x="628650" y="1825625"/>
            <a:ext cx="8176985" cy="4351338"/>
          </a:xfrm>
        </p:spPr>
        <p:txBody>
          <a:bodyPr vert="horz" lIns="91440" tIns="45720" rIns="91440" bIns="45720" rtlCol="0" anchor="t">
            <a:normAutofit/>
          </a:bodyPr>
          <a:lstStyle/>
          <a:p>
            <a:pPr marL="0" indent="0">
              <a:buNone/>
            </a:pPr>
            <a:r>
              <a:rPr lang="ja-JP" altLang="en-US" sz="2000" dirty="0">
                <a:ea typeface="ＭＳ Ｐゴシック"/>
              </a:rPr>
              <a:t>・各市町ごとの施設報告率</a:t>
            </a:r>
            <a:endParaRPr lang="en-US" altLang="ja-JP" sz="2000" dirty="0">
              <a:ea typeface="ＭＳ Ｐゴシック"/>
            </a:endParaRPr>
          </a:p>
          <a:p>
            <a:pPr marL="0" indent="0">
              <a:buNone/>
            </a:pPr>
            <a:r>
              <a:rPr lang="ja-JP" sz="2000" dirty="0">
                <a:ea typeface="ＭＳ Ｐゴシック"/>
              </a:rPr>
              <a:t>・市町が管</a:t>
            </a:r>
            <a:r>
              <a:rPr lang="ja-JP" altLang="en-US" sz="2000" dirty="0">
                <a:ea typeface="ＭＳ Ｐゴシック"/>
              </a:rPr>
              <a:t>内施設(県所管含む)の被災報告を確認集計できるか</a:t>
            </a:r>
            <a:endParaRPr lang="ja-JP" sz="2000" dirty="0">
              <a:ea typeface="ＭＳ Ｐゴシック"/>
            </a:endParaRPr>
          </a:p>
          <a:p>
            <a:pPr marL="0" indent="0">
              <a:buNone/>
            </a:pPr>
            <a:r>
              <a:rPr lang="ja-JP" altLang="en-US" sz="2000" dirty="0">
                <a:ea typeface="ＭＳ Ｐゴシック"/>
              </a:rPr>
              <a:t>・県が集計して全体把握が行えるか</a:t>
            </a:r>
            <a:endParaRPr lang="ja-JP" sz="2000" dirty="0">
              <a:ea typeface="ＭＳ Ｐゴシック"/>
            </a:endParaRPr>
          </a:p>
          <a:p>
            <a:pPr marL="0" indent="0">
              <a:buNone/>
            </a:pPr>
            <a:r>
              <a:rPr lang="ja-JP" altLang="en-US" sz="2000" dirty="0">
                <a:ea typeface="ＭＳ Ｐゴシック"/>
              </a:rPr>
              <a:t>・県、市町が代理入力機能を活用できるか</a:t>
            </a:r>
          </a:p>
        </p:txBody>
      </p:sp>
      <p:sp>
        <p:nvSpPr>
          <p:cNvPr id="4" name="スライド番号プレースホルダー 3">
            <a:extLst>
              <a:ext uri="{FF2B5EF4-FFF2-40B4-BE49-F238E27FC236}">
                <a16:creationId xmlns:a16="http://schemas.microsoft.com/office/drawing/2014/main" id="{CFB51BCC-B382-5664-F743-6E9240BCF7B6}"/>
              </a:ext>
            </a:extLst>
          </p:cNvPr>
          <p:cNvSpPr>
            <a:spLocks noGrp="1"/>
          </p:cNvSpPr>
          <p:nvPr>
            <p:ph type="sldNum" sz="quarter" idx="12"/>
          </p:nvPr>
        </p:nvSpPr>
        <p:spPr/>
        <p:txBody>
          <a:bodyPr/>
          <a:lstStyle/>
          <a:p>
            <a:fld id="{A99D720A-4AD5-4DCF-885F-DE5297996123}" type="slidenum">
              <a:rPr kumimoji="1" lang="ja-JP" altLang="en-US" smtClean="0"/>
              <a:t>13</a:t>
            </a:fld>
            <a:endParaRPr kumimoji="1" lang="ja-JP" altLang="en-US"/>
          </a:p>
        </p:txBody>
      </p:sp>
    </p:spTree>
    <p:extLst>
      <p:ext uri="{BB962C8B-B14F-4D97-AF65-F5344CB8AC3E}">
        <p14:creationId xmlns:p14="http://schemas.microsoft.com/office/powerpoint/2010/main" val="6621864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E55384-8C58-F56E-A53A-D8592883421A}"/>
              </a:ext>
            </a:extLst>
          </p:cNvPr>
          <p:cNvSpPr>
            <a:spLocks noGrp="1"/>
          </p:cNvSpPr>
          <p:nvPr>
            <p:ph type="title"/>
          </p:nvPr>
        </p:nvSpPr>
        <p:spPr/>
        <p:txBody>
          <a:bodyPr/>
          <a:lstStyle/>
          <a:p>
            <a:r>
              <a:rPr kumimoji="1" lang="en-US" altLang="ja-JP" dirty="0"/>
              <a:t>Q&amp;A</a:t>
            </a:r>
            <a:endParaRPr kumimoji="1" lang="ja-JP" altLang="en-US" dirty="0"/>
          </a:p>
        </p:txBody>
      </p:sp>
      <p:sp>
        <p:nvSpPr>
          <p:cNvPr id="4" name="スライド番号プレースホルダー 3">
            <a:extLst>
              <a:ext uri="{FF2B5EF4-FFF2-40B4-BE49-F238E27FC236}">
                <a16:creationId xmlns:a16="http://schemas.microsoft.com/office/drawing/2014/main" id="{A6DBB3D5-2777-7C04-AD0A-2DC3350C06D2}"/>
              </a:ext>
            </a:extLst>
          </p:cNvPr>
          <p:cNvSpPr>
            <a:spLocks noGrp="1"/>
          </p:cNvSpPr>
          <p:nvPr>
            <p:ph type="sldNum" sz="quarter" idx="12"/>
          </p:nvPr>
        </p:nvSpPr>
        <p:spPr/>
        <p:txBody>
          <a:bodyPr/>
          <a:lstStyle/>
          <a:p>
            <a:fld id="{A99D720A-4AD5-4DCF-885F-DE5297996123}" type="slidenum">
              <a:rPr kumimoji="1" lang="ja-JP" altLang="en-US" smtClean="0"/>
              <a:t>14</a:t>
            </a:fld>
            <a:endParaRPr kumimoji="1" lang="ja-JP" altLang="en-US"/>
          </a:p>
        </p:txBody>
      </p:sp>
      <p:sp>
        <p:nvSpPr>
          <p:cNvPr id="8" name="テキスト ボックス 7">
            <a:extLst>
              <a:ext uri="{FF2B5EF4-FFF2-40B4-BE49-F238E27FC236}">
                <a16:creationId xmlns:a16="http://schemas.microsoft.com/office/drawing/2014/main" id="{8611632A-5BED-8B02-4BB0-BEC92DEFCB08}"/>
              </a:ext>
            </a:extLst>
          </p:cNvPr>
          <p:cNvSpPr txBox="1"/>
          <p:nvPr/>
        </p:nvSpPr>
        <p:spPr>
          <a:xfrm>
            <a:off x="734636" y="1412252"/>
            <a:ext cx="7952164" cy="2585323"/>
          </a:xfrm>
          <a:prstGeom prst="rect">
            <a:avLst/>
          </a:prstGeom>
          <a:noFill/>
        </p:spPr>
        <p:txBody>
          <a:bodyPr wrap="square">
            <a:spAutoFit/>
          </a:bodyPr>
          <a:lstStyle/>
          <a:p>
            <a:endParaRPr lang="en-US" altLang="ja-JP" sz="1600" dirty="0"/>
          </a:p>
          <a:p>
            <a:pPr marL="342900" indent="-342900">
              <a:buAutoNum type="alphaUcPeriod" startAt="17"/>
            </a:pPr>
            <a:r>
              <a:rPr lang="ja-JP" altLang="en-US" sz="1600" dirty="0"/>
              <a:t>当日参加できない施設はどうすればよいか？</a:t>
            </a:r>
            <a:endParaRPr lang="en-US" altLang="ja-JP" sz="1600" dirty="0"/>
          </a:p>
          <a:p>
            <a:r>
              <a:rPr lang="en-US" altLang="ja-JP" sz="1600" dirty="0"/>
              <a:t>A.  </a:t>
            </a:r>
            <a:r>
              <a:rPr lang="ja-JP" altLang="en-US" sz="1600" dirty="0"/>
              <a:t>システムは</a:t>
            </a:r>
            <a:r>
              <a:rPr lang="en-US" altLang="ja-JP" sz="1600" dirty="0"/>
              <a:t>7/21 13:00</a:t>
            </a:r>
            <a:r>
              <a:rPr lang="ja-JP" altLang="en-US" sz="1600" dirty="0"/>
              <a:t>以降、報告可能にしているため、</a:t>
            </a:r>
            <a:r>
              <a:rPr lang="en-US" altLang="ja-JP" sz="1600" dirty="0"/>
              <a:t>7</a:t>
            </a:r>
            <a:r>
              <a:rPr lang="ja-JP" altLang="en-US" sz="1600" dirty="0"/>
              <a:t>月中に報告するように</a:t>
            </a:r>
            <a:endParaRPr lang="en-US" altLang="ja-JP" sz="1600" dirty="0"/>
          </a:p>
          <a:p>
            <a:r>
              <a:rPr lang="ja-JP" altLang="en-US" sz="1600" dirty="0"/>
              <a:t>　　案内ください。</a:t>
            </a:r>
            <a:endParaRPr lang="en-US" altLang="ja-JP" sz="1600" dirty="0"/>
          </a:p>
          <a:p>
            <a:endParaRPr lang="en-US" altLang="ja-JP" dirty="0"/>
          </a:p>
          <a:p>
            <a:r>
              <a:rPr lang="en-US" altLang="ja-JP" sz="1600" dirty="0"/>
              <a:t>Q. </a:t>
            </a:r>
            <a:r>
              <a:rPr lang="ja-JP" altLang="en-US" sz="1600" dirty="0"/>
              <a:t>　ログインできない場合、どうすればよいか？</a:t>
            </a:r>
            <a:endParaRPr lang="en-US" altLang="ja-JP" sz="1600" dirty="0"/>
          </a:p>
          <a:p>
            <a:pPr marL="342900" indent="-342900">
              <a:buAutoNum type="alphaUcPeriod"/>
            </a:pPr>
            <a:r>
              <a:rPr lang="ja-JP" altLang="en-US" sz="1600" dirty="0"/>
              <a:t>県まで連絡ください　</a:t>
            </a:r>
            <a:r>
              <a:rPr lang="en-US" altLang="ja-JP" sz="1600" dirty="0">
                <a:hlinkClick r:id="rId2"/>
              </a:rPr>
              <a:t>hokaisei@pref.fukui.lg.jp</a:t>
            </a:r>
            <a:endParaRPr lang="en-US" altLang="ja-JP" sz="1600" dirty="0"/>
          </a:p>
          <a:p>
            <a:endParaRPr lang="en-US" altLang="ja-JP" sz="1600" dirty="0"/>
          </a:p>
          <a:p>
            <a:r>
              <a:rPr lang="en-US" altLang="ja-JP" sz="1600" dirty="0"/>
              <a:t>Q.</a:t>
            </a:r>
            <a:r>
              <a:rPr lang="ja-JP" altLang="en-US" sz="1600" dirty="0"/>
              <a:t>　複数サービスをまとめて一つのサービスで報告してよいか？</a:t>
            </a:r>
            <a:endParaRPr lang="en-US" altLang="ja-JP" sz="1600" dirty="0"/>
          </a:p>
          <a:p>
            <a:r>
              <a:rPr lang="en-US" altLang="ja-JP" sz="1600" dirty="0"/>
              <a:t>A.   </a:t>
            </a:r>
            <a:r>
              <a:rPr lang="ja-JP" altLang="en-US" sz="1600" dirty="0"/>
              <a:t>サービスごとの状況を確認するためのシステムのため、サービス単位で報告ください</a:t>
            </a:r>
            <a:endParaRPr lang="en-US" altLang="ja-JP" sz="1600" dirty="0"/>
          </a:p>
        </p:txBody>
      </p:sp>
    </p:spTree>
    <p:extLst>
      <p:ext uri="{BB962C8B-B14F-4D97-AF65-F5344CB8AC3E}">
        <p14:creationId xmlns:p14="http://schemas.microsoft.com/office/powerpoint/2010/main" val="4117632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F8DD25-17D8-7026-D7FD-74B8BB3C2290}"/>
              </a:ext>
            </a:extLst>
          </p:cNvPr>
          <p:cNvSpPr>
            <a:spLocks noGrp="1"/>
          </p:cNvSpPr>
          <p:nvPr>
            <p:ph type="title"/>
          </p:nvPr>
        </p:nvSpPr>
        <p:spPr/>
        <p:txBody>
          <a:bodyPr/>
          <a:lstStyle/>
          <a:p>
            <a:r>
              <a:rPr lang="ja-JP" altLang="en-US">
                <a:ea typeface="ＭＳ Ｐゴシック"/>
              </a:rPr>
              <a:t>アジェンダ</a:t>
            </a:r>
            <a:endParaRPr kumimoji="1" lang="ja-JP" altLang="en-US"/>
          </a:p>
        </p:txBody>
      </p:sp>
      <p:sp>
        <p:nvSpPr>
          <p:cNvPr id="3" name="コンテンツ プレースホルダー 2">
            <a:extLst>
              <a:ext uri="{FF2B5EF4-FFF2-40B4-BE49-F238E27FC236}">
                <a16:creationId xmlns:a16="http://schemas.microsoft.com/office/drawing/2014/main" id="{9D404879-C011-07D3-CA4C-0293434A3036}"/>
              </a:ext>
            </a:extLst>
          </p:cNvPr>
          <p:cNvSpPr>
            <a:spLocks noGrp="1"/>
          </p:cNvSpPr>
          <p:nvPr>
            <p:ph idx="1"/>
          </p:nvPr>
        </p:nvSpPr>
        <p:spPr/>
        <p:txBody>
          <a:bodyPr vert="horz" lIns="91440" tIns="45720" rIns="91440" bIns="45720" rtlCol="0" anchor="t">
            <a:normAutofit/>
          </a:bodyPr>
          <a:lstStyle/>
          <a:p>
            <a:pPr marL="0" indent="0">
              <a:buNone/>
            </a:pPr>
            <a:r>
              <a:rPr lang="ja-JP" altLang="en-US" sz="1950" dirty="0">
                <a:ea typeface="ＭＳ Ｐゴシック"/>
              </a:rPr>
              <a:t>・システム概要</a:t>
            </a:r>
            <a:endParaRPr lang="en-US" altLang="ja-JP" sz="1950" dirty="0">
              <a:ea typeface="ＭＳ Ｐゴシック"/>
            </a:endParaRPr>
          </a:p>
          <a:p>
            <a:pPr marL="0" indent="0">
              <a:buNone/>
            </a:pPr>
            <a:r>
              <a:rPr lang="ja-JP" altLang="en-US" sz="1950" dirty="0">
                <a:ea typeface="ＭＳ Ｐゴシック"/>
              </a:rPr>
              <a:t>・訓練概要</a:t>
            </a:r>
            <a:endParaRPr lang="en-US" altLang="ja-JP" sz="1950" dirty="0">
              <a:ea typeface="ＭＳ Ｐゴシック"/>
            </a:endParaRPr>
          </a:p>
          <a:p>
            <a:pPr marL="0" indent="0">
              <a:buNone/>
            </a:pPr>
            <a:r>
              <a:rPr lang="ja-JP" altLang="en-US" sz="1950" dirty="0">
                <a:ea typeface="ＭＳ Ｐゴシック"/>
              </a:rPr>
              <a:t>・訓練当日の流れ</a:t>
            </a:r>
            <a:endParaRPr lang="en-US" altLang="ja-JP" sz="1950" dirty="0">
              <a:ea typeface="ＭＳ Ｐゴシック"/>
            </a:endParaRPr>
          </a:p>
          <a:p>
            <a:pPr marL="0" indent="0">
              <a:buNone/>
            </a:pPr>
            <a:r>
              <a:rPr lang="ja-JP" altLang="en-US" sz="1950" dirty="0">
                <a:ea typeface="ＭＳ Ｐゴシック"/>
              </a:rPr>
              <a:t>・訓練で確認する項目</a:t>
            </a:r>
            <a:endParaRPr lang="en-US" altLang="ja-JP" sz="1950" dirty="0">
              <a:ea typeface="ＭＳ Ｐゴシック"/>
            </a:endParaRPr>
          </a:p>
          <a:p>
            <a:pPr marL="0" indent="0">
              <a:buNone/>
            </a:pPr>
            <a:r>
              <a:rPr lang="ja-JP" altLang="en-US" sz="1950" dirty="0">
                <a:ea typeface="ＭＳ Ｐゴシック"/>
              </a:rPr>
              <a:t>・</a:t>
            </a:r>
            <a:r>
              <a:rPr lang="en-US" altLang="ja-JP" sz="1950" dirty="0">
                <a:ea typeface="ＭＳ Ｐゴシック"/>
              </a:rPr>
              <a:t>Q&amp;A</a:t>
            </a:r>
          </a:p>
        </p:txBody>
      </p:sp>
      <p:sp>
        <p:nvSpPr>
          <p:cNvPr id="4" name="スライド番号プレースホルダー 3">
            <a:extLst>
              <a:ext uri="{FF2B5EF4-FFF2-40B4-BE49-F238E27FC236}">
                <a16:creationId xmlns:a16="http://schemas.microsoft.com/office/drawing/2014/main" id="{EFD16C32-7244-C341-3E81-BF54728E611B}"/>
              </a:ext>
            </a:extLst>
          </p:cNvPr>
          <p:cNvSpPr>
            <a:spLocks noGrp="1"/>
          </p:cNvSpPr>
          <p:nvPr>
            <p:ph type="sldNum" sz="quarter" idx="12"/>
          </p:nvPr>
        </p:nvSpPr>
        <p:spPr/>
        <p:txBody>
          <a:bodyPr/>
          <a:lstStyle/>
          <a:p>
            <a:fld id="{A99D720A-4AD5-4DCF-885F-DE5297996123}" type="slidenum">
              <a:rPr kumimoji="1" lang="ja-JP" altLang="en-US" smtClean="0"/>
              <a:t>2</a:t>
            </a:fld>
            <a:endParaRPr kumimoji="1" lang="ja-JP" altLang="en-US"/>
          </a:p>
        </p:txBody>
      </p:sp>
    </p:spTree>
    <p:extLst>
      <p:ext uri="{BB962C8B-B14F-4D97-AF65-F5344CB8AC3E}">
        <p14:creationId xmlns:p14="http://schemas.microsoft.com/office/powerpoint/2010/main" val="1298332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230B01-F8E8-F86C-7D81-6D3CC1A9D465}"/>
              </a:ext>
            </a:extLst>
          </p:cNvPr>
          <p:cNvSpPr>
            <a:spLocks noGrp="1"/>
          </p:cNvSpPr>
          <p:nvPr>
            <p:ph type="title"/>
          </p:nvPr>
        </p:nvSpPr>
        <p:spPr/>
        <p:txBody>
          <a:bodyPr/>
          <a:lstStyle/>
          <a:p>
            <a:r>
              <a:rPr kumimoji="1" lang="ja-JP" altLang="en-US" dirty="0"/>
              <a:t>システム概要</a:t>
            </a:r>
          </a:p>
        </p:txBody>
      </p:sp>
      <p:sp>
        <p:nvSpPr>
          <p:cNvPr id="3" name="コンテンツ プレースホルダー 2">
            <a:extLst>
              <a:ext uri="{FF2B5EF4-FFF2-40B4-BE49-F238E27FC236}">
                <a16:creationId xmlns:a16="http://schemas.microsoft.com/office/drawing/2014/main" id="{CE3544D5-848C-17F7-2786-3C85C5384DDF}"/>
              </a:ext>
            </a:extLst>
          </p:cNvPr>
          <p:cNvSpPr>
            <a:spLocks noGrp="1"/>
          </p:cNvSpPr>
          <p:nvPr>
            <p:ph idx="1"/>
          </p:nvPr>
        </p:nvSpPr>
        <p:spPr>
          <a:xfrm>
            <a:off x="509954" y="1318846"/>
            <a:ext cx="7856806" cy="4550248"/>
          </a:xfrm>
        </p:spPr>
        <p:txBody>
          <a:bodyPr>
            <a:normAutofit/>
          </a:bodyPr>
          <a:lstStyle/>
          <a:p>
            <a:r>
              <a:rPr kumimoji="1" lang="ja-JP" altLang="en-US" sz="2000" dirty="0"/>
              <a:t>〇概要</a:t>
            </a:r>
            <a:endParaRPr kumimoji="1" lang="en-US" altLang="ja-JP" sz="2000" dirty="0"/>
          </a:p>
          <a:p>
            <a:r>
              <a:rPr lang="ja-JP" altLang="en-US" sz="2000" dirty="0"/>
              <a:t>介護サービス情報公表システムの被災報告機能のこと</a:t>
            </a:r>
            <a:endParaRPr kumimoji="1" lang="en-US" altLang="ja-JP" sz="2000" dirty="0"/>
          </a:p>
          <a:p>
            <a:endParaRPr lang="en-US" altLang="ja-JP" sz="2000" dirty="0"/>
          </a:p>
          <a:p>
            <a:r>
              <a:rPr kumimoji="1" lang="ja-JP" altLang="en-US" sz="2000" dirty="0"/>
              <a:t>〇導入目的</a:t>
            </a:r>
            <a:endParaRPr kumimoji="1" lang="en-US" altLang="ja-JP" sz="2000" dirty="0"/>
          </a:p>
          <a:p>
            <a:r>
              <a:rPr kumimoji="1" lang="ja-JP" altLang="en-US" sz="2000" dirty="0"/>
              <a:t>災害時に介護施設・事業所等の被害状況を国・自治体が</a:t>
            </a:r>
            <a:endParaRPr kumimoji="1" lang="en-US" altLang="ja-JP" sz="2000" dirty="0"/>
          </a:p>
          <a:p>
            <a:r>
              <a:rPr kumimoji="1" lang="ja-JP" altLang="en-US" sz="2000" dirty="0"/>
              <a:t>迅速に把握・共有し、被災施設への適切な支援につなげること</a:t>
            </a:r>
            <a:endParaRPr lang="en-US" altLang="ja-JP" sz="2000" dirty="0"/>
          </a:p>
          <a:p>
            <a:endParaRPr kumimoji="1"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C355ADC3-367F-77BF-EAE3-7A108F2C90CD}"/>
              </a:ext>
            </a:extLst>
          </p:cNvPr>
          <p:cNvSpPr>
            <a:spLocks noGrp="1"/>
          </p:cNvSpPr>
          <p:nvPr>
            <p:ph type="sldNum" sz="quarter" idx="12"/>
          </p:nvPr>
        </p:nvSpPr>
        <p:spPr/>
        <p:txBody>
          <a:bodyPr/>
          <a:lstStyle/>
          <a:p>
            <a:fld id="{A99D720A-4AD5-4DCF-885F-DE5297996123}" type="slidenum">
              <a:rPr kumimoji="1" lang="ja-JP" altLang="en-US" smtClean="0"/>
              <a:t>3</a:t>
            </a:fld>
            <a:endParaRPr kumimoji="1" lang="ja-JP" altLang="en-US"/>
          </a:p>
        </p:txBody>
      </p:sp>
    </p:spTree>
    <p:extLst>
      <p:ext uri="{BB962C8B-B14F-4D97-AF65-F5344CB8AC3E}">
        <p14:creationId xmlns:p14="http://schemas.microsoft.com/office/powerpoint/2010/main" val="1566828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5B07D1-5A75-C65E-E285-1CBECF5203E4}"/>
              </a:ext>
            </a:extLst>
          </p:cNvPr>
          <p:cNvSpPr>
            <a:spLocks noGrp="1"/>
          </p:cNvSpPr>
          <p:nvPr>
            <p:ph type="title"/>
          </p:nvPr>
        </p:nvSpPr>
        <p:spPr/>
        <p:txBody>
          <a:bodyPr>
            <a:normAutofit/>
          </a:bodyPr>
          <a:lstStyle/>
          <a:p>
            <a:r>
              <a:rPr lang="ja-JP" altLang="en-US" sz="2800" dirty="0"/>
              <a:t>システムを使った被災報告の流れ</a:t>
            </a:r>
            <a:endParaRPr kumimoji="1" lang="ja-JP" altLang="en-US" sz="2800" dirty="0"/>
          </a:p>
        </p:txBody>
      </p:sp>
      <p:sp>
        <p:nvSpPr>
          <p:cNvPr id="5" name="正方形/長方形 4">
            <a:extLst>
              <a:ext uri="{FF2B5EF4-FFF2-40B4-BE49-F238E27FC236}">
                <a16:creationId xmlns:a16="http://schemas.microsoft.com/office/drawing/2014/main" id="{CF3253B7-13A6-C6AA-6D88-4F9BE1B1A6D9}"/>
              </a:ext>
            </a:extLst>
          </p:cNvPr>
          <p:cNvSpPr/>
          <p:nvPr/>
        </p:nvSpPr>
        <p:spPr>
          <a:xfrm>
            <a:off x="183322" y="2612936"/>
            <a:ext cx="3491942" cy="1760349"/>
          </a:xfrm>
          <a:prstGeom prst="rect">
            <a:avLst/>
          </a:prstGeom>
          <a:solidFill>
            <a:schemeClr val="accent3">
              <a:lumMod val="20000"/>
              <a:lumOff val="8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a:extLst>
              <a:ext uri="{FF2B5EF4-FFF2-40B4-BE49-F238E27FC236}">
                <a16:creationId xmlns:a16="http://schemas.microsoft.com/office/drawing/2014/main" id="{14E7E170-ADA4-AC21-ABD3-B12E196ED37D}"/>
              </a:ext>
            </a:extLst>
          </p:cNvPr>
          <p:cNvSpPr txBox="1"/>
          <p:nvPr/>
        </p:nvSpPr>
        <p:spPr>
          <a:xfrm>
            <a:off x="237768" y="2625187"/>
            <a:ext cx="3448050" cy="307777"/>
          </a:xfrm>
          <a:prstGeom prst="rect">
            <a:avLst/>
          </a:prstGeom>
          <a:noFill/>
        </p:spPr>
        <p:txBody>
          <a:bodyPr wrap="square" rtlCol="0">
            <a:spAutoFit/>
          </a:bodyPr>
          <a:lstStyle/>
          <a:p>
            <a:r>
              <a:rPr kumimoji="1" lang="en-US" altLang="ja-JP" sz="1400" b="1" dirty="0"/>
              <a:t>【</a:t>
            </a:r>
            <a:r>
              <a:rPr kumimoji="1" lang="ja-JP" altLang="en-US" sz="1400" b="1" dirty="0"/>
              <a:t>介護サービス情報公表システム</a:t>
            </a:r>
            <a:r>
              <a:rPr kumimoji="1" lang="en-US" altLang="ja-JP" sz="1400" b="1" dirty="0"/>
              <a:t>】</a:t>
            </a:r>
            <a:endParaRPr kumimoji="1" lang="ja-JP" altLang="en-US" sz="1400" b="1" dirty="0"/>
          </a:p>
        </p:txBody>
      </p:sp>
      <p:sp>
        <p:nvSpPr>
          <p:cNvPr id="8" name="フローチャート: 磁気ディスク 7">
            <a:extLst>
              <a:ext uri="{FF2B5EF4-FFF2-40B4-BE49-F238E27FC236}">
                <a16:creationId xmlns:a16="http://schemas.microsoft.com/office/drawing/2014/main" id="{6CF9CBEE-C166-8AE2-61B6-3EA1DD488932}"/>
              </a:ext>
            </a:extLst>
          </p:cNvPr>
          <p:cNvSpPr/>
          <p:nvPr/>
        </p:nvSpPr>
        <p:spPr>
          <a:xfrm>
            <a:off x="1493476" y="3520352"/>
            <a:ext cx="762000" cy="523875"/>
          </a:xfrm>
          <a:prstGeom prst="flowChartMagneticDisk">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フローチャート: 磁気ディスク 8">
            <a:extLst>
              <a:ext uri="{FF2B5EF4-FFF2-40B4-BE49-F238E27FC236}">
                <a16:creationId xmlns:a16="http://schemas.microsoft.com/office/drawing/2014/main" id="{45D53984-7715-2C3D-2434-B8482D55F317}"/>
              </a:ext>
            </a:extLst>
          </p:cNvPr>
          <p:cNvSpPr/>
          <p:nvPr/>
        </p:nvSpPr>
        <p:spPr>
          <a:xfrm>
            <a:off x="2337910" y="2925443"/>
            <a:ext cx="1254920" cy="1078810"/>
          </a:xfrm>
          <a:prstGeom prst="flowChartMagneticDisk">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F67ABB9A-B683-0963-82C6-D920E973C245}"/>
              </a:ext>
            </a:extLst>
          </p:cNvPr>
          <p:cNvSpPr txBox="1"/>
          <p:nvPr/>
        </p:nvSpPr>
        <p:spPr>
          <a:xfrm>
            <a:off x="632946" y="3196247"/>
            <a:ext cx="762000" cy="338554"/>
          </a:xfrm>
          <a:prstGeom prst="rect">
            <a:avLst/>
          </a:prstGeom>
          <a:noFill/>
        </p:spPr>
        <p:txBody>
          <a:bodyPr wrap="square" rtlCol="0">
            <a:spAutoFit/>
          </a:bodyPr>
          <a:lstStyle/>
          <a:p>
            <a:r>
              <a:rPr kumimoji="1" lang="en-US" altLang="ja-JP" sz="1600" dirty="0"/>
              <a:t>A</a:t>
            </a:r>
            <a:r>
              <a:rPr kumimoji="1" lang="ja-JP" altLang="en-US" sz="1600" dirty="0"/>
              <a:t>機能</a:t>
            </a:r>
          </a:p>
        </p:txBody>
      </p:sp>
      <p:sp>
        <p:nvSpPr>
          <p:cNvPr id="11" name="テキスト ボックス 10">
            <a:extLst>
              <a:ext uri="{FF2B5EF4-FFF2-40B4-BE49-F238E27FC236}">
                <a16:creationId xmlns:a16="http://schemas.microsoft.com/office/drawing/2014/main" id="{C021EB71-0F2E-1E54-671F-F4ED553C35FE}"/>
              </a:ext>
            </a:extLst>
          </p:cNvPr>
          <p:cNvSpPr txBox="1"/>
          <p:nvPr/>
        </p:nvSpPr>
        <p:spPr>
          <a:xfrm>
            <a:off x="1513680" y="3176541"/>
            <a:ext cx="762000" cy="338554"/>
          </a:xfrm>
          <a:prstGeom prst="rect">
            <a:avLst/>
          </a:prstGeom>
          <a:noFill/>
        </p:spPr>
        <p:txBody>
          <a:bodyPr wrap="square" rtlCol="0">
            <a:spAutoFit/>
          </a:bodyPr>
          <a:lstStyle/>
          <a:p>
            <a:r>
              <a:rPr lang="en-US" altLang="ja-JP" sz="1600" dirty="0"/>
              <a:t>B</a:t>
            </a:r>
            <a:r>
              <a:rPr kumimoji="1" lang="ja-JP" altLang="en-US" sz="1600" dirty="0"/>
              <a:t>機能</a:t>
            </a:r>
          </a:p>
        </p:txBody>
      </p:sp>
      <p:sp>
        <p:nvSpPr>
          <p:cNvPr id="13" name="テキスト ボックス 12">
            <a:extLst>
              <a:ext uri="{FF2B5EF4-FFF2-40B4-BE49-F238E27FC236}">
                <a16:creationId xmlns:a16="http://schemas.microsoft.com/office/drawing/2014/main" id="{FCBF338A-724E-044E-FB84-865D433ACA12}"/>
              </a:ext>
            </a:extLst>
          </p:cNvPr>
          <p:cNvSpPr txBox="1"/>
          <p:nvPr/>
        </p:nvSpPr>
        <p:spPr>
          <a:xfrm>
            <a:off x="2022272" y="3387056"/>
            <a:ext cx="1771649" cy="523220"/>
          </a:xfrm>
          <a:prstGeom prst="rect">
            <a:avLst/>
          </a:prstGeom>
          <a:noFill/>
        </p:spPr>
        <p:txBody>
          <a:bodyPr wrap="square" rtlCol="0">
            <a:spAutoFit/>
          </a:bodyPr>
          <a:lstStyle/>
          <a:p>
            <a:pPr algn="ctr"/>
            <a:r>
              <a:rPr kumimoji="1" lang="ja-JP" altLang="en-US" sz="1400" b="1" dirty="0">
                <a:solidFill>
                  <a:srgbClr val="0000FF"/>
                </a:solidFill>
              </a:rPr>
              <a:t>災害時情報</a:t>
            </a:r>
            <a:endParaRPr kumimoji="1" lang="en-US" altLang="ja-JP" sz="1400" b="1" dirty="0">
              <a:solidFill>
                <a:srgbClr val="0000FF"/>
              </a:solidFill>
            </a:endParaRPr>
          </a:p>
          <a:p>
            <a:pPr algn="ctr"/>
            <a:r>
              <a:rPr kumimoji="1" lang="ja-JP" altLang="en-US" sz="1400" b="1" dirty="0">
                <a:solidFill>
                  <a:srgbClr val="0000FF"/>
                </a:solidFill>
              </a:rPr>
              <a:t>共有システム</a:t>
            </a:r>
          </a:p>
        </p:txBody>
      </p:sp>
      <p:grpSp>
        <p:nvGrpSpPr>
          <p:cNvPr id="33" name="グループ化 32">
            <a:extLst>
              <a:ext uri="{FF2B5EF4-FFF2-40B4-BE49-F238E27FC236}">
                <a16:creationId xmlns:a16="http://schemas.microsoft.com/office/drawing/2014/main" id="{12B6B13F-4C53-CCD0-EBDD-0524BD39F111}"/>
              </a:ext>
            </a:extLst>
          </p:cNvPr>
          <p:cNvGrpSpPr/>
          <p:nvPr/>
        </p:nvGrpSpPr>
        <p:grpSpPr>
          <a:xfrm>
            <a:off x="1313452" y="4696437"/>
            <a:ext cx="2204719" cy="1763351"/>
            <a:chOff x="5623384" y="1560347"/>
            <a:chExt cx="2643402" cy="1891986"/>
          </a:xfrm>
        </p:grpSpPr>
        <p:pic>
          <p:nvPicPr>
            <p:cNvPr id="27" name="図 26" descr="テーブル, 電車, 部屋, コンピュータ が含まれている画像&#10;&#10;自動的に生成された説明">
              <a:extLst>
                <a:ext uri="{FF2B5EF4-FFF2-40B4-BE49-F238E27FC236}">
                  <a16:creationId xmlns:a16="http://schemas.microsoft.com/office/drawing/2014/main" id="{5EB6053E-7B32-623C-4127-DEE45F76990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18721" y="2370885"/>
              <a:ext cx="1348065" cy="1081448"/>
            </a:xfrm>
            <a:prstGeom prst="rect">
              <a:avLst/>
            </a:prstGeom>
          </p:spPr>
        </p:pic>
        <p:sp>
          <p:nvSpPr>
            <p:cNvPr id="29" name="テキスト ボックス 28">
              <a:extLst>
                <a:ext uri="{FF2B5EF4-FFF2-40B4-BE49-F238E27FC236}">
                  <a16:creationId xmlns:a16="http://schemas.microsoft.com/office/drawing/2014/main" id="{1992F271-CDFD-A109-22B9-CE185F9B7E32}"/>
                </a:ext>
              </a:extLst>
            </p:cNvPr>
            <p:cNvSpPr txBox="1"/>
            <p:nvPr/>
          </p:nvSpPr>
          <p:spPr>
            <a:xfrm>
              <a:off x="5623384" y="1560347"/>
              <a:ext cx="2108459" cy="297206"/>
            </a:xfrm>
            <a:prstGeom prst="rect">
              <a:avLst/>
            </a:prstGeom>
            <a:noFill/>
          </p:spPr>
          <p:txBody>
            <a:bodyPr wrap="square" rtlCol="0">
              <a:spAutoFit/>
            </a:bodyPr>
            <a:lstStyle/>
            <a:p>
              <a:endParaRPr kumimoji="1" lang="en-US" altLang="ja-JP" sz="1200" dirty="0"/>
            </a:p>
          </p:txBody>
        </p:sp>
      </p:grpSp>
      <p:sp>
        <p:nvSpPr>
          <p:cNvPr id="35" name="正方形/長方形 34">
            <a:extLst>
              <a:ext uri="{FF2B5EF4-FFF2-40B4-BE49-F238E27FC236}">
                <a16:creationId xmlns:a16="http://schemas.microsoft.com/office/drawing/2014/main" id="{AB767803-6673-0E27-723A-9039D897BD7E}"/>
              </a:ext>
            </a:extLst>
          </p:cNvPr>
          <p:cNvSpPr/>
          <p:nvPr/>
        </p:nvSpPr>
        <p:spPr>
          <a:xfrm>
            <a:off x="1867732" y="1300154"/>
            <a:ext cx="2175039" cy="45306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国</a:t>
            </a:r>
          </a:p>
        </p:txBody>
      </p:sp>
      <p:sp>
        <p:nvSpPr>
          <p:cNvPr id="40" name="正方形/長方形 39">
            <a:extLst>
              <a:ext uri="{FF2B5EF4-FFF2-40B4-BE49-F238E27FC236}">
                <a16:creationId xmlns:a16="http://schemas.microsoft.com/office/drawing/2014/main" id="{3E9081EF-A516-1C30-C888-B8F5A8607B7A}"/>
              </a:ext>
            </a:extLst>
          </p:cNvPr>
          <p:cNvSpPr/>
          <p:nvPr/>
        </p:nvSpPr>
        <p:spPr>
          <a:xfrm>
            <a:off x="5158427" y="2571353"/>
            <a:ext cx="1479016" cy="44787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県</a:t>
            </a:r>
            <a:endParaRPr kumimoji="1" lang="ja-JP" altLang="en-US" dirty="0"/>
          </a:p>
        </p:txBody>
      </p:sp>
      <p:sp>
        <p:nvSpPr>
          <p:cNvPr id="50" name="正方形/長方形 49">
            <a:extLst>
              <a:ext uri="{FF2B5EF4-FFF2-40B4-BE49-F238E27FC236}">
                <a16:creationId xmlns:a16="http://schemas.microsoft.com/office/drawing/2014/main" id="{06500CFB-3729-289C-43DC-6AD3FF34F806}"/>
              </a:ext>
            </a:extLst>
          </p:cNvPr>
          <p:cNvSpPr/>
          <p:nvPr/>
        </p:nvSpPr>
        <p:spPr>
          <a:xfrm>
            <a:off x="5157721" y="4031278"/>
            <a:ext cx="1503374" cy="453069"/>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市町</a:t>
            </a:r>
          </a:p>
        </p:txBody>
      </p:sp>
      <p:sp>
        <p:nvSpPr>
          <p:cNvPr id="54" name="フローチャート: 磁気ディスク 53">
            <a:extLst>
              <a:ext uri="{FF2B5EF4-FFF2-40B4-BE49-F238E27FC236}">
                <a16:creationId xmlns:a16="http://schemas.microsoft.com/office/drawing/2014/main" id="{12095415-A1CB-70C7-D912-930A7200595C}"/>
              </a:ext>
            </a:extLst>
          </p:cNvPr>
          <p:cNvSpPr/>
          <p:nvPr/>
        </p:nvSpPr>
        <p:spPr>
          <a:xfrm>
            <a:off x="593501" y="3520351"/>
            <a:ext cx="762000" cy="523875"/>
          </a:xfrm>
          <a:prstGeom prst="flowChartMagneticDisk">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矢印: 下 55">
            <a:extLst>
              <a:ext uri="{FF2B5EF4-FFF2-40B4-BE49-F238E27FC236}">
                <a16:creationId xmlns:a16="http://schemas.microsoft.com/office/drawing/2014/main" id="{4D2D630E-5947-90C4-02EC-E44658B5034A}"/>
              </a:ext>
            </a:extLst>
          </p:cNvPr>
          <p:cNvSpPr/>
          <p:nvPr/>
        </p:nvSpPr>
        <p:spPr>
          <a:xfrm flipV="1">
            <a:off x="2680927" y="4223653"/>
            <a:ext cx="190218" cy="1234961"/>
          </a:xfrm>
          <a:prstGeom prst="downArrow">
            <a:avLst/>
          </a:prstGeom>
          <a:solidFill>
            <a:srgbClr val="FFC91D"/>
          </a:solid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矢印: 上向き折線 59">
            <a:extLst>
              <a:ext uri="{FF2B5EF4-FFF2-40B4-BE49-F238E27FC236}">
                <a16:creationId xmlns:a16="http://schemas.microsoft.com/office/drawing/2014/main" id="{87EADACE-1D74-F487-64BC-6B2D012673E7}"/>
              </a:ext>
            </a:extLst>
          </p:cNvPr>
          <p:cNvSpPr/>
          <p:nvPr/>
        </p:nvSpPr>
        <p:spPr>
          <a:xfrm flipV="1">
            <a:off x="4463294" y="1345184"/>
            <a:ext cx="1716204" cy="1191402"/>
          </a:xfrm>
          <a:prstGeom prst="bentUpArrow">
            <a:avLst>
              <a:gd name="adj1" fmla="val 8021"/>
              <a:gd name="adj2" fmla="val 11577"/>
              <a:gd name="adj3" fmla="val 12876"/>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1" name="矢印: 下 60">
            <a:extLst>
              <a:ext uri="{FF2B5EF4-FFF2-40B4-BE49-F238E27FC236}">
                <a16:creationId xmlns:a16="http://schemas.microsoft.com/office/drawing/2014/main" id="{384D5683-FF09-9A05-2339-662689B3109B}"/>
              </a:ext>
            </a:extLst>
          </p:cNvPr>
          <p:cNvSpPr/>
          <p:nvPr/>
        </p:nvSpPr>
        <p:spPr>
          <a:xfrm>
            <a:off x="5915386" y="3113552"/>
            <a:ext cx="237117" cy="927249"/>
          </a:xfrm>
          <a:prstGeom prst="downArrow">
            <a:avLst/>
          </a:prstGeom>
          <a:solidFill>
            <a:schemeClr val="tx2">
              <a:lumMod val="40000"/>
              <a:lumOff val="60000"/>
            </a:schemeClr>
          </a:solid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矢印: 上向き折線 61">
            <a:extLst>
              <a:ext uri="{FF2B5EF4-FFF2-40B4-BE49-F238E27FC236}">
                <a16:creationId xmlns:a16="http://schemas.microsoft.com/office/drawing/2014/main" id="{C2970648-25A3-0436-C1DE-031E463FEA2A}"/>
              </a:ext>
            </a:extLst>
          </p:cNvPr>
          <p:cNvSpPr/>
          <p:nvPr/>
        </p:nvSpPr>
        <p:spPr>
          <a:xfrm rot="5400000" flipV="1">
            <a:off x="4159700" y="4035168"/>
            <a:ext cx="1366038" cy="2511325"/>
          </a:xfrm>
          <a:prstGeom prst="bentUpArrow">
            <a:avLst>
              <a:gd name="adj1" fmla="val 9444"/>
              <a:gd name="adj2" fmla="val 9485"/>
              <a:gd name="adj3" fmla="val 7298"/>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68" name="グループ化 67">
            <a:extLst>
              <a:ext uri="{FF2B5EF4-FFF2-40B4-BE49-F238E27FC236}">
                <a16:creationId xmlns:a16="http://schemas.microsoft.com/office/drawing/2014/main" id="{440E5751-C9F2-4D7E-02F6-35D9978228A9}"/>
              </a:ext>
            </a:extLst>
          </p:cNvPr>
          <p:cNvGrpSpPr/>
          <p:nvPr/>
        </p:nvGrpSpPr>
        <p:grpSpPr>
          <a:xfrm>
            <a:off x="3518171" y="2712258"/>
            <a:ext cx="3907174" cy="3261595"/>
            <a:chOff x="4695037" y="2696158"/>
            <a:chExt cx="4069612" cy="3261595"/>
          </a:xfrm>
          <a:solidFill>
            <a:schemeClr val="tx2">
              <a:lumMod val="40000"/>
              <a:lumOff val="60000"/>
            </a:schemeClr>
          </a:solidFill>
        </p:grpSpPr>
        <p:sp>
          <p:nvSpPr>
            <p:cNvPr id="63" name="矢印: 上向き折線 62">
              <a:extLst>
                <a:ext uri="{FF2B5EF4-FFF2-40B4-BE49-F238E27FC236}">
                  <a16:creationId xmlns:a16="http://schemas.microsoft.com/office/drawing/2014/main" id="{E07A79E5-F81D-368B-928F-04E5EFA239B7}"/>
                </a:ext>
              </a:extLst>
            </p:cNvPr>
            <p:cNvSpPr/>
            <p:nvPr/>
          </p:nvSpPr>
          <p:spPr>
            <a:xfrm rot="5400000" flipV="1">
              <a:off x="5871824" y="3064929"/>
              <a:ext cx="1716037" cy="4069611"/>
            </a:xfrm>
            <a:prstGeom prst="bentUpArrow">
              <a:avLst>
                <a:gd name="adj1" fmla="val 6669"/>
                <a:gd name="adj2" fmla="val 7414"/>
                <a:gd name="adj3" fmla="val 10101"/>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FE49DB70-F767-360B-4177-82F7592E766B}"/>
                </a:ext>
              </a:extLst>
            </p:cNvPr>
            <p:cNvGrpSpPr/>
            <p:nvPr/>
          </p:nvGrpSpPr>
          <p:grpSpPr>
            <a:xfrm>
              <a:off x="7943990" y="2696158"/>
              <a:ext cx="820659" cy="1545554"/>
              <a:chOff x="7961997" y="2828143"/>
              <a:chExt cx="820659" cy="1545554"/>
            </a:xfrm>
            <a:grpFill/>
          </p:grpSpPr>
          <p:sp>
            <p:nvSpPr>
              <p:cNvPr id="65" name="正方形/長方形 64">
                <a:extLst>
                  <a:ext uri="{FF2B5EF4-FFF2-40B4-BE49-F238E27FC236}">
                    <a16:creationId xmlns:a16="http://schemas.microsoft.com/office/drawing/2014/main" id="{11261C1D-382C-E710-E3BD-6280D5242FAB}"/>
                  </a:ext>
                </a:extLst>
              </p:cNvPr>
              <p:cNvSpPr/>
              <p:nvPr/>
            </p:nvSpPr>
            <p:spPr>
              <a:xfrm>
                <a:off x="7961997" y="2828143"/>
                <a:ext cx="820659" cy="1240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正方形/長方形 65">
                <a:extLst>
                  <a:ext uri="{FF2B5EF4-FFF2-40B4-BE49-F238E27FC236}">
                    <a16:creationId xmlns:a16="http://schemas.microsoft.com/office/drawing/2014/main" id="{C76C60BC-5E0A-382D-CC89-70EE4A1B6924}"/>
                  </a:ext>
                </a:extLst>
              </p:cNvPr>
              <p:cNvSpPr/>
              <p:nvPr/>
            </p:nvSpPr>
            <p:spPr>
              <a:xfrm rot="5400000">
                <a:off x="7949667" y="3540709"/>
                <a:ext cx="1545550" cy="1204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pic>
        <p:nvPicPr>
          <p:cNvPr id="77" name="グラフィックス 76" descr="封筒 枠線">
            <a:extLst>
              <a:ext uri="{FF2B5EF4-FFF2-40B4-BE49-F238E27FC236}">
                <a16:creationId xmlns:a16="http://schemas.microsoft.com/office/drawing/2014/main" id="{E7439E97-6161-A5F6-9504-F2087B287E4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896812" y="3181445"/>
            <a:ext cx="300942" cy="328747"/>
          </a:xfrm>
          <a:prstGeom prst="rect">
            <a:avLst/>
          </a:prstGeom>
        </p:spPr>
      </p:pic>
      <p:sp>
        <p:nvSpPr>
          <p:cNvPr id="79" name="テキスト ボックス 78">
            <a:extLst>
              <a:ext uri="{FF2B5EF4-FFF2-40B4-BE49-F238E27FC236}">
                <a16:creationId xmlns:a16="http://schemas.microsoft.com/office/drawing/2014/main" id="{C0FF26F1-1602-E3DC-7BE9-8239852626B9}"/>
              </a:ext>
            </a:extLst>
          </p:cNvPr>
          <p:cNvSpPr txBox="1"/>
          <p:nvPr/>
        </p:nvSpPr>
        <p:spPr>
          <a:xfrm>
            <a:off x="6191216" y="1705085"/>
            <a:ext cx="1106831" cy="461665"/>
          </a:xfrm>
          <a:prstGeom prst="rect">
            <a:avLst/>
          </a:prstGeom>
          <a:noFill/>
        </p:spPr>
        <p:txBody>
          <a:bodyPr wrap="square" rtlCol="0">
            <a:spAutoFit/>
          </a:bodyPr>
          <a:lstStyle/>
          <a:p>
            <a:pPr algn="ctr"/>
            <a:r>
              <a:rPr lang="ja-JP" altLang="en-US" sz="1200" b="1" dirty="0"/>
              <a:t>②被災報告</a:t>
            </a:r>
            <a:endParaRPr lang="en-US" altLang="ja-JP" sz="1200" b="1" dirty="0"/>
          </a:p>
          <a:p>
            <a:pPr algn="ctr"/>
            <a:r>
              <a:rPr lang="ja-JP" altLang="en-US" sz="1200" b="1" dirty="0"/>
              <a:t>指示</a:t>
            </a:r>
            <a:endParaRPr kumimoji="1" lang="ja-JP" altLang="en-US" sz="1200" b="1" dirty="0"/>
          </a:p>
        </p:txBody>
      </p:sp>
      <p:sp>
        <p:nvSpPr>
          <p:cNvPr id="84" name="テキスト ボックス 83">
            <a:extLst>
              <a:ext uri="{FF2B5EF4-FFF2-40B4-BE49-F238E27FC236}">
                <a16:creationId xmlns:a16="http://schemas.microsoft.com/office/drawing/2014/main" id="{5F532494-68A9-4D4C-7E9F-5C7D29104D79}"/>
              </a:ext>
            </a:extLst>
          </p:cNvPr>
          <p:cNvSpPr txBox="1"/>
          <p:nvPr/>
        </p:nvSpPr>
        <p:spPr>
          <a:xfrm>
            <a:off x="3436774" y="2811159"/>
            <a:ext cx="1716204" cy="276999"/>
          </a:xfrm>
          <a:prstGeom prst="rect">
            <a:avLst/>
          </a:prstGeom>
          <a:noFill/>
        </p:spPr>
        <p:txBody>
          <a:bodyPr wrap="square" rtlCol="0">
            <a:spAutoFit/>
          </a:bodyPr>
          <a:lstStyle/>
          <a:p>
            <a:pPr algn="ctr"/>
            <a:r>
              <a:rPr lang="ja-JP" altLang="en-US" sz="1200" b="1" dirty="0"/>
              <a:t>④被災状況集計</a:t>
            </a:r>
            <a:endParaRPr lang="en-US" altLang="ja-JP" sz="1200" b="1" dirty="0"/>
          </a:p>
        </p:txBody>
      </p:sp>
      <p:sp>
        <p:nvSpPr>
          <p:cNvPr id="86" name="矢印: 下 85">
            <a:extLst>
              <a:ext uri="{FF2B5EF4-FFF2-40B4-BE49-F238E27FC236}">
                <a16:creationId xmlns:a16="http://schemas.microsoft.com/office/drawing/2014/main" id="{29C3CF00-D2BA-2D05-9056-5C8B5C8E87D5}"/>
              </a:ext>
            </a:extLst>
          </p:cNvPr>
          <p:cNvSpPr/>
          <p:nvPr/>
        </p:nvSpPr>
        <p:spPr>
          <a:xfrm flipV="1">
            <a:off x="5522718" y="3104027"/>
            <a:ext cx="215566" cy="865221"/>
          </a:xfrm>
          <a:prstGeom prst="downArrow">
            <a:avLst/>
          </a:prstGeom>
          <a:solidFill>
            <a:schemeClr val="tx1">
              <a:lumMod val="65000"/>
              <a:lumOff val="35000"/>
            </a:schemeClr>
          </a:solid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矢印: 上向き折線 87">
            <a:extLst>
              <a:ext uri="{FF2B5EF4-FFF2-40B4-BE49-F238E27FC236}">
                <a16:creationId xmlns:a16="http://schemas.microsoft.com/office/drawing/2014/main" id="{9F8B8B51-A046-81BA-BFCB-406F64520CBF}"/>
              </a:ext>
            </a:extLst>
          </p:cNvPr>
          <p:cNvSpPr/>
          <p:nvPr/>
        </p:nvSpPr>
        <p:spPr>
          <a:xfrm rot="16200000">
            <a:off x="4594351" y="1378940"/>
            <a:ext cx="952447" cy="1237998"/>
          </a:xfrm>
          <a:prstGeom prst="bentUpArrow">
            <a:avLst>
              <a:gd name="adj1" fmla="val 11219"/>
              <a:gd name="adj2" fmla="val 11577"/>
              <a:gd name="adj3" fmla="val 12876"/>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矢印: 下 88">
            <a:extLst>
              <a:ext uri="{FF2B5EF4-FFF2-40B4-BE49-F238E27FC236}">
                <a16:creationId xmlns:a16="http://schemas.microsoft.com/office/drawing/2014/main" id="{CCEE1D81-30C8-3E98-ECE5-C4B0050DA2C1}"/>
              </a:ext>
            </a:extLst>
          </p:cNvPr>
          <p:cNvSpPr/>
          <p:nvPr/>
        </p:nvSpPr>
        <p:spPr>
          <a:xfrm flipV="1">
            <a:off x="5522719" y="3104027"/>
            <a:ext cx="215566" cy="865221"/>
          </a:xfrm>
          <a:prstGeom prst="downArrow">
            <a:avLst/>
          </a:prstGeom>
          <a:solidFill>
            <a:srgbClr val="FFCC66"/>
          </a:solid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矢印: 上向き折線 89">
            <a:extLst>
              <a:ext uri="{FF2B5EF4-FFF2-40B4-BE49-F238E27FC236}">
                <a16:creationId xmlns:a16="http://schemas.microsoft.com/office/drawing/2014/main" id="{049EBE01-5CBE-7009-72F5-FEF971F86ED8}"/>
              </a:ext>
            </a:extLst>
          </p:cNvPr>
          <p:cNvSpPr/>
          <p:nvPr/>
        </p:nvSpPr>
        <p:spPr>
          <a:xfrm rot="16200000">
            <a:off x="4594352" y="1378940"/>
            <a:ext cx="952447" cy="1237998"/>
          </a:xfrm>
          <a:prstGeom prst="bentUpArrow">
            <a:avLst>
              <a:gd name="adj1" fmla="val 11219"/>
              <a:gd name="adj2" fmla="val 11577"/>
              <a:gd name="adj3" fmla="val 12876"/>
            </a:avLst>
          </a:prstGeom>
          <a:solidFill>
            <a:srgbClr val="FFC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1" name="グラフィックス 90" descr="封筒 枠線">
            <a:extLst>
              <a:ext uri="{FF2B5EF4-FFF2-40B4-BE49-F238E27FC236}">
                <a16:creationId xmlns:a16="http://schemas.microsoft.com/office/drawing/2014/main" id="{4928D7C7-542F-C705-D69C-B8BB587E9F5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909408" y="1756671"/>
            <a:ext cx="300942" cy="328747"/>
          </a:xfrm>
          <a:prstGeom prst="rect">
            <a:avLst/>
          </a:prstGeom>
        </p:spPr>
      </p:pic>
      <p:pic>
        <p:nvPicPr>
          <p:cNvPr id="92" name="グラフィックス 91" descr="封筒 枠線">
            <a:extLst>
              <a:ext uri="{FF2B5EF4-FFF2-40B4-BE49-F238E27FC236}">
                <a16:creationId xmlns:a16="http://schemas.microsoft.com/office/drawing/2014/main" id="{8ED53366-F36D-0541-5487-7FB3D43CC53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805412" y="2622376"/>
            <a:ext cx="300942" cy="328747"/>
          </a:xfrm>
          <a:prstGeom prst="rect">
            <a:avLst/>
          </a:prstGeom>
        </p:spPr>
      </p:pic>
      <p:pic>
        <p:nvPicPr>
          <p:cNvPr id="93" name="グラフィックス 92" descr="封筒 枠線">
            <a:extLst>
              <a:ext uri="{FF2B5EF4-FFF2-40B4-BE49-F238E27FC236}">
                <a16:creationId xmlns:a16="http://schemas.microsoft.com/office/drawing/2014/main" id="{2FAC80E2-51B9-BE66-C548-577032769F8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883473" y="5005433"/>
            <a:ext cx="300942" cy="328747"/>
          </a:xfrm>
          <a:prstGeom prst="rect">
            <a:avLst/>
          </a:prstGeom>
        </p:spPr>
      </p:pic>
      <p:pic>
        <p:nvPicPr>
          <p:cNvPr id="94" name="グラフィックス 93" descr="封筒 枠線">
            <a:extLst>
              <a:ext uri="{FF2B5EF4-FFF2-40B4-BE49-F238E27FC236}">
                <a16:creationId xmlns:a16="http://schemas.microsoft.com/office/drawing/2014/main" id="{2E2CB93B-A735-D4A1-B8D1-F83DA52F1DF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91789" y="3355979"/>
            <a:ext cx="300942" cy="328747"/>
          </a:xfrm>
          <a:prstGeom prst="rect">
            <a:avLst/>
          </a:prstGeom>
        </p:spPr>
      </p:pic>
      <p:pic>
        <p:nvPicPr>
          <p:cNvPr id="95" name="グラフィックス 94" descr="封筒 枠線">
            <a:extLst>
              <a:ext uri="{FF2B5EF4-FFF2-40B4-BE49-F238E27FC236}">
                <a16:creationId xmlns:a16="http://schemas.microsoft.com/office/drawing/2014/main" id="{68419409-F0A9-8B82-3940-954D739B75E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97513" y="1749937"/>
            <a:ext cx="300942" cy="328747"/>
          </a:xfrm>
          <a:prstGeom prst="rect">
            <a:avLst/>
          </a:prstGeom>
        </p:spPr>
      </p:pic>
      <p:sp>
        <p:nvSpPr>
          <p:cNvPr id="99" name="テキスト ボックス 98">
            <a:extLst>
              <a:ext uri="{FF2B5EF4-FFF2-40B4-BE49-F238E27FC236}">
                <a16:creationId xmlns:a16="http://schemas.microsoft.com/office/drawing/2014/main" id="{0BB0CD3B-B9A1-8118-9220-CC06C2B83697}"/>
              </a:ext>
            </a:extLst>
          </p:cNvPr>
          <p:cNvSpPr txBox="1"/>
          <p:nvPr/>
        </p:nvSpPr>
        <p:spPr>
          <a:xfrm>
            <a:off x="4544129" y="1799810"/>
            <a:ext cx="1171629" cy="461665"/>
          </a:xfrm>
          <a:prstGeom prst="rect">
            <a:avLst/>
          </a:prstGeom>
          <a:noFill/>
        </p:spPr>
        <p:txBody>
          <a:bodyPr wrap="square" rtlCol="0">
            <a:spAutoFit/>
          </a:bodyPr>
          <a:lstStyle/>
          <a:p>
            <a:r>
              <a:rPr lang="ja-JP" altLang="en-US" sz="1200" b="1" dirty="0"/>
              <a:t>⑥報告</a:t>
            </a:r>
            <a:endParaRPr lang="en-US" altLang="ja-JP" sz="1200" b="1" dirty="0"/>
          </a:p>
          <a:p>
            <a:r>
              <a:rPr lang="en-US" altLang="ja-JP" sz="1200" b="1" dirty="0"/>
              <a:t>    </a:t>
            </a:r>
            <a:r>
              <a:rPr lang="ja-JP" altLang="en-US" sz="1200" b="1" dirty="0"/>
              <a:t>支援要請</a:t>
            </a:r>
            <a:endParaRPr lang="en-US" altLang="ja-JP" sz="1200" b="1" dirty="0"/>
          </a:p>
        </p:txBody>
      </p:sp>
      <p:sp>
        <p:nvSpPr>
          <p:cNvPr id="3" name="テキスト ボックス 2">
            <a:extLst>
              <a:ext uri="{FF2B5EF4-FFF2-40B4-BE49-F238E27FC236}">
                <a16:creationId xmlns:a16="http://schemas.microsoft.com/office/drawing/2014/main" id="{2F6C6EFB-AF7A-1B75-B64D-47EDB4425071}"/>
              </a:ext>
            </a:extLst>
          </p:cNvPr>
          <p:cNvSpPr txBox="1"/>
          <p:nvPr/>
        </p:nvSpPr>
        <p:spPr>
          <a:xfrm>
            <a:off x="2910238" y="2057034"/>
            <a:ext cx="1166092" cy="461665"/>
          </a:xfrm>
          <a:prstGeom prst="rect">
            <a:avLst/>
          </a:prstGeom>
          <a:noFill/>
        </p:spPr>
        <p:txBody>
          <a:bodyPr wrap="square" rtlCol="0">
            <a:spAutoFit/>
          </a:bodyPr>
          <a:lstStyle/>
          <a:p>
            <a:pPr algn="ctr"/>
            <a:r>
              <a:rPr lang="ja-JP" altLang="en-US" sz="1200" b="1" dirty="0"/>
              <a:t>➀災害情報</a:t>
            </a:r>
            <a:endParaRPr lang="en-US" altLang="ja-JP" sz="1200" b="1" dirty="0"/>
          </a:p>
          <a:p>
            <a:pPr algn="ctr"/>
            <a:r>
              <a:rPr lang="ja-JP" altLang="en-US" sz="1200" b="1" dirty="0"/>
              <a:t>登録</a:t>
            </a:r>
            <a:endParaRPr lang="en-US" altLang="ja-JP" sz="1200" b="1" dirty="0"/>
          </a:p>
        </p:txBody>
      </p:sp>
      <p:sp>
        <p:nvSpPr>
          <p:cNvPr id="12" name="矢印: 下 11">
            <a:extLst>
              <a:ext uri="{FF2B5EF4-FFF2-40B4-BE49-F238E27FC236}">
                <a16:creationId xmlns:a16="http://schemas.microsoft.com/office/drawing/2014/main" id="{A5452511-E975-D143-EBCC-9865727ECB70}"/>
              </a:ext>
            </a:extLst>
          </p:cNvPr>
          <p:cNvSpPr/>
          <p:nvPr/>
        </p:nvSpPr>
        <p:spPr>
          <a:xfrm>
            <a:off x="3016540" y="4232846"/>
            <a:ext cx="177296" cy="1234961"/>
          </a:xfrm>
          <a:prstGeom prst="downArrow">
            <a:avLst/>
          </a:prstGeom>
          <a:solidFill>
            <a:schemeClr val="tx2">
              <a:lumMod val="40000"/>
              <a:lumOff val="60000"/>
            </a:schemeClr>
          </a:solid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091C8CE0-29DB-5037-9025-FDBD05837E3A}"/>
              </a:ext>
            </a:extLst>
          </p:cNvPr>
          <p:cNvSpPr txBox="1"/>
          <p:nvPr/>
        </p:nvSpPr>
        <p:spPr>
          <a:xfrm>
            <a:off x="3083944" y="4653707"/>
            <a:ext cx="1352215" cy="646331"/>
          </a:xfrm>
          <a:prstGeom prst="rect">
            <a:avLst/>
          </a:prstGeom>
          <a:noFill/>
        </p:spPr>
        <p:txBody>
          <a:bodyPr wrap="square" rtlCol="0">
            <a:spAutoFit/>
          </a:bodyPr>
          <a:lstStyle/>
          <a:p>
            <a:pPr algn="ctr"/>
            <a:r>
              <a:rPr lang="ja-JP" altLang="en-US" sz="1200" b="1" dirty="0"/>
              <a:t>②被災報告指示</a:t>
            </a:r>
            <a:endParaRPr lang="en-US" altLang="ja-JP" sz="1200" b="1" dirty="0"/>
          </a:p>
          <a:p>
            <a:pPr algn="ctr"/>
            <a:r>
              <a:rPr kumimoji="1" lang="en-US" altLang="ja-JP" sz="1200" b="1" dirty="0"/>
              <a:t>※</a:t>
            </a:r>
            <a:r>
              <a:rPr kumimoji="1" lang="ja-JP" altLang="en-US" sz="1200" b="1" dirty="0"/>
              <a:t>県社協より</a:t>
            </a:r>
            <a:endParaRPr kumimoji="1" lang="en-US" altLang="ja-JP" sz="1200" b="1" dirty="0"/>
          </a:p>
          <a:p>
            <a:pPr algn="ctr"/>
            <a:r>
              <a:rPr kumimoji="1" lang="ja-JP" altLang="en-US" sz="1200" b="1" dirty="0"/>
              <a:t>メール</a:t>
            </a:r>
          </a:p>
        </p:txBody>
      </p:sp>
      <p:sp>
        <p:nvSpPr>
          <p:cNvPr id="15" name="矢印: 下 14">
            <a:extLst>
              <a:ext uri="{FF2B5EF4-FFF2-40B4-BE49-F238E27FC236}">
                <a16:creationId xmlns:a16="http://schemas.microsoft.com/office/drawing/2014/main" id="{7372FC8C-E37D-3F0D-615C-96B31E5A4A48}"/>
              </a:ext>
            </a:extLst>
          </p:cNvPr>
          <p:cNvSpPr/>
          <p:nvPr/>
        </p:nvSpPr>
        <p:spPr>
          <a:xfrm>
            <a:off x="2863315" y="1795032"/>
            <a:ext cx="259126" cy="1129016"/>
          </a:xfrm>
          <a:prstGeom prst="downArrow">
            <a:avLst/>
          </a:prstGeom>
          <a:solidFill>
            <a:schemeClr val="tx1">
              <a:lumMod val="50000"/>
              <a:lumOff val="50000"/>
            </a:schemeClr>
          </a:solid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6" name="グラフィックス 15" descr="封筒 枠線">
            <a:extLst>
              <a:ext uri="{FF2B5EF4-FFF2-40B4-BE49-F238E27FC236}">
                <a16:creationId xmlns:a16="http://schemas.microsoft.com/office/drawing/2014/main" id="{8C985F7B-7CE4-4B48-FEF2-09648BF1443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986856" y="4758902"/>
            <a:ext cx="300942" cy="328747"/>
          </a:xfrm>
          <a:prstGeom prst="rect">
            <a:avLst/>
          </a:prstGeom>
        </p:spPr>
      </p:pic>
      <p:sp>
        <p:nvSpPr>
          <p:cNvPr id="17" name="テキスト ボックス 16">
            <a:extLst>
              <a:ext uri="{FF2B5EF4-FFF2-40B4-BE49-F238E27FC236}">
                <a16:creationId xmlns:a16="http://schemas.microsoft.com/office/drawing/2014/main" id="{4B2465D3-2EEC-0479-7AFB-BACEB64C8FB8}"/>
              </a:ext>
            </a:extLst>
          </p:cNvPr>
          <p:cNvSpPr txBox="1"/>
          <p:nvPr/>
        </p:nvSpPr>
        <p:spPr>
          <a:xfrm>
            <a:off x="980699" y="4989704"/>
            <a:ext cx="1906272" cy="646331"/>
          </a:xfrm>
          <a:prstGeom prst="rect">
            <a:avLst/>
          </a:prstGeom>
          <a:noFill/>
        </p:spPr>
        <p:txBody>
          <a:bodyPr wrap="square" rtlCol="0">
            <a:spAutoFit/>
          </a:bodyPr>
          <a:lstStyle/>
          <a:p>
            <a:r>
              <a:rPr kumimoji="1" lang="ja-JP" altLang="en-US" sz="1200" dirty="0"/>
              <a:t>システムを使えない場合、別途エクセル様式に入力して県へメール</a:t>
            </a:r>
            <a:endParaRPr kumimoji="1" lang="en-US" altLang="ja-JP" sz="1200" dirty="0"/>
          </a:p>
        </p:txBody>
      </p:sp>
      <p:sp>
        <p:nvSpPr>
          <p:cNvPr id="18" name="スライド番号プレースホルダー 17">
            <a:extLst>
              <a:ext uri="{FF2B5EF4-FFF2-40B4-BE49-F238E27FC236}">
                <a16:creationId xmlns:a16="http://schemas.microsoft.com/office/drawing/2014/main" id="{28523DE4-97C8-BB41-B949-A5BFBFA75111}"/>
              </a:ext>
            </a:extLst>
          </p:cNvPr>
          <p:cNvSpPr>
            <a:spLocks noGrp="1"/>
          </p:cNvSpPr>
          <p:nvPr>
            <p:ph type="sldNum" sz="quarter" idx="12"/>
          </p:nvPr>
        </p:nvSpPr>
        <p:spPr/>
        <p:txBody>
          <a:bodyPr/>
          <a:lstStyle/>
          <a:p>
            <a:fld id="{A99D720A-4AD5-4DCF-885F-DE5297996123}" type="slidenum">
              <a:rPr kumimoji="1" lang="ja-JP" altLang="en-US" smtClean="0"/>
              <a:t>4</a:t>
            </a:fld>
            <a:endParaRPr kumimoji="1" lang="ja-JP" altLang="en-US"/>
          </a:p>
        </p:txBody>
      </p:sp>
      <p:sp>
        <p:nvSpPr>
          <p:cNvPr id="7" name="矢印: 右 6">
            <a:extLst>
              <a:ext uri="{FF2B5EF4-FFF2-40B4-BE49-F238E27FC236}">
                <a16:creationId xmlns:a16="http://schemas.microsoft.com/office/drawing/2014/main" id="{7A9A6058-2D2A-B392-A47E-BD833CC25367}"/>
              </a:ext>
            </a:extLst>
          </p:cNvPr>
          <p:cNvSpPr/>
          <p:nvPr/>
        </p:nvSpPr>
        <p:spPr>
          <a:xfrm>
            <a:off x="7574283" y="1323566"/>
            <a:ext cx="387299" cy="198149"/>
          </a:xfrm>
          <a:prstGeom prst="rightArrow">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D3E6D81D-A0CD-BBC8-C1C4-DCC8FB4E2445}"/>
              </a:ext>
            </a:extLst>
          </p:cNvPr>
          <p:cNvSpPr txBox="1"/>
          <p:nvPr/>
        </p:nvSpPr>
        <p:spPr>
          <a:xfrm>
            <a:off x="7961582" y="1259398"/>
            <a:ext cx="1142826" cy="430887"/>
          </a:xfrm>
          <a:prstGeom prst="rect">
            <a:avLst/>
          </a:prstGeom>
          <a:noFill/>
        </p:spPr>
        <p:txBody>
          <a:bodyPr wrap="square" rtlCol="0">
            <a:spAutoFit/>
          </a:bodyPr>
          <a:lstStyle/>
          <a:p>
            <a:r>
              <a:rPr lang="ja-JP" altLang="en-US" sz="1050" dirty="0"/>
              <a:t>被災報告指示</a:t>
            </a:r>
            <a:endParaRPr lang="en-US" altLang="ja-JP" sz="1050" dirty="0"/>
          </a:p>
          <a:p>
            <a:r>
              <a:rPr lang="ja-JP" altLang="en-US" sz="1050" dirty="0"/>
              <a:t>ながれ</a:t>
            </a:r>
            <a:endParaRPr kumimoji="1" lang="ja-JP" altLang="en-US" sz="1400" dirty="0"/>
          </a:p>
        </p:txBody>
      </p:sp>
      <p:pic>
        <p:nvPicPr>
          <p:cNvPr id="20" name="グラフィックス 19" descr="封筒 枠線">
            <a:extLst>
              <a:ext uri="{FF2B5EF4-FFF2-40B4-BE49-F238E27FC236}">
                <a16:creationId xmlns:a16="http://schemas.microsoft.com/office/drawing/2014/main" id="{1FDC3169-E6C8-408F-06AC-1BBEF5CF5F3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460921" y="5679292"/>
            <a:ext cx="300942" cy="328747"/>
          </a:xfrm>
          <a:prstGeom prst="rect">
            <a:avLst/>
          </a:prstGeom>
        </p:spPr>
      </p:pic>
      <p:sp>
        <p:nvSpPr>
          <p:cNvPr id="22" name="矢印: 下 21">
            <a:extLst>
              <a:ext uri="{FF2B5EF4-FFF2-40B4-BE49-F238E27FC236}">
                <a16:creationId xmlns:a16="http://schemas.microsoft.com/office/drawing/2014/main" id="{28A8729D-7923-2B2A-1586-A16273EC5101}"/>
              </a:ext>
            </a:extLst>
          </p:cNvPr>
          <p:cNvSpPr/>
          <p:nvPr/>
        </p:nvSpPr>
        <p:spPr>
          <a:xfrm rot="5400000" flipV="1">
            <a:off x="7660280" y="1624385"/>
            <a:ext cx="229059" cy="401053"/>
          </a:xfrm>
          <a:prstGeom prst="downArrow">
            <a:avLst/>
          </a:prstGeom>
          <a:solidFill>
            <a:srgbClr val="FFCC66"/>
          </a:solid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a:extLst>
              <a:ext uri="{FF2B5EF4-FFF2-40B4-BE49-F238E27FC236}">
                <a16:creationId xmlns:a16="http://schemas.microsoft.com/office/drawing/2014/main" id="{FBDC6DF2-6B41-2BBE-1251-D176BC8A3CFD}"/>
              </a:ext>
            </a:extLst>
          </p:cNvPr>
          <p:cNvSpPr txBox="1"/>
          <p:nvPr/>
        </p:nvSpPr>
        <p:spPr>
          <a:xfrm>
            <a:off x="7961582" y="1714946"/>
            <a:ext cx="1142826" cy="253916"/>
          </a:xfrm>
          <a:prstGeom prst="rect">
            <a:avLst/>
          </a:prstGeom>
          <a:noFill/>
        </p:spPr>
        <p:txBody>
          <a:bodyPr wrap="square" rtlCol="0">
            <a:spAutoFit/>
          </a:bodyPr>
          <a:lstStyle/>
          <a:p>
            <a:r>
              <a:rPr lang="ja-JP" altLang="en-US" sz="1050" dirty="0"/>
              <a:t>被災報告ながれ</a:t>
            </a:r>
            <a:endParaRPr kumimoji="1" lang="ja-JP" altLang="en-US" sz="1400" dirty="0"/>
          </a:p>
        </p:txBody>
      </p:sp>
      <p:sp>
        <p:nvSpPr>
          <p:cNvPr id="24" name="テキスト ボックス 23">
            <a:extLst>
              <a:ext uri="{FF2B5EF4-FFF2-40B4-BE49-F238E27FC236}">
                <a16:creationId xmlns:a16="http://schemas.microsoft.com/office/drawing/2014/main" id="{C14FC69B-54D9-4CF3-697D-CEED0FB51DD7}"/>
              </a:ext>
            </a:extLst>
          </p:cNvPr>
          <p:cNvSpPr txBox="1"/>
          <p:nvPr/>
        </p:nvSpPr>
        <p:spPr>
          <a:xfrm>
            <a:off x="1211941" y="4737503"/>
            <a:ext cx="1326329" cy="276999"/>
          </a:xfrm>
          <a:prstGeom prst="rect">
            <a:avLst/>
          </a:prstGeom>
          <a:noFill/>
        </p:spPr>
        <p:txBody>
          <a:bodyPr wrap="square" rtlCol="0">
            <a:spAutoFit/>
          </a:bodyPr>
          <a:lstStyle/>
          <a:p>
            <a:pPr algn="ctr"/>
            <a:r>
              <a:rPr lang="ja-JP" altLang="en-US" sz="1200" b="1" dirty="0"/>
              <a:t>③被災状況入力</a:t>
            </a:r>
            <a:endParaRPr lang="en-US" altLang="ja-JP" sz="1200" b="1" dirty="0"/>
          </a:p>
        </p:txBody>
      </p:sp>
      <p:sp>
        <p:nvSpPr>
          <p:cNvPr id="4" name="テキスト ボックス 3">
            <a:extLst>
              <a:ext uri="{FF2B5EF4-FFF2-40B4-BE49-F238E27FC236}">
                <a16:creationId xmlns:a16="http://schemas.microsoft.com/office/drawing/2014/main" id="{93E68901-3D9E-9947-0085-368B075E33EC}"/>
              </a:ext>
            </a:extLst>
          </p:cNvPr>
          <p:cNvSpPr txBox="1"/>
          <p:nvPr/>
        </p:nvSpPr>
        <p:spPr>
          <a:xfrm>
            <a:off x="4885059" y="3466665"/>
            <a:ext cx="1171629" cy="461665"/>
          </a:xfrm>
          <a:prstGeom prst="rect">
            <a:avLst/>
          </a:prstGeom>
          <a:noFill/>
        </p:spPr>
        <p:txBody>
          <a:bodyPr wrap="square" rtlCol="0">
            <a:spAutoFit/>
          </a:bodyPr>
          <a:lstStyle/>
          <a:p>
            <a:r>
              <a:rPr lang="ja-JP" altLang="en-US" sz="1200" b="1" dirty="0"/>
              <a:t>⑤報告</a:t>
            </a:r>
            <a:endParaRPr lang="en-US" altLang="ja-JP" sz="1200" b="1" dirty="0"/>
          </a:p>
          <a:p>
            <a:r>
              <a:rPr lang="en-US" altLang="ja-JP" sz="1200" b="1" dirty="0"/>
              <a:t>    </a:t>
            </a:r>
            <a:r>
              <a:rPr lang="ja-JP" altLang="en-US" sz="1200" b="1" dirty="0"/>
              <a:t>支援要請</a:t>
            </a:r>
            <a:endParaRPr lang="en-US" altLang="ja-JP" sz="1200" b="1" dirty="0"/>
          </a:p>
        </p:txBody>
      </p:sp>
      <p:sp>
        <p:nvSpPr>
          <p:cNvPr id="30" name="テキスト ボックス 29">
            <a:extLst>
              <a:ext uri="{FF2B5EF4-FFF2-40B4-BE49-F238E27FC236}">
                <a16:creationId xmlns:a16="http://schemas.microsoft.com/office/drawing/2014/main" id="{75A60238-797A-E6B5-B15E-5BDF2E424C6F}"/>
              </a:ext>
            </a:extLst>
          </p:cNvPr>
          <p:cNvSpPr txBox="1"/>
          <p:nvPr/>
        </p:nvSpPr>
        <p:spPr>
          <a:xfrm>
            <a:off x="3825036" y="4275870"/>
            <a:ext cx="1182384" cy="276999"/>
          </a:xfrm>
          <a:prstGeom prst="rect">
            <a:avLst/>
          </a:prstGeom>
          <a:noFill/>
        </p:spPr>
        <p:txBody>
          <a:bodyPr wrap="square" rtlCol="0">
            <a:spAutoFit/>
          </a:bodyPr>
          <a:lstStyle/>
          <a:p>
            <a:pPr algn="ctr"/>
            <a:r>
              <a:rPr lang="ja-JP" altLang="en-US" sz="1200" b="1" dirty="0"/>
              <a:t>③</a:t>
            </a:r>
            <a:r>
              <a:rPr lang="en-US" altLang="ja-JP" sz="1200" b="1" dirty="0"/>
              <a:t>(</a:t>
            </a:r>
            <a:r>
              <a:rPr lang="ja-JP" altLang="en-US" sz="1200" b="1" dirty="0"/>
              <a:t>代理入力</a:t>
            </a:r>
            <a:r>
              <a:rPr lang="en-US" altLang="ja-JP" sz="1200" b="1" dirty="0"/>
              <a:t>)</a:t>
            </a:r>
          </a:p>
        </p:txBody>
      </p:sp>
      <p:sp>
        <p:nvSpPr>
          <p:cNvPr id="31" name="矢印: 下 30">
            <a:extLst>
              <a:ext uri="{FF2B5EF4-FFF2-40B4-BE49-F238E27FC236}">
                <a16:creationId xmlns:a16="http://schemas.microsoft.com/office/drawing/2014/main" id="{93E6025A-F165-AAFE-90E0-F7285DDE59AC}"/>
              </a:ext>
            </a:extLst>
          </p:cNvPr>
          <p:cNvSpPr/>
          <p:nvPr/>
        </p:nvSpPr>
        <p:spPr>
          <a:xfrm rot="16200000" flipV="1">
            <a:off x="4305639" y="3776184"/>
            <a:ext cx="184752" cy="829798"/>
          </a:xfrm>
          <a:prstGeom prst="downArrow">
            <a:avLst/>
          </a:prstGeom>
          <a:solidFill>
            <a:srgbClr val="FFC91D"/>
          </a:solid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矢印: 下 31">
            <a:extLst>
              <a:ext uri="{FF2B5EF4-FFF2-40B4-BE49-F238E27FC236}">
                <a16:creationId xmlns:a16="http://schemas.microsoft.com/office/drawing/2014/main" id="{8EDA7BBA-9942-D9E5-F42E-63613225FC27}"/>
              </a:ext>
            </a:extLst>
          </p:cNvPr>
          <p:cNvSpPr/>
          <p:nvPr/>
        </p:nvSpPr>
        <p:spPr>
          <a:xfrm rot="3718113" flipV="1">
            <a:off x="4142135" y="3015606"/>
            <a:ext cx="198648" cy="576367"/>
          </a:xfrm>
          <a:prstGeom prst="downArrow">
            <a:avLst/>
          </a:prstGeom>
          <a:solidFill>
            <a:schemeClr val="tx1">
              <a:lumMod val="50000"/>
              <a:lumOff val="50000"/>
            </a:schemeClr>
          </a:solid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矢印: 下 33">
            <a:extLst>
              <a:ext uri="{FF2B5EF4-FFF2-40B4-BE49-F238E27FC236}">
                <a16:creationId xmlns:a16="http://schemas.microsoft.com/office/drawing/2014/main" id="{A94ED127-DC2F-84E0-524E-E3F958940454}"/>
              </a:ext>
            </a:extLst>
          </p:cNvPr>
          <p:cNvSpPr/>
          <p:nvPr/>
        </p:nvSpPr>
        <p:spPr>
          <a:xfrm rot="5973230" flipV="1">
            <a:off x="4174414" y="3447731"/>
            <a:ext cx="198648" cy="576367"/>
          </a:xfrm>
          <a:prstGeom prst="downArrow">
            <a:avLst/>
          </a:prstGeom>
          <a:solidFill>
            <a:schemeClr val="tx1">
              <a:lumMod val="50000"/>
              <a:lumOff val="50000"/>
            </a:schemeClr>
          </a:solid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16506501"/>
      </p:ext>
    </p:extLst>
  </p:cSld>
  <p:clrMapOvr>
    <a:masterClrMapping/>
  </p:clrMapOvr>
  <mc:AlternateContent xmlns:mc="http://schemas.openxmlformats.org/markup-compatibility/2006" xmlns:p14="http://schemas.microsoft.com/office/powerpoint/2010/main">
    <mc:Choice Requires="p14">
      <p:transition spd="slow" p14:dur="2000" advTm="68489"/>
    </mc:Choice>
    <mc:Fallback xmlns="">
      <p:transition spd="slow" advTm="68489"/>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24E6B9-2D5C-8245-B5AA-1F4006A0A4E8}"/>
              </a:ext>
            </a:extLst>
          </p:cNvPr>
          <p:cNvSpPr>
            <a:spLocks noGrp="1"/>
          </p:cNvSpPr>
          <p:nvPr>
            <p:ph type="title"/>
          </p:nvPr>
        </p:nvSpPr>
        <p:spPr/>
        <p:txBody>
          <a:bodyPr>
            <a:normAutofit/>
          </a:bodyPr>
          <a:lstStyle/>
          <a:p>
            <a:r>
              <a:rPr kumimoji="1" lang="ja-JP" altLang="en-US" sz="3200" dirty="0"/>
              <a:t>報告対象サービス一覧</a:t>
            </a:r>
          </a:p>
        </p:txBody>
      </p:sp>
      <p:sp>
        <p:nvSpPr>
          <p:cNvPr id="6" name="テキスト ボックス 5">
            <a:extLst>
              <a:ext uri="{FF2B5EF4-FFF2-40B4-BE49-F238E27FC236}">
                <a16:creationId xmlns:a16="http://schemas.microsoft.com/office/drawing/2014/main" id="{8DFAF9EA-91EB-8516-4D2C-32AC1D45B5A4}"/>
              </a:ext>
            </a:extLst>
          </p:cNvPr>
          <p:cNvSpPr txBox="1"/>
          <p:nvPr/>
        </p:nvSpPr>
        <p:spPr>
          <a:xfrm>
            <a:off x="5257800" y="1828131"/>
            <a:ext cx="3063239" cy="2800767"/>
          </a:xfrm>
          <a:prstGeom prst="rect">
            <a:avLst/>
          </a:prstGeom>
          <a:solidFill>
            <a:srgbClr val="FFFF99"/>
          </a:solidFill>
          <a:ln>
            <a:solidFill>
              <a:schemeClr val="tx1"/>
            </a:solidFill>
          </a:ln>
        </p:spPr>
        <p:txBody>
          <a:bodyPr wrap="square" rtlCol="0">
            <a:spAutoFit/>
          </a:bodyPr>
          <a:lstStyle/>
          <a:p>
            <a:r>
              <a:rPr lang="ja-JP" altLang="en-US" sz="1600" dirty="0"/>
              <a:t>〇のついているサービスが入力対象になります。</a:t>
            </a:r>
            <a:endParaRPr lang="en-US" altLang="ja-JP" sz="1600" dirty="0"/>
          </a:p>
          <a:p>
            <a:endParaRPr lang="en-US" altLang="ja-JP" sz="1600" dirty="0"/>
          </a:p>
          <a:p>
            <a:r>
              <a:rPr lang="ja-JP" altLang="en-US" sz="1600" dirty="0"/>
              <a:t>サービスごとの避難・開所の状況を把握するため、</a:t>
            </a:r>
            <a:r>
              <a:rPr lang="ja-JP" altLang="en-US" sz="1600" b="1" dirty="0">
                <a:solidFill>
                  <a:srgbClr val="3333FF"/>
                </a:solidFill>
              </a:rPr>
              <a:t>サービス単位で入力が必要です。</a:t>
            </a:r>
            <a:endParaRPr lang="en-US" altLang="ja-JP" sz="1600" b="1" dirty="0">
              <a:solidFill>
                <a:srgbClr val="3333FF"/>
              </a:solidFill>
            </a:endParaRPr>
          </a:p>
          <a:p>
            <a:endParaRPr lang="en-US" altLang="ja-JP" sz="1600" dirty="0"/>
          </a:p>
          <a:p>
            <a:r>
              <a:rPr lang="ja-JP" altLang="en-US" sz="1600" dirty="0"/>
              <a:t>また、この表内にサービス名が記載されていない場合、入力対象外です。</a:t>
            </a:r>
            <a:endParaRPr lang="en-US" altLang="ja-JP" sz="1600" dirty="0"/>
          </a:p>
          <a:p>
            <a:endParaRPr lang="en-US" altLang="ja-JP" sz="1600" dirty="0"/>
          </a:p>
        </p:txBody>
      </p:sp>
      <p:pic>
        <p:nvPicPr>
          <p:cNvPr id="8" name="Content Placeholder 7">
            <a:extLst>
              <a:ext uri="{FF2B5EF4-FFF2-40B4-BE49-F238E27FC236}">
                <a16:creationId xmlns:a16="http://schemas.microsoft.com/office/drawing/2014/main" id="{23A09C32-63E2-8A10-1154-5F131FC229A5}"/>
              </a:ext>
            </a:extLst>
          </p:cNvPr>
          <p:cNvPicPr>
            <a:picLocks noGrp="1" noChangeAspect="1"/>
          </p:cNvPicPr>
          <p:nvPr>
            <p:ph idx="1"/>
          </p:nvPr>
        </p:nvPicPr>
        <p:blipFill>
          <a:blip r:embed="rId2"/>
          <a:stretch>
            <a:fillRect/>
          </a:stretch>
        </p:blipFill>
        <p:spPr>
          <a:xfrm>
            <a:off x="825791" y="1308462"/>
            <a:ext cx="3859630" cy="5049369"/>
          </a:xfrm>
          <a:prstGeom prst="rect">
            <a:avLst/>
          </a:prstGeom>
        </p:spPr>
      </p:pic>
      <p:sp>
        <p:nvSpPr>
          <p:cNvPr id="3" name="正方形/長方形 2">
            <a:extLst>
              <a:ext uri="{FF2B5EF4-FFF2-40B4-BE49-F238E27FC236}">
                <a16:creationId xmlns:a16="http://schemas.microsoft.com/office/drawing/2014/main" id="{30FF51FA-C12B-B80C-1760-A94FB028B0D2}"/>
              </a:ext>
            </a:extLst>
          </p:cNvPr>
          <p:cNvSpPr/>
          <p:nvPr/>
        </p:nvSpPr>
        <p:spPr>
          <a:xfrm>
            <a:off x="3189514" y="1307571"/>
            <a:ext cx="762001" cy="5050896"/>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53846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B46CA4-EFF9-8C58-C2E9-7E7AEAF606C5}"/>
              </a:ext>
            </a:extLst>
          </p:cNvPr>
          <p:cNvSpPr>
            <a:spLocks noGrp="1"/>
          </p:cNvSpPr>
          <p:nvPr>
            <p:ph type="title"/>
          </p:nvPr>
        </p:nvSpPr>
        <p:spPr/>
        <p:txBody>
          <a:bodyPr/>
          <a:lstStyle/>
          <a:p>
            <a:r>
              <a:rPr lang="ja-JP" altLang="en-US" dirty="0"/>
              <a:t>報告</a:t>
            </a:r>
            <a:r>
              <a:rPr kumimoji="1" lang="ja-JP" altLang="en-US" dirty="0"/>
              <a:t>対象項目一覧</a:t>
            </a:r>
          </a:p>
        </p:txBody>
      </p:sp>
      <p:sp>
        <p:nvSpPr>
          <p:cNvPr id="7" name="テキスト ボックス 6">
            <a:extLst>
              <a:ext uri="{FF2B5EF4-FFF2-40B4-BE49-F238E27FC236}">
                <a16:creationId xmlns:a16="http://schemas.microsoft.com/office/drawing/2014/main" id="{CEB5F76B-81EB-D5CF-F0D5-6860D6822C4C}"/>
              </a:ext>
            </a:extLst>
          </p:cNvPr>
          <p:cNvSpPr txBox="1"/>
          <p:nvPr/>
        </p:nvSpPr>
        <p:spPr>
          <a:xfrm>
            <a:off x="899160" y="4928082"/>
            <a:ext cx="7126318" cy="646331"/>
          </a:xfrm>
          <a:prstGeom prst="rect">
            <a:avLst/>
          </a:prstGeom>
          <a:solidFill>
            <a:srgbClr val="FFFF99"/>
          </a:solidFill>
          <a:ln>
            <a:solidFill>
              <a:schemeClr val="tx1"/>
            </a:solidFill>
          </a:ln>
        </p:spPr>
        <p:txBody>
          <a:bodyPr wrap="square" rtlCol="0">
            <a:spAutoFit/>
          </a:bodyPr>
          <a:lstStyle/>
          <a:p>
            <a:r>
              <a:rPr kumimoji="1" lang="ja-JP" altLang="en-US" dirty="0"/>
              <a:t>・</a:t>
            </a:r>
            <a:r>
              <a:rPr kumimoji="1" lang="ja-JP" altLang="en-US" dirty="0">
                <a:solidFill>
                  <a:srgbClr val="FF0000"/>
                </a:solidFill>
              </a:rPr>
              <a:t>必須</a:t>
            </a:r>
            <a:r>
              <a:rPr kumimoji="1" lang="ja-JP" altLang="en-US" dirty="0"/>
              <a:t>となっている項目は</a:t>
            </a:r>
            <a:r>
              <a:rPr lang="ja-JP" altLang="en-US" dirty="0"/>
              <a:t>報告</a:t>
            </a:r>
            <a:r>
              <a:rPr kumimoji="1" lang="ja-JP" altLang="en-US" dirty="0"/>
              <a:t>必須の項目</a:t>
            </a:r>
            <a:endParaRPr kumimoji="1" lang="en-US" altLang="ja-JP" dirty="0"/>
          </a:p>
          <a:p>
            <a:r>
              <a:rPr lang="ja-JP" altLang="en-US" dirty="0"/>
              <a:t>⇒身の安全を確保した上で必須項目の状況を確認する</a:t>
            </a:r>
            <a:endParaRPr kumimoji="1" lang="en-US" altLang="ja-JP" dirty="0"/>
          </a:p>
        </p:txBody>
      </p:sp>
      <p:sp>
        <p:nvSpPr>
          <p:cNvPr id="10" name="タイトル 1">
            <a:extLst>
              <a:ext uri="{FF2B5EF4-FFF2-40B4-BE49-F238E27FC236}">
                <a16:creationId xmlns:a16="http://schemas.microsoft.com/office/drawing/2014/main" id="{951C128A-AA6D-A2CE-2AB8-0425AF62AF6A}"/>
              </a:ext>
            </a:extLst>
          </p:cNvPr>
          <p:cNvSpPr txBox="1">
            <a:spLocks/>
          </p:cNvSpPr>
          <p:nvPr/>
        </p:nvSpPr>
        <p:spPr>
          <a:xfrm>
            <a:off x="899160" y="1473176"/>
            <a:ext cx="5196840" cy="301020"/>
          </a:xfrm>
          <a:prstGeom prst="rect">
            <a:avLst/>
          </a:prstGeom>
        </p:spPr>
        <p:txBody>
          <a:bodyPr vert="horz" lIns="91440" tIns="45720" rIns="91440" bIns="45720" rtlCol="0" anchor="b">
            <a:normAutofit fontScale="92500" lnSpcReduction="20000"/>
          </a:bodyPr>
          <a:lstStyle>
            <a:lvl1pPr marL="0" algn="l" defTabSz="685800" rtl="0" eaLnBrk="1" latinLnBrk="0" hangingPunct="1">
              <a:lnSpc>
                <a:spcPct val="85000"/>
              </a:lnSpc>
              <a:spcBef>
                <a:spcPct val="0"/>
              </a:spcBef>
              <a:buNone/>
              <a:defRPr kumimoji="1" sz="3600" kern="1200" spc="-38" baseline="0">
                <a:solidFill>
                  <a:schemeClr val="tx1">
                    <a:lumMod val="75000"/>
                    <a:lumOff val="25000"/>
                  </a:schemeClr>
                </a:solidFill>
                <a:latin typeface="+mj-lt"/>
                <a:ea typeface="+mj-ea"/>
                <a:cs typeface="+mj-cs"/>
              </a:defRPr>
            </a:lvl1pPr>
          </a:lstStyle>
          <a:p>
            <a:r>
              <a:rPr lang="ja-JP" altLang="en-US" sz="2000" dirty="0"/>
              <a:t>報告対象項目一覧</a:t>
            </a:r>
            <a:endParaRPr lang="ja-JP" altLang="en-US" dirty="0"/>
          </a:p>
        </p:txBody>
      </p:sp>
      <p:sp>
        <p:nvSpPr>
          <p:cNvPr id="11" name="スライド番号プレースホルダー 10">
            <a:extLst>
              <a:ext uri="{FF2B5EF4-FFF2-40B4-BE49-F238E27FC236}">
                <a16:creationId xmlns:a16="http://schemas.microsoft.com/office/drawing/2014/main" id="{806C458C-504B-54FB-2ADC-3941440F409E}"/>
              </a:ext>
            </a:extLst>
          </p:cNvPr>
          <p:cNvSpPr>
            <a:spLocks noGrp="1"/>
          </p:cNvSpPr>
          <p:nvPr>
            <p:ph type="sldNum" sz="quarter" idx="12"/>
          </p:nvPr>
        </p:nvSpPr>
        <p:spPr/>
        <p:txBody>
          <a:bodyPr/>
          <a:lstStyle/>
          <a:p>
            <a:fld id="{A99D720A-4AD5-4DCF-885F-DE5297996123}" type="slidenum">
              <a:rPr kumimoji="1" lang="ja-JP" altLang="en-US" smtClean="0"/>
              <a:t>6</a:t>
            </a:fld>
            <a:endParaRPr kumimoji="1" lang="ja-JP" altLang="en-US"/>
          </a:p>
        </p:txBody>
      </p:sp>
      <p:pic>
        <p:nvPicPr>
          <p:cNvPr id="3" name="Picture 2">
            <a:extLst>
              <a:ext uri="{FF2B5EF4-FFF2-40B4-BE49-F238E27FC236}">
                <a16:creationId xmlns:a16="http://schemas.microsoft.com/office/drawing/2014/main" id="{A935AA17-6884-B0CF-64CC-22D23337FB3C}"/>
              </a:ext>
            </a:extLst>
          </p:cNvPr>
          <p:cNvPicPr>
            <a:picLocks noChangeAspect="1"/>
          </p:cNvPicPr>
          <p:nvPr/>
        </p:nvPicPr>
        <p:blipFill>
          <a:blip r:embed="rId3"/>
          <a:stretch>
            <a:fillRect/>
          </a:stretch>
        </p:blipFill>
        <p:spPr>
          <a:xfrm>
            <a:off x="827620" y="1893902"/>
            <a:ext cx="6619875" cy="2428875"/>
          </a:xfrm>
          <a:prstGeom prst="rect">
            <a:avLst/>
          </a:prstGeom>
        </p:spPr>
      </p:pic>
    </p:spTree>
    <p:extLst>
      <p:ext uri="{BB962C8B-B14F-4D97-AF65-F5344CB8AC3E}">
        <p14:creationId xmlns:p14="http://schemas.microsoft.com/office/powerpoint/2010/main" val="1071880265"/>
      </p:ext>
    </p:extLst>
  </p:cSld>
  <p:clrMapOvr>
    <a:masterClrMapping/>
  </p:clrMapOvr>
  <mc:AlternateContent xmlns:mc="http://schemas.openxmlformats.org/markup-compatibility/2006" xmlns:p14="http://schemas.microsoft.com/office/powerpoint/2010/main">
    <mc:Choice Requires="p14">
      <p:transition spd="slow" p14:dur="2000" advTm="12754"/>
    </mc:Choice>
    <mc:Fallback xmlns="">
      <p:transition spd="slow" advTm="12754"/>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400F3E-D136-596D-74D1-E814F4FD0AE8}"/>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DBA35365-1D98-3EC7-D4B2-3DEFAB0E47EB}"/>
              </a:ext>
            </a:extLst>
          </p:cNvPr>
          <p:cNvSpPr>
            <a:spLocks noGrp="1"/>
          </p:cNvSpPr>
          <p:nvPr>
            <p:ph idx="1"/>
          </p:nvPr>
        </p:nvSpPr>
        <p:spPr>
          <a:xfrm>
            <a:off x="571500" y="1625926"/>
            <a:ext cx="7543800" cy="4023360"/>
          </a:xfrm>
        </p:spPr>
        <p:txBody>
          <a:bodyPr/>
          <a:lstStyle/>
          <a:p>
            <a:r>
              <a:rPr lang="ja-JP" altLang="en-US" sz="2400" dirty="0"/>
              <a:t>〇機能拡充の沿革</a:t>
            </a:r>
            <a:endParaRPr lang="en-US" altLang="ja-JP" sz="2400" dirty="0"/>
          </a:p>
          <a:p>
            <a:endParaRPr kumimoji="1" lang="ja-JP" altLang="en-US" dirty="0"/>
          </a:p>
        </p:txBody>
      </p:sp>
      <p:sp>
        <p:nvSpPr>
          <p:cNvPr id="4" name="スライド番号プレースホルダー 3">
            <a:extLst>
              <a:ext uri="{FF2B5EF4-FFF2-40B4-BE49-F238E27FC236}">
                <a16:creationId xmlns:a16="http://schemas.microsoft.com/office/drawing/2014/main" id="{F07B3AC3-C0A4-B7A0-0B97-C12C7FBC1941}"/>
              </a:ext>
            </a:extLst>
          </p:cNvPr>
          <p:cNvSpPr>
            <a:spLocks noGrp="1"/>
          </p:cNvSpPr>
          <p:nvPr>
            <p:ph type="sldNum" sz="quarter" idx="12"/>
          </p:nvPr>
        </p:nvSpPr>
        <p:spPr/>
        <p:txBody>
          <a:bodyPr/>
          <a:lstStyle/>
          <a:p>
            <a:fld id="{A99D720A-4AD5-4DCF-885F-DE5297996123}" type="slidenum">
              <a:rPr kumimoji="1" lang="ja-JP" altLang="en-US" smtClean="0"/>
              <a:t>7</a:t>
            </a:fld>
            <a:endParaRPr kumimoji="1" lang="ja-JP" altLang="en-US"/>
          </a:p>
        </p:txBody>
      </p:sp>
      <p:graphicFrame>
        <p:nvGraphicFramePr>
          <p:cNvPr id="6" name="表 5">
            <a:extLst>
              <a:ext uri="{FF2B5EF4-FFF2-40B4-BE49-F238E27FC236}">
                <a16:creationId xmlns:a16="http://schemas.microsoft.com/office/drawing/2014/main" id="{0005603F-129A-090F-71EA-16E1471EF1A4}"/>
              </a:ext>
            </a:extLst>
          </p:cNvPr>
          <p:cNvGraphicFramePr>
            <a:graphicFrameLocks noGrp="1"/>
          </p:cNvGraphicFramePr>
          <p:nvPr>
            <p:extLst>
              <p:ext uri="{D42A27DB-BD31-4B8C-83A1-F6EECF244321}">
                <p14:modId xmlns:p14="http://schemas.microsoft.com/office/powerpoint/2010/main" val="1065032484"/>
              </p:ext>
            </p:extLst>
          </p:nvPr>
        </p:nvGraphicFramePr>
        <p:xfrm>
          <a:off x="571500" y="2574563"/>
          <a:ext cx="8458200" cy="2841499"/>
        </p:xfrm>
        <a:graphic>
          <a:graphicData uri="http://schemas.openxmlformats.org/drawingml/2006/table">
            <a:tbl>
              <a:tblPr/>
              <a:tblGrid>
                <a:gridCol w="859715">
                  <a:extLst>
                    <a:ext uri="{9D8B030D-6E8A-4147-A177-3AD203B41FA5}">
                      <a16:colId xmlns:a16="http://schemas.microsoft.com/office/drawing/2014/main" val="1554980148"/>
                    </a:ext>
                  </a:extLst>
                </a:gridCol>
                <a:gridCol w="3615570">
                  <a:extLst>
                    <a:ext uri="{9D8B030D-6E8A-4147-A177-3AD203B41FA5}">
                      <a16:colId xmlns:a16="http://schemas.microsoft.com/office/drawing/2014/main" val="1663338265"/>
                    </a:ext>
                  </a:extLst>
                </a:gridCol>
                <a:gridCol w="3982915">
                  <a:extLst>
                    <a:ext uri="{9D8B030D-6E8A-4147-A177-3AD203B41FA5}">
                      <a16:colId xmlns:a16="http://schemas.microsoft.com/office/drawing/2014/main" val="3984916004"/>
                    </a:ext>
                  </a:extLst>
                </a:gridCol>
              </a:tblGrid>
              <a:tr h="334294">
                <a:tc>
                  <a:txBody>
                    <a:bodyPr/>
                    <a:lstStyle/>
                    <a:p>
                      <a:pPr algn="l" fontAlgn="ctr">
                        <a:buNone/>
                      </a:pP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時期</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主な内容</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目的</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709667233"/>
                  </a:ext>
                </a:extLst>
              </a:tr>
              <a:tr h="50144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令和</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a:t>
                      </a: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年度</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システム運用開始</a:t>
                      </a:r>
                      <a:endParaRPr lang="en-US" altLang="ja-JP" sz="1050" b="0" i="0" u="none" strike="noStrike" dirty="0">
                        <a:solidFill>
                          <a:srgbClr val="000000"/>
                        </a:solidFill>
                        <a:effectLst/>
                        <a:latin typeface="游ゴシック" panose="020B0400000000000000" pitchFamily="50" charset="-128"/>
                        <a:ea typeface="游ゴシック" panose="020B0400000000000000" pitchFamily="50" charset="-128"/>
                      </a:endParaRPr>
                    </a:p>
                    <a:p>
                      <a:pPr algn="l" fontAlgn="ctr">
                        <a:buNone/>
                      </a:pP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（介護サービス情報公表システムのサブシステムとして構築）</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介護施設等の被災状況を国・自治体で迅速に把握・共有するため</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18514119"/>
                  </a:ext>
                </a:extLst>
              </a:tr>
              <a:tr h="334294">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令和</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a:t>
                      </a: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年</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9</a:t>
                      </a: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月</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zh-TW" altLang="en-US" sz="1000" b="0" i="0" u="none" strike="noStrike">
                          <a:solidFill>
                            <a:srgbClr val="000000"/>
                          </a:solidFill>
                          <a:effectLst/>
                          <a:latin typeface="游ゴシック" panose="020B0400000000000000" pitchFamily="50" charset="-128"/>
                          <a:ea typeface="游ゴシック" panose="020B0400000000000000" pitchFamily="50" charset="-128"/>
                        </a:rPr>
                        <a:t>本格運用開始</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災害発生時の被災状況報告の電子化・迅速化</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8050496"/>
                  </a:ext>
                </a:extLst>
              </a:tr>
              <a:tr h="334294">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令和</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7</a:t>
                      </a: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年度</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全自治体職員による代理入力を可能化</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被災施設が入力できない場合でも自治体が迅速に状況把握できるようにするため </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41868094"/>
                  </a:ext>
                </a:extLst>
              </a:tr>
              <a:tr h="668588">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令和</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7</a:t>
                      </a: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年度末</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平時の備蓄状況報告機能を追加</a:t>
                      </a:r>
                      <a:b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b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飲料水、食料、簡易トイレ、非常用発電機、燃料、</a:t>
                      </a:r>
                      <a:r>
                        <a:rPr lang="en-US" altLang="ja-JP" sz="1000" b="0" i="0" u="none" strike="noStrike" dirty="0">
                          <a:solidFill>
                            <a:srgbClr val="000000"/>
                          </a:solidFill>
                          <a:effectLst/>
                          <a:latin typeface="游ゴシック" panose="020B0400000000000000" pitchFamily="50" charset="-128"/>
                          <a:ea typeface="游ゴシック" panose="020B0400000000000000" pitchFamily="50" charset="-128"/>
                        </a:rPr>
                        <a:t>BCP</a:t>
                      </a: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a:t>
                      </a:r>
                      <a:endParaRPr lang="en-US" altLang="ja-JP" sz="1000" b="0" i="0" u="none" strike="noStrike" dirty="0">
                        <a:solidFill>
                          <a:srgbClr val="000000"/>
                        </a:solidFill>
                        <a:effectLst/>
                        <a:latin typeface="游ゴシック" panose="020B0400000000000000" pitchFamily="50" charset="-128"/>
                        <a:ea typeface="游ゴシック" panose="020B0400000000000000" pitchFamily="50" charset="-128"/>
                      </a:endParaRPr>
                    </a:p>
                    <a:p>
                      <a:pPr algn="l" fontAlgn="ctr">
                        <a:buNone/>
                      </a:pP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感染症対策物資</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災害時の支援計画策定に活用するため </a:t>
                      </a:r>
                      <a:b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平時から施設の備蓄状況を把握し、支援の優先順位を判断するため</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09643758"/>
                  </a:ext>
                </a:extLst>
              </a:tr>
              <a:tr h="668588">
                <a:tc>
                  <a:txBody>
                    <a:bodyPr/>
                    <a:lstStyle/>
                    <a:p>
                      <a:pPr algn="l" fontAlgn="ctr">
                        <a:buNone/>
                      </a:pP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令和</a:t>
                      </a:r>
                      <a:r>
                        <a:rPr lang="en-US" altLang="ja-JP" sz="1000" b="0" i="0" u="none" strike="noStrike" dirty="0">
                          <a:solidFill>
                            <a:srgbClr val="000000"/>
                          </a:solidFill>
                          <a:effectLst/>
                          <a:latin typeface="游ゴシック" panose="020B0400000000000000" pitchFamily="50" charset="-128"/>
                          <a:ea typeface="游ゴシック" panose="020B0400000000000000" pitchFamily="50" charset="-128"/>
                        </a:rPr>
                        <a:t>8</a:t>
                      </a: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年度</a:t>
                      </a:r>
                      <a:endParaRPr lang="en-US" altLang="ja-JP" sz="1000" b="0" i="0" u="none" strike="noStrike" dirty="0">
                        <a:solidFill>
                          <a:srgbClr val="000000"/>
                        </a:solidFill>
                        <a:effectLst/>
                        <a:latin typeface="游ゴシック" panose="020B0400000000000000" pitchFamily="50" charset="-128"/>
                        <a:ea typeface="游ゴシック" panose="020B0400000000000000" pitchFamily="50" charset="-128"/>
                      </a:endParaRPr>
                    </a:p>
                    <a:p>
                      <a:pPr algn="l" fontAlgn="ctr">
                        <a:buNone/>
                      </a:pP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（予定）</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en-US" altLang="ja-JP" sz="1000" b="0" i="0" u="none" strike="noStrike" dirty="0">
                          <a:solidFill>
                            <a:srgbClr val="000000"/>
                          </a:solidFill>
                          <a:effectLst/>
                          <a:latin typeface="游ゴシック" panose="020B0400000000000000" pitchFamily="50" charset="-128"/>
                          <a:ea typeface="游ゴシック" panose="020B0400000000000000" pitchFamily="50" charset="-128"/>
                        </a:rPr>
                        <a:t>DMAT</a:t>
                      </a: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等による代理入力機能追加、介護情報基盤との連携強化</a:t>
                      </a:r>
                      <a:b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b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市町村単位での災害登録機能等</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より迅速で正確な被災状況把握のため</a:t>
                      </a:r>
                    </a:p>
                  </a:txBody>
                  <a:tcPr marL="5029" marR="5029" marT="50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92505765"/>
                  </a:ext>
                </a:extLst>
              </a:tr>
            </a:tbl>
          </a:graphicData>
        </a:graphic>
      </p:graphicFrame>
    </p:spTree>
    <p:extLst>
      <p:ext uri="{BB962C8B-B14F-4D97-AF65-F5344CB8AC3E}">
        <p14:creationId xmlns:p14="http://schemas.microsoft.com/office/powerpoint/2010/main" val="3188261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A66EC8-4AFE-5D29-8E1C-1C2D0286B615}"/>
              </a:ext>
            </a:extLst>
          </p:cNvPr>
          <p:cNvSpPr>
            <a:spLocks noGrp="1"/>
          </p:cNvSpPr>
          <p:nvPr>
            <p:ph type="title"/>
          </p:nvPr>
        </p:nvSpPr>
        <p:spPr/>
        <p:txBody>
          <a:bodyPr/>
          <a:lstStyle/>
          <a:p>
            <a:endParaRPr kumimoji="1" lang="ja-JP" altLang="en-US" dirty="0"/>
          </a:p>
        </p:txBody>
      </p:sp>
      <p:sp>
        <p:nvSpPr>
          <p:cNvPr id="3" name="コンテンツ プレースホルダー 2">
            <a:extLst>
              <a:ext uri="{FF2B5EF4-FFF2-40B4-BE49-F238E27FC236}">
                <a16:creationId xmlns:a16="http://schemas.microsoft.com/office/drawing/2014/main" id="{09788C3C-D07A-13D0-B262-1A67177067C1}"/>
              </a:ext>
            </a:extLst>
          </p:cNvPr>
          <p:cNvSpPr>
            <a:spLocks noGrp="1"/>
          </p:cNvSpPr>
          <p:nvPr>
            <p:ph idx="1"/>
          </p:nvPr>
        </p:nvSpPr>
        <p:spPr>
          <a:xfrm>
            <a:off x="726244" y="1417320"/>
            <a:ext cx="8189155" cy="4921934"/>
          </a:xfrm>
        </p:spPr>
        <p:txBody>
          <a:bodyPr>
            <a:normAutofit/>
          </a:bodyPr>
          <a:lstStyle/>
          <a:p>
            <a:r>
              <a:rPr kumimoji="1" lang="ja-JP" altLang="en-US" sz="2000" dirty="0"/>
              <a:t>〇システムを活用するメリット</a:t>
            </a:r>
            <a:endParaRPr kumimoji="1" lang="en-US" altLang="ja-JP" sz="2000" dirty="0"/>
          </a:p>
          <a:p>
            <a:r>
              <a:rPr lang="en-US" altLang="ja-JP" sz="2000" dirty="0"/>
              <a:t>【</a:t>
            </a:r>
            <a:r>
              <a:rPr lang="ja-JP" altLang="en-US" sz="2000" dirty="0"/>
              <a:t>施設</a:t>
            </a:r>
            <a:r>
              <a:rPr lang="en-US" altLang="ja-JP" sz="2000" dirty="0"/>
              <a:t>】</a:t>
            </a:r>
          </a:p>
          <a:p>
            <a:r>
              <a:rPr lang="ja-JP" altLang="en-US" sz="2000" dirty="0"/>
              <a:t>➀</a:t>
            </a:r>
            <a:r>
              <a:rPr kumimoji="1" lang="ja-JP" altLang="en-US" sz="2000" dirty="0"/>
              <a:t>一度の入力で被災状況を国・県・市町へ共有できる</a:t>
            </a:r>
            <a:endParaRPr kumimoji="1" lang="en-US" altLang="ja-JP" sz="2000" dirty="0"/>
          </a:p>
          <a:p>
            <a:r>
              <a:rPr lang="ja-JP" altLang="en-US" sz="2000" dirty="0"/>
              <a:t>②</a:t>
            </a:r>
            <a:r>
              <a:rPr kumimoji="1" lang="ja-JP" altLang="en-US" sz="2000" dirty="0"/>
              <a:t>支援要請を迅速に伝えられる</a:t>
            </a:r>
            <a:endParaRPr lang="en-US" altLang="ja-JP" sz="2000" dirty="0"/>
          </a:p>
          <a:p>
            <a:r>
              <a:rPr lang="ja-JP" altLang="en-US" sz="2000" dirty="0"/>
              <a:t>③</a:t>
            </a:r>
            <a:r>
              <a:rPr kumimoji="1" lang="ja-JP" altLang="en-US" sz="2000" dirty="0"/>
              <a:t>電話がつながらない状況でも報告できる</a:t>
            </a:r>
            <a:br>
              <a:rPr kumimoji="1" lang="en-US" altLang="ja-JP" sz="2000" dirty="0"/>
            </a:br>
            <a:endParaRPr lang="en-US" altLang="ja-JP" sz="1600" dirty="0"/>
          </a:p>
          <a:p>
            <a:r>
              <a:rPr lang="en-US" altLang="ja-JP" sz="1800" dirty="0"/>
              <a:t>【</a:t>
            </a:r>
            <a:r>
              <a:rPr lang="ja-JP" altLang="en-US" sz="1800" dirty="0"/>
              <a:t>市町・県</a:t>
            </a:r>
            <a:r>
              <a:rPr lang="en-US" altLang="ja-JP" sz="1800" dirty="0"/>
              <a:t>】</a:t>
            </a:r>
          </a:p>
          <a:p>
            <a:r>
              <a:rPr lang="ja-JP" altLang="en-US" sz="2000" dirty="0"/>
              <a:t>➀</a:t>
            </a:r>
            <a:r>
              <a:rPr kumimoji="1" lang="ja-JP" altLang="en-US" sz="2000" dirty="0"/>
              <a:t>管内施設の被災状況を一覧で把握できる</a:t>
            </a:r>
            <a:endParaRPr kumimoji="1" lang="en-US" altLang="ja-JP" sz="2000" dirty="0"/>
          </a:p>
          <a:p>
            <a:r>
              <a:rPr lang="ja-JP" altLang="en-US" sz="2000" dirty="0"/>
              <a:t>②支援の優先順位を判断できる</a:t>
            </a:r>
            <a:endParaRPr lang="en-US" altLang="ja-JP" sz="2000" dirty="0"/>
          </a:p>
          <a:p>
            <a:r>
              <a:rPr lang="ja-JP" altLang="en-US" sz="2000" dirty="0"/>
              <a:t>③</a:t>
            </a:r>
            <a:r>
              <a:rPr kumimoji="1" lang="ja-JP" altLang="en-US" sz="2000" dirty="0"/>
              <a:t>国への報告負担を軽減できる</a:t>
            </a:r>
            <a:r>
              <a:rPr kumimoji="1" lang="en-US" altLang="ja-JP" sz="2000" dirty="0"/>
              <a:t>(</a:t>
            </a:r>
            <a:r>
              <a:rPr kumimoji="1" lang="ja-JP" altLang="en-US" sz="2000" dirty="0"/>
              <a:t>同じ情報を確認できる</a:t>
            </a:r>
            <a:r>
              <a:rPr kumimoji="1" lang="en-US" altLang="ja-JP" sz="2000" dirty="0"/>
              <a:t>)</a:t>
            </a:r>
          </a:p>
          <a:p>
            <a:r>
              <a:rPr lang="ja-JP" altLang="en-US" sz="2000" dirty="0"/>
              <a:t>④平時の備蓄状況を把握できる</a:t>
            </a:r>
            <a:endParaRPr lang="en-US" altLang="ja-JP" sz="2000" dirty="0"/>
          </a:p>
          <a:p>
            <a:endParaRPr kumimoji="1" lang="en-US" altLang="ja-JP" sz="2000" dirty="0"/>
          </a:p>
          <a:p>
            <a:endParaRPr kumimoji="1" lang="ja-JP" altLang="en-US" sz="2000" dirty="0"/>
          </a:p>
        </p:txBody>
      </p:sp>
      <p:sp>
        <p:nvSpPr>
          <p:cNvPr id="4" name="スライド番号プレースホルダー 3">
            <a:extLst>
              <a:ext uri="{FF2B5EF4-FFF2-40B4-BE49-F238E27FC236}">
                <a16:creationId xmlns:a16="http://schemas.microsoft.com/office/drawing/2014/main" id="{78F3D2D1-07F0-3AB4-34F8-E6391CD03496}"/>
              </a:ext>
            </a:extLst>
          </p:cNvPr>
          <p:cNvSpPr>
            <a:spLocks noGrp="1"/>
          </p:cNvSpPr>
          <p:nvPr>
            <p:ph type="sldNum" sz="quarter" idx="12"/>
          </p:nvPr>
        </p:nvSpPr>
        <p:spPr/>
        <p:txBody>
          <a:bodyPr/>
          <a:lstStyle/>
          <a:p>
            <a:fld id="{A99D720A-4AD5-4DCF-885F-DE5297996123}" type="slidenum">
              <a:rPr kumimoji="1" lang="ja-JP" altLang="en-US" smtClean="0"/>
              <a:t>8</a:t>
            </a:fld>
            <a:endParaRPr kumimoji="1" lang="ja-JP" altLang="en-US"/>
          </a:p>
        </p:txBody>
      </p:sp>
    </p:spTree>
    <p:extLst>
      <p:ext uri="{BB962C8B-B14F-4D97-AF65-F5344CB8AC3E}">
        <p14:creationId xmlns:p14="http://schemas.microsoft.com/office/powerpoint/2010/main" val="9662814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13C9C9-B3C6-DFBC-51A8-8D30441BEBF6}"/>
              </a:ext>
            </a:extLst>
          </p:cNvPr>
          <p:cNvSpPr>
            <a:spLocks noGrp="1"/>
          </p:cNvSpPr>
          <p:nvPr>
            <p:ph type="title"/>
          </p:nvPr>
        </p:nvSpPr>
        <p:spPr/>
        <p:txBody>
          <a:bodyPr>
            <a:normAutofit/>
          </a:bodyPr>
          <a:lstStyle/>
          <a:p>
            <a:r>
              <a:rPr lang="ja-JP" altLang="en-US" sz="3200" dirty="0">
                <a:latin typeface="Aptos Display"/>
                <a:ea typeface="ＭＳ Ｐゴシック"/>
              </a:rPr>
              <a:t>訓練概要</a:t>
            </a:r>
            <a:endParaRPr lang="ja-JP" sz="3200" dirty="0">
              <a:latin typeface="Aptos Display"/>
              <a:ea typeface="ＭＳ Ｐゴシック"/>
            </a:endParaRPr>
          </a:p>
        </p:txBody>
      </p:sp>
      <p:sp>
        <p:nvSpPr>
          <p:cNvPr id="3" name="コンテンツ プレースホルダー 2">
            <a:extLst>
              <a:ext uri="{FF2B5EF4-FFF2-40B4-BE49-F238E27FC236}">
                <a16:creationId xmlns:a16="http://schemas.microsoft.com/office/drawing/2014/main" id="{1832C85E-A87D-C083-8593-028E99BDAF25}"/>
              </a:ext>
            </a:extLst>
          </p:cNvPr>
          <p:cNvSpPr>
            <a:spLocks noGrp="1"/>
          </p:cNvSpPr>
          <p:nvPr>
            <p:ph idx="1"/>
          </p:nvPr>
        </p:nvSpPr>
        <p:spPr>
          <a:xfrm>
            <a:off x="800100" y="1485249"/>
            <a:ext cx="7543800" cy="4023360"/>
          </a:xfrm>
        </p:spPr>
        <p:txBody>
          <a:bodyPr vert="horz" lIns="91440" tIns="45720" rIns="91440" bIns="45720" rtlCol="0" anchor="t">
            <a:normAutofit/>
          </a:bodyPr>
          <a:lstStyle/>
          <a:p>
            <a:pPr marL="0" indent="0">
              <a:buNone/>
            </a:pPr>
            <a:r>
              <a:rPr lang="ja-JP" altLang="en-US" sz="2400" dirty="0"/>
              <a:t>〇目的</a:t>
            </a:r>
            <a:endParaRPr lang="en-US" altLang="ja-JP" sz="2400" dirty="0"/>
          </a:p>
          <a:p>
            <a:pPr marL="0" indent="0">
              <a:buNone/>
            </a:pPr>
            <a:r>
              <a:rPr lang="ja-JP" altLang="en-US" sz="2400" dirty="0">
                <a:ea typeface="ＭＳ Ｐゴシック"/>
              </a:rPr>
              <a:t>① システム操作に習熟すること</a:t>
            </a:r>
            <a:endParaRPr lang="en-US" altLang="ja-JP" sz="2400" dirty="0">
              <a:ea typeface="ＭＳ Ｐゴシック"/>
            </a:endParaRPr>
          </a:p>
          <a:p>
            <a:pPr marL="0" indent="0">
              <a:buNone/>
            </a:pPr>
            <a:r>
              <a:rPr lang="ja-JP" altLang="en-US" sz="2400" dirty="0">
                <a:ea typeface="ＭＳ Ｐゴシック"/>
              </a:rPr>
              <a:t>② 関係機関の連携体制を確認すること</a:t>
            </a:r>
            <a:endParaRPr lang="en-US" altLang="ja-JP" sz="2400" dirty="0">
              <a:ea typeface="ＭＳ Ｐゴシック"/>
            </a:endParaRPr>
          </a:p>
          <a:p>
            <a:pPr marL="0" indent="0">
              <a:buNone/>
            </a:pPr>
            <a:r>
              <a:rPr lang="ja-JP" altLang="en-US" sz="2400" dirty="0">
                <a:ea typeface="ＭＳ Ｐゴシック"/>
              </a:rPr>
              <a:t>③ システム運用上の課題を把握・改善すること</a:t>
            </a:r>
            <a:endParaRPr lang="en-US" altLang="ja-JP" sz="2400" dirty="0">
              <a:ea typeface="ＭＳ Ｐゴシック"/>
            </a:endParaRPr>
          </a:p>
          <a:p>
            <a:pPr marL="0" indent="0">
              <a:buNone/>
            </a:pPr>
            <a:r>
              <a:rPr lang="ja-JP" altLang="en-US" sz="2400" dirty="0">
                <a:ea typeface="ＭＳ Ｐゴシック"/>
              </a:rPr>
              <a:t>④被災施設への迅速な支援につなげること　　</a:t>
            </a:r>
          </a:p>
        </p:txBody>
      </p:sp>
      <p:sp>
        <p:nvSpPr>
          <p:cNvPr id="4" name="スライド番号プレースホルダー 3">
            <a:extLst>
              <a:ext uri="{FF2B5EF4-FFF2-40B4-BE49-F238E27FC236}">
                <a16:creationId xmlns:a16="http://schemas.microsoft.com/office/drawing/2014/main" id="{C15D79E8-FB0E-9E9A-3488-099BB31ED66C}"/>
              </a:ext>
            </a:extLst>
          </p:cNvPr>
          <p:cNvSpPr>
            <a:spLocks noGrp="1"/>
          </p:cNvSpPr>
          <p:nvPr>
            <p:ph type="sldNum" sz="quarter" idx="12"/>
          </p:nvPr>
        </p:nvSpPr>
        <p:spPr/>
        <p:txBody>
          <a:bodyPr/>
          <a:lstStyle/>
          <a:p>
            <a:fld id="{A99D720A-4AD5-4DCF-885F-DE5297996123}" type="slidenum">
              <a:rPr kumimoji="1" lang="ja-JP" altLang="en-US" smtClean="0"/>
              <a:t>9</a:t>
            </a:fld>
            <a:endParaRPr kumimoji="1" lang="ja-JP" altLang="en-US"/>
          </a:p>
        </p:txBody>
      </p:sp>
    </p:spTree>
    <p:extLst>
      <p:ext uri="{BB962C8B-B14F-4D97-AF65-F5344CB8AC3E}">
        <p14:creationId xmlns:p14="http://schemas.microsoft.com/office/powerpoint/2010/main" val="2884736842"/>
      </p:ext>
    </p:extLst>
  </p:cSld>
  <p:clrMapOvr>
    <a:masterClrMapping/>
  </p:clrMapOvr>
</p:sld>
</file>

<file path=ppt/theme/theme1.xml><?xml version="1.0" encoding="utf-8"?>
<a:theme xmlns:a="http://schemas.openxmlformats.org/drawingml/2006/main" name="テーマ1">
  <a:themeElements>
    <a:clrScheme name="青">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テーマ1" id="{459396FF-2EC2-4A76-834E-32A379DF1D66}" vid="{812E47D8-B157-4A8D-8913-E228BB0A4D6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テーマ1</Template>
  <TotalTime>217</TotalTime>
  <Words>1076</Words>
  <Application>Microsoft Office PowerPoint</Application>
  <PresentationFormat>画面に合わせる (4:3)</PresentationFormat>
  <Paragraphs>151</Paragraphs>
  <Slides>14</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14</vt:i4>
      </vt:variant>
    </vt:vector>
  </HeadingPairs>
  <TitlesOfParts>
    <vt:vector size="21" baseType="lpstr">
      <vt:lpstr>ＭＳ Ｐゴシック</vt:lpstr>
      <vt:lpstr>游ゴシック</vt:lpstr>
      <vt:lpstr>Aptos</vt:lpstr>
      <vt:lpstr>Aptos Display</vt:lpstr>
      <vt:lpstr>Calibri</vt:lpstr>
      <vt:lpstr>Calibri Light</vt:lpstr>
      <vt:lpstr>テーマ1</vt:lpstr>
      <vt:lpstr>災害時情報共有システム訓練 について</vt:lpstr>
      <vt:lpstr>アジェンダ</vt:lpstr>
      <vt:lpstr>システム概要</vt:lpstr>
      <vt:lpstr>システムを使った被災報告の流れ</vt:lpstr>
      <vt:lpstr>報告対象サービス一覧</vt:lpstr>
      <vt:lpstr>報告対象項目一覧</vt:lpstr>
      <vt:lpstr>PowerPoint プレゼンテーション</vt:lpstr>
      <vt:lpstr>PowerPoint プレゼンテーション</vt:lpstr>
      <vt:lpstr>訓練概要</vt:lpstr>
      <vt:lpstr>PowerPoint プレゼンテーション</vt:lpstr>
      <vt:lpstr>今年度の訓練日程</vt:lpstr>
      <vt:lpstr>訓練当日の流れ</vt:lpstr>
      <vt:lpstr>訓練で確認する項目</vt:lpstr>
      <vt:lpstr>Q&amp;A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佐藤 洋介</dc:creator>
  <cp:lastModifiedBy>佐藤 洋介</cp:lastModifiedBy>
  <cp:revision>609</cp:revision>
  <dcterms:created xsi:type="dcterms:W3CDTF">2026-07-05T04:22:38Z</dcterms:created>
  <dcterms:modified xsi:type="dcterms:W3CDTF">2026-07-10T04:05:03Z</dcterms:modified>
</cp:coreProperties>
</file>