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sldIdLst>
    <p:sldId id="256" r:id="rId2"/>
    <p:sldId id="288" r:id="rId3"/>
    <p:sldId id="289" r:id="rId4"/>
    <p:sldId id="303" r:id="rId5"/>
    <p:sldId id="291" r:id="rId6"/>
    <p:sldId id="268" r:id="rId7"/>
    <p:sldId id="281" r:id="rId8"/>
    <p:sldId id="266" r:id="rId9"/>
    <p:sldId id="280" r:id="rId10"/>
    <p:sldId id="292" r:id="rId11"/>
    <p:sldId id="282" r:id="rId12"/>
    <p:sldId id="284" r:id="rId13"/>
    <p:sldId id="286" r:id="rId1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99"/>
    <a:srgbClr val="FFFF99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1FF68B-A4F6-4AC9-8BDA-830E178825E7}" v="1" dt="2026-07-10T03:57:30.3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521" autoAdjust="0"/>
  </p:normalViewPr>
  <p:slideViewPr>
    <p:cSldViewPr snapToGrid="0">
      <p:cViewPr varScale="1">
        <p:scale>
          <a:sx n="91" d="100"/>
          <a:sy n="91" d="100"/>
        </p:scale>
        <p:origin x="12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佐藤 洋介" userId="S::y-satou-p3@pref.fukui.lg.jp::0732c4ef-89fc-4ec9-8137-69d067abcb21" providerId="AD" clId="Web-{0E80FA60-865A-B7CB-65CA-E7DB7D992B8B}"/>
    <pc:docChg chg="addSld modSld">
      <pc:chgData name="佐藤 洋介" userId="S::y-satou-p3@pref.fukui.lg.jp::0732c4ef-89fc-4ec9-8137-69d067abcb21" providerId="AD" clId="Web-{0E80FA60-865A-B7CB-65CA-E7DB7D992B8B}" dt="2026-07-06T08:43:05.749" v="11" actId="20577"/>
      <pc:docMkLst>
        <pc:docMk/>
      </pc:docMkLst>
      <pc:sldChg chg="modSp">
        <pc:chgData name="佐藤 洋介" userId="S::y-satou-p3@pref.fukui.lg.jp::0732c4ef-89fc-4ec9-8137-69d067abcb21" providerId="AD" clId="Web-{0E80FA60-865A-B7CB-65CA-E7DB7D992B8B}" dt="2026-07-06T08:42:42.187" v="6" actId="20577"/>
        <pc:sldMkLst>
          <pc:docMk/>
          <pc:sldMk cId="1458936196" sldId="280"/>
        </pc:sldMkLst>
        <pc:spChg chg="mod">
          <ac:chgData name="佐藤 洋介" userId="S::y-satou-p3@pref.fukui.lg.jp::0732c4ef-89fc-4ec9-8137-69d067abcb21" providerId="AD" clId="Web-{0E80FA60-865A-B7CB-65CA-E7DB7D992B8B}" dt="2026-07-06T08:42:42.187" v="6" actId="20577"/>
          <ac:spMkLst>
            <pc:docMk/>
            <pc:sldMk cId="1458936196" sldId="280"/>
            <ac:spMk id="9" creationId="{2E7F2838-6A42-FE62-FC57-96E26803BDBF}"/>
          </ac:spMkLst>
        </pc:spChg>
      </pc:sldChg>
      <pc:sldChg chg="addSp delSp modSp new">
        <pc:chgData name="佐藤 洋介" userId="S::y-satou-p3@pref.fukui.lg.jp::0732c4ef-89fc-4ec9-8137-69d067abcb21" providerId="AD" clId="Web-{0E80FA60-865A-B7CB-65CA-E7DB7D992B8B}" dt="2026-07-06T08:43:05.749" v="11" actId="20577"/>
        <pc:sldMkLst>
          <pc:docMk/>
          <pc:sldMk cId="4219039144" sldId="292"/>
        </pc:sldMkLst>
        <pc:spChg chg="mod">
          <ac:chgData name="佐藤 洋介" userId="S::y-satou-p3@pref.fukui.lg.jp::0732c4ef-89fc-4ec9-8137-69d067abcb21" providerId="AD" clId="Web-{0E80FA60-865A-B7CB-65CA-E7DB7D992B8B}" dt="2026-07-06T08:43:05.749" v="11" actId="20577"/>
          <ac:spMkLst>
            <pc:docMk/>
            <pc:sldMk cId="4219039144" sldId="292"/>
            <ac:spMk id="2" creationId="{9E801000-7BC1-B4B1-94D0-DABA704527A4}"/>
          </ac:spMkLst>
        </pc:spChg>
        <pc:picChg chg="add mod ord">
          <ac:chgData name="佐藤 洋介" userId="S::y-satou-p3@pref.fukui.lg.jp::0732c4ef-89fc-4ec9-8137-69d067abcb21" providerId="AD" clId="Web-{0E80FA60-865A-B7CB-65CA-E7DB7D992B8B}" dt="2026-07-06T08:43:00.874" v="9" actId="14100"/>
          <ac:picMkLst>
            <pc:docMk/>
            <pc:sldMk cId="4219039144" sldId="292"/>
            <ac:picMk id="5" creationId="{437462B2-4CE5-0FC2-AF0B-C870BAEF9B2E}"/>
          </ac:picMkLst>
        </pc:picChg>
      </pc:sldChg>
    </pc:docChg>
  </pc:docChgLst>
  <pc:docChgLst>
    <pc:chgData name="佐藤 洋介" userId="S::y-satou-p3@pref.fukui.lg.jp::0732c4ef-89fc-4ec9-8137-69d067abcb21" providerId="AD" clId="Web-{6AF90855-0F3E-41D0-686F-ADCAD48C4BFF}"/>
    <pc:docChg chg="modSld">
      <pc:chgData name="佐藤 洋介" userId="S::y-satou-p3@pref.fukui.lg.jp::0732c4ef-89fc-4ec9-8137-69d067abcb21" providerId="AD" clId="Web-{6AF90855-0F3E-41D0-686F-ADCAD48C4BFF}" dt="2026-06-19T08:15:45.371" v="34" actId="20577"/>
      <pc:docMkLst>
        <pc:docMk/>
      </pc:docMkLst>
      <pc:sldChg chg="modSp">
        <pc:chgData name="佐藤 洋介" userId="S::y-satou-p3@pref.fukui.lg.jp::0732c4ef-89fc-4ec9-8137-69d067abcb21" providerId="AD" clId="Web-{6AF90855-0F3E-41D0-686F-ADCAD48C4BFF}" dt="2026-06-19T08:15:45.371" v="34" actId="20577"/>
        <pc:sldMkLst>
          <pc:docMk/>
          <pc:sldMk cId="3458313976" sldId="256"/>
        </pc:sldMkLst>
        <pc:spChg chg="mod">
          <ac:chgData name="佐藤 洋介" userId="S::y-satou-p3@pref.fukui.lg.jp::0732c4ef-89fc-4ec9-8137-69d067abcb21" providerId="AD" clId="Web-{6AF90855-0F3E-41D0-686F-ADCAD48C4BFF}" dt="2026-06-19T08:15:45.371" v="34" actId="20577"/>
          <ac:spMkLst>
            <pc:docMk/>
            <pc:sldMk cId="3458313976" sldId="256"/>
            <ac:spMk id="2" creationId="{3E919260-4DF9-D1DA-4905-F7D6DC1918C4}"/>
          </ac:spMkLst>
        </pc:spChg>
      </pc:sldChg>
      <pc:sldChg chg="addSp delSp modSp">
        <pc:chgData name="佐藤 洋介" userId="S::y-satou-p3@pref.fukui.lg.jp::0732c4ef-89fc-4ec9-8137-69d067abcb21" providerId="AD" clId="Web-{6AF90855-0F3E-41D0-686F-ADCAD48C4BFF}" dt="2026-06-19T08:15:24.417" v="31" actId="20577"/>
        <pc:sldMkLst>
          <pc:docMk/>
          <pc:sldMk cId="1593813839" sldId="284"/>
        </pc:sldMkLst>
        <pc:spChg chg="add mod">
          <ac:chgData name="佐藤 洋介" userId="S::y-satou-p3@pref.fukui.lg.jp::0732c4ef-89fc-4ec9-8137-69d067abcb21" providerId="AD" clId="Web-{6AF90855-0F3E-41D0-686F-ADCAD48C4BFF}" dt="2026-06-19T08:15:24.417" v="31" actId="20577"/>
          <ac:spMkLst>
            <pc:docMk/>
            <pc:sldMk cId="1593813839" sldId="284"/>
            <ac:spMk id="7" creationId="{79C4B364-0C23-81FD-084A-614E7C43DF1A}"/>
          </ac:spMkLst>
        </pc:spChg>
        <pc:picChg chg="mod">
          <ac:chgData name="佐藤 洋介" userId="S::y-satou-p3@pref.fukui.lg.jp::0732c4ef-89fc-4ec9-8137-69d067abcb21" providerId="AD" clId="Web-{6AF90855-0F3E-41D0-686F-ADCAD48C4BFF}" dt="2026-06-19T08:13:18.882" v="4" actId="1076"/>
          <ac:picMkLst>
            <pc:docMk/>
            <pc:sldMk cId="1593813839" sldId="284"/>
            <ac:picMk id="5" creationId="{518C1EAF-7B80-9AB3-72AF-F630F93883A9}"/>
          </ac:picMkLst>
        </pc:picChg>
      </pc:sldChg>
    </pc:docChg>
  </pc:docChgLst>
  <pc:docChgLst>
    <pc:chgData name="佐藤 洋介" userId="0732c4ef-89fc-4ec9-8137-69d067abcb21" providerId="ADAL" clId="{3DB5F3D4-16E2-41D4-A4A4-A030688AB18A}"/>
    <pc:docChg chg="custSel addSld delSld modSld sldOrd">
      <pc:chgData name="佐藤 洋介" userId="0732c4ef-89fc-4ec9-8137-69d067abcb21" providerId="ADAL" clId="{3DB5F3D4-16E2-41D4-A4A4-A030688AB18A}" dt="2026-07-10T03:57:42.312" v="230"/>
      <pc:docMkLst>
        <pc:docMk/>
      </pc:docMkLst>
      <pc:sldChg chg="addSp delSp modSp add mod">
        <pc:chgData name="佐藤 洋介" userId="0732c4ef-89fc-4ec9-8137-69d067abcb21" providerId="ADAL" clId="{3DB5F3D4-16E2-41D4-A4A4-A030688AB18A}" dt="2026-06-19T09:10:22.880" v="207" actId="20577"/>
        <pc:sldMkLst>
          <pc:docMk/>
          <pc:sldMk cId="972859433" sldId="266"/>
        </pc:sldMkLst>
        <pc:spChg chg="mod">
          <ac:chgData name="佐藤 洋介" userId="0732c4ef-89fc-4ec9-8137-69d067abcb21" providerId="ADAL" clId="{3DB5F3D4-16E2-41D4-A4A4-A030688AB18A}" dt="2026-06-19T09:09:07.572" v="25" actId="207"/>
          <ac:spMkLst>
            <pc:docMk/>
            <pc:sldMk cId="972859433" sldId="266"/>
            <ac:spMk id="8" creationId="{A3A23BFD-1866-1A65-9D9A-3963CED225F5}"/>
          </ac:spMkLst>
        </pc:spChg>
        <pc:spChg chg="mod">
          <ac:chgData name="佐藤 洋介" userId="0732c4ef-89fc-4ec9-8137-69d067abcb21" providerId="ADAL" clId="{3DB5F3D4-16E2-41D4-A4A4-A030688AB18A}" dt="2026-06-19T09:10:22.880" v="207" actId="20577"/>
          <ac:spMkLst>
            <pc:docMk/>
            <pc:sldMk cId="972859433" sldId="266"/>
            <ac:spMk id="9" creationId="{698040F6-3E64-7DB1-650C-91B3698FA1C6}"/>
          </ac:spMkLst>
        </pc:spChg>
        <pc:picChg chg="add mod">
          <ac:chgData name="佐藤 洋介" userId="0732c4ef-89fc-4ec9-8137-69d067abcb21" providerId="ADAL" clId="{3DB5F3D4-16E2-41D4-A4A4-A030688AB18A}" dt="2026-06-19T09:09:29.871" v="30" actId="1076"/>
          <ac:picMkLst>
            <pc:docMk/>
            <pc:sldMk cId="972859433" sldId="266"/>
            <ac:picMk id="5" creationId="{A1A6EAE7-6A72-1F46-D218-90724B06A8E4}"/>
          </ac:picMkLst>
        </pc:picChg>
      </pc:sldChg>
      <pc:sldChg chg="modSp mod">
        <pc:chgData name="佐藤 洋介" userId="0732c4ef-89fc-4ec9-8137-69d067abcb21" providerId="ADAL" clId="{3DB5F3D4-16E2-41D4-A4A4-A030688AB18A}" dt="2026-06-19T09:10:57.833" v="226" actId="20577"/>
        <pc:sldMkLst>
          <pc:docMk/>
          <pc:sldMk cId="3696601964" sldId="288"/>
        </pc:sldMkLst>
        <pc:spChg chg="mod">
          <ac:chgData name="佐藤 洋介" userId="0732c4ef-89fc-4ec9-8137-69d067abcb21" providerId="ADAL" clId="{3DB5F3D4-16E2-41D4-A4A4-A030688AB18A}" dt="2026-06-19T09:10:57.833" v="226" actId="20577"/>
          <ac:spMkLst>
            <pc:docMk/>
            <pc:sldMk cId="3696601964" sldId="288"/>
            <ac:spMk id="3" creationId="{01E302E3-74AC-EEAD-F321-0911D0208F31}"/>
          </ac:spMkLst>
        </pc:spChg>
      </pc:sldChg>
      <pc:sldChg chg="del">
        <pc:chgData name="佐藤 洋介" userId="0732c4ef-89fc-4ec9-8137-69d067abcb21" providerId="ADAL" clId="{3DB5F3D4-16E2-41D4-A4A4-A030688AB18A}" dt="2026-07-10T03:57:30.006" v="227" actId="47"/>
        <pc:sldMkLst>
          <pc:docMk/>
          <pc:sldMk cId="1802973759" sldId="290"/>
        </pc:sldMkLst>
      </pc:sldChg>
      <pc:sldChg chg="add ord">
        <pc:chgData name="佐藤 洋介" userId="0732c4ef-89fc-4ec9-8137-69d067abcb21" providerId="ADAL" clId="{3DB5F3D4-16E2-41D4-A4A4-A030688AB18A}" dt="2026-07-10T03:57:42.312" v="230"/>
        <pc:sldMkLst>
          <pc:docMk/>
          <pc:sldMk cId="3916506501" sldId="30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329F61-BE3C-4212-A861-E0F016A85501}" type="datetimeFigureOut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12AE8B-887C-48AA-B2D7-351734E7BB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965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12AE8B-887C-48AA-B2D7-351734E7BBF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764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12AE8B-887C-48AA-B2D7-351734E7BBF9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025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こちらが被災報告の流れとなります。</a:t>
            </a:r>
            <a:endParaRPr kumimoji="1" lang="en-US" altLang="ja-JP" dirty="0"/>
          </a:p>
          <a:p>
            <a:r>
              <a:rPr kumimoji="1" lang="ja-JP" altLang="en-US" dirty="0"/>
              <a:t>まず、国がシステムへ災害情報を登録します。</a:t>
            </a:r>
            <a:endParaRPr kumimoji="1" lang="en-US" altLang="ja-JP" dirty="0"/>
          </a:p>
          <a:p>
            <a:r>
              <a:rPr kumimoji="1" lang="ja-JP" altLang="en-US" dirty="0"/>
              <a:t>その後、施設宛てに被災報告指示をメールにて通知します。</a:t>
            </a:r>
            <a:endParaRPr kumimoji="1" lang="en-US" altLang="ja-JP" dirty="0"/>
          </a:p>
          <a:p>
            <a:r>
              <a:rPr kumimoji="1" lang="ja-JP" altLang="en-US" dirty="0"/>
              <a:t>システム登録済の全施設へ県社協アドレスから一斉通知、県所管施設向けに県アドレスから通知、市町所管施設向けに市町アドレスから通知を行います。</a:t>
            </a:r>
            <a:endParaRPr kumimoji="1" lang="en-US" altLang="ja-JP" dirty="0"/>
          </a:p>
          <a:p>
            <a:r>
              <a:rPr kumimoji="1" lang="ja-JP" altLang="en-US" dirty="0"/>
              <a:t>通知を受けた施設は被災状況を入力します。</a:t>
            </a:r>
            <a:endParaRPr kumimoji="1" lang="en-US" altLang="ja-JP" dirty="0"/>
          </a:p>
          <a:p>
            <a:r>
              <a:rPr kumimoji="1" lang="ja-JP" altLang="en-US" dirty="0"/>
              <a:t>県および市町はシステムで入力された情報を集計します。</a:t>
            </a:r>
            <a:endParaRPr kumimoji="1" lang="en-US" altLang="ja-JP" dirty="0"/>
          </a:p>
          <a:p>
            <a:r>
              <a:rPr kumimoji="1" lang="ja-JP" altLang="en-US" dirty="0"/>
              <a:t>未入力施設には、追加確認を実施し、必要に応じて代理入力を実施します。</a:t>
            </a:r>
            <a:endParaRPr kumimoji="1" lang="en-US" altLang="ja-JP" dirty="0"/>
          </a:p>
          <a:p>
            <a:r>
              <a:rPr kumimoji="1" lang="ja-JP" altLang="en-US" dirty="0"/>
              <a:t>こうして集まった情報をもとに支援ニーズを把握し、支援の優先付けおよび外部への支援要請を行っていきます。</a:t>
            </a:r>
            <a:endParaRPr kumimoji="1" lang="en-US" altLang="ja-JP" dirty="0"/>
          </a:p>
          <a:p>
            <a:br>
              <a:rPr kumimoji="1" lang="en-US" altLang="ja-JP" dirty="0"/>
            </a:br>
            <a:r>
              <a:rPr kumimoji="1" lang="ja-JP" altLang="en-US" dirty="0"/>
              <a:t>早期の支援ニーズの把握および優先付けのためには、施設さんがもれなく入力してもらうことが大切になります。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12AE8B-887C-48AA-B2D7-351734E7BBF9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366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こちらは入力項目に一覧です、必須となっている項目はもれなく入力が必要となります。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12AE8B-887C-48AA-B2D7-351734E7BBF9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1412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市町担当者が操作する部分に限って説明します。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12AE8B-887C-48AA-B2D7-351734E7BBF9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0732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こちらがログイン画面になります。</a:t>
            </a:r>
            <a:endParaRPr kumimoji="1" lang="en-US" altLang="ja-JP"/>
          </a:p>
          <a:p>
            <a:r>
              <a:rPr kumimoji="1" lang="en-US" altLang="ja-JP"/>
              <a:t>ID</a:t>
            </a:r>
            <a:r>
              <a:rPr kumimoji="1" lang="ja-JP" altLang="en-US"/>
              <a:t>もしくは被災確認対象事業所番号、パスワード、サービスコードを入力してログインします。</a:t>
            </a:r>
            <a:endParaRPr kumimoji="1" lang="en-US" altLang="ja-JP"/>
          </a:p>
          <a:p>
            <a:r>
              <a:rPr kumimoji="1" lang="ja-JP" altLang="en-US"/>
              <a:t>ログイン情報が不明な場合は県メールアドレスへ問合せください。</a:t>
            </a:r>
            <a:endParaRPr kumimoji="1" lang="en-US" altLang="ja-JP"/>
          </a:p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12AE8B-887C-48AA-B2D7-351734E7BBF9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31797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まず被災状況の集計についてです。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業務メニューより、被災状況集計を選択</a:t>
            </a:r>
            <a:r>
              <a:rPr kumimoji="1" lang="en-US" altLang="ja-JP" dirty="0"/>
              <a:t>…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12AE8B-887C-48AA-B2D7-351734E7BBF9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4650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0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2EA88-D644-4C7B-9E35-38D7D6BE21E9}" type="datetime1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664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73C8-534B-46F4-A2EB-93EBD23E4ECF}" type="datetime1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049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14781"/>
            <a:ext cx="1971675" cy="575742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414778"/>
            <a:ext cx="5800725" cy="5757422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72FD-30C2-498E-8A5C-164CB08B7BDC}" type="datetime1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513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5D352-1A45-4AEE-B6B7-51143744AC15}" type="datetime1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7745" y="6459788"/>
            <a:ext cx="984019" cy="365125"/>
          </a:xfrm>
        </p:spPr>
        <p:txBody>
          <a:bodyPr/>
          <a:lstStyle>
            <a:lvl1pPr>
              <a:defRPr sz="1400"/>
            </a:lvl1pPr>
          </a:lstStyle>
          <a:p>
            <a:fld id="{A99D720A-4AD5-4DCF-885F-DE529799612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1737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24BBD-4EF4-48BB-8E78-17AA73AFA77A}" type="datetime1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8867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6"/>
            <a:ext cx="75438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845734"/>
            <a:ext cx="370332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F805B-23E9-425C-AF7D-A4CC38EFB5B8}" type="datetime1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9336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6"/>
            <a:ext cx="75438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20DA-313E-4917-B5CA-4B86CFDB2064}" type="datetime1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741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C3A5-FEAF-4174-9E32-9577FA0B3116}" type="datetime1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411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EC9EC-A258-406B-9FD1-DA16BAC3BF4E}" type="datetime1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255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4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5" y="6459788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6D166202-D8FE-416D-ADFC-E55322F383AA}" type="datetime1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8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01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4948" cy="822960"/>
          </a:xfrm>
        </p:spPr>
        <p:txBody>
          <a:bodyPr lIns="91440" tIns="0" rIns="9144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3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E0857-F17C-459E-A2C0-14D024D88A69}" type="datetime1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8366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9144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7023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5734"/>
            <a:ext cx="75438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2" y="6459788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D5B21C5D-EBDC-437A-89DA-E405DEDE4DBB}" type="datetime1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40" y="6459788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5" y="6459788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1540" y="11663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7431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kumimoji="1"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ef.fukui.lg.jp/doc/kourei/saigai.html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aigokensaku.mhlw.go.jp/kanri/18/index.php?action_kanri_examinat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919260-4DF9-D1DA-4905-F7D6DC1918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ja-JP" altLang="en-US" sz="4800">
                <a:ea typeface="ＭＳ Ｐゴシック"/>
              </a:rPr>
              <a:t>災害時情報共有システム</a:t>
            </a:r>
            <a:br>
              <a:rPr lang="en-US" altLang="ja-JP" sz="4800" dirty="0"/>
            </a:br>
            <a:r>
              <a:rPr lang="ja-JP" altLang="en-US" sz="4800">
                <a:ea typeface="ＭＳ Ｐゴシック"/>
              </a:rPr>
              <a:t>入力マニュアル</a:t>
            </a:r>
            <a:br>
              <a:rPr lang="en-US" altLang="ja-JP" sz="4800" dirty="0"/>
            </a:br>
            <a:br>
              <a:rPr lang="ja-JP" altLang="en-US" sz="5400" dirty="0"/>
            </a:br>
            <a:r>
              <a:rPr lang="ja-JP" altLang="en-US" sz="4000">
                <a:ea typeface="ＭＳ Ｐゴシック"/>
              </a:rPr>
              <a:t>県・市町対応編</a:t>
            </a:r>
            <a:endParaRPr lang="ja-JP" altLang="en-US" sz="4800" dirty="0">
              <a:cs typeface="Calibri Light" panose="020F0302020204030204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42DA683-73A8-B7FD-715C-4AA761AE3C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kumimoji="1" lang="ja-JP" altLang="en-US" dirty="0"/>
              <a:t>福井県長寿福祉課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5831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474"/>
    </mc:Choice>
    <mc:Fallback xmlns="">
      <p:transition spd="slow" advTm="9474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01000-7BC1-B4B1-94D0-DABA70452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ea typeface="ＭＳ Ｐゴシック"/>
                <a:cs typeface="Calibri Light"/>
              </a:rPr>
              <a:t>集計例</a:t>
            </a:r>
            <a:endParaRPr kumimoji="1"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37462B2-4CE5-0FC2-AF0B-C870BAEF9B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9868" y="1417563"/>
            <a:ext cx="3232727" cy="4574902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3CCEB7-6B9D-1FFB-2650-1F84DBE2B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lang="ja-JP" altLang="en-US" smtClean="0"/>
              <a:pPr/>
              <a:t>10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19039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AF96FC-79F3-ED46-73B9-4C7BFE6C5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代理報告</a:t>
            </a:r>
          </a:p>
        </p:txBody>
      </p:sp>
      <p:pic>
        <p:nvPicPr>
          <p:cNvPr id="6" name="コンテンツ プレースホルダー 5" descr="テーブル&#10;&#10;中程度の精度で自動的に生成された説明">
            <a:extLst>
              <a:ext uri="{FF2B5EF4-FFF2-40B4-BE49-F238E27FC236}">
                <a16:creationId xmlns:a16="http://schemas.microsoft.com/office/drawing/2014/main" id="{B4466949-CD90-4817-241C-6F1C28C0DB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644" y="4138203"/>
            <a:ext cx="7431255" cy="2075358"/>
          </a:xfrm>
        </p:spPr>
      </p:pic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B2897C3-6EA6-D79A-6638-BC5B8D51B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lang="ja-JP" altLang="en-US" smtClean="0"/>
              <a:pPr/>
              <a:t>11</a:t>
            </a:fld>
            <a:endParaRPr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A466C6E-BBBA-C398-2E33-2134DB47D636}"/>
              </a:ext>
            </a:extLst>
          </p:cNvPr>
          <p:cNvSpPr txBox="1"/>
          <p:nvPr/>
        </p:nvSpPr>
        <p:spPr>
          <a:xfrm>
            <a:off x="800100" y="1271212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➀被災状況集計 </a:t>
            </a:r>
            <a:r>
              <a:rPr kumimoji="1" lang="en-US" altLang="ja-JP" dirty="0"/>
              <a:t>–</a:t>
            </a:r>
            <a:r>
              <a:rPr kumimoji="1" lang="ja-JP" altLang="en-US" dirty="0"/>
              <a:t> </a:t>
            </a:r>
            <a:r>
              <a:rPr lang="ja-JP" altLang="en-US" dirty="0"/>
              <a:t>災害を選ぶ</a:t>
            </a:r>
            <a:r>
              <a:rPr lang="en-US" altLang="ja-JP" dirty="0"/>
              <a:t>-</a:t>
            </a:r>
            <a:r>
              <a:rPr kumimoji="1" lang="ja-JP" altLang="en-US" dirty="0"/>
              <a:t>検索種別：未回答事業所を選択して検索</a:t>
            </a:r>
            <a:endParaRPr kumimoji="1" lang="en-US" altLang="ja-JP" dirty="0"/>
          </a:p>
          <a:p>
            <a:r>
              <a:rPr lang="ja-JP" altLang="en-US" dirty="0"/>
              <a:t>②代理報告する施設を選択</a:t>
            </a:r>
            <a:endParaRPr lang="en-US" altLang="ja-JP" dirty="0"/>
          </a:p>
          <a:p>
            <a:r>
              <a:rPr kumimoji="1" lang="ja-JP" altLang="en-US" dirty="0"/>
              <a:t>③内容を入力する</a:t>
            </a:r>
          </a:p>
        </p:txBody>
      </p:sp>
      <p:pic>
        <p:nvPicPr>
          <p:cNvPr id="11" name="図 10" descr="テーブル&#10;&#10;低い精度で自動的に生成された説明">
            <a:extLst>
              <a:ext uri="{FF2B5EF4-FFF2-40B4-BE49-F238E27FC236}">
                <a16:creationId xmlns:a16="http://schemas.microsoft.com/office/drawing/2014/main" id="{4FCEBE61-1851-3E42-A294-E8EDAE83B1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38" y="2307593"/>
            <a:ext cx="7772426" cy="1627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285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047A74-0E0B-77DB-AA8A-D85567533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81CCF0-27B3-917C-AF03-FD784A035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lang="ja-JP" altLang="en-US" smtClean="0"/>
              <a:pPr/>
              <a:t>12</a:t>
            </a:fld>
            <a:endParaRPr lang="ja-JP" altLang="en-US" dirty="0"/>
          </a:p>
        </p:txBody>
      </p:sp>
      <p:pic>
        <p:nvPicPr>
          <p:cNvPr id="5" name="図 4" descr="グラフィカル ユーザー インターフェイス, テキスト, アプリケーション, メール&#10;&#10;自動的に生成された説明">
            <a:extLst>
              <a:ext uri="{FF2B5EF4-FFF2-40B4-BE49-F238E27FC236}">
                <a16:creationId xmlns:a16="http://schemas.microsoft.com/office/drawing/2014/main" id="{518C1EAF-7B80-9AB3-72AF-F630F9388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042" y="285574"/>
            <a:ext cx="7595861" cy="4200063"/>
          </a:xfrm>
          <a:prstGeom prst="rect">
            <a:avLst/>
          </a:prstGeom>
        </p:spPr>
      </p:pic>
      <p:sp>
        <p:nvSpPr>
          <p:cNvPr id="7" name="テキスト ボックス 8">
            <a:extLst>
              <a:ext uri="{FF2B5EF4-FFF2-40B4-BE49-F238E27FC236}">
                <a16:creationId xmlns:a16="http://schemas.microsoft.com/office/drawing/2014/main" id="{79C4B364-0C23-81FD-084A-614E7C43DF1A}"/>
              </a:ext>
            </a:extLst>
          </p:cNvPr>
          <p:cNvSpPr txBox="1"/>
          <p:nvPr/>
        </p:nvSpPr>
        <p:spPr>
          <a:xfrm>
            <a:off x="822960" y="5165215"/>
            <a:ext cx="7736418" cy="1200329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>
                <a:ea typeface="ＭＳ Ｐゴシック"/>
              </a:rPr>
              <a:t>入力項目</a:t>
            </a:r>
            <a:r>
              <a:rPr kumimoji="1" lang="ja-JP" altLang="en-US">
                <a:ea typeface="ＭＳ Ｐゴシック"/>
              </a:rPr>
              <a:t>の</a:t>
            </a:r>
            <a:r>
              <a:rPr lang="ja-JP" altLang="en-US">
                <a:ea typeface="ＭＳ Ｐゴシック"/>
              </a:rPr>
              <a:t>詳細については、HP公開の</a:t>
            </a:r>
            <a:r>
              <a:rPr lang="ja-JP" altLang="en-US">
                <a:ea typeface="ＭＳ Ｐゴシック"/>
                <a:cs typeface="+mn-lt"/>
              </a:rPr>
              <a:t>02_災害時情報共有システムマニュアル_被災報告編を参照ください。</a:t>
            </a:r>
            <a:endParaRPr lang="en-US" altLang="ja-JP">
              <a:ea typeface="ＭＳ Ｐゴシック"/>
              <a:cs typeface="+mn-lt"/>
            </a:endParaRPr>
          </a:p>
          <a:p>
            <a:r>
              <a:rPr lang="ja-JP" dirty="0">
                <a:solidFill>
                  <a:schemeClr val="tx2">
                    <a:lumMod val="60000"/>
                    <a:lumOff val="40000"/>
                  </a:schemeClr>
                </a:solidFill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災害時情報共有システムによる被災報告について | 福井県ホームページ</a:t>
            </a:r>
            <a:endParaRPr lang="ja-JP">
              <a:solidFill>
                <a:schemeClr val="tx2">
                  <a:lumMod val="60000"/>
                  <a:lumOff val="40000"/>
                </a:schemeClr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593813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1F9D4D-82D9-0585-D698-5BEC2C287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65089"/>
            <a:ext cx="7543800" cy="702302"/>
          </a:xfrm>
        </p:spPr>
        <p:txBody>
          <a:bodyPr/>
          <a:lstStyle/>
          <a:p>
            <a:r>
              <a:rPr lang="en-US" altLang="ja-JP" dirty="0"/>
              <a:t>※</a:t>
            </a:r>
            <a:r>
              <a:rPr lang="ja-JP" altLang="en-US" dirty="0"/>
              <a:t>国</a:t>
            </a:r>
            <a:r>
              <a:rPr kumimoji="1" lang="ja-JP" altLang="en-US" dirty="0"/>
              <a:t>操作マニュアルについて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A220D2-8A53-F9F6-CC74-DD9380FFC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lang="ja-JP" altLang="en-US" smtClean="0"/>
              <a:pPr/>
              <a:t>13</a:t>
            </a:fld>
            <a:endParaRPr lang="ja-JP" altLang="en-US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AEB009A3-E3F6-7F9B-F1E1-C7D4EB6773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698" y="1249793"/>
            <a:ext cx="5863681" cy="2266633"/>
          </a:xfrm>
          <a:prstGeom prst="rect">
            <a:avLst/>
          </a:prstGeom>
        </p:spPr>
      </p:pic>
      <p:pic>
        <p:nvPicPr>
          <p:cNvPr id="8" name="図 7" descr="グラフィカル ユーザー インターフェイス, テキスト, アプリケーション&#10;&#10;自動的に生成された説明">
            <a:extLst>
              <a:ext uri="{FF2B5EF4-FFF2-40B4-BE49-F238E27FC236}">
                <a16:creationId xmlns:a16="http://schemas.microsoft.com/office/drawing/2014/main" id="{B534FAB9-4DD5-7EBF-F26E-C04231387E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1" y="3759355"/>
            <a:ext cx="6911788" cy="1503188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F1A5D62-1143-63F1-F321-2CD2404FF230}"/>
              </a:ext>
            </a:extLst>
          </p:cNvPr>
          <p:cNvSpPr txBox="1"/>
          <p:nvPr/>
        </p:nvSpPr>
        <p:spPr>
          <a:xfrm>
            <a:off x="822960" y="5363544"/>
            <a:ext cx="6911788" cy="646331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・操作マニュアルは、ログイン画面右上のヘルプから参照できます。</a:t>
            </a:r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1756039-681A-997B-C22B-955E67732FE3}"/>
              </a:ext>
            </a:extLst>
          </p:cNvPr>
          <p:cNvSpPr/>
          <p:nvPr/>
        </p:nvSpPr>
        <p:spPr>
          <a:xfrm>
            <a:off x="5981252" y="1409252"/>
            <a:ext cx="355002" cy="18620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0369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864CAF-64AA-EE51-A497-59061666B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目次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E302E3-74AC-EEAD-F321-0911D0208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2400" dirty="0"/>
              <a:t>・</a:t>
            </a:r>
            <a:r>
              <a:rPr lang="ja-JP" altLang="en-US" sz="2400" dirty="0"/>
              <a:t>被災報告の概要</a:t>
            </a:r>
            <a:endParaRPr kumimoji="1" lang="en-US" altLang="ja-JP" sz="2400" dirty="0"/>
          </a:p>
          <a:p>
            <a:r>
              <a:rPr lang="ja-JP" altLang="en-US" sz="2400" dirty="0"/>
              <a:t>・対象施設</a:t>
            </a:r>
            <a:endParaRPr lang="en-US" altLang="ja-JP" sz="2400" dirty="0"/>
          </a:p>
          <a:p>
            <a:r>
              <a:rPr kumimoji="1" lang="ja-JP" altLang="en-US" sz="2400"/>
              <a:t>・操作</a:t>
            </a:r>
            <a:r>
              <a:rPr lang="ja-JP" altLang="en-US" sz="2400"/>
              <a:t>方法</a:t>
            </a:r>
            <a:endParaRPr kumimoji="1" lang="en-US" altLang="ja-JP" sz="2400" dirty="0"/>
          </a:p>
          <a:p>
            <a:endParaRPr kumimoji="1"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696601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2D4655-C9E1-C8F5-3212-071BD155C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ea typeface="ＭＳ Ｐゴシック"/>
              </a:rPr>
              <a:t>概要</a:t>
            </a:r>
            <a:endParaRPr kumimoji="1" lang="ja-JP" altLang="en-US">
              <a:ea typeface="ＭＳ Ｐゴシック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03785681-3623-F281-4FFB-29BF5BED6254}"/>
              </a:ext>
            </a:extLst>
          </p:cNvPr>
          <p:cNvGraphicFramePr>
            <a:graphicFrameLocks noGrp="1"/>
          </p:cNvGraphicFramePr>
          <p:nvPr/>
        </p:nvGraphicFramePr>
        <p:xfrm>
          <a:off x="687705" y="1257299"/>
          <a:ext cx="7814310" cy="40710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117">
                  <a:extLst>
                    <a:ext uri="{9D8B030D-6E8A-4147-A177-3AD203B41FA5}">
                      <a16:colId xmlns:a16="http://schemas.microsoft.com/office/drawing/2014/main" val="213327163"/>
                    </a:ext>
                  </a:extLst>
                </a:gridCol>
                <a:gridCol w="6495193">
                  <a:extLst>
                    <a:ext uri="{9D8B030D-6E8A-4147-A177-3AD203B41FA5}">
                      <a16:colId xmlns:a16="http://schemas.microsoft.com/office/drawing/2014/main" val="1963446998"/>
                    </a:ext>
                  </a:extLst>
                </a:gridCol>
              </a:tblGrid>
              <a:tr h="639562"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925280"/>
                  </a:ext>
                </a:extLst>
              </a:tr>
              <a:tr h="1100545"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目的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被災状況を確実・迅速に把握し、支援判断を早めること</a:t>
                      </a:r>
                      <a:endParaRPr kumimoji="1" lang="en-US" altLang="ja-JP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1316375"/>
                  </a:ext>
                </a:extLst>
              </a:tr>
              <a:tr h="1352048"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報告対象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システム対象のすべての事業所および施設</a:t>
                      </a:r>
                      <a:br>
                        <a:rPr kumimoji="1" lang="en-US" altLang="ja-JP" sz="2000" dirty="0"/>
                      </a:br>
                      <a:r>
                        <a:rPr kumimoji="1" lang="en-US" altLang="ja-JP" sz="2000" dirty="0"/>
                        <a:t>(</a:t>
                      </a:r>
                      <a:r>
                        <a:rPr kumimoji="1" lang="ja-JP" altLang="en-US" sz="2000" dirty="0"/>
                        <a:t>入所、居住系、通所、訪問など</a:t>
                      </a:r>
                      <a:r>
                        <a:rPr kumimoji="1" lang="en-US" altLang="ja-JP" sz="2000" dirty="0"/>
                        <a:t>)</a:t>
                      </a:r>
                    </a:p>
                    <a:p>
                      <a:r>
                        <a:rPr kumimoji="1" lang="en-US" altLang="ja-JP" sz="1800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800" dirty="0">
                          <a:solidFill>
                            <a:srgbClr val="FF0000"/>
                          </a:solidFill>
                        </a:rPr>
                        <a:t>　・サービス種別ごとの報告が必要</a:t>
                      </a:r>
                      <a:endParaRPr kumimoji="1" lang="en-US" altLang="ja-JP" sz="1800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ja-JP" altLang="en-US" sz="1800" dirty="0">
                          <a:solidFill>
                            <a:srgbClr val="FF0000"/>
                          </a:solidFill>
                        </a:rPr>
                        <a:t>　  　・被害が無くても報告が必要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8881967"/>
                  </a:ext>
                </a:extLst>
              </a:tr>
              <a:tr h="978848">
                <a:tc>
                  <a:txBody>
                    <a:bodyPr/>
                    <a:lstStyle/>
                    <a:p>
                      <a:r>
                        <a:rPr lang="ja-JP" altLang="en-US" sz="2000"/>
                        <a:t>報告</a:t>
                      </a:r>
                      <a:r>
                        <a:rPr kumimoji="1" lang="ja-JP" altLang="en-US" sz="2000"/>
                        <a:t>項目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➀人的被害②建物被害③ライフライン④避難・</a:t>
                      </a:r>
                      <a:r>
                        <a:rPr lang="ja-JP" altLang="en-US" sz="2000" dirty="0"/>
                        <a:t>開所の</a:t>
                      </a:r>
                      <a:r>
                        <a:rPr kumimoji="1" lang="ja-JP" altLang="en-US" sz="2000" dirty="0"/>
                        <a:t>状況</a:t>
                      </a:r>
                      <a:endParaRPr kumimoji="1" lang="en-US" altLang="ja-JP" sz="2000" dirty="0"/>
                    </a:p>
                    <a:p>
                      <a:r>
                        <a:rPr kumimoji="1" lang="ja-JP" altLang="en-US" sz="2000" dirty="0"/>
                        <a:t>⑤支援ニーズ⑥その他運営情報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694617"/>
                  </a:ext>
                </a:extLst>
              </a:tr>
            </a:tbl>
          </a:graphicData>
        </a:graphic>
      </p:graphicFrame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6E446E75-1466-5220-BC04-3BA331AFB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090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913"/>
    </mc:Choice>
    <mc:Fallback xmlns="">
      <p:transition spd="slow" advTm="49913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5B07D1-5A75-C65E-E285-1CBECF520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2800" dirty="0"/>
              <a:t>システムを使った被災報告の流れ</a:t>
            </a:r>
            <a:endParaRPr kumimoji="1" lang="ja-JP" altLang="en-US" sz="2800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F3253B7-13A6-C6AA-6D88-4F9BE1B1A6D9}"/>
              </a:ext>
            </a:extLst>
          </p:cNvPr>
          <p:cNvSpPr/>
          <p:nvPr/>
        </p:nvSpPr>
        <p:spPr>
          <a:xfrm>
            <a:off x="183322" y="2612936"/>
            <a:ext cx="3491942" cy="17603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E7E170-ADA4-AC21-ABD3-B12E196ED37D}"/>
              </a:ext>
            </a:extLst>
          </p:cNvPr>
          <p:cNvSpPr txBox="1"/>
          <p:nvPr/>
        </p:nvSpPr>
        <p:spPr>
          <a:xfrm>
            <a:off x="237768" y="2625187"/>
            <a:ext cx="34480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/>
              <a:t>【</a:t>
            </a:r>
            <a:r>
              <a:rPr kumimoji="1" lang="ja-JP" altLang="en-US" sz="1400" b="1" dirty="0"/>
              <a:t>介護サービス情報公表システム</a:t>
            </a:r>
            <a:r>
              <a:rPr kumimoji="1" lang="en-US" altLang="ja-JP" sz="1400" b="1" dirty="0"/>
              <a:t>】</a:t>
            </a:r>
            <a:endParaRPr kumimoji="1" lang="ja-JP" altLang="en-US" sz="1400" b="1" dirty="0"/>
          </a:p>
        </p:txBody>
      </p:sp>
      <p:sp>
        <p:nvSpPr>
          <p:cNvPr id="8" name="フローチャート: 磁気ディスク 7">
            <a:extLst>
              <a:ext uri="{FF2B5EF4-FFF2-40B4-BE49-F238E27FC236}">
                <a16:creationId xmlns:a16="http://schemas.microsoft.com/office/drawing/2014/main" id="{6CF9CBEE-C166-8AE2-61B6-3EA1DD488932}"/>
              </a:ext>
            </a:extLst>
          </p:cNvPr>
          <p:cNvSpPr/>
          <p:nvPr/>
        </p:nvSpPr>
        <p:spPr>
          <a:xfrm>
            <a:off x="1493476" y="3520352"/>
            <a:ext cx="762000" cy="523875"/>
          </a:xfrm>
          <a:prstGeom prst="flowChartMagneticDisk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ローチャート: 磁気ディスク 8">
            <a:extLst>
              <a:ext uri="{FF2B5EF4-FFF2-40B4-BE49-F238E27FC236}">
                <a16:creationId xmlns:a16="http://schemas.microsoft.com/office/drawing/2014/main" id="{45D53984-7715-2C3D-2434-B8482D55F317}"/>
              </a:ext>
            </a:extLst>
          </p:cNvPr>
          <p:cNvSpPr/>
          <p:nvPr/>
        </p:nvSpPr>
        <p:spPr>
          <a:xfrm>
            <a:off x="2337910" y="2925443"/>
            <a:ext cx="1254920" cy="1078810"/>
          </a:xfrm>
          <a:prstGeom prst="flowChartMagneticDisk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67ABB9A-B683-0963-82C6-D920E973C245}"/>
              </a:ext>
            </a:extLst>
          </p:cNvPr>
          <p:cNvSpPr txBox="1"/>
          <p:nvPr/>
        </p:nvSpPr>
        <p:spPr>
          <a:xfrm>
            <a:off x="632946" y="3196247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/>
              <a:t>A</a:t>
            </a:r>
            <a:r>
              <a:rPr kumimoji="1" lang="ja-JP" altLang="en-US" sz="1600" dirty="0"/>
              <a:t>機能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021EB71-0F2E-1E54-671F-F4ED553C35FE}"/>
              </a:ext>
            </a:extLst>
          </p:cNvPr>
          <p:cNvSpPr txBox="1"/>
          <p:nvPr/>
        </p:nvSpPr>
        <p:spPr>
          <a:xfrm>
            <a:off x="1513680" y="3176541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B</a:t>
            </a:r>
            <a:r>
              <a:rPr kumimoji="1" lang="ja-JP" altLang="en-US" sz="1600" dirty="0"/>
              <a:t>機能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CBF338A-724E-044E-FB84-865D433ACA12}"/>
              </a:ext>
            </a:extLst>
          </p:cNvPr>
          <p:cNvSpPr txBox="1"/>
          <p:nvPr/>
        </p:nvSpPr>
        <p:spPr>
          <a:xfrm>
            <a:off x="2022272" y="3387056"/>
            <a:ext cx="17716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rgbClr val="0000FF"/>
                </a:solidFill>
              </a:rPr>
              <a:t>災害時情報</a:t>
            </a:r>
            <a:endParaRPr kumimoji="1" lang="en-US" altLang="ja-JP" sz="1400" b="1" dirty="0">
              <a:solidFill>
                <a:srgbClr val="0000FF"/>
              </a:solidFill>
            </a:endParaRPr>
          </a:p>
          <a:p>
            <a:pPr algn="ctr"/>
            <a:r>
              <a:rPr kumimoji="1" lang="ja-JP" altLang="en-US" sz="1400" b="1" dirty="0">
                <a:solidFill>
                  <a:srgbClr val="0000FF"/>
                </a:solidFill>
              </a:rPr>
              <a:t>共有システム</a:t>
            </a:r>
          </a:p>
        </p:txBody>
      </p: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12B6B13F-4C53-CCD0-EBDD-0524BD39F111}"/>
              </a:ext>
            </a:extLst>
          </p:cNvPr>
          <p:cNvGrpSpPr/>
          <p:nvPr/>
        </p:nvGrpSpPr>
        <p:grpSpPr>
          <a:xfrm>
            <a:off x="1313452" y="4696437"/>
            <a:ext cx="2204719" cy="1763351"/>
            <a:chOff x="5623384" y="1560347"/>
            <a:chExt cx="2643402" cy="1891986"/>
          </a:xfrm>
        </p:grpSpPr>
        <p:pic>
          <p:nvPicPr>
            <p:cNvPr id="27" name="図 26" descr="テーブル, 電車, 部屋, コンピュータ が含まれている画像&#10;&#10;自動的に生成された説明">
              <a:extLst>
                <a:ext uri="{FF2B5EF4-FFF2-40B4-BE49-F238E27FC236}">
                  <a16:creationId xmlns:a16="http://schemas.microsoft.com/office/drawing/2014/main" id="{5EB6053E-7B32-623C-4127-DEE45F7699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18721" y="2370885"/>
              <a:ext cx="1348065" cy="1081448"/>
            </a:xfrm>
            <a:prstGeom prst="rect">
              <a:avLst/>
            </a:prstGeom>
          </p:spPr>
        </p:pic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1992F271-CDFD-A109-22B9-CE185F9B7E32}"/>
                </a:ext>
              </a:extLst>
            </p:cNvPr>
            <p:cNvSpPr txBox="1"/>
            <p:nvPr/>
          </p:nvSpPr>
          <p:spPr>
            <a:xfrm>
              <a:off x="5623384" y="1560347"/>
              <a:ext cx="2108459" cy="2972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kumimoji="1" lang="en-US" altLang="ja-JP" sz="1200" dirty="0"/>
            </a:p>
          </p:txBody>
        </p:sp>
      </p:grp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AB767803-6673-0E27-723A-9039D897BD7E}"/>
              </a:ext>
            </a:extLst>
          </p:cNvPr>
          <p:cNvSpPr/>
          <p:nvPr/>
        </p:nvSpPr>
        <p:spPr>
          <a:xfrm>
            <a:off x="1867732" y="1300154"/>
            <a:ext cx="2175039" cy="45306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国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3E9081EF-A516-1C30-C888-B8F5A8607B7A}"/>
              </a:ext>
            </a:extLst>
          </p:cNvPr>
          <p:cNvSpPr/>
          <p:nvPr/>
        </p:nvSpPr>
        <p:spPr>
          <a:xfrm>
            <a:off x="5158427" y="2571353"/>
            <a:ext cx="1479016" cy="4478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県</a:t>
            </a:r>
            <a:endParaRPr kumimoji="1" lang="ja-JP" altLang="en-US" dirty="0"/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06500CFB-3729-289C-43DC-6AD3FF34F806}"/>
              </a:ext>
            </a:extLst>
          </p:cNvPr>
          <p:cNvSpPr/>
          <p:nvPr/>
        </p:nvSpPr>
        <p:spPr>
          <a:xfrm>
            <a:off x="5157721" y="4031278"/>
            <a:ext cx="1503374" cy="453069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市町</a:t>
            </a:r>
          </a:p>
        </p:txBody>
      </p:sp>
      <p:sp>
        <p:nvSpPr>
          <p:cNvPr id="54" name="フローチャート: 磁気ディスク 53">
            <a:extLst>
              <a:ext uri="{FF2B5EF4-FFF2-40B4-BE49-F238E27FC236}">
                <a16:creationId xmlns:a16="http://schemas.microsoft.com/office/drawing/2014/main" id="{12095415-A1CB-70C7-D912-930A7200595C}"/>
              </a:ext>
            </a:extLst>
          </p:cNvPr>
          <p:cNvSpPr/>
          <p:nvPr/>
        </p:nvSpPr>
        <p:spPr>
          <a:xfrm>
            <a:off x="593501" y="3520351"/>
            <a:ext cx="762000" cy="523875"/>
          </a:xfrm>
          <a:prstGeom prst="flowChartMagneticDisk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矢印: 下 55">
            <a:extLst>
              <a:ext uri="{FF2B5EF4-FFF2-40B4-BE49-F238E27FC236}">
                <a16:creationId xmlns:a16="http://schemas.microsoft.com/office/drawing/2014/main" id="{4D2D630E-5947-90C4-02EC-E44658B5034A}"/>
              </a:ext>
            </a:extLst>
          </p:cNvPr>
          <p:cNvSpPr/>
          <p:nvPr/>
        </p:nvSpPr>
        <p:spPr>
          <a:xfrm flipV="1">
            <a:off x="2680927" y="4223653"/>
            <a:ext cx="190218" cy="1234961"/>
          </a:xfrm>
          <a:prstGeom prst="downArrow">
            <a:avLst/>
          </a:prstGeom>
          <a:solidFill>
            <a:srgbClr val="FFC91D"/>
          </a:solidFill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矢印: 上向き折線 59">
            <a:extLst>
              <a:ext uri="{FF2B5EF4-FFF2-40B4-BE49-F238E27FC236}">
                <a16:creationId xmlns:a16="http://schemas.microsoft.com/office/drawing/2014/main" id="{87EADACE-1D74-F487-64BC-6B2D012673E7}"/>
              </a:ext>
            </a:extLst>
          </p:cNvPr>
          <p:cNvSpPr/>
          <p:nvPr/>
        </p:nvSpPr>
        <p:spPr>
          <a:xfrm flipV="1">
            <a:off x="4463294" y="1345184"/>
            <a:ext cx="1716204" cy="1191402"/>
          </a:xfrm>
          <a:prstGeom prst="bentUpArrow">
            <a:avLst>
              <a:gd name="adj1" fmla="val 8021"/>
              <a:gd name="adj2" fmla="val 11577"/>
              <a:gd name="adj3" fmla="val 12876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1" name="矢印: 下 60">
            <a:extLst>
              <a:ext uri="{FF2B5EF4-FFF2-40B4-BE49-F238E27FC236}">
                <a16:creationId xmlns:a16="http://schemas.microsoft.com/office/drawing/2014/main" id="{384D5683-FF09-9A05-2339-662689B3109B}"/>
              </a:ext>
            </a:extLst>
          </p:cNvPr>
          <p:cNvSpPr/>
          <p:nvPr/>
        </p:nvSpPr>
        <p:spPr>
          <a:xfrm>
            <a:off x="5915386" y="3113552"/>
            <a:ext cx="237117" cy="927249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矢印: 上向き折線 61">
            <a:extLst>
              <a:ext uri="{FF2B5EF4-FFF2-40B4-BE49-F238E27FC236}">
                <a16:creationId xmlns:a16="http://schemas.microsoft.com/office/drawing/2014/main" id="{C2970648-25A3-0436-C1DE-031E463FEA2A}"/>
              </a:ext>
            </a:extLst>
          </p:cNvPr>
          <p:cNvSpPr/>
          <p:nvPr/>
        </p:nvSpPr>
        <p:spPr>
          <a:xfrm rot="5400000" flipV="1">
            <a:off x="4159700" y="4035168"/>
            <a:ext cx="1366038" cy="2511325"/>
          </a:xfrm>
          <a:prstGeom prst="bentUpArrow">
            <a:avLst>
              <a:gd name="adj1" fmla="val 9444"/>
              <a:gd name="adj2" fmla="val 9485"/>
              <a:gd name="adj3" fmla="val 7298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440E5751-C9F2-4D7E-02F6-35D9978228A9}"/>
              </a:ext>
            </a:extLst>
          </p:cNvPr>
          <p:cNvGrpSpPr/>
          <p:nvPr/>
        </p:nvGrpSpPr>
        <p:grpSpPr>
          <a:xfrm>
            <a:off x="3518171" y="2712258"/>
            <a:ext cx="3907174" cy="3261595"/>
            <a:chOff x="4695037" y="2696158"/>
            <a:chExt cx="4069612" cy="3261595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63" name="矢印: 上向き折線 62">
              <a:extLst>
                <a:ext uri="{FF2B5EF4-FFF2-40B4-BE49-F238E27FC236}">
                  <a16:creationId xmlns:a16="http://schemas.microsoft.com/office/drawing/2014/main" id="{E07A79E5-F81D-368B-928F-04E5EFA239B7}"/>
                </a:ext>
              </a:extLst>
            </p:cNvPr>
            <p:cNvSpPr/>
            <p:nvPr/>
          </p:nvSpPr>
          <p:spPr>
            <a:xfrm rot="5400000" flipV="1">
              <a:off x="5871824" y="3064929"/>
              <a:ext cx="1716037" cy="4069611"/>
            </a:xfrm>
            <a:prstGeom prst="bentUpArrow">
              <a:avLst>
                <a:gd name="adj1" fmla="val 6669"/>
                <a:gd name="adj2" fmla="val 7414"/>
                <a:gd name="adj3" fmla="val 1010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67" name="グループ化 66">
              <a:extLst>
                <a:ext uri="{FF2B5EF4-FFF2-40B4-BE49-F238E27FC236}">
                  <a16:creationId xmlns:a16="http://schemas.microsoft.com/office/drawing/2014/main" id="{FE49DB70-F767-360B-4177-82F7592E766B}"/>
                </a:ext>
              </a:extLst>
            </p:cNvPr>
            <p:cNvGrpSpPr/>
            <p:nvPr/>
          </p:nvGrpSpPr>
          <p:grpSpPr>
            <a:xfrm>
              <a:off x="7943990" y="2696158"/>
              <a:ext cx="820659" cy="1545554"/>
              <a:chOff x="7961997" y="2828143"/>
              <a:chExt cx="820659" cy="1545554"/>
            </a:xfrm>
            <a:grpFill/>
          </p:grpSpPr>
          <p:sp>
            <p:nvSpPr>
              <p:cNvPr id="65" name="正方形/長方形 64">
                <a:extLst>
                  <a:ext uri="{FF2B5EF4-FFF2-40B4-BE49-F238E27FC236}">
                    <a16:creationId xmlns:a16="http://schemas.microsoft.com/office/drawing/2014/main" id="{11261C1D-382C-E710-E3BD-6280D5242FAB}"/>
                  </a:ext>
                </a:extLst>
              </p:cNvPr>
              <p:cNvSpPr/>
              <p:nvPr/>
            </p:nvSpPr>
            <p:spPr>
              <a:xfrm>
                <a:off x="7961997" y="2828143"/>
                <a:ext cx="820659" cy="12407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6" name="正方形/長方形 65">
                <a:extLst>
                  <a:ext uri="{FF2B5EF4-FFF2-40B4-BE49-F238E27FC236}">
                    <a16:creationId xmlns:a16="http://schemas.microsoft.com/office/drawing/2014/main" id="{C76C60BC-5E0A-382D-CC89-70EE4A1B6924}"/>
                  </a:ext>
                </a:extLst>
              </p:cNvPr>
              <p:cNvSpPr/>
              <p:nvPr/>
            </p:nvSpPr>
            <p:spPr>
              <a:xfrm rot="5400000">
                <a:off x="7949667" y="3540709"/>
                <a:ext cx="1545550" cy="12042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pic>
        <p:nvPicPr>
          <p:cNvPr id="77" name="グラフィックス 76" descr="封筒 枠線">
            <a:extLst>
              <a:ext uri="{FF2B5EF4-FFF2-40B4-BE49-F238E27FC236}">
                <a16:creationId xmlns:a16="http://schemas.microsoft.com/office/drawing/2014/main" id="{E7439E97-6161-A5F6-9504-F2087B287E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96812" y="3181445"/>
            <a:ext cx="300942" cy="328747"/>
          </a:xfrm>
          <a:prstGeom prst="rect">
            <a:avLst/>
          </a:prstGeom>
        </p:spPr>
      </p:pic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C0FF26F1-1602-E3DC-7BE9-8239852626B9}"/>
              </a:ext>
            </a:extLst>
          </p:cNvPr>
          <p:cNvSpPr txBox="1"/>
          <p:nvPr/>
        </p:nvSpPr>
        <p:spPr>
          <a:xfrm>
            <a:off x="6191216" y="1705085"/>
            <a:ext cx="1106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/>
              <a:t>②被災報告</a:t>
            </a:r>
            <a:endParaRPr lang="en-US" altLang="ja-JP" sz="1200" b="1" dirty="0"/>
          </a:p>
          <a:p>
            <a:pPr algn="ctr"/>
            <a:r>
              <a:rPr lang="ja-JP" altLang="en-US" sz="1200" b="1" dirty="0"/>
              <a:t>指示</a:t>
            </a:r>
            <a:endParaRPr kumimoji="1" lang="ja-JP" altLang="en-US" sz="1200" b="1" dirty="0"/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5F532494-68A9-4D4C-7E9F-5C7D29104D79}"/>
              </a:ext>
            </a:extLst>
          </p:cNvPr>
          <p:cNvSpPr txBox="1"/>
          <p:nvPr/>
        </p:nvSpPr>
        <p:spPr>
          <a:xfrm>
            <a:off x="3436774" y="2811159"/>
            <a:ext cx="17162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/>
              <a:t>④被災状況集計</a:t>
            </a:r>
            <a:endParaRPr lang="en-US" altLang="ja-JP" sz="1200" b="1" dirty="0"/>
          </a:p>
        </p:txBody>
      </p:sp>
      <p:sp>
        <p:nvSpPr>
          <p:cNvPr id="86" name="矢印: 下 85">
            <a:extLst>
              <a:ext uri="{FF2B5EF4-FFF2-40B4-BE49-F238E27FC236}">
                <a16:creationId xmlns:a16="http://schemas.microsoft.com/office/drawing/2014/main" id="{29C3CF00-D2BA-2D05-9056-5C8B5C8E87D5}"/>
              </a:ext>
            </a:extLst>
          </p:cNvPr>
          <p:cNvSpPr/>
          <p:nvPr/>
        </p:nvSpPr>
        <p:spPr>
          <a:xfrm flipV="1">
            <a:off x="5522718" y="3104027"/>
            <a:ext cx="215566" cy="865221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矢印: 上向き折線 87">
            <a:extLst>
              <a:ext uri="{FF2B5EF4-FFF2-40B4-BE49-F238E27FC236}">
                <a16:creationId xmlns:a16="http://schemas.microsoft.com/office/drawing/2014/main" id="{9F8B8B51-A046-81BA-BFCB-406F64520CBF}"/>
              </a:ext>
            </a:extLst>
          </p:cNvPr>
          <p:cNvSpPr/>
          <p:nvPr/>
        </p:nvSpPr>
        <p:spPr>
          <a:xfrm rot="16200000">
            <a:off x="4594351" y="1378940"/>
            <a:ext cx="952447" cy="1237998"/>
          </a:xfrm>
          <a:prstGeom prst="bentUpArrow">
            <a:avLst>
              <a:gd name="adj1" fmla="val 11219"/>
              <a:gd name="adj2" fmla="val 11577"/>
              <a:gd name="adj3" fmla="val 12876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矢印: 下 88">
            <a:extLst>
              <a:ext uri="{FF2B5EF4-FFF2-40B4-BE49-F238E27FC236}">
                <a16:creationId xmlns:a16="http://schemas.microsoft.com/office/drawing/2014/main" id="{CCEE1D81-30C8-3E98-ECE5-C4B0050DA2C1}"/>
              </a:ext>
            </a:extLst>
          </p:cNvPr>
          <p:cNvSpPr/>
          <p:nvPr/>
        </p:nvSpPr>
        <p:spPr>
          <a:xfrm flipV="1">
            <a:off x="5522719" y="3104027"/>
            <a:ext cx="215566" cy="865221"/>
          </a:xfrm>
          <a:prstGeom prst="downArrow">
            <a:avLst/>
          </a:prstGeom>
          <a:solidFill>
            <a:srgbClr val="FFCC66"/>
          </a:solidFill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矢印: 上向き折線 89">
            <a:extLst>
              <a:ext uri="{FF2B5EF4-FFF2-40B4-BE49-F238E27FC236}">
                <a16:creationId xmlns:a16="http://schemas.microsoft.com/office/drawing/2014/main" id="{049EBE01-5CBE-7009-72F5-FEF971F86ED8}"/>
              </a:ext>
            </a:extLst>
          </p:cNvPr>
          <p:cNvSpPr/>
          <p:nvPr/>
        </p:nvSpPr>
        <p:spPr>
          <a:xfrm rot="16200000">
            <a:off x="4594352" y="1378940"/>
            <a:ext cx="952447" cy="1237998"/>
          </a:xfrm>
          <a:prstGeom prst="bentUpArrow">
            <a:avLst>
              <a:gd name="adj1" fmla="val 11219"/>
              <a:gd name="adj2" fmla="val 11577"/>
              <a:gd name="adj3" fmla="val 12876"/>
            </a:avLst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1" name="グラフィックス 90" descr="封筒 枠線">
            <a:extLst>
              <a:ext uri="{FF2B5EF4-FFF2-40B4-BE49-F238E27FC236}">
                <a16:creationId xmlns:a16="http://schemas.microsoft.com/office/drawing/2014/main" id="{4928D7C7-542F-C705-D69C-B8BB587E9F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09408" y="1756671"/>
            <a:ext cx="300942" cy="328747"/>
          </a:xfrm>
          <a:prstGeom prst="rect">
            <a:avLst/>
          </a:prstGeom>
        </p:spPr>
      </p:pic>
      <p:pic>
        <p:nvPicPr>
          <p:cNvPr id="92" name="グラフィックス 91" descr="封筒 枠線">
            <a:extLst>
              <a:ext uri="{FF2B5EF4-FFF2-40B4-BE49-F238E27FC236}">
                <a16:creationId xmlns:a16="http://schemas.microsoft.com/office/drawing/2014/main" id="{8ED53366-F36D-0541-5487-7FB3D43CC5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805412" y="2622376"/>
            <a:ext cx="300942" cy="328747"/>
          </a:xfrm>
          <a:prstGeom prst="rect">
            <a:avLst/>
          </a:prstGeom>
        </p:spPr>
      </p:pic>
      <p:pic>
        <p:nvPicPr>
          <p:cNvPr id="93" name="グラフィックス 92" descr="封筒 枠線">
            <a:extLst>
              <a:ext uri="{FF2B5EF4-FFF2-40B4-BE49-F238E27FC236}">
                <a16:creationId xmlns:a16="http://schemas.microsoft.com/office/drawing/2014/main" id="{2FAC80E2-51B9-BE66-C548-577032769F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83473" y="5005433"/>
            <a:ext cx="300942" cy="328747"/>
          </a:xfrm>
          <a:prstGeom prst="rect">
            <a:avLst/>
          </a:prstGeom>
        </p:spPr>
      </p:pic>
      <p:pic>
        <p:nvPicPr>
          <p:cNvPr id="94" name="グラフィックス 93" descr="封筒 枠線">
            <a:extLst>
              <a:ext uri="{FF2B5EF4-FFF2-40B4-BE49-F238E27FC236}">
                <a16:creationId xmlns:a16="http://schemas.microsoft.com/office/drawing/2014/main" id="{2E2CB93B-A735-D4A1-B8D1-F83DA52F1D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91789" y="3355979"/>
            <a:ext cx="300942" cy="328747"/>
          </a:xfrm>
          <a:prstGeom prst="rect">
            <a:avLst/>
          </a:prstGeom>
        </p:spPr>
      </p:pic>
      <p:pic>
        <p:nvPicPr>
          <p:cNvPr id="95" name="グラフィックス 94" descr="封筒 枠線">
            <a:extLst>
              <a:ext uri="{FF2B5EF4-FFF2-40B4-BE49-F238E27FC236}">
                <a16:creationId xmlns:a16="http://schemas.microsoft.com/office/drawing/2014/main" id="{68419409-F0A9-8B82-3940-954D739B75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97513" y="1749937"/>
            <a:ext cx="300942" cy="328747"/>
          </a:xfrm>
          <a:prstGeom prst="rect">
            <a:avLst/>
          </a:prstGeom>
        </p:spPr>
      </p:pic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0BB0CD3B-B9A1-8118-9220-CC06C2B83697}"/>
              </a:ext>
            </a:extLst>
          </p:cNvPr>
          <p:cNvSpPr txBox="1"/>
          <p:nvPr/>
        </p:nvSpPr>
        <p:spPr>
          <a:xfrm>
            <a:off x="4544129" y="1799810"/>
            <a:ext cx="1171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/>
              <a:t>⑥報告</a:t>
            </a:r>
            <a:endParaRPr lang="en-US" altLang="ja-JP" sz="1200" b="1" dirty="0"/>
          </a:p>
          <a:p>
            <a:r>
              <a:rPr lang="en-US" altLang="ja-JP" sz="1200" b="1" dirty="0"/>
              <a:t>    </a:t>
            </a:r>
            <a:r>
              <a:rPr lang="ja-JP" altLang="en-US" sz="1200" b="1" dirty="0"/>
              <a:t>支援要請</a:t>
            </a:r>
            <a:endParaRPr lang="en-US" altLang="ja-JP" sz="1200" b="1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F6C6EFB-AF7A-1B75-B64D-47EDB4425071}"/>
              </a:ext>
            </a:extLst>
          </p:cNvPr>
          <p:cNvSpPr txBox="1"/>
          <p:nvPr/>
        </p:nvSpPr>
        <p:spPr>
          <a:xfrm>
            <a:off x="2910238" y="2057034"/>
            <a:ext cx="1166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/>
              <a:t>➀災害情報</a:t>
            </a:r>
            <a:endParaRPr lang="en-US" altLang="ja-JP" sz="1200" b="1" dirty="0"/>
          </a:p>
          <a:p>
            <a:pPr algn="ctr"/>
            <a:r>
              <a:rPr lang="ja-JP" altLang="en-US" sz="1200" b="1" dirty="0"/>
              <a:t>登録</a:t>
            </a:r>
            <a:endParaRPr lang="en-US" altLang="ja-JP" sz="1200" b="1" dirty="0"/>
          </a:p>
        </p:txBody>
      </p:sp>
      <p:sp>
        <p:nvSpPr>
          <p:cNvPr id="12" name="矢印: 下 11">
            <a:extLst>
              <a:ext uri="{FF2B5EF4-FFF2-40B4-BE49-F238E27FC236}">
                <a16:creationId xmlns:a16="http://schemas.microsoft.com/office/drawing/2014/main" id="{A5452511-E975-D143-EBCC-9865727ECB70}"/>
              </a:ext>
            </a:extLst>
          </p:cNvPr>
          <p:cNvSpPr/>
          <p:nvPr/>
        </p:nvSpPr>
        <p:spPr>
          <a:xfrm>
            <a:off x="3016540" y="4232846"/>
            <a:ext cx="177296" cy="1234961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91C8CE0-29DB-5037-9025-FDBD05837E3A}"/>
              </a:ext>
            </a:extLst>
          </p:cNvPr>
          <p:cNvSpPr txBox="1"/>
          <p:nvPr/>
        </p:nvSpPr>
        <p:spPr>
          <a:xfrm>
            <a:off x="3083944" y="4653707"/>
            <a:ext cx="1352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/>
              <a:t>②被災報告指示</a:t>
            </a:r>
            <a:endParaRPr lang="en-US" altLang="ja-JP" sz="1200" b="1" dirty="0"/>
          </a:p>
          <a:p>
            <a:pPr algn="ctr"/>
            <a:r>
              <a:rPr kumimoji="1" lang="en-US" altLang="ja-JP" sz="1200" b="1" dirty="0"/>
              <a:t>※</a:t>
            </a:r>
            <a:r>
              <a:rPr kumimoji="1" lang="ja-JP" altLang="en-US" sz="1200" b="1" dirty="0"/>
              <a:t>県社協より</a:t>
            </a:r>
            <a:endParaRPr kumimoji="1" lang="en-US" altLang="ja-JP" sz="1200" b="1" dirty="0"/>
          </a:p>
          <a:p>
            <a:pPr algn="ctr"/>
            <a:r>
              <a:rPr kumimoji="1" lang="ja-JP" altLang="en-US" sz="1200" b="1" dirty="0"/>
              <a:t>メール</a:t>
            </a:r>
          </a:p>
        </p:txBody>
      </p:sp>
      <p:sp>
        <p:nvSpPr>
          <p:cNvPr id="15" name="矢印: 下 14">
            <a:extLst>
              <a:ext uri="{FF2B5EF4-FFF2-40B4-BE49-F238E27FC236}">
                <a16:creationId xmlns:a16="http://schemas.microsoft.com/office/drawing/2014/main" id="{7372FC8C-E37D-3F0D-615C-96B31E5A4A48}"/>
              </a:ext>
            </a:extLst>
          </p:cNvPr>
          <p:cNvSpPr/>
          <p:nvPr/>
        </p:nvSpPr>
        <p:spPr>
          <a:xfrm>
            <a:off x="2863315" y="1795032"/>
            <a:ext cx="259126" cy="1129016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6" name="グラフィックス 15" descr="封筒 枠線">
            <a:extLst>
              <a:ext uri="{FF2B5EF4-FFF2-40B4-BE49-F238E27FC236}">
                <a16:creationId xmlns:a16="http://schemas.microsoft.com/office/drawing/2014/main" id="{8C985F7B-7CE4-4B48-FEF2-09648BF144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86856" y="4758902"/>
            <a:ext cx="300942" cy="328747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B2465D3-2EEC-0479-7AFB-BACEB64C8FB8}"/>
              </a:ext>
            </a:extLst>
          </p:cNvPr>
          <p:cNvSpPr txBox="1"/>
          <p:nvPr/>
        </p:nvSpPr>
        <p:spPr>
          <a:xfrm>
            <a:off x="980699" y="4989704"/>
            <a:ext cx="1906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システムを使えない場合、別途エクセル様式に入力して県へメール</a:t>
            </a:r>
            <a:endParaRPr kumimoji="1" lang="en-US" altLang="ja-JP" sz="1200" dirty="0"/>
          </a:p>
        </p:txBody>
      </p:sp>
      <p:sp>
        <p:nvSpPr>
          <p:cNvPr id="18" name="スライド番号プレースホルダー 17">
            <a:extLst>
              <a:ext uri="{FF2B5EF4-FFF2-40B4-BE49-F238E27FC236}">
                <a16:creationId xmlns:a16="http://schemas.microsoft.com/office/drawing/2014/main" id="{28523DE4-97C8-BB41-B949-A5BFBFA75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7A9A6058-2D2A-B392-A47E-BD833CC25367}"/>
              </a:ext>
            </a:extLst>
          </p:cNvPr>
          <p:cNvSpPr/>
          <p:nvPr/>
        </p:nvSpPr>
        <p:spPr>
          <a:xfrm>
            <a:off x="7574283" y="1323566"/>
            <a:ext cx="387299" cy="198149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3E6D81D-A0CD-BBC8-C1C4-DCC8FB4E2445}"/>
              </a:ext>
            </a:extLst>
          </p:cNvPr>
          <p:cNvSpPr txBox="1"/>
          <p:nvPr/>
        </p:nvSpPr>
        <p:spPr>
          <a:xfrm>
            <a:off x="7961582" y="1259398"/>
            <a:ext cx="11428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/>
              <a:t>被災報告指示</a:t>
            </a:r>
            <a:endParaRPr lang="en-US" altLang="ja-JP" sz="1050" dirty="0"/>
          </a:p>
          <a:p>
            <a:r>
              <a:rPr lang="ja-JP" altLang="en-US" sz="1050" dirty="0"/>
              <a:t>ながれ</a:t>
            </a:r>
            <a:endParaRPr kumimoji="1" lang="ja-JP" altLang="en-US" sz="1400" dirty="0"/>
          </a:p>
        </p:txBody>
      </p:sp>
      <p:pic>
        <p:nvPicPr>
          <p:cNvPr id="20" name="グラフィックス 19" descr="封筒 枠線">
            <a:extLst>
              <a:ext uri="{FF2B5EF4-FFF2-40B4-BE49-F238E27FC236}">
                <a16:creationId xmlns:a16="http://schemas.microsoft.com/office/drawing/2014/main" id="{1FDC3169-E6C8-408F-06AC-1BBEF5CF5F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60921" y="5679292"/>
            <a:ext cx="300942" cy="328747"/>
          </a:xfrm>
          <a:prstGeom prst="rect">
            <a:avLst/>
          </a:prstGeom>
        </p:spPr>
      </p:pic>
      <p:sp>
        <p:nvSpPr>
          <p:cNvPr id="22" name="矢印: 下 21">
            <a:extLst>
              <a:ext uri="{FF2B5EF4-FFF2-40B4-BE49-F238E27FC236}">
                <a16:creationId xmlns:a16="http://schemas.microsoft.com/office/drawing/2014/main" id="{28A8729D-7923-2B2A-1586-A16273EC5101}"/>
              </a:ext>
            </a:extLst>
          </p:cNvPr>
          <p:cNvSpPr/>
          <p:nvPr/>
        </p:nvSpPr>
        <p:spPr>
          <a:xfrm rot="5400000" flipV="1">
            <a:off x="7660280" y="1624385"/>
            <a:ext cx="229059" cy="401053"/>
          </a:xfrm>
          <a:prstGeom prst="downArrow">
            <a:avLst/>
          </a:prstGeom>
          <a:solidFill>
            <a:srgbClr val="FFCC66"/>
          </a:solidFill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BDC6DF2-6B41-2BBE-1251-D176BC8A3CFD}"/>
              </a:ext>
            </a:extLst>
          </p:cNvPr>
          <p:cNvSpPr txBox="1"/>
          <p:nvPr/>
        </p:nvSpPr>
        <p:spPr>
          <a:xfrm>
            <a:off x="7961582" y="1714946"/>
            <a:ext cx="114282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/>
              <a:t>被災報告ながれ</a:t>
            </a:r>
            <a:endParaRPr kumimoji="1" lang="ja-JP" altLang="en-US" sz="14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14FC69B-54D9-4CF3-697D-CEED0FB51DD7}"/>
              </a:ext>
            </a:extLst>
          </p:cNvPr>
          <p:cNvSpPr txBox="1"/>
          <p:nvPr/>
        </p:nvSpPr>
        <p:spPr>
          <a:xfrm>
            <a:off x="1211941" y="4737503"/>
            <a:ext cx="13263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/>
              <a:t>③被災状況入力</a:t>
            </a:r>
            <a:endParaRPr lang="en-US" altLang="ja-JP" sz="1200" b="1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E68901-3D9E-9947-0085-368B075E33EC}"/>
              </a:ext>
            </a:extLst>
          </p:cNvPr>
          <p:cNvSpPr txBox="1"/>
          <p:nvPr/>
        </p:nvSpPr>
        <p:spPr>
          <a:xfrm>
            <a:off x="4885059" y="3466665"/>
            <a:ext cx="1171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/>
              <a:t>⑤報告</a:t>
            </a:r>
            <a:endParaRPr lang="en-US" altLang="ja-JP" sz="1200" b="1" dirty="0"/>
          </a:p>
          <a:p>
            <a:r>
              <a:rPr lang="en-US" altLang="ja-JP" sz="1200" b="1" dirty="0"/>
              <a:t>    </a:t>
            </a:r>
            <a:r>
              <a:rPr lang="ja-JP" altLang="en-US" sz="1200" b="1" dirty="0"/>
              <a:t>支援要請</a:t>
            </a:r>
            <a:endParaRPr lang="en-US" altLang="ja-JP" sz="1200" b="1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75A60238-797A-E6B5-B15E-5BDF2E424C6F}"/>
              </a:ext>
            </a:extLst>
          </p:cNvPr>
          <p:cNvSpPr txBox="1"/>
          <p:nvPr/>
        </p:nvSpPr>
        <p:spPr>
          <a:xfrm>
            <a:off x="3825036" y="4275870"/>
            <a:ext cx="1182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/>
              <a:t>③</a:t>
            </a:r>
            <a:r>
              <a:rPr lang="en-US" altLang="ja-JP" sz="1200" b="1" dirty="0"/>
              <a:t>(</a:t>
            </a:r>
            <a:r>
              <a:rPr lang="ja-JP" altLang="en-US" sz="1200" b="1" dirty="0"/>
              <a:t>代理入力</a:t>
            </a:r>
            <a:r>
              <a:rPr lang="en-US" altLang="ja-JP" sz="1200" b="1" dirty="0"/>
              <a:t>)</a:t>
            </a:r>
          </a:p>
        </p:txBody>
      </p:sp>
      <p:sp>
        <p:nvSpPr>
          <p:cNvPr id="31" name="矢印: 下 30">
            <a:extLst>
              <a:ext uri="{FF2B5EF4-FFF2-40B4-BE49-F238E27FC236}">
                <a16:creationId xmlns:a16="http://schemas.microsoft.com/office/drawing/2014/main" id="{93E6025A-F165-AAFE-90E0-F7285DDE59AC}"/>
              </a:ext>
            </a:extLst>
          </p:cNvPr>
          <p:cNvSpPr/>
          <p:nvPr/>
        </p:nvSpPr>
        <p:spPr>
          <a:xfrm rot="16200000" flipV="1">
            <a:off x="4305639" y="3776184"/>
            <a:ext cx="184752" cy="829798"/>
          </a:xfrm>
          <a:prstGeom prst="downArrow">
            <a:avLst/>
          </a:prstGeom>
          <a:solidFill>
            <a:srgbClr val="FFC91D"/>
          </a:solidFill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矢印: 下 31">
            <a:extLst>
              <a:ext uri="{FF2B5EF4-FFF2-40B4-BE49-F238E27FC236}">
                <a16:creationId xmlns:a16="http://schemas.microsoft.com/office/drawing/2014/main" id="{8EDA7BBA-9942-D9E5-F42E-63613225FC27}"/>
              </a:ext>
            </a:extLst>
          </p:cNvPr>
          <p:cNvSpPr/>
          <p:nvPr/>
        </p:nvSpPr>
        <p:spPr>
          <a:xfrm rot="3718113" flipV="1">
            <a:off x="4142135" y="3015606"/>
            <a:ext cx="198648" cy="576367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矢印: 下 33">
            <a:extLst>
              <a:ext uri="{FF2B5EF4-FFF2-40B4-BE49-F238E27FC236}">
                <a16:creationId xmlns:a16="http://schemas.microsoft.com/office/drawing/2014/main" id="{A94ED127-DC2F-84E0-524E-E3F958940454}"/>
              </a:ext>
            </a:extLst>
          </p:cNvPr>
          <p:cNvSpPr/>
          <p:nvPr/>
        </p:nvSpPr>
        <p:spPr>
          <a:xfrm rot="5973230" flipV="1">
            <a:off x="4174414" y="3447731"/>
            <a:ext cx="198648" cy="576367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6506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489"/>
    </mc:Choice>
    <mc:Fallback xmlns="">
      <p:transition spd="slow" advTm="68489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24E6B9-2D5C-8245-B5AA-1F4006A0A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200" dirty="0"/>
              <a:t>報告対象サービス一覧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DFAF9EA-91EB-8516-4D2C-32AC1D45B5A4}"/>
              </a:ext>
            </a:extLst>
          </p:cNvPr>
          <p:cNvSpPr txBox="1"/>
          <p:nvPr/>
        </p:nvSpPr>
        <p:spPr>
          <a:xfrm>
            <a:off x="5257800" y="1828131"/>
            <a:ext cx="3063239" cy="2800767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〇のついているサービスが入力対象になります。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サービスごとの避難・開所の状況を把握するため、</a:t>
            </a:r>
            <a:r>
              <a:rPr lang="ja-JP" altLang="en-US" sz="1600" b="1" dirty="0">
                <a:solidFill>
                  <a:srgbClr val="3333FF"/>
                </a:solidFill>
              </a:rPr>
              <a:t>サービス単位で入力が必要です。</a:t>
            </a:r>
            <a:endParaRPr lang="en-US" altLang="ja-JP" sz="1600" b="1" dirty="0">
              <a:solidFill>
                <a:srgbClr val="3333FF"/>
              </a:solidFill>
            </a:endParaRPr>
          </a:p>
          <a:p>
            <a:endParaRPr lang="en-US" altLang="ja-JP" sz="1600" dirty="0"/>
          </a:p>
          <a:p>
            <a:r>
              <a:rPr lang="ja-JP" altLang="en-US" sz="1600" dirty="0"/>
              <a:t>また、この表内にサービス名が記載されていない場合、入力対象外です。</a:t>
            </a:r>
            <a:endParaRPr lang="en-US" altLang="ja-JP" sz="1600" dirty="0"/>
          </a:p>
          <a:p>
            <a:endParaRPr lang="en-US" altLang="ja-JP" sz="1600" dirty="0"/>
          </a:p>
        </p:txBody>
      </p:sp>
      <p:pic>
        <p:nvPicPr>
          <p:cNvPr id="9" name="コンテンツ プレースホルダー 8" descr="テーブル&#10;&#10;AI 生成コンテンツは誤りを含む可能性があります。">
            <a:extLst>
              <a:ext uri="{FF2B5EF4-FFF2-40B4-BE49-F238E27FC236}">
                <a16:creationId xmlns:a16="http://schemas.microsoft.com/office/drawing/2014/main" id="{E401E105-C4B3-39F9-FA54-AE49FDF5A5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" y="1307571"/>
            <a:ext cx="3749040" cy="5041537"/>
          </a:xfr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0FF51FA-C12B-B80C-1760-A94FB028B0D2}"/>
              </a:ext>
            </a:extLst>
          </p:cNvPr>
          <p:cNvSpPr/>
          <p:nvPr/>
        </p:nvSpPr>
        <p:spPr>
          <a:xfrm>
            <a:off x="3784600" y="1307571"/>
            <a:ext cx="762001" cy="505089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3846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B46CA4-EFF9-8C58-C2E9-7E7AEAF60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報告</a:t>
            </a:r>
            <a:r>
              <a:rPr kumimoji="1" lang="ja-JP" altLang="en-US" dirty="0"/>
              <a:t>対象項目一覧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EB5F76B-81EB-D5CF-F0D5-6860D6822C4C}"/>
              </a:ext>
            </a:extLst>
          </p:cNvPr>
          <p:cNvSpPr txBox="1"/>
          <p:nvPr/>
        </p:nvSpPr>
        <p:spPr>
          <a:xfrm>
            <a:off x="899160" y="4928082"/>
            <a:ext cx="7126318" cy="646331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・</a:t>
            </a:r>
            <a:r>
              <a:rPr kumimoji="1" lang="ja-JP" altLang="en-US" dirty="0">
                <a:solidFill>
                  <a:srgbClr val="FF0000"/>
                </a:solidFill>
              </a:rPr>
              <a:t>必須</a:t>
            </a:r>
            <a:r>
              <a:rPr kumimoji="1" lang="ja-JP" altLang="en-US" dirty="0"/>
              <a:t>となっている項目は</a:t>
            </a:r>
            <a:r>
              <a:rPr lang="ja-JP" altLang="en-US" dirty="0"/>
              <a:t>報告</a:t>
            </a:r>
            <a:r>
              <a:rPr kumimoji="1" lang="ja-JP" altLang="en-US" dirty="0"/>
              <a:t>必須の項目</a:t>
            </a:r>
            <a:endParaRPr kumimoji="1" lang="en-US" altLang="ja-JP" dirty="0"/>
          </a:p>
          <a:p>
            <a:r>
              <a:rPr lang="ja-JP" altLang="en-US" dirty="0"/>
              <a:t>⇒身の安全を確保した上で必須項目の状況を確認する</a:t>
            </a:r>
            <a:endParaRPr kumimoji="1" lang="en-US" altLang="ja-JP" dirty="0"/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951C128A-AA6D-A2CE-2AB8-0425AF62AF6A}"/>
              </a:ext>
            </a:extLst>
          </p:cNvPr>
          <p:cNvSpPr txBox="1">
            <a:spLocks/>
          </p:cNvSpPr>
          <p:nvPr/>
        </p:nvSpPr>
        <p:spPr>
          <a:xfrm>
            <a:off x="899160" y="1473176"/>
            <a:ext cx="5196840" cy="30102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3600" kern="1200" spc="-38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dirty="0"/>
              <a:t>報告対象項目一覧</a:t>
            </a:r>
            <a:endParaRPr lang="ja-JP" altLang="en-US" dirty="0"/>
          </a:p>
        </p:txBody>
      </p:sp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806C458C-504B-54FB-2ADC-3941440F4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6</a:t>
            </a:fld>
            <a:endParaRPr kumimoji="1" lang="ja-JP" alt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935AA17-6884-B0CF-64CC-22D23337FB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620" y="1893902"/>
            <a:ext cx="6619875" cy="242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880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754"/>
    </mc:Choice>
    <mc:Fallback xmlns="">
      <p:transition spd="slow" advTm="12754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4411ED7C-F65F-E8D5-4807-FDA10DB7A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操作方法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60477256-8246-65FD-5696-B185E28781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2B326D3-6724-D215-ABA8-F3641A484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lang="ja-JP" altLang="en-US" smtClean="0"/>
              <a:pPr/>
              <a:t>7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5962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3251C0-2AA7-DA86-35DD-9014473FC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ログイン方法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3A23BFD-1866-1A65-9D9A-3963CED225F5}"/>
              </a:ext>
            </a:extLst>
          </p:cNvPr>
          <p:cNvSpPr txBox="1"/>
          <p:nvPr/>
        </p:nvSpPr>
        <p:spPr>
          <a:xfrm>
            <a:off x="822960" y="134147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chemeClr val="tx2">
                    <a:lumMod val="60000"/>
                    <a:lumOff val="4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介護サービス情報管理システム ログイン</a:t>
            </a:r>
            <a:endParaRPr lang="ja-JP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98040F6-3E64-7DB1-650C-91B3698FA1C6}"/>
              </a:ext>
            </a:extLst>
          </p:cNvPr>
          <p:cNvSpPr txBox="1"/>
          <p:nvPr/>
        </p:nvSpPr>
        <p:spPr>
          <a:xfrm>
            <a:off x="822960" y="4509996"/>
            <a:ext cx="6844665" cy="1200329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altLang="en-US" sz="1600" dirty="0"/>
              <a:t>・以下のログイン情報を入力</a:t>
            </a:r>
            <a:endParaRPr kumimoji="1" lang="en-US" altLang="ja-JP" sz="1600" dirty="0"/>
          </a:p>
          <a:p>
            <a:r>
              <a:rPr kumimoji="1" lang="en-US" altLang="ja-JP" sz="1600" dirty="0"/>
              <a:t>1)ID</a:t>
            </a:r>
          </a:p>
          <a:p>
            <a:r>
              <a:rPr kumimoji="1" lang="en-US" altLang="ja-JP" sz="1600" dirty="0"/>
              <a:t>2)</a:t>
            </a:r>
            <a:r>
              <a:rPr kumimoji="1" lang="ja-JP" altLang="en-US" sz="1600" dirty="0"/>
              <a:t>パスワード</a:t>
            </a:r>
            <a:endParaRPr kumimoji="1" lang="en-US" altLang="ja-JP" sz="1600" dirty="0"/>
          </a:p>
          <a:p>
            <a:endParaRPr lang="en-US" altLang="ja-JP" sz="1200" dirty="0"/>
          </a:p>
          <a:p>
            <a:r>
              <a:rPr lang="en-US" altLang="ja-JP" sz="1200" dirty="0"/>
              <a:t>※</a:t>
            </a:r>
            <a:r>
              <a:rPr lang="ja-JP" altLang="en-US" sz="1200" dirty="0"/>
              <a:t>市町ごとに割り振りされております。不明な場合は、県長寿福祉課までメールで問合せをお願いします。</a:t>
            </a:r>
            <a:endParaRPr lang="en-US" altLang="ja-JP" sz="1200" dirty="0"/>
          </a:p>
        </p:txBody>
      </p:sp>
      <p:sp>
        <p:nvSpPr>
          <p:cNvPr id="15" name="スライド番号プレースホルダー 14">
            <a:extLst>
              <a:ext uri="{FF2B5EF4-FFF2-40B4-BE49-F238E27FC236}">
                <a16:creationId xmlns:a16="http://schemas.microsoft.com/office/drawing/2014/main" id="{3D9FE3C7-5B12-0DE0-B728-7A69D47C3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4E657C9-2F0E-00A8-9846-2CC31925E47A}"/>
              </a:ext>
            </a:extLst>
          </p:cNvPr>
          <p:cNvSpPr txBox="1"/>
          <p:nvPr/>
        </p:nvSpPr>
        <p:spPr>
          <a:xfrm>
            <a:off x="4870155" y="1358239"/>
            <a:ext cx="1389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←リンク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A1A6EAE7-6A72-1F46-D218-90724B06A8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650" y="2063377"/>
            <a:ext cx="6336403" cy="151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859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18"/>
    </mc:Choice>
    <mc:Fallback xmlns="">
      <p:transition spd="slow" advTm="15518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574EA3-E674-168C-331C-22EBA50C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被災状況の集計</a:t>
            </a:r>
            <a:endParaRPr kumimoji="1" lang="ja-JP" altLang="en-US" dirty="0"/>
          </a:p>
        </p:txBody>
      </p:sp>
      <p:pic>
        <p:nvPicPr>
          <p:cNvPr id="6" name="コンテンツ プレースホルダー 5" descr="テーブル&#10;&#10;自動的に生成された説明">
            <a:extLst>
              <a:ext uri="{FF2B5EF4-FFF2-40B4-BE49-F238E27FC236}">
                <a16:creationId xmlns:a16="http://schemas.microsoft.com/office/drawing/2014/main" id="{BFBE3C80-9AE8-2C8D-05BC-7A56A7C7DF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625" y="2734586"/>
            <a:ext cx="7543800" cy="1174853"/>
          </a:xfrm>
        </p:spPr>
      </p:pic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EB2107D-8B95-69DE-4178-B94DD1420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lang="ja-JP" altLang="en-US" smtClean="0"/>
              <a:pPr/>
              <a:t>9</a:t>
            </a:fld>
            <a:endParaRPr lang="ja-JP" altLang="en-US" dirty="0"/>
          </a:p>
        </p:txBody>
      </p:sp>
      <p:pic>
        <p:nvPicPr>
          <p:cNvPr id="8" name="図 7" descr="グラフィカル ユーザー インターフェイス, テキスト, アプリケーション, メール&#10;&#10;自動的に生成された説明">
            <a:extLst>
              <a:ext uri="{FF2B5EF4-FFF2-40B4-BE49-F238E27FC236}">
                <a16:creationId xmlns:a16="http://schemas.microsoft.com/office/drawing/2014/main" id="{345E196B-B4B1-8245-378D-FBEB377BB7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" y="4123414"/>
            <a:ext cx="7543800" cy="1876588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E7F2838-6A42-FE62-FC57-96E26803BDBF}"/>
              </a:ext>
            </a:extLst>
          </p:cNvPr>
          <p:cNvSpPr txBox="1"/>
          <p:nvPr/>
        </p:nvSpPr>
        <p:spPr>
          <a:xfrm>
            <a:off x="822960" y="1448693"/>
            <a:ext cx="5900569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altLang="en-US" dirty="0"/>
              <a:t>➀業務メニューより、被災状況集計を選択</a:t>
            </a:r>
            <a:endParaRPr kumimoji="1" lang="en-US" altLang="ja-JP" dirty="0"/>
          </a:p>
          <a:p>
            <a:r>
              <a:rPr kumimoji="1" lang="ja-JP" altLang="en-US" dirty="0"/>
              <a:t>②集計する災害を選択する</a:t>
            </a:r>
            <a:endParaRPr kumimoji="1" lang="en-US" altLang="ja-JP" dirty="0"/>
          </a:p>
          <a:p>
            <a:r>
              <a:rPr lang="ja-JP" altLang="en-US" dirty="0"/>
              <a:t>③検索条件を設定、</a:t>
            </a:r>
            <a:r>
              <a:rPr lang="en-US" altLang="ja-JP" dirty="0"/>
              <a:t>CSV</a:t>
            </a:r>
            <a:r>
              <a:rPr lang="ja-JP" altLang="en-US" dirty="0"/>
              <a:t>データで出力する</a:t>
            </a:r>
            <a:endParaRPr lang="en-US" altLang="ja-JP" dirty="0"/>
          </a:p>
          <a:p>
            <a:r>
              <a:rPr lang="ja-JP" altLang="en-US">
                <a:ea typeface="ＭＳ Ｐゴシック"/>
              </a:rPr>
              <a:t>④</a:t>
            </a:r>
            <a:r>
              <a:rPr kumimoji="1" lang="ja-JP" altLang="en-US">
                <a:ea typeface="ＭＳ Ｐゴシック"/>
              </a:rPr>
              <a:t>被災状況を集計する</a:t>
            </a:r>
            <a:r>
              <a:rPr lang="ja-JP" altLang="en-US">
                <a:ea typeface="ＭＳ Ｐゴシック"/>
              </a:rPr>
              <a:t>(県の用意した様式を使う)</a:t>
            </a:r>
            <a:endParaRPr lang="ja-JP" altLang="en-US">
              <a:ea typeface="ＭＳ Ｐゴシック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8936196"/>
      </p:ext>
    </p:extLst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青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テーマ1" id="{459396FF-2EC2-4A76-834E-32A379DF1D66}" vid="{812E47D8-B157-4A8D-8913-E228BB0A4D6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テーマ1</Template>
  <TotalTime>1224</TotalTime>
  <Words>737</Words>
  <Application>Microsoft Office PowerPoint</Application>
  <PresentationFormat>画面に合わせる (4:3)</PresentationFormat>
  <Paragraphs>110</Paragraphs>
  <Slides>13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8" baseType="lpstr">
      <vt:lpstr>ＭＳ Ｐゴシック</vt:lpstr>
      <vt:lpstr>游ゴシック</vt:lpstr>
      <vt:lpstr>Calibri</vt:lpstr>
      <vt:lpstr>Calibri Light</vt:lpstr>
      <vt:lpstr>テーマ1</vt:lpstr>
      <vt:lpstr>災害時情報共有システム 入力マニュアル  県・市町対応編</vt:lpstr>
      <vt:lpstr>目次</vt:lpstr>
      <vt:lpstr>概要</vt:lpstr>
      <vt:lpstr>システムを使った被災報告の流れ</vt:lpstr>
      <vt:lpstr>報告対象サービス一覧</vt:lpstr>
      <vt:lpstr>報告対象項目一覧</vt:lpstr>
      <vt:lpstr>操作方法</vt:lpstr>
      <vt:lpstr>ログイン方法</vt:lpstr>
      <vt:lpstr>被災状況の集計</vt:lpstr>
      <vt:lpstr>集計例</vt:lpstr>
      <vt:lpstr>代理報告</vt:lpstr>
      <vt:lpstr>PowerPoint プレゼンテーション</vt:lpstr>
      <vt:lpstr>※国操作マニュアルについて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災害時情報共有システムを使った被災報告について</dc:title>
  <dc:creator>佐藤 洋介</dc:creator>
  <cp:lastModifiedBy>佐藤 洋介</cp:lastModifiedBy>
  <cp:revision>366</cp:revision>
  <dcterms:created xsi:type="dcterms:W3CDTF">2026-03-06T06:39:04Z</dcterms:created>
  <dcterms:modified xsi:type="dcterms:W3CDTF">2026-07-10T03:57:50Z</dcterms:modified>
</cp:coreProperties>
</file>