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  <p:sldId id="257" r:id="rId3"/>
    <p:sldId id="258" r:id="rId4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70" d="100"/>
          <a:sy n="70" d="100"/>
        </p:scale>
        <p:origin x="2070" y="7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60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207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415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3018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6226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830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2024/12/12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9154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2024/12/12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439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2024/12/12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067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2024/12/12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8047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5778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889">
                <a:solidFill>
                  <a:schemeClr val="tx1">
                    <a:tint val="75000"/>
                  </a:schemeClr>
                </a:solidFill>
              </a:defRPr>
            </a:lvl1pPr>
            <a:lvl2pPr marL="66038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2075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3pPr>
            <a:lvl4pPr marL="1981139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4pPr>
            <a:lvl5pPr marL="2641519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5pPr>
            <a:lvl6pPr marL="3301898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6pPr>
            <a:lvl7pPr marL="3962278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7pPr>
            <a:lvl8pPr marL="4622658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8pPr>
            <a:lvl9pPr marL="5283037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2024/12/12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989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4044"/>
            </a:lvl1pPr>
            <a:lvl2pPr>
              <a:defRPr sz="3467"/>
            </a:lvl2pPr>
            <a:lvl3pPr>
              <a:defRPr sz="2889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4044"/>
            </a:lvl1pPr>
            <a:lvl2pPr>
              <a:defRPr sz="3467"/>
            </a:lvl2pPr>
            <a:lvl3pPr>
              <a:defRPr sz="2889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2024/12/12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8555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3467"/>
            </a:lvl1pPr>
            <a:lvl2pPr>
              <a:defRPr sz="2889"/>
            </a:lvl2pPr>
            <a:lvl3pPr>
              <a:defRPr sz="2600"/>
            </a:lvl3pPr>
            <a:lvl4pPr>
              <a:defRPr sz="2311"/>
            </a:lvl4pPr>
            <a:lvl5pPr>
              <a:defRPr sz="2311"/>
            </a:lvl5pPr>
            <a:lvl6pPr>
              <a:defRPr sz="2311"/>
            </a:lvl6pPr>
            <a:lvl7pPr>
              <a:defRPr sz="2311"/>
            </a:lvl7pPr>
            <a:lvl8pPr>
              <a:defRPr sz="2311"/>
            </a:lvl8pPr>
            <a:lvl9pPr>
              <a:defRPr sz="231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3467"/>
            </a:lvl1pPr>
            <a:lvl2pPr>
              <a:defRPr sz="2889"/>
            </a:lvl2pPr>
            <a:lvl3pPr>
              <a:defRPr sz="2600"/>
            </a:lvl3pPr>
            <a:lvl4pPr>
              <a:defRPr sz="2311"/>
            </a:lvl4pPr>
            <a:lvl5pPr>
              <a:defRPr sz="2311"/>
            </a:lvl5pPr>
            <a:lvl6pPr>
              <a:defRPr sz="2311"/>
            </a:lvl6pPr>
            <a:lvl7pPr>
              <a:defRPr sz="2311"/>
            </a:lvl7pPr>
            <a:lvl8pPr>
              <a:defRPr sz="2311"/>
            </a:lvl8pPr>
            <a:lvl9pPr>
              <a:defRPr sz="231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2024/12/12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9646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2024/12/12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5793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2024/12/12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4724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889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4622"/>
            </a:lvl1pPr>
            <a:lvl2pPr>
              <a:defRPr sz="4044"/>
            </a:lvl2pPr>
            <a:lvl3pPr>
              <a:defRPr sz="3467"/>
            </a:lvl3pPr>
            <a:lvl4pPr>
              <a:defRPr sz="2889"/>
            </a:lvl4pPr>
            <a:lvl5pPr>
              <a:defRPr sz="2889"/>
            </a:lvl5pPr>
            <a:lvl6pPr>
              <a:defRPr sz="2889"/>
            </a:lvl6pPr>
            <a:lvl7pPr>
              <a:defRPr sz="2889"/>
            </a:lvl7pPr>
            <a:lvl8pPr>
              <a:defRPr sz="2889"/>
            </a:lvl8pPr>
            <a:lvl9pPr>
              <a:defRPr sz="2889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2022"/>
            </a:lvl1pPr>
            <a:lvl2pPr marL="660380" indent="0">
              <a:buNone/>
              <a:defRPr sz="1733"/>
            </a:lvl2pPr>
            <a:lvl3pPr marL="1320759" indent="0">
              <a:buNone/>
              <a:defRPr sz="1444"/>
            </a:lvl3pPr>
            <a:lvl4pPr marL="1981139" indent="0">
              <a:buNone/>
              <a:defRPr sz="1300"/>
            </a:lvl4pPr>
            <a:lvl5pPr marL="2641519" indent="0">
              <a:buNone/>
              <a:defRPr sz="1300"/>
            </a:lvl5pPr>
            <a:lvl6pPr marL="3301898" indent="0">
              <a:buNone/>
              <a:defRPr sz="1300"/>
            </a:lvl6pPr>
            <a:lvl7pPr marL="3962278" indent="0">
              <a:buNone/>
              <a:defRPr sz="1300"/>
            </a:lvl7pPr>
            <a:lvl8pPr marL="4622658" indent="0">
              <a:buNone/>
              <a:defRPr sz="1300"/>
            </a:lvl8pPr>
            <a:lvl9pPr marL="5283037" indent="0">
              <a:buNone/>
              <a:defRPr sz="13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2024/12/12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9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889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4622"/>
            </a:lvl1pPr>
            <a:lvl2pPr marL="660380" indent="0">
              <a:buNone/>
              <a:defRPr sz="4044"/>
            </a:lvl2pPr>
            <a:lvl3pPr marL="1320759" indent="0">
              <a:buNone/>
              <a:defRPr sz="3467"/>
            </a:lvl3pPr>
            <a:lvl4pPr marL="1981139" indent="0">
              <a:buNone/>
              <a:defRPr sz="2889"/>
            </a:lvl4pPr>
            <a:lvl5pPr marL="2641519" indent="0">
              <a:buNone/>
              <a:defRPr sz="2889"/>
            </a:lvl5pPr>
            <a:lvl6pPr marL="3301898" indent="0">
              <a:buNone/>
              <a:defRPr sz="2889"/>
            </a:lvl6pPr>
            <a:lvl7pPr marL="3962278" indent="0">
              <a:buNone/>
              <a:defRPr sz="2889"/>
            </a:lvl7pPr>
            <a:lvl8pPr marL="4622658" indent="0">
              <a:buNone/>
              <a:defRPr sz="2889"/>
            </a:lvl8pPr>
            <a:lvl9pPr marL="5283037" indent="0">
              <a:buNone/>
              <a:defRPr sz="2889"/>
            </a:lvl9pPr>
          </a:lstStyle>
          <a:p>
            <a:r>
              <a:rPr kumimoji="1" lang="ja-JP" altLang="en-US"/>
              <a:t>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2022"/>
            </a:lvl1pPr>
            <a:lvl2pPr marL="660380" indent="0">
              <a:buNone/>
              <a:defRPr sz="1733"/>
            </a:lvl2pPr>
            <a:lvl3pPr marL="1320759" indent="0">
              <a:buNone/>
              <a:defRPr sz="1444"/>
            </a:lvl3pPr>
            <a:lvl4pPr marL="1981139" indent="0">
              <a:buNone/>
              <a:defRPr sz="1300"/>
            </a:lvl4pPr>
            <a:lvl5pPr marL="2641519" indent="0">
              <a:buNone/>
              <a:defRPr sz="1300"/>
            </a:lvl5pPr>
            <a:lvl6pPr marL="3301898" indent="0">
              <a:buNone/>
              <a:defRPr sz="1300"/>
            </a:lvl6pPr>
            <a:lvl7pPr marL="3962278" indent="0">
              <a:buNone/>
              <a:defRPr sz="1300"/>
            </a:lvl7pPr>
            <a:lvl8pPr marL="4622658" indent="0">
              <a:buNone/>
              <a:defRPr sz="1300"/>
            </a:lvl8pPr>
            <a:lvl9pPr marL="5283037" indent="0">
              <a:buNone/>
              <a:defRPr sz="13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2024/12/12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5282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2D545-8467-428C-B4B7-668AFE11EB3F}" type="datetimeFigureOut">
              <a:rPr kumimoji="1" lang="ja-JP" altLang="en-US" smtClean="0"/>
              <a:t>2024/12/12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510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20759" rtl="0" eaLnBrk="1" latinLnBrk="0" hangingPunct="1">
        <a:spcBef>
          <a:spcPct val="0"/>
        </a:spcBef>
        <a:buNone/>
        <a:defRPr kumimoji="1" sz="63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95285" indent="-495285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4622" kern="1200">
          <a:solidFill>
            <a:schemeClr val="tx1"/>
          </a:solidFill>
          <a:latin typeface="+mn-lt"/>
          <a:ea typeface="+mn-ea"/>
          <a:cs typeface="+mn-cs"/>
        </a:defRPr>
      </a:lvl1pPr>
      <a:lvl2pPr marL="1073117" indent="-412737" algn="l" defTabSz="1320759" rtl="0" eaLnBrk="1" latinLnBrk="0" hangingPunct="1">
        <a:spcBef>
          <a:spcPct val="20000"/>
        </a:spcBef>
        <a:buFont typeface="Arial" pitchFamily="34" charset="0"/>
        <a:buChar char="–"/>
        <a:defRPr kumimoji="1" sz="4044" kern="1200">
          <a:solidFill>
            <a:schemeClr val="tx1"/>
          </a:solidFill>
          <a:latin typeface="+mn-lt"/>
          <a:ea typeface="+mn-ea"/>
          <a:cs typeface="+mn-cs"/>
        </a:defRPr>
      </a:lvl2pPr>
      <a:lvl3pPr marL="1650949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3467" kern="1200">
          <a:solidFill>
            <a:schemeClr val="tx1"/>
          </a:solidFill>
          <a:latin typeface="+mn-lt"/>
          <a:ea typeface="+mn-ea"/>
          <a:cs typeface="+mn-cs"/>
        </a:defRPr>
      </a:lvl3pPr>
      <a:lvl4pPr marL="2311329" indent="-330190" algn="l" defTabSz="1320759" rtl="0" eaLnBrk="1" latinLnBrk="0" hangingPunct="1">
        <a:spcBef>
          <a:spcPct val="20000"/>
        </a:spcBef>
        <a:buFont typeface="Arial" pitchFamily="34" charset="0"/>
        <a:buChar char="–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4pPr>
      <a:lvl5pPr marL="2971709" indent="-330190" algn="l" defTabSz="1320759" rtl="0" eaLnBrk="1" latinLnBrk="0" hangingPunct="1">
        <a:spcBef>
          <a:spcPct val="20000"/>
        </a:spcBef>
        <a:buFont typeface="Arial" pitchFamily="34" charset="0"/>
        <a:buChar char="»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5pPr>
      <a:lvl6pPr marL="3632088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角丸四角形 5"/>
          <p:cNvSpPr/>
          <p:nvPr/>
        </p:nvSpPr>
        <p:spPr>
          <a:xfrm>
            <a:off x="332656" y="680144"/>
            <a:ext cx="6264696" cy="3286583"/>
          </a:xfrm>
          <a:prstGeom prst="roundRect">
            <a:avLst>
              <a:gd name="adj" fmla="val 649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-27384" y="-15552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（様式４）</a:t>
            </a:r>
          </a:p>
        </p:txBody>
      </p:sp>
      <p:pic>
        <p:nvPicPr>
          <p:cNvPr id="24" name="図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656" y="5601072"/>
            <a:ext cx="6264696" cy="3315875"/>
          </a:xfrm>
          <a:prstGeom prst="rect">
            <a:avLst/>
          </a:prstGeom>
        </p:spPr>
      </p:pic>
      <p:sp>
        <p:nvSpPr>
          <p:cNvPr id="27" name="テキスト ボックス 26"/>
          <p:cNvSpPr txBox="1"/>
          <p:nvPr/>
        </p:nvSpPr>
        <p:spPr>
          <a:xfrm>
            <a:off x="332656" y="5673080"/>
            <a:ext cx="2448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写真添付欄（</a:t>
            </a:r>
            <a:r>
              <a:rPr lang="ja-JP" altLang="en-US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②作業工程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0504741"/>
              </p:ext>
            </p:extLst>
          </p:nvPr>
        </p:nvGraphicFramePr>
        <p:xfrm>
          <a:off x="692693" y="103312"/>
          <a:ext cx="6120683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9">
                  <a:extLst>
                    <a:ext uri="{9D8B030D-6E8A-4147-A177-3AD203B41FA5}">
                      <a16:colId xmlns:a16="http://schemas.microsoft.com/office/drawing/2014/main" val="244044074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4116216465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708224815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297180548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1850053096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1239537650"/>
                    </a:ext>
                  </a:extLst>
                </a:gridCol>
              </a:tblGrid>
              <a:tr h="358180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職業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部門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被推薦者氏名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撮影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年月日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8613149"/>
                  </a:ext>
                </a:extLst>
              </a:tr>
            </a:tbl>
          </a:graphicData>
        </a:graphic>
      </p:graphicFrame>
      <p:graphicFrame>
        <p:nvGraphicFramePr>
          <p:cNvPr id="3" name="表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718775277"/>
              </p:ext>
            </p:extLst>
          </p:nvPr>
        </p:nvGraphicFramePr>
        <p:xfrm>
          <a:off x="332656" y="4064520"/>
          <a:ext cx="6264696" cy="815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3054784901"/>
                    </a:ext>
                  </a:extLst>
                </a:gridCol>
                <a:gridCol w="5688632">
                  <a:extLst>
                    <a:ext uri="{9D8B030D-6E8A-4147-A177-3AD203B41FA5}">
                      <a16:colId xmlns:a16="http://schemas.microsoft.com/office/drawing/2014/main" val="3503925816"/>
                    </a:ext>
                  </a:extLst>
                </a:gridCol>
              </a:tblGrid>
              <a:tr h="8152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写真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説明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2334357"/>
                  </a:ext>
                </a:extLst>
              </a:tr>
            </a:tbl>
          </a:graphicData>
        </a:graphic>
      </p:graphicFrame>
      <p:graphicFrame>
        <p:nvGraphicFramePr>
          <p:cNvPr id="25" name="表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640567"/>
              </p:ext>
            </p:extLst>
          </p:nvPr>
        </p:nvGraphicFramePr>
        <p:xfrm>
          <a:off x="332656" y="9009827"/>
          <a:ext cx="6264696" cy="815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3054784901"/>
                    </a:ext>
                  </a:extLst>
                </a:gridCol>
                <a:gridCol w="5688632">
                  <a:extLst>
                    <a:ext uri="{9D8B030D-6E8A-4147-A177-3AD203B41FA5}">
                      <a16:colId xmlns:a16="http://schemas.microsoft.com/office/drawing/2014/main" val="3503925816"/>
                    </a:ext>
                  </a:extLst>
                </a:gridCol>
              </a:tblGrid>
              <a:tr h="8152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写真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説明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2334357"/>
                  </a:ext>
                </a:extLst>
              </a:tr>
            </a:tbl>
          </a:graphicData>
        </a:graphic>
      </p:graphicFrame>
      <p:graphicFrame>
        <p:nvGraphicFramePr>
          <p:cNvPr id="26" name="表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0380026"/>
              </p:ext>
            </p:extLst>
          </p:nvPr>
        </p:nvGraphicFramePr>
        <p:xfrm>
          <a:off x="692692" y="5025008"/>
          <a:ext cx="6120683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9">
                  <a:extLst>
                    <a:ext uri="{9D8B030D-6E8A-4147-A177-3AD203B41FA5}">
                      <a16:colId xmlns:a16="http://schemas.microsoft.com/office/drawing/2014/main" val="244044074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4116216465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708224815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297180548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1850053096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1239537650"/>
                    </a:ext>
                  </a:extLst>
                </a:gridCol>
              </a:tblGrid>
              <a:tr h="358180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職業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部門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被推薦者氏名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撮影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年月日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8613149"/>
                  </a:ext>
                </a:extLst>
              </a:tr>
            </a:tbl>
          </a:graphicData>
        </a:graphic>
      </p:graphicFrame>
      <p:sp>
        <p:nvSpPr>
          <p:cNvPr id="11" name="テキスト ボックス 10"/>
          <p:cNvSpPr txBox="1"/>
          <p:nvPr/>
        </p:nvSpPr>
        <p:spPr>
          <a:xfrm>
            <a:off x="332656" y="704528"/>
            <a:ext cx="2448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写真添付欄（</a:t>
            </a:r>
            <a:r>
              <a:rPr lang="ja-JP" altLang="en-US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①作業風景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76672" y="1126736"/>
            <a:ext cx="5904656" cy="238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normAutofit/>
          </a:bodyPr>
          <a:lstStyle/>
          <a:p>
            <a:pPr algn="just">
              <a:lnSpc>
                <a:spcPts val="1400"/>
              </a:lnSpc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</a:t>
            </a:r>
            <a:r>
              <a:rPr lang="en-US" altLang="ja-JP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別紙３</a:t>
            </a:r>
            <a:r>
              <a:rPr lang="en-US" altLang="ja-JP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ja-JP" altLang="en-US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推薦書類の具体的留意点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に記載の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に関する項目を参照の上作成し</a:t>
            </a:r>
            <a:r>
              <a:rPr lang="ja-JP" altLang="en-US" sz="1200" b="1" u="sng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本記述を削除してから使用する</a:t>
            </a:r>
            <a:r>
              <a:rPr lang="ja-JP" altLang="en-US" sz="12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。</a:t>
            </a:r>
            <a:endParaRPr lang="en-US" altLang="ja-JP" sz="12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400"/>
              </a:lnSpc>
            </a:pPr>
            <a:r>
              <a:rPr lang="ja-JP" altLang="en-US" sz="12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写真は、</a:t>
            </a:r>
            <a:r>
              <a:rPr lang="ja-JP" altLang="en-US" sz="12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「①作業風景、②作業工程、③製作物（作品）、④後進の指導育成」については必須</a:t>
            </a:r>
            <a:r>
              <a:rPr lang="ja-JP" altLang="en-US" sz="12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とする。</a:t>
            </a:r>
            <a:endParaRPr lang="en-US" altLang="ja-JP" sz="12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400"/>
              </a:lnSpc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・本様式は、審査委員会で参考にするため、調書に記載した内容に関連する写真を添付し、内容について下記「写真説明」欄に簡潔に記入する。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400"/>
              </a:lnSpc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なお、調書の内容と関連性が低いと審査委員会で判断された写真は、審査の参考としない可能性がある。</a:t>
            </a:r>
          </a:p>
          <a:p>
            <a:pPr algn="just">
              <a:lnSpc>
                <a:spcPts val="1400"/>
              </a:lnSpc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・写真の枚数に制限はないが、写真様式は計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10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枚以内とし、写真は必ず添付欄内に収めるよう、適宜トリミング部分の削除や画像圧縮等を行うこと。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400"/>
              </a:lnSpc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・本様式のレイアウト変更（各欄の場所移動やサイズの変更等）はしない。</a:t>
            </a:r>
          </a:p>
          <a:p>
            <a:pPr algn="just">
              <a:lnSpc>
                <a:spcPts val="1400"/>
              </a:lnSpc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・改善事案等の功績を記載する場合、写真に代えて図表を添付してもよい。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-4563886" y="3261"/>
            <a:ext cx="4176464" cy="845283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normAutofit/>
          </a:bodyPr>
          <a:lstStyle/>
          <a:p>
            <a:pPr>
              <a:lnSpc>
                <a:spcPts val="1400"/>
              </a:lnSpc>
            </a:pP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写真添付の留意事項補足</a:t>
            </a:r>
            <a:endParaRPr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400"/>
              </a:lnSpc>
            </a:pP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400"/>
              </a:lnSpc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・直近１年以内･･･</a:t>
            </a:r>
            <a:r>
              <a:rPr lang="ja-JP" altLang="en-US" sz="1200" b="1" u="sng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令和６年４月１日～令和７年３月</a:t>
            </a:r>
            <a:r>
              <a:rPr lang="en-US" altLang="ja-JP" sz="1200" b="1" u="sng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31</a:t>
            </a:r>
            <a:r>
              <a:rPr lang="ja-JP" altLang="en-US" sz="1200" b="1" u="sng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</a:t>
            </a:r>
            <a:endParaRPr lang="en-US" altLang="ja-JP" sz="1200" b="1" u="sng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400"/>
              </a:lnSpc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・様式が足りない場合はコピーして使用すること。</a:t>
            </a:r>
          </a:p>
          <a:p>
            <a:pPr>
              <a:lnSpc>
                <a:spcPts val="1400"/>
              </a:lnSpc>
            </a:pPr>
            <a:endParaRPr lang="ja-JP" altLang="en-US" sz="1200" b="1" u="sng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91433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角丸四角形 5"/>
          <p:cNvSpPr/>
          <p:nvPr/>
        </p:nvSpPr>
        <p:spPr>
          <a:xfrm>
            <a:off x="332656" y="680144"/>
            <a:ext cx="6264696" cy="3286583"/>
          </a:xfrm>
          <a:prstGeom prst="roundRect">
            <a:avLst>
              <a:gd name="adj" fmla="val 649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-27384" y="-15552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（様式４）</a:t>
            </a:r>
          </a:p>
        </p:txBody>
      </p:sp>
      <p:pic>
        <p:nvPicPr>
          <p:cNvPr id="24" name="図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848" y="5577397"/>
            <a:ext cx="6264696" cy="3315875"/>
          </a:xfrm>
          <a:prstGeom prst="rect">
            <a:avLst/>
          </a:prstGeom>
        </p:spPr>
      </p:pic>
      <p:sp>
        <p:nvSpPr>
          <p:cNvPr id="27" name="テキスト ボックス 26"/>
          <p:cNvSpPr txBox="1"/>
          <p:nvPr/>
        </p:nvSpPr>
        <p:spPr>
          <a:xfrm>
            <a:off x="332656" y="5673080"/>
            <a:ext cx="26642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写真添付欄（</a:t>
            </a:r>
            <a:r>
              <a:rPr lang="ja-JP" altLang="en-US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④後進の指導育成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</a:p>
        </p:txBody>
      </p:sp>
      <p:graphicFrame>
        <p:nvGraphicFramePr>
          <p:cNvPr id="2" name="表 1"/>
          <p:cNvGraphicFramePr>
            <a:graphicFrameLocks noGrp="1"/>
          </p:cNvGraphicFramePr>
          <p:nvPr/>
        </p:nvGraphicFramePr>
        <p:xfrm>
          <a:off x="692693" y="103312"/>
          <a:ext cx="6120683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9">
                  <a:extLst>
                    <a:ext uri="{9D8B030D-6E8A-4147-A177-3AD203B41FA5}">
                      <a16:colId xmlns:a16="http://schemas.microsoft.com/office/drawing/2014/main" val="244044074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4116216465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708224815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297180548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1850053096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1239537650"/>
                    </a:ext>
                  </a:extLst>
                </a:gridCol>
              </a:tblGrid>
              <a:tr h="358180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職業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部門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被推薦者氏名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撮影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年月日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8613149"/>
                  </a:ext>
                </a:extLst>
              </a:tr>
            </a:tbl>
          </a:graphicData>
        </a:graphic>
      </p:graphicFrame>
      <p:graphicFrame>
        <p:nvGraphicFramePr>
          <p:cNvPr id="3" name="表 2"/>
          <p:cNvGraphicFramePr>
            <a:graphicFrameLocks noGrp="1" noChangeAspect="1"/>
          </p:cNvGraphicFramePr>
          <p:nvPr/>
        </p:nvGraphicFramePr>
        <p:xfrm>
          <a:off x="332656" y="4064520"/>
          <a:ext cx="6264696" cy="815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3054784901"/>
                    </a:ext>
                  </a:extLst>
                </a:gridCol>
                <a:gridCol w="5688632">
                  <a:extLst>
                    <a:ext uri="{9D8B030D-6E8A-4147-A177-3AD203B41FA5}">
                      <a16:colId xmlns:a16="http://schemas.microsoft.com/office/drawing/2014/main" val="3503925816"/>
                    </a:ext>
                  </a:extLst>
                </a:gridCol>
              </a:tblGrid>
              <a:tr h="8152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写真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説明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2334357"/>
                  </a:ext>
                </a:extLst>
              </a:tr>
            </a:tbl>
          </a:graphicData>
        </a:graphic>
      </p:graphicFrame>
      <p:graphicFrame>
        <p:nvGraphicFramePr>
          <p:cNvPr id="25" name="表 24"/>
          <p:cNvGraphicFramePr>
            <a:graphicFrameLocks noGrp="1"/>
          </p:cNvGraphicFramePr>
          <p:nvPr/>
        </p:nvGraphicFramePr>
        <p:xfrm>
          <a:off x="332656" y="9009827"/>
          <a:ext cx="6264696" cy="815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3054784901"/>
                    </a:ext>
                  </a:extLst>
                </a:gridCol>
                <a:gridCol w="5688632">
                  <a:extLst>
                    <a:ext uri="{9D8B030D-6E8A-4147-A177-3AD203B41FA5}">
                      <a16:colId xmlns:a16="http://schemas.microsoft.com/office/drawing/2014/main" val="3503925816"/>
                    </a:ext>
                  </a:extLst>
                </a:gridCol>
              </a:tblGrid>
              <a:tr h="8152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写真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説明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2334357"/>
                  </a:ext>
                </a:extLst>
              </a:tr>
            </a:tbl>
          </a:graphicData>
        </a:graphic>
      </p:graphicFrame>
      <p:graphicFrame>
        <p:nvGraphicFramePr>
          <p:cNvPr id="26" name="表 25"/>
          <p:cNvGraphicFramePr>
            <a:graphicFrameLocks noGrp="1"/>
          </p:cNvGraphicFramePr>
          <p:nvPr/>
        </p:nvGraphicFramePr>
        <p:xfrm>
          <a:off x="692692" y="5025008"/>
          <a:ext cx="6120683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9">
                  <a:extLst>
                    <a:ext uri="{9D8B030D-6E8A-4147-A177-3AD203B41FA5}">
                      <a16:colId xmlns:a16="http://schemas.microsoft.com/office/drawing/2014/main" val="244044074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4116216465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708224815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297180548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1850053096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1239537650"/>
                    </a:ext>
                  </a:extLst>
                </a:gridCol>
              </a:tblGrid>
              <a:tr h="358180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職業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部門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被推薦者氏名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撮影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年月日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8613149"/>
                  </a:ext>
                </a:extLst>
              </a:tr>
            </a:tbl>
          </a:graphicData>
        </a:graphic>
      </p:graphicFrame>
      <p:sp>
        <p:nvSpPr>
          <p:cNvPr id="11" name="テキスト ボックス 10"/>
          <p:cNvSpPr txBox="1"/>
          <p:nvPr/>
        </p:nvSpPr>
        <p:spPr>
          <a:xfrm>
            <a:off x="332656" y="704528"/>
            <a:ext cx="2448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写真添付欄（</a:t>
            </a:r>
            <a:r>
              <a:rPr lang="ja-JP" altLang="en-US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③製作物・作品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1062408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角丸四角形 5"/>
          <p:cNvSpPr/>
          <p:nvPr/>
        </p:nvSpPr>
        <p:spPr>
          <a:xfrm>
            <a:off x="332656" y="680144"/>
            <a:ext cx="6264696" cy="3286583"/>
          </a:xfrm>
          <a:prstGeom prst="roundRect">
            <a:avLst>
              <a:gd name="adj" fmla="val 649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-27384" y="-15552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（様式４）</a:t>
            </a:r>
          </a:p>
        </p:txBody>
      </p:sp>
      <p:pic>
        <p:nvPicPr>
          <p:cNvPr id="24" name="図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656" y="5601072"/>
            <a:ext cx="6264696" cy="3315875"/>
          </a:xfrm>
          <a:prstGeom prst="rect">
            <a:avLst/>
          </a:prstGeom>
        </p:spPr>
      </p:pic>
      <p:sp>
        <p:nvSpPr>
          <p:cNvPr id="27" name="テキスト ボックス 26"/>
          <p:cNvSpPr txBox="1"/>
          <p:nvPr/>
        </p:nvSpPr>
        <p:spPr>
          <a:xfrm>
            <a:off x="332657" y="5673080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写真添付欄</a:t>
            </a:r>
          </a:p>
        </p:txBody>
      </p:sp>
      <p:graphicFrame>
        <p:nvGraphicFramePr>
          <p:cNvPr id="2" name="表 1"/>
          <p:cNvGraphicFramePr>
            <a:graphicFrameLocks noGrp="1"/>
          </p:cNvGraphicFramePr>
          <p:nvPr/>
        </p:nvGraphicFramePr>
        <p:xfrm>
          <a:off x="692693" y="103312"/>
          <a:ext cx="6120683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9">
                  <a:extLst>
                    <a:ext uri="{9D8B030D-6E8A-4147-A177-3AD203B41FA5}">
                      <a16:colId xmlns:a16="http://schemas.microsoft.com/office/drawing/2014/main" val="244044074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4116216465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708224815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297180548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1850053096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1239537650"/>
                    </a:ext>
                  </a:extLst>
                </a:gridCol>
              </a:tblGrid>
              <a:tr h="358180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職業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部門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被推薦者氏名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撮影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年月日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8613149"/>
                  </a:ext>
                </a:extLst>
              </a:tr>
            </a:tbl>
          </a:graphicData>
        </a:graphic>
      </p:graphicFrame>
      <p:graphicFrame>
        <p:nvGraphicFramePr>
          <p:cNvPr id="3" name="表 2"/>
          <p:cNvGraphicFramePr>
            <a:graphicFrameLocks noGrp="1" noChangeAspect="1"/>
          </p:cNvGraphicFramePr>
          <p:nvPr/>
        </p:nvGraphicFramePr>
        <p:xfrm>
          <a:off x="332656" y="4064520"/>
          <a:ext cx="6264696" cy="815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3054784901"/>
                    </a:ext>
                  </a:extLst>
                </a:gridCol>
                <a:gridCol w="5688632">
                  <a:extLst>
                    <a:ext uri="{9D8B030D-6E8A-4147-A177-3AD203B41FA5}">
                      <a16:colId xmlns:a16="http://schemas.microsoft.com/office/drawing/2014/main" val="3503925816"/>
                    </a:ext>
                  </a:extLst>
                </a:gridCol>
              </a:tblGrid>
              <a:tr h="8152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写真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説明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2334357"/>
                  </a:ext>
                </a:extLst>
              </a:tr>
            </a:tbl>
          </a:graphicData>
        </a:graphic>
      </p:graphicFrame>
      <p:graphicFrame>
        <p:nvGraphicFramePr>
          <p:cNvPr id="25" name="表 24"/>
          <p:cNvGraphicFramePr>
            <a:graphicFrameLocks noGrp="1"/>
          </p:cNvGraphicFramePr>
          <p:nvPr/>
        </p:nvGraphicFramePr>
        <p:xfrm>
          <a:off x="332656" y="9009827"/>
          <a:ext cx="6264696" cy="815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3054784901"/>
                    </a:ext>
                  </a:extLst>
                </a:gridCol>
                <a:gridCol w="5688632">
                  <a:extLst>
                    <a:ext uri="{9D8B030D-6E8A-4147-A177-3AD203B41FA5}">
                      <a16:colId xmlns:a16="http://schemas.microsoft.com/office/drawing/2014/main" val="3503925816"/>
                    </a:ext>
                  </a:extLst>
                </a:gridCol>
              </a:tblGrid>
              <a:tr h="8152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写真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説明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2334357"/>
                  </a:ext>
                </a:extLst>
              </a:tr>
            </a:tbl>
          </a:graphicData>
        </a:graphic>
      </p:graphicFrame>
      <p:graphicFrame>
        <p:nvGraphicFramePr>
          <p:cNvPr id="26" name="表 25"/>
          <p:cNvGraphicFramePr>
            <a:graphicFrameLocks noGrp="1"/>
          </p:cNvGraphicFramePr>
          <p:nvPr/>
        </p:nvGraphicFramePr>
        <p:xfrm>
          <a:off x="692692" y="5025008"/>
          <a:ext cx="6120683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9">
                  <a:extLst>
                    <a:ext uri="{9D8B030D-6E8A-4147-A177-3AD203B41FA5}">
                      <a16:colId xmlns:a16="http://schemas.microsoft.com/office/drawing/2014/main" val="244044074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4116216465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708224815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297180548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1850053096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1239537650"/>
                    </a:ext>
                  </a:extLst>
                </a:gridCol>
              </a:tblGrid>
              <a:tr h="358180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職業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部門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被推薦者氏名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撮影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年月日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8613149"/>
                  </a:ext>
                </a:extLst>
              </a:tr>
            </a:tbl>
          </a:graphicData>
        </a:graphic>
      </p:graphicFrame>
      <p:sp>
        <p:nvSpPr>
          <p:cNvPr id="11" name="テキスト ボックス 10"/>
          <p:cNvSpPr txBox="1"/>
          <p:nvPr/>
        </p:nvSpPr>
        <p:spPr>
          <a:xfrm>
            <a:off x="332656" y="704528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写真添付欄</a:t>
            </a:r>
          </a:p>
        </p:txBody>
      </p:sp>
    </p:spTree>
    <p:extLst>
      <p:ext uri="{BB962C8B-B14F-4D97-AF65-F5344CB8AC3E}">
        <p14:creationId xmlns:p14="http://schemas.microsoft.com/office/powerpoint/2010/main" val="2299829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765FE0DA-D247-486C-BF42-DBB9705F90D8}" vid="{BD63521F-5098-41E8-9264-55C75258C88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347</Words>
  <Application>Microsoft Office PowerPoint</Application>
  <PresentationFormat>A4 210 x 297 mm</PresentationFormat>
  <Paragraphs>62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7" baseType="lpstr">
      <vt:lpstr>ＭＳ ゴシック</vt:lpstr>
      <vt:lpstr>Arial</vt:lpstr>
      <vt:lpstr>Calibri</vt:lpstr>
      <vt:lpstr>Office ​​テーマ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/>
  <cp:revision>1</cp:revision>
  <dcterms:created xsi:type="dcterms:W3CDTF">2023-12-22T08:21:49Z</dcterms:created>
  <dcterms:modified xsi:type="dcterms:W3CDTF">2024-12-12T02:44:20Z</dcterms:modified>
</cp:coreProperties>
</file>