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1.xml" ContentType="application/vnd.openxmlformats-officedocument.drawingml.chart+xml"/>
  <Override PartName="/ppt/notesSlides/notesSlide7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706" r:id="rId5"/>
  </p:sldMasterIdLst>
  <p:notesMasterIdLst>
    <p:notesMasterId r:id="rId84"/>
  </p:notesMasterIdLst>
  <p:sldIdLst>
    <p:sldId id="499" r:id="rId6"/>
    <p:sldId id="503" r:id="rId7"/>
    <p:sldId id="504" r:id="rId8"/>
    <p:sldId id="489" r:id="rId9"/>
    <p:sldId id="490" r:id="rId10"/>
    <p:sldId id="457" r:id="rId11"/>
    <p:sldId id="459" r:id="rId12"/>
    <p:sldId id="372" r:id="rId13"/>
    <p:sldId id="491" r:id="rId14"/>
    <p:sldId id="462" r:id="rId15"/>
    <p:sldId id="463" r:id="rId16"/>
    <p:sldId id="464" r:id="rId17"/>
    <p:sldId id="374" r:id="rId18"/>
    <p:sldId id="466" r:id="rId19"/>
    <p:sldId id="436" r:id="rId20"/>
    <p:sldId id="357" r:id="rId21"/>
    <p:sldId id="474" r:id="rId22"/>
    <p:sldId id="355" r:id="rId23"/>
    <p:sldId id="437" r:id="rId24"/>
    <p:sldId id="358" r:id="rId25"/>
    <p:sldId id="356" r:id="rId26"/>
    <p:sldId id="354" r:id="rId27"/>
    <p:sldId id="359" r:id="rId28"/>
    <p:sldId id="360" r:id="rId29"/>
    <p:sldId id="907" r:id="rId30"/>
    <p:sldId id="362" r:id="rId31"/>
    <p:sldId id="363" r:id="rId32"/>
    <p:sldId id="365" r:id="rId33"/>
    <p:sldId id="368" r:id="rId34"/>
    <p:sldId id="377" r:id="rId35"/>
    <p:sldId id="378" r:id="rId36"/>
    <p:sldId id="379" r:id="rId37"/>
    <p:sldId id="366" r:id="rId38"/>
    <p:sldId id="367" r:id="rId39"/>
    <p:sldId id="465" r:id="rId40"/>
    <p:sldId id="369" r:id="rId41"/>
    <p:sldId id="370" r:id="rId42"/>
    <p:sldId id="505" r:id="rId43"/>
    <p:sldId id="506" r:id="rId44"/>
    <p:sldId id="385" r:id="rId45"/>
    <p:sldId id="382" r:id="rId46"/>
    <p:sldId id="461" r:id="rId47"/>
    <p:sldId id="395" r:id="rId48"/>
    <p:sldId id="468" r:id="rId49"/>
    <p:sldId id="507" r:id="rId50"/>
    <p:sldId id="508" r:id="rId51"/>
    <p:sldId id="403" r:id="rId52"/>
    <p:sldId id="413" r:id="rId53"/>
    <p:sldId id="483" r:id="rId54"/>
    <p:sldId id="500" r:id="rId55"/>
    <p:sldId id="482" r:id="rId56"/>
    <p:sldId id="470" r:id="rId57"/>
    <p:sldId id="264" r:id="rId58"/>
    <p:sldId id="480" r:id="rId59"/>
    <p:sldId id="476" r:id="rId60"/>
    <p:sldId id="498" r:id="rId61"/>
    <p:sldId id="484" r:id="rId62"/>
    <p:sldId id="292" r:id="rId63"/>
    <p:sldId id="405" r:id="rId64"/>
    <p:sldId id="909" r:id="rId65"/>
    <p:sldId id="257" r:id="rId66"/>
    <p:sldId id="904" r:id="rId67"/>
    <p:sldId id="509" r:id="rId68"/>
    <p:sldId id="510" r:id="rId69"/>
    <p:sldId id="512" r:id="rId70"/>
    <p:sldId id="511" r:id="rId71"/>
    <p:sldId id="513" r:id="rId72"/>
    <p:sldId id="477" r:id="rId73"/>
    <p:sldId id="267" r:id="rId74"/>
    <p:sldId id="447" r:id="rId75"/>
    <p:sldId id="516" r:id="rId76"/>
    <p:sldId id="449" r:id="rId77"/>
    <p:sldId id="380" r:id="rId78"/>
    <p:sldId id="430" r:id="rId79"/>
    <p:sldId id="434" r:id="rId80"/>
    <p:sldId id="433" r:id="rId81"/>
    <p:sldId id="515" r:id="rId82"/>
    <p:sldId id="908" r:id="rId83"/>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268032-7CD1-4B04-8B82-EF12385BF78E}" v="16" dt="2024-10-22T03:51:22.613"/>
    <p1510:client id="{FF29D9FF-5E25-4A8D-8458-225AD8925376}" v="61" dt="2024-10-22T08:57:27.16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965" autoAdjust="0"/>
  </p:normalViewPr>
  <p:slideViewPr>
    <p:cSldViewPr snapToGrid="0">
      <p:cViewPr varScale="1">
        <p:scale>
          <a:sx n="53" d="100"/>
          <a:sy n="53" d="100"/>
        </p:scale>
        <p:origin x="1810" y="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notesMaster" Target="notesMasters/notesMaster1.xml"/><Relationship Id="rId89"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https://fukuipref-my.sharepoint.com/personal/s-fukusi-c_pref_fukui_lg_jp/Documents/&#22338;&#20117;&#20581;&#24247;&#31119;&#31049;&#12475;&#12531;&#12479;&#12540;OneDrive/04%20&#22320;&#22495;&#20445;&#20581;&#35506;/11%20&#32080;&#26680;/17%20&#32080;&#26680;&#20104;&#38450;&#36913;&#38291;/&#9733;R6&#24180;&#24230;/&#32080;&#26680;&#12481;&#12521;&#12471;&#12464;&#12521;&#125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lineChart>
        <c:grouping val="standard"/>
        <c:varyColors val="0"/>
        <c:ser>
          <c:idx val="0"/>
          <c:order val="0"/>
          <c:tx>
            <c:strRef>
              <c:f>Sheet2!$B$1</c:f>
              <c:strCache>
                <c:ptCount val="1"/>
                <c:pt idx="0">
                  <c:v>福井県</c:v>
                </c:pt>
              </c:strCache>
            </c:strRef>
          </c:tx>
          <c:spPr>
            <a:ln w="28575" cap="rnd">
              <a:solidFill>
                <a:schemeClr val="accent5">
                  <a:tint val="77000"/>
                </a:schemeClr>
              </a:solidFill>
              <a:round/>
            </a:ln>
            <a:effectLst/>
          </c:spPr>
          <c:marker>
            <c:symbol val="none"/>
          </c:marker>
          <c:dLbls>
            <c:spPr>
              <a:noFill/>
              <a:ln>
                <a:noFill/>
              </a:ln>
              <a:effectLst/>
            </c:spPr>
            <c:txPr>
              <a:bodyPr wrap="square" lIns="38100" tIns="19050" rIns="38100" bIns="19050" anchor="ctr">
                <a:spAutoFit/>
              </a:bodyPr>
              <a:lstStyle/>
              <a:p>
                <a:pPr>
                  <a:defRPr lang="ja-JP" sz="32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Sheet2!$A$2:$A$6</c:f>
              <c:strCache>
                <c:ptCount val="5"/>
                <c:pt idx="0">
                  <c:v>R2</c:v>
                </c:pt>
                <c:pt idx="1">
                  <c:v>R3</c:v>
                </c:pt>
                <c:pt idx="2">
                  <c:v>R4</c:v>
                </c:pt>
                <c:pt idx="3">
                  <c:v>R5</c:v>
                </c:pt>
                <c:pt idx="4">
                  <c:v>R6</c:v>
                </c:pt>
              </c:strCache>
            </c:strRef>
          </c:cat>
          <c:val>
            <c:numRef>
              <c:f>Sheet2!$B$2:$B$6</c:f>
              <c:numCache>
                <c:formatCode>General</c:formatCode>
                <c:ptCount val="5"/>
                <c:pt idx="0">
                  <c:v>80</c:v>
                </c:pt>
                <c:pt idx="1">
                  <c:v>79</c:v>
                </c:pt>
                <c:pt idx="2">
                  <c:v>57</c:v>
                </c:pt>
                <c:pt idx="3">
                  <c:v>67</c:v>
                </c:pt>
              </c:numCache>
            </c:numRef>
          </c:val>
          <c:smooth val="0"/>
          <c:extLst>
            <c:ext xmlns:c16="http://schemas.microsoft.com/office/drawing/2014/chart" uri="{C3380CC4-5D6E-409C-BE32-E72D297353CC}">
              <c16:uniqueId val="{00000000-0D84-4DB8-8126-7B85735B331A}"/>
            </c:ext>
          </c:extLst>
        </c:ser>
        <c:ser>
          <c:idx val="1"/>
          <c:order val="1"/>
          <c:tx>
            <c:strRef>
              <c:f>Sheet2!$C$1</c:f>
              <c:strCache>
                <c:ptCount val="1"/>
                <c:pt idx="0">
                  <c:v>坂井地区</c:v>
                </c:pt>
              </c:strCache>
            </c:strRef>
          </c:tx>
          <c:spPr>
            <a:ln w="28575" cap="rnd">
              <a:solidFill>
                <a:schemeClr val="accent5">
                  <a:shade val="76000"/>
                </a:schemeClr>
              </a:solidFill>
              <a:round/>
            </a:ln>
            <a:effectLst/>
          </c:spPr>
          <c:marker>
            <c:symbol val="none"/>
          </c:marker>
          <c:dLbls>
            <c:dLbl>
              <c:idx val="2"/>
              <c:spPr>
                <a:noFill/>
                <a:ln>
                  <a:noFill/>
                </a:ln>
                <a:effectLst/>
              </c:spPr>
              <c:txPr>
                <a:bodyPr wrap="square" lIns="38100" tIns="19050" rIns="38100" bIns="19050" anchor="ctr">
                  <a:noAutofit/>
                </a:bodyPr>
                <a:lstStyle/>
                <a:p>
                  <a:pPr>
                    <a:defRPr lang="ja-JP" sz="3200"/>
                  </a:pPr>
                  <a:endParaRPr lang="ja-JP"/>
                </a:p>
              </c:txPr>
              <c:dLblPos val="t"/>
              <c:showLegendKey val="0"/>
              <c:showVal val="1"/>
              <c:showCatName val="0"/>
              <c:showSerName val="0"/>
              <c:showPercent val="0"/>
              <c:showBubbleSize val="0"/>
              <c:extLst>
                <c:ext xmlns:c15="http://schemas.microsoft.com/office/drawing/2012/chart" uri="{CE6537A1-D6FC-4f65-9D91-7224C49458BB}">
                  <c15:layout>
                    <c:manualLayout>
                      <c:w val="4.6093503815138576E-2"/>
                      <c:h val="0.10358704726180538"/>
                    </c:manualLayout>
                  </c15:layout>
                </c:ext>
                <c:ext xmlns:c16="http://schemas.microsoft.com/office/drawing/2014/chart" uri="{C3380CC4-5D6E-409C-BE32-E72D297353CC}">
                  <c16:uniqueId val="{00000002-488C-4D18-A810-B6B04771CE36}"/>
                </c:ext>
              </c:extLst>
            </c:dLbl>
            <c:dLbl>
              <c:idx val="4"/>
              <c:tx>
                <c:rich>
                  <a:bodyPr wrap="square" lIns="38100" tIns="19050" rIns="38100" bIns="19050" anchor="ctr">
                    <a:spAutoFit/>
                  </a:bodyPr>
                  <a:lstStyle/>
                  <a:p>
                    <a:pPr>
                      <a:defRPr lang="ja-JP" sz="3600" b="1"/>
                    </a:pPr>
                    <a:r>
                      <a:rPr lang="en-US" altLang="ja-JP" sz="3600" b="1"/>
                      <a:t>16</a:t>
                    </a:r>
                  </a:p>
                </c:rich>
              </c:tx>
              <c:spPr>
                <a:noFill/>
                <a:ln>
                  <a:noFill/>
                </a:ln>
                <a:effectLst/>
              </c:spPr>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88C-4D18-A810-B6B04771CE36}"/>
                </c:ext>
              </c:extLst>
            </c:dLbl>
            <c:spPr>
              <a:noFill/>
              <a:ln>
                <a:noFill/>
              </a:ln>
              <a:effectLst/>
            </c:spPr>
            <c:txPr>
              <a:bodyPr wrap="square" lIns="38100" tIns="19050" rIns="38100" bIns="19050" anchor="ctr">
                <a:spAutoFit/>
              </a:bodyPr>
              <a:lstStyle/>
              <a:p>
                <a:pPr>
                  <a:defRPr lang="ja-JP" sz="32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Sheet2!$A$2:$A$6</c:f>
              <c:strCache>
                <c:ptCount val="5"/>
                <c:pt idx="0">
                  <c:v>R2</c:v>
                </c:pt>
                <c:pt idx="1">
                  <c:v>R3</c:v>
                </c:pt>
                <c:pt idx="2">
                  <c:v>R4</c:v>
                </c:pt>
                <c:pt idx="3">
                  <c:v>R5</c:v>
                </c:pt>
                <c:pt idx="4">
                  <c:v>R6</c:v>
                </c:pt>
              </c:strCache>
            </c:strRef>
          </c:cat>
          <c:val>
            <c:numRef>
              <c:f>Sheet2!$C$2:$C$6</c:f>
              <c:numCache>
                <c:formatCode>General</c:formatCode>
                <c:ptCount val="5"/>
                <c:pt idx="0">
                  <c:v>11</c:v>
                </c:pt>
                <c:pt idx="1">
                  <c:v>5</c:v>
                </c:pt>
                <c:pt idx="2">
                  <c:v>6</c:v>
                </c:pt>
                <c:pt idx="3">
                  <c:v>11</c:v>
                </c:pt>
                <c:pt idx="4">
                  <c:v>12</c:v>
                </c:pt>
              </c:numCache>
            </c:numRef>
          </c:val>
          <c:smooth val="0"/>
          <c:extLst>
            <c:ext xmlns:c16="http://schemas.microsoft.com/office/drawing/2014/chart" uri="{C3380CC4-5D6E-409C-BE32-E72D297353CC}">
              <c16:uniqueId val="{00000001-0D84-4DB8-8126-7B85735B331A}"/>
            </c:ext>
          </c:extLst>
        </c:ser>
        <c:dLbls>
          <c:showLegendKey val="0"/>
          <c:showVal val="0"/>
          <c:showCatName val="0"/>
          <c:showSerName val="0"/>
          <c:showPercent val="0"/>
          <c:showBubbleSize val="0"/>
        </c:dLbls>
        <c:smooth val="0"/>
        <c:axId val="276810368"/>
        <c:axId val="277982208"/>
      </c:lineChart>
      <c:catAx>
        <c:axId val="27681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2800" b="0" i="0" u="none" strike="noStrike" kern="1200" baseline="0">
                <a:solidFill>
                  <a:schemeClr val="tx1">
                    <a:lumMod val="65000"/>
                    <a:lumOff val="35000"/>
                  </a:schemeClr>
                </a:solidFill>
                <a:latin typeface="+mn-lt"/>
                <a:ea typeface="+mn-ea"/>
                <a:cs typeface="+mn-cs"/>
              </a:defRPr>
            </a:pPr>
            <a:endParaRPr lang="ja-JP"/>
          </a:p>
        </c:txPr>
        <c:crossAx val="277982208"/>
        <c:crosses val="autoZero"/>
        <c:auto val="1"/>
        <c:lblAlgn val="ctr"/>
        <c:lblOffset val="100"/>
        <c:noMultiLvlLbl val="0"/>
      </c:catAx>
      <c:valAx>
        <c:axId val="27798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2000" b="0" i="0" u="none" strike="noStrike" kern="1200" baseline="0">
                <a:solidFill>
                  <a:schemeClr val="tx1">
                    <a:lumMod val="65000"/>
                    <a:lumOff val="35000"/>
                  </a:schemeClr>
                </a:solidFill>
                <a:latin typeface="+mn-lt"/>
                <a:ea typeface="+mn-ea"/>
                <a:cs typeface="+mn-cs"/>
              </a:defRPr>
            </a:pPr>
            <a:endParaRPr lang="ja-JP"/>
          </a:p>
        </c:txPr>
        <c:crossAx val="276810368"/>
        <c:crosses val="autoZero"/>
        <c:crossBetween val="between"/>
      </c:valAx>
      <c:spPr>
        <a:noFill/>
        <a:ln>
          <a:noFill/>
        </a:ln>
        <a:effectLst/>
      </c:spPr>
    </c:plotArea>
    <c:legend>
      <c:legendPos val="b"/>
      <c:layout>
        <c:manualLayout>
          <c:xMode val="edge"/>
          <c:yMode val="edge"/>
          <c:x val="0.31515405852334311"/>
          <c:y val="0.79759634536850887"/>
          <c:w val="0.36969192339716928"/>
          <c:h val="0.17449977165181574"/>
        </c:manualLayout>
      </c:layout>
      <c:overlay val="0"/>
      <c:spPr>
        <a:noFill/>
        <a:ln>
          <a:noFill/>
        </a:ln>
        <a:effectLst/>
      </c:spPr>
      <c:txPr>
        <a:bodyPr rot="0" spcFirstLastPara="1" vertOverflow="ellipsis" vert="horz" wrap="square" anchor="ctr" anchorCtr="1"/>
        <a:lstStyle/>
        <a:p>
          <a:pPr>
            <a:defRPr lang="ja-JP" sz="2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50800">
      <a:solidFill>
        <a:schemeClr val="tx1"/>
      </a:solidFill>
    </a:ln>
    <a:effectLst/>
  </c:spPr>
  <c:txPr>
    <a:bodyPr/>
    <a:lstStyle/>
    <a:p>
      <a:pPr>
        <a:defRPr sz="2000"/>
      </a:pPr>
      <a:endParaRPr lang="ja-JP"/>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ACD9F3-8D0C-4A89-A499-F7F2C276630E}"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kumimoji="1" lang="ja-JP" altLang="en-US"/>
        </a:p>
      </dgm:t>
    </dgm:pt>
    <dgm:pt modelId="{67A4D512-3B8F-4F3D-8F3F-FFC6A7933980}">
      <dgm:prSet phldrT="[テキスト]"/>
      <dgm:spPr/>
      <dgm:t>
        <a:bodyPr/>
        <a:lstStyle/>
        <a:p>
          <a:r>
            <a:rPr kumimoji="1" lang="ja-JP" altLang="en-US"/>
            <a:t>施設長</a:t>
          </a:r>
        </a:p>
      </dgm:t>
    </dgm:pt>
    <dgm:pt modelId="{2483715E-494D-447A-8252-4A04CBF81E3B}" type="parTrans" cxnId="{19FE60D0-BB04-4B04-88E9-0C227C9077B6}">
      <dgm:prSet/>
      <dgm:spPr/>
      <dgm:t>
        <a:bodyPr/>
        <a:lstStyle/>
        <a:p>
          <a:endParaRPr kumimoji="1" lang="ja-JP" altLang="en-US"/>
        </a:p>
      </dgm:t>
    </dgm:pt>
    <dgm:pt modelId="{3951328F-FC07-4105-AF84-8F17351FD8A7}" type="sibTrans" cxnId="{19FE60D0-BB04-4B04-88E9-0C227C9077B6}">
      <dgm:prSet/>
      <dgm:spPr/>
      <dgm:t>
        <a:bodyPr/>
        <a:lstStyle/>
        <a:p>
          <a:endParaRPr kumimoji="1" lang="ja-JP" altLang="en-US"/>
        </a:p>
      </dgm:t>
    </dgm:pt>
    <dgm:pt modelId="{E51905AD-A794-46DB-80A0-4E59150E41E9}" type="asst">
      <dgm:prSet phldrT="[テキスト]"/>
      <dgm:spPr/>
      <dgm:t>
        <a:bodyPr/>
        <a:lstStyle/>
        <a:p>
          <a:r>
            <a:rPr kumimoji="1" lang="ja-JP" altLang="en-US"/>
            <a:t>事務長</a:t>
          </a:r>
        </a:p>
      </dgm:t>
    </dgm:pt>
    <dgm:pt modelId="{9286BD9D-F477-431A-9746-F94FD4F4F0D9}" type="parTrans" cxnId="{B807E65F-57D4-4E59-B034-06AC0B271DEF}">
      <dgm:prSet/>
      <dgm:spPr/>
      <dgm:t>
        <a:bodyPr/>
        <a:lstStyle/>
        <a:p>
          <a:endParaRPr kumimoji="1" lang="ja-JP" altLang="en-US"/>
        </a:p>
      </dgm:t>
    </dgm:pt>
    <dgm:pt modelId="{51CDD7D7-7B0F-45E2-9845-B4F5433C67A1}" type="sibTrans" cxnId="{B807E65F-57D4-4E59-B034-06AC0B271DEF}">
      <dgm:prSet/>
      <dgm:spPr/>
      <dgm:t>
        <a:bodyPr/>
        <a:lstStyle/>
        <a:p>
          <a:endParaRPr kumimoji="1" lang="ja-JP" altLang="en-US"/>
        </a:p>
      </dgm:t>
    </dgm:pt>
    <dgm:pt modelId="{F9BEEF5A-2A27-45BF-94CE-B11544800E81}">
      <dgm:prSet phldrT="[テキスト]"/>
      <dgm:spPr/>
      <dgm:t>
        <a:bodyPr/>
        <a:lstStyle/>
        <a:p>
          <a:r>
            <a:rPr kumimoji="1" lang="ja-JP" altLang="en-US"/>
            <a:t>スタッフの健康観察</a:t>
          </a:r>
        </a:p>
      </dgm:t>
    </dgm:pt>
    <dgm:pt modelId="{89028B30-561D-4E82-959D-61D04E4C441C}" type="parTrans" cxnId="{D7F70ACC-D33D-481B-84CC-EA991109AFF9}">
      <dgm:prSet/>
      <dgm:spPr/>
      <dgm:t>
        <a:bodyPr/>
        <a:lstStyle/>
        <a:p>
          <a:endParaRPr kumimoji="1" lang="ja-JP" altLang="en-US"/>
        </a:p>
      </dgm:t>
    </dgm:pt>
    <dgm:pt modelId="{9F60D253-97E3-4D7D-807C-FB0FCEF10B29}" type="sibTrans" cxnId="{D7F70ACC-D33D-481B-84CC-EA991109AFF9}">
      <dgm:prSet/>
      <dgm:spPr/>
      <dgm:t>
        <a:bodyPr/>
        <a:lstStyle/>
        <a:p>
          <a:endParaRPr kumimoji="1" lang="ja-JP" altLang="en-US"/>
        </a:p>
      </dgm:t>
    </dgm:pt>
    <dgm:pt modelId="{A83F9BB9-C450-4AD9-ACEE-58C2A35CB5BD}">
      <dgm:prSet phldrT="[テキスト]"/>
      <dgm:spPr/>
      <dgm:t>
        <a:bodyPr/>
        <a:lstStyle/>
        <a:p>
          <a:r>
            <a:rPr kumimoji="1" lang="ja-JP" altLang="en-US"/>
            <a:t>施設管理</a:t>
          </a:r>
        </a:p>
      </dgm:t>
    </dgm:pt>
    <dgm:pt modelId="{BA9E7A06-7BD2-415C-BA0E-0C34CE0CC32D}" type="parTrans" cxnId="{3E77C5A7-9530-4EDB-8973-6EC3B2D232E7}">
      <dgm:prSet/>
      <dgm:spPr/>
      <dgm:t>
        <a:bodyPr/>
        <a:lstStyle/>
        <a:p>
          <a:endParaRPr kumimoji="1" lang="ja-JP" altLang="en-US"/>
        </a:p>
      </dgm:t>
    </dgm:pt>
    <dgm:pt modelId="{A5BE6019-F984-4E61-B425-719E85D052C1}" type="sibTrans" cxnId="{3E77C5A7-9530-4EDB-8973-6EC3B2D232E7}">
      <dgm:prSet/>
      <dgm:spPr/>
      <dgm:t>
        <a:bodyPr/>
        <a:lstStyle/>
        <a:p>
          <a:endParaRPr kumimoji="1" lang="ja-JP" altLang="en-US"/>
        </a:p>
      </dgm:t>
    </dgm:pt>
    <dgm:pt modelId="{46D1EAA2-E956-4A4D-8740-37D22D0FFCCF}">
      <dgm:prSet phldrT="[テキスト]"/>
      <dgm:spPr/>
      <dgm:t>
        <a:bodyPr/>
        <a:lstStyle/>
        <a:p>
          <a:r>
            <a:rPr kumimoji="1" lang="ja-JP" altLang="en-US"/>
            <a:t>利用者への対応</a:t>
          </a:r>
        </a:p>
      </dgm:t>
    </dgm:pt>
    <dgm:pt modelId="{256AB810-9A3F-4914-87A2-11B2C3CB4975}" type="parTrans" cxnId="{D83AC1A3-7822-4724-8235-60A510FC2F19}">
      <dgm:prSet/>
      <dgm:spPr/>
      <dgm:t>
        <a:bodyPr/>
        <a:lstStyle/>
        <a:p>
          <a:endParaRPr kumimoji="1" lang="ja-JP" altLang="en-US"/>
        </a:p>
      </dgm:t>
    </dgm:pt>
    <dgm:pt modelId="{877887D8-89AF-4E3F-840E-C7D6A9151917}" type="sibTrans" cxnId="{D83AC1A3-7822-4724-8235-60A510FC2F19}">
      <dgm:prSet/>
      <dgm:spPr/>
      <dgm:t>
        <a:bodyPr/>
        <a:lstStyle/>
        <a:p>
          <a:endParaRPr kumimoji="1" lang="ja-JP" altLang="en-US"/>
        </a:p>
      </dgm:t>
    </dgm:pt>
    <dgm:pt modelId="{3CB69518-8325-41CC-9E97-2C969C536CD9}">
      <dgm:prSet phldrT="[テキスト]"/>
      <dgm:spPr/>
      <dgm:t>
        <a:bodyPr/>
        <a:lstStyle/>
        <a:p>
          <a:endParaRPr kumimoji="1" lang="ja-JP" altLang="en-US"/>
        </a:p>
      </dgm:t>
    </dgm:pt>
    <dgm:pt modelId="{82507A12-2A4F-47CD-AE4A-ADFA000BBAA2}" type="parTrans" cxnId="{93B75A68-7576-4200-B2C7-6E238EE627EA}">
      <dgm:prSet/>
      <dgm:spPr/>
      <dgm:t>
        <a:bodyPr/>
        <a:lstStyle/>
        <a:p>
          <a:endParaRPr kumimoji="1" lang="ja-JP" altLang="en-US"/>
        </a:p>
      </dgm:t>
    </dgm:pt>
    <dgm:pt modelId="{8CF84583-3F29-42A3-8D16-D5D17195E07E}" type="sibTrans" cxnId="{93B75A68-7576-4200-B2C7-6E238EE627EA}">
      <dgm:prSet/>
      <dgm:spPr/>
      <dgm:t>
        <a:bodyPr/>
        <a:lstStyle/>
        <a:p>
          <a:endParaRPr kumimoji="1" lang="ja-JP" altLang="en-US"/>
        </a:p>
      </dgm:t>
    </dgm:pt>
    <dgm:pt modelId="{03EB6BB1-248B-4AEB-BD12-9AD0DB382E9A}">
      <dgm:prSet phldrT="[テキスト]"/>
      <dgm:spPr/>
      <dgm:t>
        <a:bodyPr/>
        <a:lstStyle/>
        <a:p>
          <a:endParaRPr kumimoji="1" lang="ja-JP" altLang="en-US"/>
        </a:p>
      </dgm:t>
    </dgm:pt>
    <dgm:pt modelId="{F6C570E5-CF36-48CC-9007-34961A0E939A}" type="parTrans" cxnId="{4AB7A862-6E90-474A-9B79-7D9E246F88EE}">
      <dgm:prSet/>
      <dgm:spPr/>
      <dgm:t>
        <a:bodyPr/>
        <a:lstStyle/>
        <a:p>
          <a:endParaRPr kumimoji="1" lang="ja-JP" altLang="en-US"/>
        </a:p>
      </dgm:t>
    </dgm:pt>
    <dgm:pt modelId="{26FF0781-F79F-4665-AE3C-1196E1C1993E}" type="sibTrans" cxnId="{4AB7A862-6E90-474A-9B79-7D9E246F88EE}">
      <dgm:prSet/>
      <dgm:spPr/>
      <dgm:t>
        <a:bodyPr/>
        <a:lstStyle/>
        <a:p>
          <a:endParaRPr kumimoji="1" lang="ja-JP" altLang="en-US"/>
        </a:p>
      </dgm:t>
    </dgm:pt>
    <dgm:pt modelId="{651D6F90-1471-4324-A63A-93FFD8EE56CA}">
      <dgm:prSet phldrT="[テキスト]"/>
      <dgm:spPr/>
      <dgm:t>
        <a:bodyPr/>
        <a:lstStyle/>
        <a:p>
          <a:endParaRPr kumimoji="1" lang="ja-JP" altLang="en-US"/>
        </a:p>
      </dgm:t>
    </dgm:pt>
    <dgm:pt modelId="{90E515BD-F6B5-4127-8807-3C255B9690A8}" type="parTrans" cxnId="{6927847F-1075-4039-B8AE-F3062C63F438}">
      <dgm:prSet/>
      <dgm:spPr/>
      <dgm:t>
        <a:bodyPr/>
        <a:lstStyle/>
        <a:p>
          <a:endParaRPr kumimoji="1" lang="ja-JP" altLang="en-US"/>
        </a:p>
      </dgm:t>
    </dgm:pt>
    <dgm:pt modelId="{6F976203-F09C-4CCB-853F-063646151DE8}" type="sibTrans" cxnId="{6927847F-1075-4039-B8AE-F3062C63F438}">
      <dgm:prSet/>
      <dgm:spPr/>
      <dgm:t>
        <a:bodyPr/>
        <a:lstStyle/>
        <a:p>
          <a:endParaRPr kumimoji="1" lang="ja-JP" altLang="en-US"/>
        </a:p>
      </dgm:t>
    </dgm:pt>
    <dgm:pt modelId="{CC5648F1-7161-4AB8-B484-0ED08FC27AEE}">
      <dgm:prSet phldrT="[テキスト]"/>
      <dgm:spPr/>
      <dgm:t>
        <a:bodyPr/>
        <a:lstStyle/>
        <a:p>
          <a:endParaRPr kumimoji="1" lang="ja-JP" altLang="en-US"/>
        </a:p>
      </dgm:t>
    </dgm:pt>
    <dgm:pt modelId="{12CE9A19-F00A-4EB7-9623-B7294F2DFF56}" type="parTrans" cxnId="{88F9CB21-B09B-4048-8BCE-27D503FB6C72}">
      <dgm:prSet/>
      <dgm:spPr/>
      <dgm:t>
        <a:bodyPr/>
        <a:lstStyle/>
        <a:p>
          <a:endParaRPr kumimoji="1" lang="ja-JP" altLang="en-US"/>
        </a:p>
      </dgm:t>
    </dgm:pt>
    <dgm:pt modelId="{444F4C07-DA95-4F20-8309-9056105926D0}" type="sibTrans" cxnId="{88F9CB21-B09B-4048-8BCE-27D503FB6C72}">
      <dgm:prSet/>
      <dgm:spPr/>
      <dgm:t>
        <a:bodyPr/>
        <a:lstStyle/>
        <a:p>
          <a:endParaRPr kumimoji="1" lang="ja-JP" altLang="en-US"/>
        </a:p>
      </dgm:t>
    </dgm:pt>
    <dgm:pt modelId="{07AB0604-DC41-4801-AC7B-1D09337C948E}">
      <dgm:prSet phldrT="[テキスト]"/>
      <dgm:spPr/>
      <dgm:t>
        <a:bodyPr/>
        <a:lstStyle/>
        <a:p>
          <a:endParaRPr kumimoji="1" lang="ja-JP" altLang="en-US"/>
        </a:p>
      </dgm:t>
    </dgm:pt>
    <dgm:pt modelId="{04DE0C7D-D771-46C1-8CFC-E3902C749A99}" type="parTrans" cxnId="{812112CD-27CA-4065-A1D4-EB6376E5BEE5}">
      <dgm:prSet/>
      <dgm:spPr/>
      <dgm:t>
        <a:bodyPr/>
        <a:lstStyle/>
        <a:p>
          <a:endParaRPr kumimoji="1" lang="ja-JP" altLang="en-US"/>
        </a:p>
      </dgm:t>
    </dgm:pt>
    <dgm:pt modelId="{7977B5F8-3596-467C-BEF4-EF8CD223A861}" type="sibTrans" cxnId="{812112CD-27CA-4065-A1D4-EB6376E5BEE5}">
      <dgm:prSet/>
      <dgm:spPr/>
      <dgm:t>
        <a:bodyPr/>
        <a:lstStyle/>
        <a:p>
          <a:endParaRPr kumimoji="1" lang="ja-JP" altLang="en-US"/>
        </a:p>
      </dgm:t>
    </dgm:pt>
    <dgm:pt modelId="{ACAA20BF-58B9-4E70-9FA8-2125DFF245AF}">
      <dgm:prSet phldrT="[テキスト]"/>
      <dgm:spPr/>
      <dgm:t>
        <a:bodyPr/>
        <a:lstStyle/>
        <a:p>
          <a:endParaRPr kumimoji="1" lang="ja-JP" altLang="en-US"/>
        </a:p>
      </dgm:t>
    </dgm:pt>
    <dgm:pt modelId="{6A0E8510-32F5-4F42-B4EE-290E5FA9BAFF}" type="parTrans" cxnId="{8C59052E-9D9F-42B6-B9D4-9114A1FB2E51}">
      <dgm:prSet/>
      <dgm:spPr/>
      <dgm:t>
        <a:bodyPr/>
        <a:lstStyle/>
        <a:p>
          <a:endParaRPr kumimoji="1" lang="ja-JP" altLang="en-US"/>
        </a:p>
      </dgm:t>
    </dgm:pt>
    <dgm:pt modelId="{69EA7DBD-3998-430A-B559-378E60326031}" type="sibTrans" cxnId="{8C59052E-9D9F-42B6-B9D4-9114A1FB2E51}">
      <dgm:prSet/>
      <dgm:spPr/>
      <dgm:t>
        <a:bodyPr/>
        <a:lstStyle/>
        <a:p>
          <a:endParaRPr kumimoji="1" lang="ja-JP" altLang="en-US"/>
        </a:p>
      </dgm:t>
    </dgm:pt>
    <dgm:pt modelId="{8252897A-676C-4C47-8B89-2978897EC11F}">
      <dgm:prSet phldrT="[テキスト]"/>
      <dgm:spPr/>
      <dgm:t>
        <a:bodyPr/>
        <a:lstStyle/>
        <a:p>
          <a:r>
            <a:rPr kumimoji="1" lang="ja-JP" altLang="en-US"/>
            <a:t>家族への対応</a:t>
          </a:r>
        </a:p>
      </dgm:t>
    </dgm:pt>
    <dgm:pt modelId="{7EF28BC6-A50B-4FA4-9AE0-C606F4516AF4}" type="parTrans" cxnId="{DFE5322F-A4CB-4317-9E70-843CDEC09B91}">
      <dgm:prSet/>
      <dgm:spPr/>
      <dgm:t>
        <a:bodyPr/>
        <a:lstStyle/>
        <a:p>
          <a:endParaRPr kumimoji="1" lang="ja-JP" altLang="en-US"/>
        </a:p>
      </dgm:t>
    </dgm:pt>
    <dgm:pt modelId="{C6C4197F-E2C2-44F7-9CE7-17682D637A35}" type="sibTrans" cxnId="{DFE5322F-A4CB-4317-9E70-843CDEC09B91}">
      <dgm:prSet/>
      <dgm:spPr/>
      <dgm:t>
        <a:bodyPr/>
        <a:lstStyle/>
        <a:p>
          <a:endParaRPr kumimoji="1" lang="ja-JP" altLang="en-US"/>
        </a:p>
      </dgm:t>
    </dgm:pt>
    <dgm:pt modelId="{DFE2A2C6-AADC-4D93-8B68-688273F20E13}">
      <dgm:prSet phldrT="[テキスト]"/>
      <dgm:spPr/>
      <dgm:t>
        <a:bodyPr/>
        <a:lstStyle/>
        <a:p>
          <a:endParaRPr kumimoji="1" lang="ja-JP" altLang="en-US"/>
        </a:p>
      </dgm:t>
    </dgm:pt>
    <dgm:pt modelId="{DFF16474-CAF9-462F-952E-C921585F8750}" type="parTrans" cxnId="{FA15D442-840C-4DC3-9EA1-582FB6CC9302}">
      <dgm:prSet/>
      <dgm:spPr/>
      <dgm:t>
        <a:bodyPr/>
        <a:lstStyle/>
        <a:p>
          <a:endParaRPr kumimoji="1" lang="ja-JP" altLang="en-US"/>
        </a:p>
      </dgm:t>
    </dgm:pt>
    <dgm:pt modelId="{1C208B4E-5B3F-40E2-9347-DA3EFB7BC724}" type="sibTrans" cxnId="{FA15D442-840C-4DC3-9EA1-582FB6CC9302}">
      <dgm:prSet/>
      <dgm:spPr/>
      <dgm:t>
        <a:bodyPr/>
        <a:lstStyle/>
        <a:p>
          <a:endParaRPr kumimoji="1" lang="ja-JP" altLang="en-US"/>
        </a:p>
      </dgm:t>
    </dgm:pt>
    <dgm:pt modelId="{6BCAA12F-0718-401F-9D70-5FE392E71460}">
      <dgm:prSet phldrT="[テキスト]"/>
      <dgm:spPr/>
      <dgm:t>
        <a:bodyPr/>
        <a:lstStyle/>
        <a:p>
          <a:endParaRPr kumimoji="1" lang="ja-JP" altLang="en-US"/>
        </a:p>
      </dgm:t>
    </dgm:pt>
    <dgm:pt modelId="{EE8FB530-E1F1-455C-A5E7-B9C7DEC14117}" type="parTrans" cxnId="{8876098A-D161-4659-A299-87976E97AF1D}">
      <dgm:prSet/>
      <dgm:spPr/>
      <dgm:t>
        <a:bodyPr/>
        <a:lstStyle/>
        <a:p>
          <a:endParaRPr kumimoji="1" lang="ja-JP" altLang="en-US"/>
        </a:p>
      </dgm:t>
    </dgm:pt>
    <dgm:pt modelId="{3BF63826-74AA-4909-A86C-38FBA318B970}" type="sibTrans" cxnId="{8876098A-D161-4659-A299-87976E97AF1D}">
      <dgm:prSet/>
      <dgm:spPr/>
      <dgm:t>
        <a:bodyPr/>
        <a:lstStyle/>
        <a:p>
          <a:endParaRPr kumimoji="1" lang="ja-JP" altLang="en-US"/>
        </a:p>
      </dgm:t>
    </dgm:pt>
    <dgm:pt modelId="{EAA6522D-0A06-4BFF-923F-38330E16B067}">
      <dgm:prSet phldrT="[テキスト]"/>
      <dgm:spPr/>
      <dgm:t>
        <a:bodyPr/>
        <a:lstStyle/>
        <a:p>
          <a:endParaRPr kumimoji="1" lang="ja-JP" altLang="en-US"/>
        </a:p>
      </dgm:t>
    </dgm:pt>
    <dgm:pt modelId="{EBAC31A7-4A4F-4FC8-ABFA-3D88BF1DCBC7}" type="parTrans" cxnId="{29309CD5-29EF-4AB4-A29F-E68A5C0E68D3}">
      <dgm:prSet/>
      <dgm:spPr/>
      <dgm:t>
        <a:bodyPr/>
        <a:lstStyle/>
        <a:p>
          <a:endParaRPr kumimoji="1" lang="ja-JP" altLang="en-US"/>
        </a:p>
      </dgm:t>
    </dgm:pt>
    <dgm:pt modelId="{2C107636-811D-4AE9-B44E-869705D42065}" type="sibTrans" cxnId="{29309CD5-29EF-4AB4-A29F-E68A5C0E68D3}">
      <dgm:prSet/>
      <dgm:spPr/>
      <dgm:t>
        <a:bodyPr/>
        <a:lstStyle/>
        <a:p>
          <a:endParaRPr kumimoji="1" lang="ja-JP" altLang="en-US"/>
        </a:p>
      </dgm:t>
    </dgm:pt>
    <dgm:pt modelId="{D2B7933C-0EF6-4C26-9092-AC7BD87D6926}">
      <dgm:prSet phldrT="[テキスト]"/>
      <dgm:spPr/>
      <dgm:t>
        <a:bodyPr/>
        <a:lstStyle/>
        <a:p>
          <a:r>
            <a:rPr kumimoji="1" lang="ja-JP" altLang="en-US"/>
            <a:t>関係機関への</a:t>
          </a:r>
          <a:br>
            <a:rPr kumimoji="1" lang="en-US" altLang="ja-JP"/>
          </a:br>
          <a:r>
            <a:rPr kumimoji="1" lang="ja-JP" altLang="en-US"/>
            <a:t>対応</a:t>
          </a:r>
        </a:p>
      </dgm:t>
    </dgm:pt>
    <dgm:pt modelId="{58CB0286-712C-4366-AD5D-9B9202069741}" type="parTrans" cxnId="{94AE7753-303C-4520-8EE8-B17F45D6CDCF}">
      <dgm:prSet/>
      <dgm:spPr/>
      <dgm:t>
        <a:bodyPr/>
        <a:lstStyle/>
        <a:p>
          <a:endParaRPr kumimoji="1" lang="ja-JP" altLang="en-US"/>
        </a:p>
      </dgm:t>
    </dgm:pt>
    <dgm:pt modelId="{F88C37BC-3EB6-4813-9F0B-00C5DED8CB7E}" type="sibTrans" cxnId="{94AE7753-303C-4520-8EE8-B17F45D6CDCF}">
      <dgm:prSet/>
      <dgm:spPr/>
      <dgm:t>
        <a:bodyPr/>
        <a:lstStyle/>
        <a:p>
          <a:endParaRPr kumimoji="1" lang="ja-JP" altLang="en-US"/>
        </a:p>
      </dgm:t>
    </dgm:pt>
    <dgm:pt modelId="{BC3713BE-7446-4BE0-BFAD-138E1239A7C5}">
      <dgm:prSet phldrT="[テキスト]"/>
      <dgm:spPr/>
      <dgm:t>
        <a:bodyPr/>
        <a:lstStyle/>
        <a:p>
          <a:endParaRPr kumimoji="1" lang="ja-JP" altLang="en-US"/>
        </a:p>
      </dgm:t>
    </dgm:pt>
    <dgm:pt modelId="{68F43B28-A729-44F5-BDFD-CF57AA905C36}" type="parTrans" cxnId="{846D3BE1-5B96-4254-9809-694CE48F07FE}">
      <dgm:prSet/>
      <dgm:spPr/>
      <dgm:t>
        <a:bodyPr/>
        <a:lstStyle/>
        <a:p>
          <a:endParaRPr kumimoji="1" lang="ja-JP" altLang="en-US"/>
        </a:p>
      </dgm:t>
    </dgm:pt>
    <dgm:pt modelId="{A31B5BBC-A039-4345-97C4-579C24603CFE}" type="sibTrans" cxnId="{846D3BE1-5B96-4254-9809-694CE48F07FE}">
      <dgm:prSet/>
      <dgm:spPr/>
      <dgm:t>
        <a:bodyPr/>
        <a:lstStyle/>
        <a:p>
          <a:endParaRPr kumimoji="1" lang="ja-JP" altLang="en-US"/>
        </a:p>
      </dgm:t>
    </dgm:pt>
    <dgm:pt modelId="{6C918C60-2362-49E4-BC1E-D2233D9802B5}">
      <dgm:prSet phldrT="[テキスト]"/>
      <dgm:spPr/>
      <dgm:t>
        <a:bodyPr/>
        <a:lstStyle/>
        <a:p>
          <a:endParaRPr kumimoji="1" lang="ja-JP" altLang="en-US"/>
        </a:p>
      </dgm:t>
    </dgm:pt>
    <dgm:pt modelId="{3AA27C03-9356-4BBD-B02F-F84FC5B17F09}" type="parTrans" cxnId="{F86F954F-A905-4FB8-926F-6935FAA1D616}">
      <dgm:prSet/>
      <dgm:spPr/>
      <dgm:t>
        <a:bodyPr/>
        <a:lstStyle/>
        <a:p>
          <a:endParaRPr kumimoji="1" lang="ja-JP" altLang="en-US"/>
        </a:p>
      </dgm:t>
    </dgm:pt>
    <dgm:pt modelId="{CA899621-AA47-447F-9D20-416D88AB6EA1}" type="sibTrans" cxnId="{F86F954F-A905-4FB8-926F-6935FAA1D616}">
      <dgm:prSet/>
      <dgm:spPr/>
      <dgm:t>
        <a:bodyPr/>
        <a:lstStyle/>
        <a:p>
          <a:endParaRPr kumimoji="1" lang="ja-JP" altLang="en-US"/>
        </a:p>
      </dgm:t>
    </dgm:pt>
    <dgm:pt modelId="{8E8568A4-5FC1-426A-8C77-1EC15F44D363}" type="pres">
      <dgm:prSet presAssocID="{B7ACD9F3-8D0C-4A89-A499-F7F2C276630E}" presName="hierChild1" presStyleCnt="0">
        <dgm:presLayoutVars>
          <dgm:orgChart val="1"/>
          <dgm:chPref val="1"/>
          <dgm:dir/>
          <dgm:animOne val="branch"/>
          <dgm:animLvl val="lvl"/>
          <dgm:resizeHandles/>
        </dgm:presLayoutVars>
      </dgm:prSet>
      <dgm:spPr/>
    </dgm:pt>
    <dgm:pt modelId="{9402EB8D-B7A1-40DC-ABAE-9268B72B0330}" type="pres">
      <dgm:prSet presAssocID="{67A4D512-3B8F-4F3D-8F3F-FFC6A7933980}" presName="hierRoot1" presStyleCnt="0">
        <dgm:presLayoutVars>
          <dgm:hierBranch val="init"/>
        </dgm:presLayoutVars>
      </dgm:prSet>
      <dgm:spPr/>
    </dgm:pt>
    <dgm:pt modelId="{4B362F58-519B-4930-A9B4-BA98D1EB897E}" type="pres">
      <dgm:prSet presAssocID="{67A4D512-3B8F-4F3D-8F3F-FFC6A7933980}" presName="rootComposite1" presStyleCnt="0"/>
      <dgm:spPr/>
    </dgm:pt>
    <dgm:pt modelId="{8F0C0355-90B5-476E-9D4C-F18118BD5630}" type="pres">
      <dgm:prSet presAssocID="{67A4D512-3B8F-4F3D-8F3F-FFC6A7933980}" presName="rootText1" presStyleLbl="node0" presStyleIdx="0" presStyleCnt="1">
        <dgm:presLayoutVars>
          <dgm:chPref val="3"/>
        </dgm:presLayoutVars>
      </dgm:prSet>
      <dgm:spPr/>
    </dgm:pt>
    <dgm:pt modelId="{96E10366-EA81-44EC-9450-309B1E201B32}" type="pres">
      <dgm:prSet presAssocID="{67A4D512-3B8F-4F3D-8F3F-FFC6A7933980}" presName="rootConnector1" presStyleLbl="node1" presStyleIdx="0" presStyleCnt="0"/>
      <dgm:spPr/>
    </dgm:pt>
    <dgm:pt modelId="{7D7988C4-6750-4A5A-B225-B8F3B89CADCA}" type="pres">
      <dgm:prSet presAssocID="{67A4D512-3B8F-4F3D-8F3F-FFC6A7933980}" presName="hierChild2" presStyleCnt="0"/>
      <dgm:spPr/>
    </dgm:pt>
    <dgm:pt modelId="{6A9DA9D0-73C3-46F8-A3F1-FC4EDAD1C94D}" type="pres">
      <dgm:prSet presAssocID="{89028B30-561D-4E82-959D-61D04E4C441C}" presName="Name37" presStyleLbl="parChTrans1D2" presStyleIdx="0" presStyleCnt="6"/>
      <dgm:spPr/>
    </dgm:pt>
    <dgm:pt modelId="{9C73776B-0042-4356-AE8E-CF099E3F2404}" type="pres">
      <dgm:prSet presAssocID="{F9BEEF5A-2A27-45BF-94CE-B11544800E81}" presName="hierRoot2" presStyleCnt="0">
        <dgm:presLayoutVars>
          <dgm:hierBranch val="init"/>
        </dgm:presLayoutVars>
      </dgm:prSet>
      <dgm:spPr/>
    </dgm:pt>
    <dgm:pt modelId="{89511C3C-787A-4766-98F2-90759038E83F}" type="pres">
      <dgm:prSet presAssocID="{F9BEEF5A-2A27-45BF-94CE-B11544800E81}" presName="rootComposite" presStyleCnt="0"/>
      <dgm:spPr/>
    </dgm:pt>
    <dgm:pt modelId="{EFB39D62-69E6-4CB4-85C1-0CCBBEC6FDB3}" type="pres">
      <dgm:prSet presAssocID="{F9BEEF5A-2A27-45BF-94CE-B11544800E81}" presName="rootText" presStyleLbl="node2" presStyleIdx="0" presStyleCnt="5">
        <dgm:presLayoutVars>
          <dgm:chPref val="3"/>
        </dgm:presLayoutVars>
      </dgm:prSet>
      <dgm:spPr/>
    </dgm:pt>
    <dgm:pt modelId="{900857D1-C63F-40AF-86FF-C14B6C81F5AF}" type="pres">
      <dgm:prSet presAssocID="{F9BEEF5A-2A27-45BF-94CE-B11544800E81}" presName="rootConnector" presStyleLbl="node2" presStyleIdx="0" presStyleCnt="5"/>
      <dgm:spPr/>
    </dgm:pt>
    <dgm:pt modelId="{D125828B-AC28-4A84-BA9E-BC5AE4EDBB09}" type="pres">
      <dgm:prSet presAssocID="{F9BEEF5A-2A27-45BF-94CE-B11544800E81}" presName="hierChild4" presStyleCnt="0"/>
      <dgm:spPr/>
    </dgm:pt>
    <dgm:pt modelId="{88F70C95-4255-4BB9-BA18-F1C554F66C2F}" type="pres">
      <dgm:prSet presAssocID="{F6C570E5-CF36-48CC-9007-34961A0E939A}" presName="Name37" presStyleLbl="parChTrans1D3" presStyleIdx="0" presStyleCnt="11"/>
      <dgm:spPr/>
    </dgm:pt>
    <dgm:pt modelId="{986482BA-3275-43DD-993E-07AEC11CF646}" type="pres">
      <dgm:prSet presAssocID="{03EB6BB1-248B-4AEB-BD12-9AD0DB382E9A}" presName="hierRoot2" presStyleCnt="0">
        <dgm:presLayoutVars>
          <dgm:hierBranch val="init"/>
        </dgm:presLayoutVars>
      </dgm:prSet>
      <dgm:spPr/>
    </dgm:pt>
    <dgm:pt modelId="{C54D8141-3DC4-48DB-8A78-B7D012BF08D5}" type="pres">
      <dgm:prSet presAssocID="{03EB6BB1-248B-4AEB-BD12-9AD0DB382E9A}" presName="rootComposite" presStyleCnt="0"/>
      <dgm:spPr/>
    </dgm:pt>
    <dgm:pt modelId="{BBBD2FA8-EAFC-466F-82C1-0BFFCE2163F0}" type="pres">
      <dgm:prSet presAssocID="{03EB6BB1-248B-4AEB-BD12-9AD0DB382E9A}" presName="rootText" presStyleLbl="node3" presStyleIdx="0" presStyleCnt="11">
        <dgm:presLayoutVars>
          <dgm:chPref val="3"/>
        </dgm:presLayoutVars>
      </dgm:prSet>
      <dgm:spPr/>
    </dgm:pt>
    <dgm:pt modelId="{14694D0E-C4D8-4FE2-AE2D-3C241B76B4CC}" type="pres">
      <dgm:prSet presAssocID="{03EB6BB1-248B-4AEB-BD12-9AD0DB382E9A}" presName="rootConnector" presStyleLbl="node3" presStyleIdx="0" presStyleCnt="11"/>
      <dgm:spPr/>
    </dgm:pt>
    <dgm:pt modelId="{37F60613-813C-44B1-993D-4FB4FC4D4470}" type="pres">
      <dgm:prSet presAssocID="{03EB6BB1-248B-4AEB-BD12-9AD0DB382E9A}" presName="hierChild4" presStyleCnt="0"/>
      <dgm:spPr/>
    </dgm:pt>
    <dgm:pt modelId="{8E7D130E-00A5-44D6-9AF8-B6E13A32425D}" type="pres">
      <dgm:prSet presAssocID="{03EB6BB1-248B-4AEB-BD12-9AD0DB382E9A}" presName="hierChild5" presStyleCnt="0"/>
      <dgm:spPr/>
    </dgm:pt>
    <dgm:pt modelId="{F16BF35C-A1F1-49FB-8E2C-294397E12ECC}" type="pres">
      <dgm:prSet presAssocID="{90E515BD-F6B5-4127-8807-3C255B9690A8}" presName="Name37" presStyleLbl="parChTrans1D3" presStyleIdx="1" presStyleCnt="11"/>
      <dgm:spPr/>
    </dgm:pt>
    <dgm:pt modelId="{D9E3B168-CDD4-448F-A028-45DB1D0B1EF3}" type="pres">
      <dgm:prSet presAssocID="{651D6F90-1471-4324-A63A-93FFD8EE56CA}" presName="hierRoot2" presStyleCnt="0">
        <dgm:presLayoutVars>
          <dgm:hierBranch val="init"/>
        </dgm:presLayoutVars>
      </dgm:prSet>
      <dgm:spPr/>
    </dgm:pt>
    <dgm:pt modelId="{6197FB5F-EE62-425E-8A8C-D5DC49394978}" type="pres">
      <dgm:prSet presAssocID="{651D6F90-1471-4324-A63A-93FFD8EE56CA}" presName="rootComposite" presStyleCnt="0"/>
      <dgm:spPr/>
    </dgm:pt>
    <dgm:pt modelId="{5741DD03-BA5D-4316-A0A6-14038CE6B983}" type="pres">
      <dgm:prSet presAssocID="{651D6F90-1471-4324-A63A-93FFD8EE56CA}" presName="rootText" presStyleLbl="node3" presStyleIdx="1" presStyleCnt="11">
        <dgm:presLayoutVars>
          <dgm:chPref val="3"/>
        </dgm:presLayoutVars>
      </dgm:prSet>
      <dgm:spPr/>
    </dgm:pt>
    <dgm:pt modelId="{ABEA052C-8B1F-4922-BE7B-1356198D5AE1}" type="pres">
      <dgm:prSet presAssocID="{651D6F90-1471-4324-A63A-93FFD8EE56CA}" presName="rootConnector" presStyleLbl="node3" presStyleIdx="1" presStyleCnt="11"/>
      <dgm:spPr/>
    </dgm:pt>
    <dgm:pt modelId="{E0E4F4DA-3834-4485-B4AC-80B5AF2CA794}" type="pres">
      <dgm:prSet presAssocID="{651D6F90-1471-4324-A63A-93FFD8EE56CA}" presName="hierChild4" presStyleCnt="0"/>
      <dgm:spPr/>
    </dgm:pt>
    <dgm:pt modelId="{711BF07B-FDC1-41F1-9352-2D68D1AD062B}" type="pres">
      <dgm:prSet presAssocID="{651D6F90-1471-4324-A63A-93FFD8EE56CA}" presName="hierChild5" presStyleCnt="0"/>
      <dgm:spPr/>
    </dgm:pt>
    <dgm:pt modelId="{5F15787A-65F7-4BEC-9670-637882E49DE0}" type="pres">
      <dgm:prSet presAssocID="{82507A12-2A4F-47CD-AE4A-ADFA000BBAA2}" presName="Name37" presStyleLbl="parChTrans1D3" presStyleIdx="2" presStyleCnt="11"/>
      <dgm:spPr/>
    </dgm:pt>
    <dgm:pt modelId="{64311F15-D146-4EC3-9E1C-20F4A23C35FE}" type="pres">
      <dgm:prSet presAssocID="{3CB69518-8325-41CC-9E97-2C969C536CD9}" presName="hierRoot2" presStyleCnt="0">
        <dgm:presLayoutVars>
          <dgm:hierBranch val="init"/>
        </dgm:presLayoutVars>
      </dgm:prSet>
      <dgm:spPr/>
    </dgm:pt>
    <dgm:pt modelId="{AD926BE3-EC55-413D-8081-BB8119D169E9}" type="pres">
      <dgm:prSet presAssocID="{3CB69518-8325-41CC-9E97-2C969C536CD9}" presName="rootComposite" presStyleCnt="0"/>
      <dgm:spPr/>
    </dgm:pt>
    <dgm:pt modelId="{BF080DB5-D9D9-4F94-B3E4-A21A3C204576}" type="pres">
      <dgm:prSet presAssocID="{3CB69518-8325-41CC-9E97-2C969C536CD9}" presName="rootText" presStyleLbl="node3" presStyleIdx="2" presStyleCnt="11">
        <dgm:presLayoutVars>
          <dgm:chPref val="3"/>
        </dgm:presLayoutVars>
      </dgm:prSet>
      <dgm:spPr/>
    </dgm:pt>
    <dgm:pt modelId="{65A6CF7C-7B41-416C-8941-0DFACC838D16}" type="pres">
      <dgm:prSet presAssocID="{3CB69518-8325-41CC-9E97-2C969C536CD9}" presName="rootConnector" presStyleLbl="node3" presStyleIdx="2" presStyleCnt="11"/>
      <dgm:spPr/>
    </dgm:pt>
    <dgm:pt modelId="{FBBBAE46-E1B6-4955-89B8-981926700EB9}" type="pres">
      <dgm:prSet presAssocID="{3CB69518-8325-41CC-9E97-2C969C536CD9}" presName="hierChild4" presStyleCnt="0"/>
      <dgm:spPr/>
    </dgm:pt>
    <dgm:pt modelId="{2181B43D-4B2F-4E8B-B42B-DC7EA00FDDED}" type="pres">
      <dgm:prSet presAssocID="{3CB69518-8325-41CC-9E97-2C969C536CD9}" presName="hierChild5" presStyleCnt="0"/>
      <dgm:spPr/>
    </dgm:pt>
    <dgm:pt modelId="{8DDAAE6B-D588-459E-8D21-040E5C1DF8C3}" type="pres">
      <dgm:prSet presAssocID="{F9BEEF5A-2A27-45BF-94CE-B11544800E81}" presName="hierChild5" presStyleCnt="0"/>
      <dgm:spPr/>
    </dgm:pt>
    <dgm:pt modelId="{B4CD7151-EDDD-4DF9-9A62-E15CCDB0B263}" type="pres">
      <dgm:prSet presAssocID="{BA9E7A06-7BD2-415C-BA0E-0C34CE0CC32D}" presName="Name37" presStyleLbl="parChTrans1D2" presStyleIdx="1" presStyleCnt="6"/>
      <dgm:spPr/>
    </dgm:pt>
    <dgm:pt modelId="{D5B017E0-408B-44F3-9ED3-5821CF6FE9EA}" type="pres">
      <dgm:prSet presAssocID="{A83F9BB9-C450-4AD9-ACEE-58C2A35CB5BD}" presName="hierRoot2" presStyleCnt="0">
        <dgm:presLayoutVars>
          <dgm:hierBranch val="init"/>
        </dgm:presLayoutVars>
      </dgm:prSet>
      <dgm:spPr/>
    </dgm:pt>
    <dgm:pt modelId="{6C0E6F3B-33BB-47BA-A4B7-D2917E84EC8A}" type="pres">
      <dgm:prSet presAssocID="{A83F9BB9-C450-4AD9-ACEE-58C2A35CB5BD}" presName="rootComposite" presStyleCnt="0"/>
      <dgm:spPr/>
    </dgm:pt>
    <dgm:pt modelId="{910FC233-46C2-481B-8B71-848E878D28D1}" type="pres">
      <dgm:prSet presAssocID="{A83F9BB9-C450-4AD9-ACEE-58C2A35CB5BD}" presName="rootText" presStyleLbl="node2" presStyleIdx="1" presStyleCnt="5">
        <dgm:presLayoutVars>
          <dgm:chPref val="3"/>
        </dgm:presLayoutVars>
      </dgm:prSet>
      <dgm:spPr/>
    </dgm:pt>
    <dgm:pt modelId="{4E07BFCB-5511-494F-8CB6-BABA92D52232}" type="pres">
      <dgm:prSet presAssocID="{A83F9BB9-C450-4AD9-ACEE-58C2A35CB5BD}" presName="rootConnector" presStyleLbl="node2" presStyleIdx="1" presStyleCnt="5"/>
      <dgm:spPr/>
    </dgm:pt>
    <dgm:pt modelId="{C4A4AF9A-80BD-49B7-AB44-8350552BB0AA}" type="pres">
      <dgm:prSet presAssocID="{A83F9BB9-C450-4AD9-ACEE-58C2A35CB5BD}" presName="hierChild4" presStyleCnt="0"/>
      <dgm:spPr/>
    </dgm:pt>
    <dgm:pt modelId="{36CF1CC4-C1B7-4C31-908E-4889CDEBBA91}" type="pres">
      <dgm:prSet presAssocID="{04DE0C7D-D771-46C1-8CFC-E3902C749A99}" presName="Name37" presStyleLbl="parChTrans1D3" presStyleIdx="3" presStyleCnt="11"/>
      <dgm:spPr/>
    </dgm:pt>
    <dgm:pt modelId="{912B2509-B2DC-4AE0-B2F6-4CE3BC2DA73A}" type="pres">
      <dgm:prSet presAssocID="{07AB0604-DC41-4801-AC7B-1D09337C948E}" presName="hierRoot2" presStyleCnt="0">
        <dgm:presLayoutVars>
          <dgm:hierBranch val="init"/>
        </dgm:presLayoutVars>
      </dgm:prSet>
      <dgm:spPr/>
    </dgm:pt>
    <dgm:pt modelId="{80A7B011-913E-44E8-8758-59EF9FE64D48}" type="pres">
      <dgm:prSet presAssocID="{07AB0604-DC41-4801-AC7B-1D09337C948E}" presName="rootComposite" presStyleCnt="0"/>
      <dgm:spPr/>
    </dgm:pt>
    <dgm:pt modelId="{F0C3DD68-7C5A-43A2-8E93-96BEA305D5B8}" type="pres">
      <dgm:prSet presAssocID="{07AB0604-DC41-4801-AC7B-1D09337C948E}" presName="rootText" presStyleLbl="node3" presStyleIdx="3" presStyleCnt="11" custLinFactNeighborX="-2856" custLinFactNeighborY="-7916">
        <dgm:presLayoutVars>
          <dgm:chPref val="3"/>
        </dgm:presLayoutVars>
      </dgm:prSet>
      <dgm:spPr/>
    </dgm:pt>
    <dgm:pt modelId="{DEE03AB0-82ED-4CC4-8AAD-9E440103A27C}" type="pres">
      <dgm:prSet presAssocID="{07AB0604-DC41-4801-AC7B-1D09337C948E}" presName="rootConnector" presStyleLbl="node3" presStyleIdx="3" presStyleCnt="11"/>
      <dgm:spPr/>
    </dgm:pt>
    <dgm:pt modelId="{23DC550D-64DD-40D7-9F83-07F6A3331DEF}" type="pres">
      <dgm:prSet presAssocID="{07AB0604-DC41-4801-AC7B-1D09337C948E}" presName="hierChild4" presStyleCnt="0"/>
      <dgm:spPr/>
    </dgm:pt>
    <dgm:pt modelId="{3383AF3C-2932-42C6-8EFF-168393D005FD}" type="pres">
      <dgm:prSet presAssocID="{07AB0604-DC41-4801-AC7B-1D09337C948E}" presName="hierChild5" presStyleCnt="0"/>
      <dgm:spPr/>
    </dgm:pt>
    <dgm:pt modelId="{154ED22A-C287-4B2D-B37B-B7327FD29BF1}" type="pres">
      <dgm:prSet presAssocID="{6A0E8510-32F5-4F42-B4EE-290E5FA9BAFF}" presName="Name37" presStyleLbl="parChTrans1D3" presStyleIdx="4" presStyleCnt="11"/>
      <dgm:spPr/>
    </dgm:pt>
    <dgm:pt modelId="{EE3BCA47-1A96-45AE-9FD8-2CB462B59903}" type="pres">
      <dgm:prSet presAssocID="{ACAA20BF-58B9-4E70-9FA8-2125DFF245AF}" presName="hierRoot2" presStyleCnt="0">
        <dgm:presLayoutVars>
          <dgm:hierBranch val="init"/>
        </dgm:presLayoutVars>
      </dgm:prSet>
      <dgm:spPr/>
    </dgm:pt>
    <dgm:pt modelId="{37146515-A2A3-40F3-97A2-395E4404564A}" type="pres">
      <dgm:prSet presAssocID="{ACAA20BF-58B9-4E70-9FA8-2125DFF245AF}" presName="rootComposite" presStyleCnt="0"/>
      <dgm:spPr/>
    </dgm:pt>
    <dgm:pt modelId="{8C9B757A-C44A-43E5-9290-96FC7FCC4986}" type="pres">
      <dgm:prSet presAssocID="{ACAA20BF-58B9-4E70-9FA8-2125DFF245AF}" presName="rootText" presStyleLbl="node3" presStyleIdx="4" presStyleCnt="11">
        <dgm:presLayoutVars>
          <dgm:chPref val="3"/>
        </dgm:presLayoutVars>
      </dgm:prSet>
      <dgm:spPr/>
    </dgm:pt>
    <dgm:pt modelId="{8E4364E3-ABEA-4482-BC71-3369D9B221FD}" type="pres">
      <dgm:prSet presAssocID="{ACAA20BF-58B9-4E70-9FA8-2125DFF245AF}" presName="rootConnector" presStyleLbl="node3" presStyleIdx="4" presStyleCnt="11"/>
      <dgm:spPr/>
    </dgm:pt>
    <dgm:pt modelId="{405CD750-E4C9-49EF-8530-3D8BFAB41C4F}" type="pres">
      <dgm:prSet presAssocID="{ACAA20BF-58B9-4E70-9FA8-2125DFF245AF}" presName="hierChild4" presStyleCnt="0"/>
      <dgm:spPr/>
    </dgm:pt>
    <dgm:pt modelId="{DCCDFB3D-CB66-4ECF-83AA-03AAE90D4431}" type="pres">
      <dgm:prSet presAssocID="{ACAA20BF-58B9-4E70-9FA8-2125DFF245AF}" presName="hierChild5" presStyleCnt="0"/>
      <dgm:spPr/>
    </dgm:pt>
    <dgm:pt modelId="{D5A5E92C-6111-4C2D-9EA2-5842BC2936C6}" type="pres">
      <dgm:prSet presAssocID="{12CE9A19-F00A-4EB7-9623-B7294F2DFF56}" presName="Name37" presStyleLbl="parChTrans1D3" presStyleIdx="5" presStyleCnt="11"/>
      <dgm:spPr/>
    </dgm:pt>
    <dgm:pt modelId="{6CAC9F43-D7AF-4D58-A0CB-8D376CB53A4A}" type="pres">
      <dgm:prSet presAssocID="{CC5648F1-7161-4AB8-B484-0ED08FC27AEE}" presName="hierRoot2" presStyleCnt="0">
        <dgm:presLayoutVars>
          <dgm:hierBranch val="init"/>
        </dgm:presLayoutVars>
      </dgm:prSet>
      <dgm:spPr/>
    </dgm:pt>
    <dgm:pt modelId="{67AE2581-DCD0-41BC-B0FB-4243EC662A1D}" type="pres">
      <dgm:prSet presAssocID="{CC5648F1-7161-4AB8-B484-0ED08FC27AEE}" presName="rootComposite" presStyleCnt="0"/>
      <dgm:spPr/>
    </dgm:pt>
    <dgm:pt modelId="{F244D2D0-A242-4D69-9A9C-797BDFAC6181}" type="pres">
      <dgm:prSet presAssocID="{CC5648F1-7161-4AB8-B484-0ED08FC27AEE}" presName="rootText" presStyleLbl="node3" presStyleIdx="5" presStyleCnt="11">
        <dgm:presLayoutVars>
          <dgm:chPref val="3"/>
        </dgm:presLayoutVars>
      </dgm:prSet>
      <dgm:spPr/>
    </dgm:pt>
    <dgm:pt modelId="{6FA0E688-7B6B-483F-8E38-F1C3C18A8823}" type="pres">
      <dgm:prSet presAssocID="{CC5648F1-7161-4AB8-B484-0ED08FC27AEE}" presName="rootConnector" presStyleLbl="node3" presStyleIdx="5" presStyleCnt="11"/>
      <dgm:spPr/>
    </dgm:pt>
    <dgm:pt modelId="{D2DA9EE0-E63A-4E18-8153-4B8B4B3DCAB6}" type="pres">
      <dgm:prSet presAssocID="{CC5648F1-7161-4AB8-B484-0ED08FC27AEE}" presName="hierChild4" presStyleCnt="0"/>
      <dgm:spPr/>
    </dgm:pt>
    <dgm:pt modelId="{9CA8F907-EA25-41AB-97AB-D7B8D0E663DF}" type="pres">
      <dgm:prSet presAssocID="{CC5648F1-7161-4AB8-B484-0ED08FC27AEE}" presName="hierChild5" presStyleCnt="0"/>
      <dgm:spPr/>
    </dgm:pt>
    <dgm:pt modelId="{BFE43014-24D1-410F-8CA6-583E1F6C7352}" type="pres">
      <dgm:prSet presAssocID="{A83F9BB9-C450-4AD9-ACEE-58C2A35CB5BD}" presName="hierChild5" presStyleCnt="0"/>
      <dgm:spPr/>
    </dgm:pt>
    <dgm:pt modelId="{7F2C0E23-F23C-43E0-8C72-9477FA76E9A0}" type="pres">
      <dgm:prSet presAssocID="{256AB810-9A3F-4914-87A2-11B2C3CB4975}" presName="Name37" presStyleLbl="parChTrans1D2" presStyleIdx="2" presStyleCnt="6"/>
      <dgm:spPr/>
    </dgm:pt>
    <dgm:pt modelId="{96E7A418-DA4B-4F5A-B9F5-C09B92199143}" type="pres">
      <dgm:prSet presAssocID="{46D1EAA2-E956-4A4D-8740-37D22D0FFCCF}" presName="hierRoot2" presStyleCnt="0">
        <dgm:presLayoutVars>
          <dgm:hierBranch val="init"/>
        </dgm:presLayoutVars>
      </dgm:prSet>
      <dgm:spPr/>
    </dgm:pt>
    <dgm:pt modelId="{AE1A3BCC-9928-41DC-8318-5045E34C9E6E}" type="pres">
      <dgm:prSet presAssocID="{46D1EAA2-E956-4A4D-8740-37D22D0FFCCF}" presName="rootComposite" presStyleCnt="0"/>
      <dgm:spPr/>
    </dgm:pt>
    <dgm:pt modelId="{90A49F44-646E-4BCD-92E6-254C621A3D26}" type="pres">
      <dgm:prSet presAssocID="{46D1EAA2-E956-4A4D-8740-37D22D0FFCCF}" presName="rootText" presStyleLbl="node2" presStyleIdx="2" presStyleCnt="5">
        <dgm:presLayoutVars>
          <dgm:chPref val="3"/>
        </dgm:presLayoutVars>
      </dgm:prSet>
      <dgm:spPr/>
    </dgm:pt>
    <dgm:pt modelId="{5CFE77B9-4B5C-44E1-84E1-B1B5B636B2DC}" type="pres">
      <dgm:prSet presAssocID="{46D1EAA2-E956-4A4D-8740-37D22D0FFCCF}" presName="rootConnector" presStyleLbl="node2" presStyleIdx="2" presStyleCnt="5"/>
      <dgm:spPr/>
    </dgm:pt>
    <dgm:pt modelId="{D0DB56C8-5CBC-4355-A88B-3EE96706CECE}" type="pres">
      <dgm:prSet presAssocID="{46D1EAA2-E956-4A4D-8740-37D22D0FFCCF}" presName="hierChild4" presStyleCnt="0"/>
      <dgm:spPr/>
    </dgm:pt>
    <dgm:pt modelId="{F7585AA8-2E3B-4FB1-8438-BA141EE8D421}" type="pres">
      <dgm:prSet presAssocID="{DFF16474-CAF9-462F-952E-C921585F8750}" presName="Name37" presStyleLbl="parChTrans1D3" presStyleIdx="6" presStyleCnt="11"/>
      <dgm:spPr/>
    </dgm:pt>
    <dgm:pt modelId="{FB27A2DC-4F21-4A5E-9266-6652B9C93B91}" type="pres">
      <dgm:prSet presAssocID="{DFE2A2C6-AADC-4D93-8B68-688273F20E13}" presName="hierRoot2" presStyleCnt="0">
        <dgm:presLayoutVars>
          <dgm:hierBranch val="init"/>
        </dgm:presLayoutVars>
      </dgm:prSet>
      <dgm:spPr/>
    </dgm:pt>
    <dgm:pt modelId="{3529D895-BA61-45BE-A4D8-7790A5FA644A}" type="pres">
      <dgm:prSet presAssocID="{DFE2A2C6-AADC-4D93-8B68-688273F20E13}" presName="rootComposite" presStyleCnt="0"/>
      <dgm:spPr/>
    </dgm:pt>
    <dgm:pt modelId="{17ECEB01-A52D-4E21-A4DD-7C456E344DF9}" type="pres">
      <dgm:prSet presAssocID="{DFE2A2C6-AADC-4D93-8B68-688273F20E13}" presName="rootText" presStyleLbl="node3" presStyleIdx="6" presStyleCnt="11">
        <dgm:presLayoutVars>
          <dgm:chPref val="3"/>
        </dgm:presLayoutVars>
      </dgm:prSet>
      <dgm:spPr/>
    </dgm:pt>
    <dgm:pt modelId="{31FA019C-6F33-4C7E-BB1F-B42176F301F1}" type="pres">
      <dgm:prSet presAssocID="{DFE2A2C6-AADC-4D93-8B68-688273F20E13}" presName="rootConnector" presStyleLbl="node3" presStyleIdx="6" presStyleCnt="11"/>
      <dgm:spPr/>
    </dgm:pt>
    <dgm:pt modelId="{56ADFF39-1117-46D3-BB64-7F5DF703A63F}" type="pres">
      <dgm:prSet presAssocID="{DFE2A2C6-AADC-4D93-8B68-688273F20E13}" presName="hierChild4" presStyleCnt="0"/>
      <dgm:spPr/>
    </dgm:pt>
    <dgm:pt modelId="{52F6E8C8-039A-4214-9433-D3E49D7889E5}" type="pres">
      <dgm:prSet presAssocID="{DFE2A2C6-AADC-4D93-8B68-688273F20E13}" presName="hierChild5" presStyleCnt="0"/>
      <dgm:spPr/>
    </dgm:pt>
    <dgm:pt modelId="{C2048AB4-C7B0-41A3-8814-BBF61D60CD5D}" type="pres">
      <dgm:prSet presAssocID="{EE8FB530-E1F1-455C-A5E7-B9C7DEC14117}" presName="Name37" presStyleLbl="parChTrans1D3" presStyleIdx="7" presStyleCnt="11"/>
      <dgm:spPr/>
    </dgm:pt>
    <dgm:pt modelId="{570DCADC-61E5-42D0-96FF-A4AC446CDBB5}" type="pres">
      <dgm:prSet presAssocID="{6BCAA12F-0718-401F-9D70-5FE392E71460}" presName="hierRoot2" presStyleCnt="0">
        <dgm:presLayoutVars>
          <dgm:hierBranch val="init"/>
        </dgm:presLayoutVars>
      </dgm:prSet>
      <dgm:spPr/>
    </dgm:pt>
    <dgm:pt modelId="{A3574205-EEB3-4518-B552-CC89BDD411B6}" type="pres">
      <dgm:prSet presAssocID="{6BCAA12F-0718-401F-9D70-5FE392E71460}" presName="rootComposite" presStyleCnt="0"/>
      <dgm:spPr/>
    </dgm:pt>
    <dgm:pt modelId="{435CBC42-9031-40F8-904C-6332124D090E}" type="pres">
      <dgm:prSet presAssocID="{6BCAA12F-0718-401F-9D70-5FE392E71460}" presName="rootText" presStyleLbl="node3" presStyleIdx="7" presStyleCnt="11">
        <dgm:presLayoutVars>
          <dgm:chPref val="3"/>
        </dgm:presLayoutVars>
      </dgm:prSet>
      <dgm:spPr/>
    </dgm:pt>
    <dgm:pt modelId="{8A715BF6-F626-41FB-B0AD-3C300D36041B}" type="pres">
      <dgm:prSet presAssocID="{6BCAA12F-0718-401F-9D70-5FE392E71460}" presName="rootConnector" presStyleLbl="node3" presStyleIdx="7" presStyleCnt="11"/>
      <dgm:spPr/>
    </dgm:pt>
    <dgm:pt modelId="{2F95FAE9-A05C-4710-839C-0E46FF68EFA7}" type="pres">
      <dgm:prSet presAssocID="{6BCAA12F-0718-401F-9D70-5FE392E71460}" presName="hierChild4" presStyleCnt="0"/>
      <dgm:spPr/>
    </dgm:pt>
    <dgm:pt modelId="{00D2CC6B-6F4C-4BC5-A20B-AC4F7AB5555F}" type="pres">
      <dgm:prSet presAssocID="{6BCAA12F-0718-401F-9D70-5FE392E71460}" presName="hierChild5" presStyleCnt="0"/>
      <dgm:spPr/>
    </dgm:pt>
    <dgm:pt modelId="{0BEBD1E8-057F-457A-A18B-AE7B192D5928}" type="pres">
      <dgm:prSet presAssocID="{EBAC31A7-4A4F-4FC8-ABFA-3D88BF1DCBC7}" presName="Name37" presStyleLbl="parChTrans1D3" presStyleIdx="8" presStyleCnt="11"/>
      <dgm:spPr/>
    </dgm:pt>
    <dgm:pt modelId="{945735B6-7910-4DCA-9DA3-FDB92B7E9B09}" type="pres">
      <dgm:prSet presAssocID="{EAA6522D-0A06-4BFF-923F-38330E16B067}" presName="hierRoot2" presStyleCnt="0">
        <dgm:presLayoutVars>
          <dgm:hierBranch val="init"/>
        </dgm:presLayoutVars>
      </dgm:prSet>
      <dgm:spPr/>
    </dgm:pt>
    <dgm:pt modelId="{7FB2C2AD-0726-46A3-B299-DD711A7BAB32}" type="pres">
      <dgm:prSet presAssocID="{EAA6522D-0A06-4BFF-923F-38330E16B067}" presName="rootComposite" presStyleCnt="0"/>
      <dgm:spPr/>
    </dgm:pt>
    <dgm:pt modelId="{B6083430-E4D2-46DE-B82D-6529183978AD}" type="pres">
      <dgm:prSet presAssocID="{EAA6522D-0A06-4BFF-923F-38330E16B067}" presName="rootText" presStyleLbl="node3" presStyleIdx="8" presStyleCnt="11">
        <dgm:presLayoutVars>
          <dgm:chPref val="3"/>
        </dgm:presLayoutVars>
      </dgm:prSet>
      <dgm:spPr/>
    </dgm:pt>
    <dgm:pt modelId="{D8DBE191-92A7-43C5-9DFA-3EAE8A6A873D}" type="pres">
      <dgm:prSet presAssocID="{EAA6522D-0A06-4BFF-923F-38330E16B067}" presName="rootConnector" presStyleLbl="node3" presStyleIdx="8" presStyleCnt="11"/>
      <dgm:spPr/>
    </dgm:pt>
    <dgm:pt modelId="{475CEA93-246D-4CBC-B9FE-25F71216751B}" type="pres">
      <dgm:prSet presAssocID="{EAA6522D-0A06-4BFF-923F-38330E16B067}" presName="hierChild4" presStyleCnt="0"/>
      <dgm:spPr/>
    </dgm:pt>
    <dgm:pt modelId="{D9559484-D697-4B2C-BBAF-99116DFE91EF}" type="pres">
      <dgm:prSet presAssocID="{EAA6522D-0A06-4BFF-923F-38330E16B067}" presName="hierChild5" presStyleCnt="0"/>
      <dgm:spPr/>
    </dgm:pt>
    <dgm:pt modelId="{D02970C9-8AC7-459C-9FD7-77171FE17393}" type="pres">
      <dgm:prSet presAssocID="{46D1EAA2-E956-4A4D-8740-37D22D0FFCCF}" presName="hierChild5" presStyleCnt="0"/>
      <dgm:spPr/>
    </dgm:pt>
    <dgm:pt modelId="{AB594D51-4A31-46D0-BA2F-1EDC659A384C}" type="pres">
      <dgm:prSet presAssocID="{7EF28BC6-A50B-4FA4-9AE0-C606F4516AF4}" presName="Name37" presStyleLbl="parChTrans1D2" presStyleIdx="3" presStyleCnt="6"/>
      <dgm:spPr/>
    </dgm:pt>
    <dgm:pt modelId="{67EF261F-DE80-4643-9F21-CD1E29DA0156}" type="pres">
      <dgm:prSet presAssocID="{8252897A-676C-4C47-8B89-2978897EC11F}" presName="hierRoot2" presStyleCnt="0">
        <dgm:presLayoutVars>
          <dgm:hierBranch val="init"/>
        </dgm:presLayoutVars>
      </dgm:prSet>
      <dgm:spPr/>
    </dgm:pt>
    <dgm:pt modelId="{69E999DB-89F3-49BD-8A53-D83A32D8D75F}" type="pres">
      <dgm:prSet presAssocID="{8252897A-676C-4C47-8B89-2978897EC11F}" presName="rootComposite" presStyleCnt="0"/>
      <dgm:spPr/>
    </dgm:pt>
    <dgm:pt modelId="{082D7540-9EBA-46FB-951E-6E0DE0621124}" type="pres">
      <dgm:prSet presAssocID="{8252897A-676C-4C47-8B89-2978897EC11F}" presName="rootText" presStyleLbl="node2" presStyleIdx="3" presStyleCnt="5">
        <dgm:presLayoutVars>
          <dgm:chPref val="3"/>
        </dgm:presLayoutVars>
      </dgm:prSet>
      <dgm:spPr/>
    </dgm:pt>
    <dgm:pt modelId="{2258D3ED-F422-4E88-AC15-C75746F60C43}" type="pres">
      <dgm:prSet presAssocID="{8252897A-676C-4C47-8B89-2978897EC11F}" presName="rootConnector" presStyleLbl="node2" presStyleIdx="3" presStyleCnt="5"/>
      <dgm:spPr/>
    </dgm:pt>
    <dgm:pt modelId="{E97D4CAD-4710-44C3-A1F8-9B7998182039}" type="pres">
      <dgm:prSet presAssocID="{8252897A-676C-4C47-8B89-2978897EC11F}" presName="hierChild4" presStyleCnt="0"/>
      <dgm:spPr/>
    </dgm:pt>
    <dgm:pt modelId="{9A1AAA13-2B4D-41D5-9180-FD285A275012}" type="pres">
      <dgm:prSet presAssocID="{68F43B28-A729-44F5-BDFD-CF57AA905C36}" presName="Name37" presStyleLbl="parChTrans1D3" presStyleIdx="9" presStyleCnt="11"/>
      <dgm:spPr/>
    </dgm:pt>
    <dgm:pt modelId="{125590C3-7128-4B06-885E-76BE703E3EE6}" type="pres">
      <dgm:prSet presAssocID="{BC3713BE-7446-4BE0-BFAD-138E1239A7C5}" presName="hierRoot2" presStyleCnt="0">
        <dgm:presLayoutVars>
          <dgm:hierBranch val="init"/>
        </dgm:presLayoutVars>
      </dgm:prSet>
      <dgm:spPr/>
    </dgm:pt>
    <dgm:pt modelId="{3757E3AD-AAD8-48DF-9538-FF587EB9511E}" type="pres">
      <dgm:prSet presAssocID="{BC3713BE-7446-4BE0-BFAD-138E1239A7C5}" presName="rootComposite" presStyleCnt="0"/>
      <dgm:spPr/>
    </dgm:pt>
    <dgm:pt modelId="{CF3F8A29-EE36-4961-AC70-380458DC0267}" type="pres">
      <dgm:prSet presAssocID="{BC3713BE-7446-4BE0-BFAD-138E1239A7C5}" presName="rootText" presStyleLbl="node3" presStyleIdx="9" presStyleCnt="11">
        <dgm:presLayoutVars>
          <dgm:chPref val="3"/>
        </dgm:presLayoutVars>
      </dgm:prSet>
      <dgm:spPr/>
    </dgm:pt>
    <dgm:pt modelId="{A22ED9C5-2C81-4220-AE2E-2990087A1D66}" type="pres">
      <dgm:prSet presAssocID="{BC3713BE-7446-4BE0-BFAD-138E1239A7C5}" presName="rootConnector" presStyleLbl="node3" presStyleIdx="9" presStyleCnt="11"/>
      <dgm:spPr/>
    </dgm:pt>
    <dgm:pt modelId="{8F2B2405-3EB0-4357-826A-50CD8E786EF0}" type="pres">
      <dgm:prSet presAssocID="{BC3713BE-7446-4BE0-BFAD-138E1239A7C5}" presName="hierChild4" presStyleCnt="0"/>
      <dgm:spPr/>
    </dgm:pt>
    <dgm:pt modelId="{E9EBA5A7-58AA-4252-9F75-E0CFFC4DD552}" type="pres">
      <dgm:prSet presAssocID="{BC3713BE-7446-4BE0-BFAD-138E1239A7C5}" presName="hierChild5" presStyleCnt="0"/>
      <dgm:spPr/>
    </dgm:pt>
    <dgm:pt modelId="{0E34D000-DBD6-4342-A76C-11AE711FB609}" type="pres">
      <dgm:prSet presAssocID="{3AA27C03-9356-4BBD-B02F-F84FC5B17F09}" presName="Name37" presStyleLbl="parChTrans1D3" presStyleIdx="10" presStyleCnt="11"/>
      <dgm:spPr/>
    </dgm:pt>
    <dgm:pt modelId="{78F979CD-D96C-46A2-92EB-9527D72BD630}" type="pres">
      <dgm:prSet presAssocID="{6C918C60-2362-49E4-BC1E-D2233D9802B5}" presName="hierRoot2" presStyleCnt="0">
        <dgm:presLayoutVars>
          <dgm:hierBranch val="init"/>
        </dgm:presLayoutVars>
      </dgm:prSet>
      <dgm:spPr/>
    </dgm:pt>
    <dgm:pt modelId="{BB3B0F8F-0823-4AE4-BA11-4D8B932BCD5D}" type="pres">
      <dgm:prSet presAssocID="{6C918C60-2362-49E4-BC1E-D2233D9802B5}" presName="rootComposite" presStyleCnt="0"/>
      <dgm:spPr/>
    </dgm:pt>
    <dgm:pt modelId="{BCB05709-A982-419E-BC8D-30332B16A474}" type="pres">
      <dgm:prSet presAssocID="{6C918C60-2362-49E4-BC1E-D2233D9802B5}" presName="rootText" presStyleLbl="node3" presStyleIdx="10" presStyleCnt="11">
        <dgm:presLayoutVars>
          <dgm:chPref val="3"/>
        </dgm:presLayoutVars>
      </dgm:prSet>
      <dgm:spPr/>
    </dgm:pt>
    <dgm:pt modelId="{211C6721-1E4B-4E3B-937B-33A37A73AAD9}" type="pres">
      <dgm:prSet presAssocID="{6C918C60-2362-49E4-BC1E-D2233D9802B5}" presName="rootConnector" presStyleLbl="node3" presStyleIdx="10" presStyleCnt="11"/>
      <dgm:spPr/>
    </dgm:pt>
    <dgm:pt modelId="{31A919EC-C594-4CB4-AFFB-C5F7CB49479B}" type="pres">
      <dgm:prSet presAssocID="{6C918C60-2362-49E4-BC1E-D2233D9802B5}" presName="hierChild4" presStyleCnt="0"/>
      <dgm:spPr/>
    </dgm:pt>
    <dgm:pt modelId="{E76B50D9-DF69-41F1-A181-618C78BF5C5A}" type="pres">
      <dgm:prSet presAssocID="{6C918C60-2362-49E4-BC1E-D2233D9802B5}" presName="hierChild5" presStyleCnt="0"/>
      <dgm:spPr/>
    </dgm:pt>
    <dgm:pt modelId="{4A75F59F-3061-41BC-A201-D463AB47DC67}" type="pres">
      <dgm:prSet presAssocID="{8252897A-676C-4C47-8B89-2978897EC11F}" presName="hierChild5" presStyleCnt="0"/>
      <dgm:spPr/>
    </dgm:pt>
    <dgm:pt modelId="{AB5B02AF-D59F-44EC-AA2E-EC785ED9AA9B}" type="pres">
      <dgm:prSet presAssocID="{58CB0286-712C-4366-AD5D-9B9202069741}" presName="Name37" presStyleLbl="parChTrans1D2" presStyleIdx="4" presStyleCnt="6"/>
      <dgm:spPr/>
    </dgm:pt>
    <dgm:pt modelId="{8F5A512B-BDB2-4CD2-AC34-D7C0F8DA3F0B}" type="pres">
      <dgm:prSet presAssocID="{D2B7933C-0EF6-4C26-9092-AC7BD87D6926}" presName="hierRoot2" presStyleCnt="0">
        <dgm:presLayoutVars>
          <dgm:hierBranch val="init"/>
        </dgm:presLayoutVars>
      </dgm:prSet>
      <dgm:spPr/>
    </dgm:pt>
    <dgm:pt modelId="{91541CAB-3523-4902-8628-57EC0515B048}" type="pres">
      <dgm:prSet presAssocID="{D2B7933C-0EF6-4C26-9092-AC7BD87D6926}" presName="rootComposite" presStyleCnt="0"/>
      <dgm:spPr/>
    </dgm:pt>
    <dgm:pt modelId="{03FDDC1E-7E2F-41DE-9BF9-2773769A210C}" type="pres">
      <dgm:prSet presAssocID="{D2B7933C-0EF6-4C26-9092-AC7BD87D6926}" presName="rootText" presStyleLbl="node2" presStyleIdx="4" presStyleCnt="5">
        <dgm:presLayoutVars>
          <dgm:chPref val="3"/>
        </dgm:presLayoutVars>
      </dgm:prSet>
      <dgm:spPr/>
    </dgm:pt>
    <dgm:pt modelId="{6C8D211D-E618-45E3-86D2-459B4BE113E1}" type="pres">
      <dgm:prSet presAssocID="{D2B7933C-0EF6-4C26-9092-AC7BD87D6926}" presName="rootConnector" presStyleLbl="node2" presStyleIdx="4" presStyleCnt="5"/>
      <dgm:spPr/>
    </dgm:pt>
    <dgm:pt modelId="{B27F1F69-B5EB-4EB1-A4B8-99B677CC4658}" type="pres">
      <dgm:prSet presAssocID="{D2B7933C-0EF6-4C26-9092-AC7BD87D6926}" presName="hierChild4" presStyleCnt="0"/>
      <dgm:spPr/>
    </dgm:pt>
    <dgm:pt modelId="{0F202A27-9915-4924-A8FB-334CC2592CD5}" type="pres">
      <dgm:prSet presAssocID="{D2B7933C-0EF6-4C26-9092-AC7BD87D6926}" presName="hierChild5" presStyleCnt="0"/>
      <dgm:spPr/>
    </dgm:pt>
    <dgm:pt modelId="{6D50F32D-98E9-4813-A747-772E0C3155B3}" type="pres">
      <dgm:prSet presAssocID="{67A4D512-3B8F-4F3D-8F3F-FFC6A7933980}" presName="hierChild3" presStyleCnt="0"/>
      <dgm:spPr/>
    </dgm:pt>
    <dgm:pt modelId="{AF4DC965-9C66-4D8E-9D71-1C3B20297BB1}" type="pres">
      <dgm:prSet presAssocID="{9286BD9D-F477-431A-9746-F94FD4F4F0D9}" presName="Name111" presStyleLbl="parChTrans1D2" presStyleIdx="5" presStyleCnt="6"/>
      <dgm:spPr/>
    </dgm:pt>
    <dgm:pt modelId="{E039FFD6-6C4B-451D-B7F6-0B0D616D35EA}" type="pres">
      <dgm:prSet presAssocID="{E51905AD-A794-46DB-80A0-4E59150E41E9}" presName="hierRoot3" presStyleCnt="0">
        <dgm:presLayoutVars>
          <dgm:hierBranch val="init"/>
        </dgm:presLayoutVars>
      </dgm:prSet>
      <dgm:spPr/>
    </dgm:pt>
    <dgm:pt modelId="{48BBEAEE-08A4-4392-8C26-0072B0B323A7}" type="pres">
      <dgm:prSet presAssocID="{E51905AD-A794-46DB-80A0-4E59150E41E9}" presName="rootComposite3" presStyleCnt="0"/>
      <dgm:spPr/>
    </dgm:pt>
    <dgm:pt modelId="{B95130C9-A622-4D4D-926F-F14819688EAC}" type="pres">
      <dgm:prSet presAssocID="{E51905AD-A794-46DB-80A0-4E59150E41E9}" presName="rootText3" presStyleLbl="asst1" presStyleIdx="0" presStyleCnt="1" custLinFactNeighborX="-66230" custLinFactNeighborY="-3156">
        <dgm:presLayoutVars>
          <dgm:chPref val="3"/>
        </dgm:presLayoutVars>
      </dgm:prSet>
      <dgm:spPr/>
    </dgm:pt>
    <dgm:pt modelId="{C01FE1CC-182F-4563-8BFD-99C95134D9B0}" type="pres">
      <dgm:prSet presAssocID="{E51905AD-A794-46DB-80A0-4E59150E41E9}" presName="rootConnector3" presStyleLbl="asst1" presStyleIdx="0" presStyleCnt="1"/>
      <dgm:spPr/>
    </dgm:pt>
    <dgm:pt modelId="{F1785B3A-21F0-4EBE-942E-5B87B02D959D}" type="pres">
      <dgm:prSet presAssocID="{E51905AD-A794-46DB-80A0-4E59150E41E9}" presName="hierChild6" presStyleCnt="0"/>
      <dgm:spPr/>
    </dgm:pt>
    <dgm:pt modelId="{A31D40F0-C59A-4B17-8C64-1D593A168358}" type="pres">
      <dgm:prSet presAssocID="{E51905AD-A794-46DB-80A0-4E59150E41E9}" presName="hierChild7" presStyleCnt="0"/>
      <dgm:spPr/>
    </dgm:pt>
  </dgm:ptLst>
  <dgm:cxnLst>
    <dgm:cxn modelId="{1153CA02-98AF-4309-8F2B-A17EFCD32075}" type="presOf" srcId="{651D6F90-1471-4324-A63A-93FFD8EE56CA}" destId="{ABEA052C-8B1F-4922-BE7B-1356198D5AE1}" srcOrd="1" destOrd="0" presId="urn:microsoft.com/office/officeart/2005/8/layout/orgChart1"/>
    <dgm:cxn modelId="{21E15409-0CF3-4C8C-9D82-D08CF4860E2B}" type="presOf" srcId="{6C918C60-2362-49E4-BC1E-D2233D9802B5}" destId="{211C6721-1E4B-4E3B-937B-33A37A73AAD9}" srcOrd="1" destOrd="0" presId="urn:microsoft.com/office/officeart/2005/8/layout/orgChart1"/>
    <dgm:cxn modelId="{1F272C0C-F4CB-48C3-87F3-0C9D2B60B387}" type="presOf" srcId="{A83F9BB9-C450-4AD9-ACEE-58C2A35CB5BD}" destId="{910FC233-46C2-481B-8B71-848E878D28D1}" srcOrd="0" destOrd="0" presId="urn:microsoft.com/office/officeart/2005/8/layout/orgChart1"/>
    <dgm:cxn modelId="{7771670C-1007-4071-A2C7-5ECCE5AC3BAE}" type="presOf" srcId="{F9BEEF5A-2A27-45BF-94CE-B11544800E81}" destId="{EFB39D62-69E6-4CB4-85C1-0CCBBEC6FDB3}" srcOrd="0" destOrd="0" presId="urn:microsoft.com/office/officeart/2005/8/layout/orgChart1"/>
    <dgm:cxn modelId="{DDF36D0C-1122-4C6B-9967-5F785676ED25}" type="presOf" srcId="{03EB6BB1-248B-4AEB-BD12-9AD0DB382E9A}" destId="{BBBD2FA8-EAFC-466F-82C1-0BFFCE2163F0}" srcOrd="0" destOrd="0" presId="urn:microsoft.com/office/officeart/2005/8/layout/orgChart1"/>
    <dgm:cxn modelId="{C962C615-86A6-44CA-B401-4A553666CD7E}" type="presOf" srcId="{89028B30-561D-4E82-959D-61D04E4C441C}" destId="{6A9DA9D0-73C3-46F8-A3F1-FC4EDAD1C94D}" srcOrd="0" destOrd="0" presId="urn:microsoft.com/office/officeart/2005/8/layout/orgChart1"/>
    <dgm:cxn modelId="{494F231C-64F3-4275-B0C0-41DB0D754A16}" type="presOf" srcId="{DFE2A2C6-AADC-4D93-8B68-688273F20E13}" destId="{31FA019C-6F33-4C7E-BB1F-B42176F301F1}" srcOrd="1" destOrd="0" presId="urn:microsoft.com/office/officeart/2005/8/layout/orgChart1"/>
    <dgm:cxn modelId="{88F9CB21-B09B-4048-8BCE-27D503FB6C72}" srcId="{A83F9BB9-C450-4AD9-ACEE-58C2A35CB5BD}" destId="{CC5648F1-7161-4AB8-B484-0ED08FC27AEE}" srcOrd="2" destOrd="0" parTransId="{12CE9A19-F00A-4EB7-9623-B7294F2DFF56}" sibTransId="{444F4C07-DA95-4F20-8309-9056105926D0}"/>
    <dgm:cxn modelId="{C458CD25-A3C8-4998-B615-E2F5B739AB2F}" type="presOf" srcId="{F6C570E5-CF36-48CC-9007-34961A0E939A}" destId="{88F70C95-4255-4BB9-BA18-F1C554F66C2F}" srcOrd="0" destOrd="0" presId="urn:microsoft.com/office/officeart/2005/8/layout/orgChart1"/>
    <dgm:cxn modelId="{8C59052E-9D9F-42B6-B9D4-9114A1FB2E51}" srcId="{A83F9BB9-C450-4AD9-ACEE-58C2A35CB5BD}" destId="{ACAA20BF-58B9-4E70-9FA8-2125DFF245AF}" srcOrd="1" destOrd="0" parTransId="{6A0E8510-32F5-4F42-B4EE-290E5FA9BAFF}" sibTransId="{69EA7DBD-3998-430A-B559-378E60326031}"/>
    <dgm:cxn modelId="{DFE5322F-A4CB-4317-9E70-843CDEC09B91}" srcId="{67A4D512-3B8F-4F3D-8F3F-FFC6A7933980}" destId="{8252897A-676C-4C47-8B89-2978897EC11F}" srcOrd="4" destOrd="0" parTransId="{7EF28BC6-A50B-4FA4-9AE0-C606F4516AF4}" sibTransId="{C6C4197F-E2C2-44F7-9CE7-17682D637A35}"/>
    <dgm:cxn modelId="{71DF7532-2BF7-4557-A931-E431E2722F06}" type="presOf" srcId="{CC5648F1-7161-4AB8-B484-0ED08FC27AEE}" destId="{F244D2D0-A242-4D69-9A9C-797BDFAC6181}" srcOrd="0" destOrd="0" presId="urn:microsoft.com/office/officeart/2005/8/layout/orgChart1"/>
    <dgm:cxn modelId="{D6E54234-600E-4FF6-A35A-F411D43870B3}" type="presOf" srcId="{651D6F90-1471-4324-A63A-93FFD8EE56CA}" destId="{5741DD03-BA5D-4316-A0A6-14038CE6B983}" srcOrd="0" destOrd="0" presId="urn:microsoft.com/office/officeart/2005/8/layout/orgChart1"/>
    <dgm:cxn modelId="{1F917236-9B92-418C-B817-549B9B255CA1}" type="presOf" srcId="{07AB0604-DC41-4801-AC7B-1D09337C948E}" destId="{DEE03AB0-82ED-4CC4-8AAD-9E440103A27C}" srcOrd="1" destOrd="0" presId="urn:microsoft.com/office/officeart/2005/8/layout/orgChart1"/>
    <dgm:cxn modelId="{E4BC3F3B-08D0-4A0D-9955-AB0C0B5F96C1}" type="presOf" srcId="{67A4D512-3B8F-4F3D-8F3F-FFC6A7933980}" destId="{96E10366-EA81-44EC-9450-309B1E201B32}" srcOrd="1" destOrd="0" presId="urn:microsoft.com/office/officeart/2005/8/layout/orgChart1"/>
    <dgm:cxn modelId="{313F433C-74FE-40D7-8430-497F0E613E71}" type="presOf" srcId="{EE8FB530-E1F1-455C-A5E7-B9C7DEC14117}" destId="{C2048AB4-C7B0-41A3-8814-BBF61D60CD5D}" srcOrd="0" destOrd="0" presId="urn:microsoft.com/office/officeart/2005/8/layout/orgChart1"/>
    <dgm:cxn modelId="{B807E65F-57D4-4E59-B034-06AC0B271DEF}" srcId="{67A4D512-3B8F-4F3D-8F3F-FFC6A7933980}" destId="{E51905AD-A794-46DB-80A0-4E59150E41E9}" srcOrd="0" destOrd="0" parTransId="{9286BD9D-F477-431A-9746-F94FD4F4F0D9}" sibTransId="{51CDD7D7-7B0F-45E2-9845-B4F5433C67A1}"/>
    <dgm:cxn modelId="{03EE1361-A223-408A-8E99-0B3046E37024}" type="presOf" srcId="{A83F9BB9-C450-4AD9-ACEE-58C2A35CB5BD}" destId="{4E07BFCB-5511-494F-8CB6-BABA92D52232}" srcOrd="1" destOrd="0" presId="urn:microsoft.com/office/officeart/2005/8/layout/orgChart1"/>
    <dgm:cxn modelId="{68AD9241-2083-4870-87E0-EFD4750FF0D7}" type="presOf" srcId="{256AB810-9A3F-4914-87A2-11B2C3CB4975}" destId="{7F2C0E23-F23C-43E0-8C72-9477FA76E9A0}" srcOrd="0" destOrd="0" presId="urn:microsoft.com/office/officeart/2005/8/layout/orgChart1"/>
    <dgm:cxn modelId="{6D496562-CFB4-4DC9-A594-B629B17DB369}" type="presOf" srcId="{68F43B28-A729-44F5-BDFD-CF57AA905C36}" destId="{9A1AAA13-2B4D-41D5-9180-FD285A275012}" srcOrd="0" destOrd="0" presId="urn:microsoft.com/office/officeart/2005/8/layout/orgChart1"/>
    <dgm:cxn modelId="{4AB7A862-6E90-474A-9B79-7D9E246F88EE}" srcId="{F9BEEF5A-2A27-45BF-94CE-B11544800E81}" destId="{03EB6BB1-248B-4AEB-BD12-9AD0DB382E9A}" srcOrd="0" destOrd="0" parTransId="{F6C570E5-CF36-48CC-9007-34961A0E939A}" sibTransId="{26FF0781-F79F-4665-AE3C-1196E1C1993E}"/>
    <dgm:cxn modelId="{FA15D442-840C-4DC3-9EA1-582FB6CC9302}" srcId="{46D1EAA2-E956-4A4D-8740-37D22D0FFCCF}" destId="{DFE2A2C6-AADC-4D93-8B68-688273F20E13}" srcOrd="0" destOrd="0" parTransId="{DFF16474-CAF9-462F-952E-C921585F8750}" sibTransId="{1C208B4E-5B3F-40E2-9347-DA3EFB7BC724}"/>
    <dgm:cxn modelId="{8B5A2D45-1626-4F32-ACE0-694F8049E143}" type="presOf" srcId="{E51905AD-A794-46DB-80A0-4E59150E41E9}" destId="{B95130C9-A622-4D4D-926F-F14819688EAC}" srcOrd="0" destOrd="0" presId="urn:microsoft.com/office/officeart/2005/8/layout/orgChart1"/>
    <dgm:cxn modelId="{93B75A68-7576-4200-B2C7-6E238EE627EA}" srcId="{F9BEEF5A-2A27-45BF-94CE-B11544800E81}" destId="{3CB69518-8325-41CC-9E97-2C969C536CD9}" srcOrd="2" destOrd="0" parTransId="{82507A12-2A4F-47CD-AE4A-ADFA000BBAA2}" sibTransId="{8CF84583-3F29-42A3-8D16-D5D17195E07E}"/>
    <dgm:cxn modelId="{2D80056B-57ED-4665-BA12-9E8302470680}" type="presOf" srcId="{D2B7933C-0EF6-4C26-9092-AC7BD87D6926}" destId="{03FDDC1E-7E2F-41DE-9BF9-2773769A210C}" srcOrd="0" destOrd="0" presId="urn:microsoft.com/office/officeart/2005/8/layout/orgChart1"/>
    <dgm:cxn modelId="{63BD256B-0442-49EA-925B-C54A4831164D}" type="presOf" srcId="{3AA27C03-9356-4BBD-B02F-F84FC5B17F09}" destId="{0E34D000-DBD6-4342-A76C-11AE711FB609}" srcOrd="0" destOrd="0" presId="urn:microsoft.com/office/officeart/2005/8/layout/orgChart1"/>
    <dgm:cxn modelId="{32C9BA4C-EA16-4276-8726-C58D0680F70E}" type="presOf" srcId="{B7ACD9F3-8D0C-4A89-A499-F7F2C276630E}" destId="{8E8568A4-5FC1-426A-8C77-1EC15F44D363}" srcOrd="0" destOrd="0" presId="urn:microsoft.com/office/officeart/2005/8/layout/orgChart1"/>
    <dgm:cxn modelId="{B6AF094F-D2F0-49A3-AC88-86776CAEEC2D}" type="presOf" srcId="{ACAA20BF-58B9-4E70-9FA8-2125DFF245AF}" destId="{8E4364E3-ABEA-4482-BC71-3369D9B221FD}" srcOrd="1" destOrd="0" presId="urn:microsoft.com/office/officeart/2005/8/layout/orgChart1"/>
    <dgm:cxn modelId="{08494A4F-4A85-406F-948B-1F314C0A11FF}" type="presOf" srcId="{6A0E8510-32F5-4F42-B4EE-290E5FA9BAFF}" destId="{154ED22A-C287-4B2D-B37B-B7327FD29BF1}" srcOrd="0" destOrd="0" presId="urn:microsoft.com/office/officeart/2005/8/layout/orgChart1"/>
    <dgm:cxn modelId="{F86F954F-A905-4FB8-926F-6935FAA1D616}" srcId="{8252897A-676C-4C47-8B89-2978897EC11F}" destId="{6C918C60-2362-49E4-BC1E-D2233D9802B5}" srcOrd="1" destOrd="0" parTransId="{3AA27C03-9356-4BBD-B02F-F84FC5B17F09}" sibTransId="{CA899621-AA47-447F-9D20-416D88AB6EA1}"/>
    <dgm:cxn modelId="{E5CF7D50-AD0F-45F8-9141-30115C9C0B04}" type="presOf" srcId="{8252897A-676C-4C47-8B89-2978897EC11F}" destId="{2258D3ED-F422-4E88-AC15-C75746F60C43}" srcOrd="1" destOrd="0" presId="urn:microsoft.com/office/officeart/2005/8/layout/orgChart1"/>
    <dgm:cxn modelId="{59883F72-824C-4552-85A7-E8486B731CDD}" type="presOf" srcId="{3CB69518-8325-41CC-9E97-2C969C536CD9}" destId="{BF080DB5-D9D9-4F94-B3E4-A21A3C204576}" srcOrd="0" destOrd="0" presId="urn:microsoft.com/office/officeart/2005/8/layout/orgChart1"/>
    <dgm:cxn modelId="{94AE7753-303C-4520-8EE8-B17F45D6CDCF}" srcId="{67A4D512-3B8F-4F3D-8F3F-FFC6A7933980}" destId="{D2B7933C-0EF6-4C26-9092-AC7BD87D6926}" srcOrd="5" destOrd="0" parTransId="{58CB0286-712C-4366-AD5D-9B9202069741}" sibTransId="{F88C37BC-3EB6-4813-9F0B-00C5DED8CB7E}"/>
    <dgm:cxn modelId="{2F598174-7768-44D2-A1AE-ACD4ACA5C768}" type="presOf" srcId="{46D1EAA2-E956-4A4D-8740-37D22D0FFCCF}" destId="{5CFE77B9-4B5C-44E1-84E1-B1B5B636B2DC}" srcOrd="1" destOrd="0" presId="urn:microsoft.com/office/officeart/2005/8/layout/orgChart1"/>
    <dgm:cxn modelId="{2D827778-5114-4B18-B088-6C9ED4234B55}" type="presOf" srcId="{67A4D512-3B8F-4F3D-8F3F-FFC6A7933980}" destId="{8F0C0355-90B5-476E-9D4C-F18118BD5630}" srcOrd="0" destOrd="0" presId="urn:microsoft.com/office/officeart/2005/8/layout/orgChart1"/>
    <dgm:cxn modelId="{67BAD378-150C-46B6-96C0-078B202B6C1A}" type="presOf" srcId="{82507A12-2A4F-47CD-AE4A-ADFA000BBAA2}" destId="{5F15787A-65F7-4BEC-9670-637882E49DE0}" srcOrd="0" destOrd="0" presId="urn:microsoft.com/office/officeart/2005/8/layout/orgChart1"/>
    <dgm:cxn modelId="{6927847F-1075-4039-B8AE-F3062C63F438}" srcId="{F9BEEF5A-2A27-45BF-94CE-B11544800E81}" destId="{651D6F90-1471-4324-A63A-93FFD8EE56CA}" srcOrd="1" destOrd="0" parTransId="{90E515BD-F6B5-4127-8807-3C255B9690A8}" sibTransId="{6F976203-F09C-4CCB-853F-063646151DE8}"/>
    <dgm:cxn modelId="{0C802389-3917-4AFF-975F-4895E5C6CC61}" type="presOf" srcId="{58CB0286-712C-4366-AD5D-9B9202069741}" destId="{AB5B02AF-D59F-44EC-AA2E-EC785ED9AA9B}" srcOrd="0" destOrd="0" presId="urn:microsoft.com/office/officeart/2005/8/layout/orgChart1"/>
    <dgm:cxn modelId="{8876098A-D161-4659-A299-87976E97AF1D}" srcId="{46D1EAA2-E956-4A4D-8740-37D22D0FFCCF}" destId="{6BCAA12F-0718-401F-9D70-5FE392E71460}" srcOrd="1" destOrd="0" parTransId="{EE8FB530-E1F1-455C-A5E7-B9C7DEC14117}" sibTransId="{3BF63826-74AA-4909-A86C-38FBA318B970}"/>
    <dgm:cxn modelId="{C2A0CA8B-0EB5-4D37-976A-30CB22F7BA23}" type="presOf" srcId="{04DE0C7D-D771-46C1-8CFC-E3902C749A99}" destId="{36CF1CC4-C1B7-4C31-908E-4889CDEBBA91}" srcOrd="0" destOrd="0" presId="urn:microsoft.com/office/officeart/2005/8/layout/orgChart1"/>
    <dgm:cxn modelId="{5BBBC08E-9F84-4F76-BB3A-BCC1EAF2B76D}" type="presOf" srcId="{BC3713BE-7446-4BE0-BFAD-138E1239A7C5}" destId="{A22ED9C5-2C81-4220-AE2E-2990087A1D66}" srcOrd="1" destOrd="0" presId="urn:microsoft.com/office/officeart/2005/8/layout/orgChart1"/>
    <dgm:cxn modelId="{8921548F-0891-432F-862D-D02F71F564FB}" type="presOf" srcId="{07AB0604-DC41-4801-AC7B-1D09337C948E}" destId="{F0C3DD68-7C5A-43A2-8E93-96BEA305D5B8}" srcOrd="0" destOrd="0" presId="urn:microsoft.com/office/officeart/2005/8/layout/orgChart1"/>
    <dgm:cxn modelId="{74469E90-F0FE-48A6-881B-D49023AFC662}" type="presOf" srcId="{E51905AD-A794-46DB-80A0-4E59150E41E9}" destId="{C01FE1CC-182F-4563-8BFD-99C95134D9B0}" srcOrd="1" destOrd="0" presId="urn:microsoft.com/office/officeart/2005/8/layout/orgChart1"/>
    <dgm:cxn modelId="{17B49493-3D5A-4BF2-A107-C4071DB5F4F0}" type="presOf" srcId="{D2B7933C-0EF6-4C26-9092-AC7BD87D6926}" destId="{6C8D211D-E618-45E3-86D2-459B4BE113E1}" srcOrd="1" destOrd="0" presId="urn:microsoft.com/office/officeart/2005/8/layout/orgChart1"/>
    <dgm:cxn modelId="{DE1F8F98-CB98-4140-9ADC-68890A5503AC}" type="presOf" srcId="{12CE9A19-F00A-4EB7-9623-B7294F2DFF56}" destId="{D5A5E92C-6111-4C2D-9EA2-5842BC2936C6}" srcOrd="0" destOrd="0" presId="urn:microsoft.com/office/officeart/2005/8/layout/orgChart1"/>
    <dgm:cxn modelId="{A54A9B9B-90BF-4F0E-A6C6-3F8D5453298F}" type="presOf" srcId="{6BCAA12F-0718-401F-9D70-5FE392E71460}" destId="{8A715BF6-F626-41FB-B0AD-3C300D36041B}" srcOrd="1" destOrd="0" presId="urn:microsoft.com/office/officeart/2005/8/layout/orgChart1"/>
    <dgm:cxn modelId="{9393199E-1650-4A34-967D-418182159793}" type="presOf" srcId="{CC5648F1-7161-4AB8-B484-0ED08FC27AEE}" destId="{6FA0E688-7B6B-483F-8E38-F1C3C18A8823}" srcOrd="1" destOrd="0" presId="urn:microsoft.com/office/officeart/2005/8/layout/orgChart1"/>
    <dgm:cxn modelId="{D31CA59F-6E40-4BB5-B7CB-E6E9CBEAD879}" type="presOf" srcId="{9286BD9D-F477-431A-9746-F94FD4F4F0D9}" destId="{AF4DC965-9C66-4D8E-9D71-1C3B20297BB1}" srcOrd="0" destOrd="0" presId="urn:microsoft.com/office/officeart/2005/8/layout/orgChart1"/>
    <dgm:cxn modelId="{D83AC1A3-7822-4724-8235-60A510FC2F19}" srcId="{67A4D512-3B8F-4F3D-8F3F-FFC6A7933980}" destId="{46D1EAA2-E956-4A4D-8740-37D22D0FFCCF}" srcOrd="3" destOrd="0" parTransId="{256AB810-9A3F-4914-87A2-11B2C3CB4975}" sibTransId="{877887D8-89AF-4E3F-840E-C7D6A9151917}"/>
    <dgm:cxn modelId="{D9FE2CA6-0108-4394-B17B-2D791CCAA762}" type="presOf" srcId="{03EB6BB1-248B-4AEB-BD12-9AD0DB382E9A}" destId="{14694D0E-C4D8-4FE2-AE2D-3C241B76B4CC}" srcOrd="1" destOrd="0" presId="urn:microsoft.com/office/officeart/2005/8/layout/orgChart1"/>
    <dgm:cxn modelId="{9E40BDA7-DD0D-44AF-AA3B-D820F10E4ADE}" type="presOf" srcId="{F9BEEF5A-2A27-45BF-94CE-B11544800E81}" destId="{900857D1-C63F-40AF-86FF-C14B6C81F5AF}" srcOrd="1" destOrd="0" presId="urn:microsoft.com/office/officeart/2005/8/layout/orgChart1"/>
    <dgm:cxn modelId="{3E77C5A7-9530-4EDB-8973-6EC3B2D232E7}" srcId="{67A4D512-3B8F-4F3D-8F3F-FFC6A7933980}" destId="{A83F9BB9-C450-4AD9-ACEE-58C2A35CB5BD}" srcOrd="2" destOrd="0" parTransId="{BA9E7A06-7BD2-415C-BA0E-0C34CE0CC32D}" sibTransId="{A5BE6019-F984-4E61-B425-719E85D052C1}"/>
    <dgm:cxn modelId="{BFFF3BAA-8C69-49B5-A766-9CEFA86610DD}" type="presOf" srcId="{6C918C60-2362-49E4-BC1E-D2233D9802B5}" destId="{BCB05709-A982-419E-BC8D-30332B16A474}" srcOrd="0" destOrd="0" presId="urn:microsoft.com/office/officeart/2005/8/layout/orgChart1"/>
    <dgm:cxn modelId="{81DBB9B0-A3AD-4C8B-84B1-91883A2BAE39}" type="presOf" srcId="{8252897A-676C-4C47-8B89-2978897EC11F}" destId="{082D7540-9EBA-46FB-951E-6E0DE0621124}" srcOrd="0" destOrd="0" presId="urn:microsoft.com/office/officeart/2005/8/layout/orgChart1"/>
    <dgm:cxn modelId="{E91F33B7-F351-4527-936C-FB5E274164E3}" type="presOf" srcId="{DFF16474-CAF9-462F-952E-C921585F8750}" destId="{F7585AA8-2E3B-4FB1-8438-BA141EE8D421}" srcOrd="0" destOrd="0" presId="urn:microsoft.com/office/officeart/2005/8/layout/orgChart1"/>
    <dgm:cxn modelId="{2383EBC2-497E-42BD-AE2C-63E47B126A1D}" type="presOf" srcId="{6BCAA12F-0718-401F-9D70-5FE392E71460}" destId="{435CBC42-9031-40F8-904C-6332124D090E}" srcOrd="0" destOrd="0" presId="urn:microsoft.com/office/officeart/2005/8/layout/orgChart1"/>
    <dgm:cxn modelId="{D7F70ACC-D33D-481B-84CC-EA991109AFF9}" srcId="{67A4D512-3B8F-4F3D-8F3F-FFC6A7933980}" destId="{F9BEEF5A-2A27-45BF-94CE-B11544800E81}" srcOrd="1" destOrd="0" parTransId="{89028B30-561D-4E82-959D-61D04E4C441C}" sibTransId="{9F60D253-97E3-4D7D-807C-FB0FCEF10B29}"/>
    <dgm:cxn modelId="{812112CD-27CA-4065-A1D4-EB6376E5BEE5}" srcId="{A83F9BB9-C450-4AD9-ACEE-58C2A35CB5BD}" destId="{07AB0604-DC41-4801-AC7B-1D09337C948E}" srcOrd="0" destOrd="0" parTransId="{04DE0C7D-D771-46C1-8CFC-E3902C749A99}" sibTransId="{7977B5F8-3596-467C-BEF4-EF8CD223A861}"/>
    <dgm:cxn modelId="{A4D8B8CD-14ED-4FE7-BBFB-A4159D4A8876}" type="presOf" srcId="{DFE2A2C6-AADC-4D93-8B68-688273F20E13}" destId="{17ECEB01-A52D-4E21-A4DD-7C456E344DF9}" srcOrd="0" destOrd="0" presId="urn:microsoft.com/office/officeart/2005/8/layout/orgChart1"/>
    <dgm:cxn modelId="{70C4C4CD-8307-48F6-AB00-491F35DF5FE7}" type="presOf" srcId="{EBAC31A7-4A4F-4FC8-ABFA-3D88BF1DCBC7}" destId="{0BEBD1E8-057F-457A-A18B-AE7B192D5928}" srcOrd="0" destOrd="0" presId="urn:microsoft.com/office/officeart/2005/8/layout/orgChart1"/>
    <dgm:cxn modelId="{19FE60D0-BB04-4B04-88E9-0C227C9077B6}" srcId="{B7ACD9F3-8D0C-4A89-A499-F7F2C276630E}" destId="{67A4D512-3B8F-4F3D-8F3F-FFC6A7933980}" srcOrd="0" destOrd="0" parTransId="{2483715E-494D-447A-8252-4A04CBF81E3B}" sibTransId="{3951328F-FC07-4105-AF84-8F17351FD8A7}"/>
    <dgm:cxn modelId="{29309CD5-29EF-4AB4-A29F-E68A5C0E68D3}" srcId="{46D1EAA2-E956-4A4D-8740-37D22D0FFCCF}" destId="{EAA6522D-0A06-4BFF-923F-38330E16B067}" srcOrd="2" destOrd="0" parTransId="{EBAC31A7-4A4F-4FC8-ABFA-3D88BF1DCBC7}" sibTransId="{2C107636-811D-4AE9-B44E-869705D42065}"/>
    <dgm:cxn modelId="{434568D8-FF4C-4F3A-8C7A-291C0A3655BE}" type="presOf" srcId="{ACAA20BF-58B9-4E70-9FA8-2125DFF245AF}" destId="{8C9B757A-C44A-43E5-9290-96FC7FCC4986}" srcOrd="0" destOrd="0" presId="urn:microsoft.com/office/officeart/2005/8/layout/orgChart1"/>
    <dgm:cxn modelId="{129A7ED8-E84A-465A-A1C9-6F98160D63CE}" type="presOf" srcId="{BC3713BE-7446-4BE0-BFAD-138E1239A7C5}" destId="{CF3F8A29-EE36-4961-AC70-380458DC0267}" srcOrd="0" destOrd="0" presId="urn:microsoft.com/office/officeart/2005/8/layout/orgChart1"/>
    <dgm:cxn modelId="{66DDC8DF-FDB3-4F9B-B2C5-61F4C365E5A7}" type="presOf" srcId="{BA9E7A06-7BD2-415C-BA0E-0C34CE0CC32D}" destId="{B4CD7151-EDDD-4DF9-9A62-E15CCDB0B263}" srcOrd="0" destOrd="0" presId="urn:microsoft.com/office/officeart/2005/8/layout/orgChart1"/>
    <dgm:cxn modelId="{846D3BE1-5B96-4254-9809-694CE48F07FE}" srcId="{8252897A-676C-4C47-8B89-2978897EC11F}" destId="{BC3713BE-7446-4BE0-BFAD-138E1239A7C5}" srcOrd="0" destOrd="0" parTransId="{68F43B28-A729-44F5-BDFD-CF57AA905C36}" sibTransId="{A31B5BBC-A039-4345-97C4-579C24603CFE}"/>
    <dgm:cxn modelId="{BCFCB6E3-0F47-49F6-95F3-BBE82430409D}" type="presOf" srcId="{EAA6522D-0A06-4BFF-923F-38330E16B067}" destId="{B6083430-E4D2-46DE-B82D-6529183978AD}" srcOrd="0" destOrd="0" presId="urn:microsoft.com/office/officeart/2005/8/layout/orgChart1"/>
    <dgm:cxn modelId="{29FCF9E6-28F4-4C1C-95B8-443F21F180EB}" type="presOf" srcId="{90E515BD-F6B5-4127-8807-3C255B9690A8}" destId="{F16BF35C-A1F1-49FB-8E2C-294397E12ECC}" srcOrd="0" destOrd="0" presId="urn:microsoft.com/office/officeart/2005/8/layout/orgChart1"/>
    <dgm:cxn modelId="{D794DAE8-0660-4982-A858-3263FDBF0902}" type="presOf" srcId="{7EF28BC6-A50B-4FA4-9AE0-C606F4516AF4}" destId="{AB594D51-4A31-46D0-BA2F-1EDC659A384C}" srcOrd="0" destOrd="0" presId="urn:microsoft.com/office/officeart/2005/8/layout/orgChart1"/>
    <dgm:cxn modelId="{50F204F4-7BAD-47E7-B44A-96CA53B62765}" type="presOf" srcId="{3CB69518-8325-41CC-9E97-2C969C536CD9}" destId="{65A6CF7C-7B41-416C-8941-0DFACC838D16}" srcOrd="1" destOrd="0" presId="urn:microsoft.com/office/officeart/2005/8/layout/orgChart1"/>
    <dgm:cxn modelId="{925C91F4-391A-45D8-B6A0-EDA606C1810F}" type="presOf" srcId="{46D1EAA2-E956-4A4D-8740-37D22D0FFCCF}" destId="{90A49F44-646E-4BCD-92E6-254C621A3D26}" srcOrd="0" destOrd="0" presId="urn:microsoft.com/office/officeart/2005/8/layout/orgChart1"/>
    <dgm:cxn modelId="{F046E1F6-794C-4274-835F-B85324C2A7DA}" type="presOf" srcId="{EAA6522D-0A06-4BFF-923F-38330E16B067}" destId="{D8DBE191-92A7-43C5-9DFA-3EAE8A6A873D}" srcOrd="1" destOrd="0" presId="urn:microsoft.com/office/officeart/2005/8/layout/orgChart1"/>
    <dgm:cxn modelId="{9EBE1C4C-DFC5-4083-9386-E302324CDCE0}" type="presParOf" srcId="{8E8568A4-5FC1-426A-8C77-1EC15F44D363}" destId="{9402EB8D-B7A1-40DC-ABAE-9268B72B0330}" srcOrd="0" destOrd="0" presId="urn:microsoft.com/office/officeart/2005/8/layout/orgChart1"/>
    <dgm:cxn modelId="{63A53C98-A8E3-4F42-B5A0-0F78BB64DBD8}" type="presParOf" srcId="{9402EB8D-B7A1-40DC-ABAE-9268B72B0330}" destId="{4B362F58-519B-4930-A9B4-BA98D1EB897E}" srcOrd="0" destOrd="0" presId="urn:microsoft.com/office/officeart/2005/8/layout/orgChart1"/>
    <dgm:cxn modelId="{8EBD0733-8993-4B73-872B-BF6074C52865}" type="presParOf" srcId="{4B362F58-519B-4930-A9B4-BA98D1EB897E}" destId="{8F0C0355-90B5-476E-9D4C-F18118BD5630}" srcOrd="0" destOrd="0" presId="urn:microsoft.com/office/officeart/2005/8/layout/orgChart1"/>
    <dgm:cxn modelId="{8DDB2262-8785-4770-A0FC-DEC4846AD10C}" type="presParOf" srcId="{4B362F58-519B-4930-A9B4-BA98D1EB897E}" destId="{96E10366-EA81-44EC-9450-309B1E201B32}" srcOrd="1" destOrd="0" presId="urn:microsoft.com/office/officeart/2005/8/layout/orgChart1"/>
    <dgm:cxn modelId="{387DFA71-EF3B-4D8A-94D0-607E07AB6BCE}" type="presParOf" srcId="{9402EB8D-B7A1-40DC-ABAE-9268B72B0330}" destId="{7D7988C4-6750-4A5A-B225-B8F3B89CADCA}" srcOrd="1" destOrd="0" presId="urn:microsoft.com/office/officeart/2005/8/layout/orgChart1"/>
    <dgm:cxn modelId="{85621FE9-6C94-47A9-9F0B-6F93A7C1E739}" type="presParOf" srcId="{7D7988C4-6750-4A5A-B225-B8F3B89CADCA}" destId="{6A9DA9D0-73C3-46F8-A3F1-FC4EDAD1C94D}" srcOrd="0" destOrd="0" presId="urn:microsoft.com/office/officeart/2005/8/layout/orgChart1"/>
    <dgm:cxn modelId="{B5B1A394-9FF7-46C4-A325-A4A5A5155058}" type="presParOf" srcId="{7D7988C4-6750-4A5A-B225-B8F3B89CADCA}" destId="{9C73776B-0042-4356-AE8E-CF099E3F2404}" srcOrd="1" destOrd="0" presId="urn:microsoft.com/office/officeart/2005/8/layout/orgChart1"/>
    <dgm:cxn modelId="{E5997059-A2B2-46AA-9C5A-64884E9AF7A8}" type="presParOf" srcId="{9C73776B-0042-4356-AE8E-CF099E3F2404}" destId="{89511C3C-787A-4766-98F2-90759038E83F}" srcOrd="0" destOrd="0" presId="urn:microsoft.com/office/officeart/2005/8/layout/orgChart1"/>
    <dgm:cxn modelId="{653FC77F-C224-42AF-9621-2ABBE9367CF0}" type="presParOf" srcId="{89511C3C-787A-4766-98F2-90759038E83F}" destId="{EFB39D62-69E6-4CB4-85C1-0CCBBEC6FDB3}" srcOrd="0" destOrd="0" presId="urn:microsoft.com/office/officeart/2005/8/layout/orgChart1"/>
    <dgm:cxn modelId="{D1B7FD37-14FF-4DF4-AA53-66E1BEAAD0F3}" type="presParOf" srcId="{89511C3C-787A-4766-98F2-90759038E83F}" destId="{900857D1-C63F-40AF-86FF-C14B6C81F5AF}" srcOrd="1" destOrd="0" presId="urn:microsoft.com/office/officeart/2005/8/layout/orgChart1"/>
    <dgm:cxn modelId="{1A0C58DF-6C63-4B64-9890-F1BFECFF91E0}" type="presParOf" srcId="{9C73776B-0042-4356-AE8E-CF099E3F2404}" destId="{D125828B-AC28-4A84-BA9E-BC5AE4EDBB09}" srcOrd="1" destOrd="0" presId="urn:microsoft.com/office/officeart/2005/8/layout/orgChart1"/>
    <dgm:cxn modelId="{7248C061-BB8D-4DC2-A4AB-22633B0296D4}" type="presParOf" srcId="{D125828B-AC28-4A84-BA9E-BC5AE4EDBB09}" destId="{88F70C95-4255-4BB9-BA18-F1C554F66C2F}" srcOrd="0" destOrd="0" presId="urn:microsoft.com/office/officeart/2005/8/layout/orgChart1"/>
    <dgm:cxn modelId="{7E7D2880-6E96-417E-8D0C-228E9540F1C9}" type="presParOf" srcId="{D125828B-AC28-4A84-BA9E-BC5AE4EDBB09}" destId="{986482BA-3275-43DD-993E-07AEC11CF646}" srcOrd="1" destOrd="0" presId="urn:microsoft.com/office/officeart/2005/8/layout/orgChart1"/>
    <dgm:cxn modelId="{C70CB4E8-6692-4F0C-B16C-351ED05EB5D2}" type="presParOf" srcId="{986482BA-3275-43DD-993E-07AEC11CF646}" destId="{C54D8141-3DC4-48DB-8A78-B7D012BF08D5}" srcOrd="0" destOrd="0" presId="urn:microsoft.com/office/officeart/2005/8/layout/orgChart1"/>
    <dgm:cxn modelId="{1A9CA731-FD91-4A9C-B372-A6FC86B6F99D}" type="presParOf" srcId="{C54D8141-3DC4-48DB-8A78-B7D012BF08D5}" destId="{BBBD2FA8-EAFC-466F-82C1-0BFFCE2163F0}" srcOrd="0" destOrd="0" presId="urn:microsoft.com/office/officeart/2005/8/layout/orgChart1"/>
    <dgm:cxn modelId="{093261EE-B1EF-4BF4-8F9E-39D7F99485DC}" type="presParOf" srcId="{C54D8141-3DC4-48DB-8A78-B7D012BF08D5}" destId="{14694D0E-C4D8-4FE2-AE2D-3C241B76B4CC}" srcOrd="1" destOrd="0" presId="urn:microsoft.com/office/officeart/2005/8/layout/orgChart1"/>
    <dgm:cxn modelId="{DB3191A5-A13D-43F8-AF19-5C9B83767C79}" type="presParOf" srcId="{986482BA-3275-43DD-993E-07AEC11CF646}" destId="{37F60613-813C-44B1-993D-4FB4FC4D4470}" srcOrd="1" destOrd="0" presId="urn:microsoft.com/office/officeart/2005/8/layout/orgChart1"/>
    <dgm:cxn modelId="{21E16A85-637A-45BF-94D1-00B3F6416066}" type="presParOf" srcId="{986482BA-3275-43DD-993E-07AEC11CF646}" destId="{8E7D130E-00A5-44D6-9AF8-B6E13A32425D}" srcOrd="2" destOrd="0" presId="urn:microsoft.com/office/officeart/2005/8/layout/orgChart1"/>
    <dgm:cxn modelId="{E97F6FD2-5E10-4C84-840A-194B0145AFBE}" type="presParOf" srcId="{D125828B-AC28-4A84-BA9E-BC5AE4EDBB09}" destId="{F16BF35C-A1F1-49FB-8E2C-294397E12ECC}" srcOrd="2" destOrd="0" presId="urn:microsoft.com/office/officeart/2005/8/layout/orgChart1"/>
    <dgm:cxn modelId="{F152B7C6-BA49-4EC0-872D-24DE800998B3}" type="presParOf" srcId="{D125828B-AC28-4A84-BA9E-BC5AE4EDBB09}" destId="{D9E3B168-CDD4-448F-A028-45DB1D0B1EF3}" srcOrd="3" destOrd="0" presId="urn:microsoft.com/office/officeart/2005/8/layout/orgChart1"/>
    <dgm:cxn modelId="{C9F5A376-7C6D-40B7-8985-C009672F3E75}" type="presParOf" srcId="{D9E3B168-CDD4-448F-A028-45DB1D0B1EF3}" destId="{6197FB5F-EE62-425E-8A8C-D5DC49394978}" srcOrd="0" destOrd="0" presId="urn:microsoft.com/office/officeart/2005/8/layout/orgChart1"/>
    <dgm:cxn modelId="{F3FF2619-795C-4422-AAEC-85824F2DB607}" type="presParOf" srcId="{6197FB5F-EE62-425E-8A8C-D5DC49394978}" destId="{5741DD03-BA5D-4316-A0A6-14038CE6B983}" srcOrd="0" destOrd="0" presId="urn:microsoft.com/office/officeart/2005/8/layout/orgChart1"/>
    <dgm:cxn modelId="{ADEB57A8-0821-46BF-AAE3-3EE045C725A2}" type="presParOf" srcId="{6197FB5F-EE62-425E-8A8C-D5DC49394978}" destId="{ABEA052C-8B1F-4922-BE7B-1356198D5AE1}" srcOrd="1" destOrd="0" presId="urn:microsoft.com/office/officeart/2005/8/layout/orgChart1"/>
    <dgm:cxn modelId="{59873A26-E19E-4E35-9729-7C5E2BAACD30}" type="presParOf" srcId="{D9E3B168-CDD4-448F-A028-45DB1D0B1EF3}" destId="{E0E4F4DA-3834-4485-B4AC-80B5AF2CA794}" srcOrd="1" destOrd="0" presId="urn:microsoft.com/office/officeart/2005/8/layout/orgChart1"/>
    <dgm:cxn modelId="{CFEDD53D-EA57-427C-B665-40D4FBA17985}" type="presParOf" srcId="{D9E3B168-CDD4-448F-A028-45DB1D0B1EF3}" destId="{711BF07B-FDC1-41F1-9352-2D68D1AD062B}" srcOrd="2" destOrd="0" presId="urn:microsoft.com/office/officeart/2005/8/layout/orgChart1"/>
    <dgm:cxn modelId="{CB3A541C-705D-4EEB-A36E-C515DC48EB03}" type="presParOf" srcId="{D125828B-AC28-4A84-BA9E-BC5AE4EDBB09}" destId="{5F15787A-65F7-4BEC-9670-637882E49DE0}" srcOrd="4" destOrd="0" presId="urn:microsoft.com/office/officeart/2005/8/layout/orgChart1"/>
    <dgm:cxn modelId="{EF88C641-5A00-45ED-996E-E73E469E5ECE}" type="presParOf" srcId="{D125828B-AC28-4A84-BA9E-BC5AE4EDBB09}" destId="{64311F15-D146-4EC3-9E1C-20F4A23C35FE}" srcOrd="5" destOrd="0" presId="urn:microsoft.com/office/officeart/2005/8/layout/orgChart1"/>
    <dgm:cxn modelId="{20F68EDB-70EA-48C6-9BD6-0E9EDD09AD56}" type="presParOf" srcId="{64311F15-D146-4EC3-9E1C-20F4A23C35FE}" destId="{AD926BE3-EC55-413D-8081-BB8119D169E9}" srcOrd="0" destOrd="0" presId="urn:microsoft.com/office/officeart/2005/8/layout/orgChart1"/>
    <dgm:cxn modelId="{751EB41C-861D-4F3F-BBB0-57A9F0D8D3A0}" type="presParOf" srcId="{AD926BE3-EC55-413D-8081-BB8119D169E9}" destId="{BF080DB5-D9D9-4F94-B3E4-A21A3C204576}" srcOrd="0" destOrd="0" presId="urn:microsoft.com/office/officeart/2005/8/layout/orgChart1"/>
    <dgm:cxn modelId="{D38A9999-0E9E-4D04-AF60-5BB59EAC9CAD}" type="presParOf" srcId="{AD926BE3-EC55-413D-8081-BB8119D169E9}" destId="{65A6CF7C-7B41-416C-8941-0DFACC838D16}" srcOrd="1" destOrd="0" presId="urn:microsoft.com/office/officeart/2005/8/layout/orgChart1"/>
    <dgm:cxn modelId="{8D8486C4-AC2D-404A-B39E-EFA4593D1E37}" type="presParOf" srcId="{64311F15-D146-4EC3-9E1C-20F4A23C35FE}" destId="{FBBBAE46-E1B6-4955-89B8-981926700EB9}" srcOrd="1" destOrd="0" presId="urn:microsoft.com/office/officeart/2005/8/layout/orgChart1"/>
    <dgm:cxn modelId="{94CEF8B1-5DC6-403E-90D3-BD1AFDF1D984}" type="presParOf" srcId="{64311F15-D146-4EC3-9E1C-20F4A23C35FE}" destId="{2181B43D-4B2F-4E8B-B42B-DC7EA00FDDED}" srcOrd="2" destOrd="0" presId="urn:microsoft.com/office/officeart/2005/8/layout/orgChart1"/>
    <dgm:cxn modelId="{AB3D98F6-A139-4906-B37A-C878F91ACB62}" type="presParOf" srcId="{9C73776B-0042-4356-AE8E-CF099E3F2404}" destId="{8DDAAE6B-D588-459E-8D21-040E5C1DF8C3}" srcOrd="2" destOrd="0" presId="urn:microsoft.com/office/officeart/2005/8/layout/orgChart1"/>
    <dgm:cxn modelId="{BA692B3C-1577-4F13-A6D7-B900C88BF78F}" type="presParOf" srcId="{7D7988C4-6750-4A5A-B225-B8F3B89CADCA}" destId="{B4CD7151-EDDD-4DF9-9A62-E15CCDB0B263}" srcOrd="2" destOrd="0" presId="urn:microsoft.com/office/officeart/2005/8/layout/orgChart1"/>
    <dgm:cxn modelId="{FC1B14AA-C8BC-4B5F-A304-7D9CF4F8F160}" type="presParOf" srcId="{7D7988C4-6750-4A5A-B225-B8F3B89CADCA}" destId="{D5B017E0-408B-44F3-9ED3-5821CF6FE9EA}" srcOrd="3" destOrd="0" presId="urn:microsoft.com/office/officeart/2005/8/layout/orgChart1"/>
    <dgm:cxn modelId="{0AA8BFB8-1FC6-4F50-AAAA-732928B384CD}" type="presParOf" srcId="{D5B017E0-408B-44F3-9ED3-5821CF6FE9EA}" destId="{6C0E6F3B-33BB-47BA-A4B7-D2917E84EC8A}" srcOrd="0" destOrd="0" presId="urn:microsoft.com/office/officeart/2005/8/layout/orgChart1"/>
    <dgm:cxn modelId="{36BF7054-7A65-4239-AFFD-A4609816EDAF}" type="presParOf" srcId="{6C0E6F3B-33BB-47BA-A4B7-D2917E84EC8A}" destId="{910FC233-46C2-481B-8B71-848E878D28D1}" srcOrd="0" destOrd="0" presId="urn:microsoft.com/office/officeart/2005/8/layout/orgChart1"/>
    <dgm:cxn modelId="{05FA66A0-358E-4244-BA1C-58248600C3E6}" type="presParOf" srcId="{6C0E6F3B-33BB-47BA-A4B7-D2917E84EC8A}" destId="{4E07BFCB-5511-494F-8CB6-BABA92D52232}" srcOrd="1" destOrd="0" presId="urn:microsoft.com/office/officeart/2005/8/layout/orgChart1"/>
    <dgm:cxn modelId="{4984BBA4-3384-48AE-ADE0-83CDAF34B21F}" type="presParOf" srcId="{D5B017E0-408B-44F3-9ED3-5821CF6FE9EA}" destId="{C4A4AF9A-80BD-49B7-AB44-8350552BB0AA}" srcOrd="1" destOrd="0" presId="urn:microsoft.com/office/officeart/2005/8/layout/orgChart1"/>
    <dgm:cxn modelId="{EAC3FFA0-72E7-4B7C-8EFD-C08F6803FB08}" type="presParOf" srcId="{C4A4AF9A-80BD-49B7-AB44-8350552BB0AA}" destId="{36CF1CC4-C1B7-4C31-908E-4889CDEBBA91}" srcOrd="0" destOrd="0" presId="urn:microsoft.com/office/officeart/2005/8/layout/orgChart1"/>
    <dgm:cxn modelId="{775AFE73-88C6-4B39-BAAE-9C913CC94483}" type="presParOf" srcId="{C4A4AF9A-80BD-49B7-AB44-8350552BB0AA}" destId="{912B2509-B2DC-4AE0-B2F6-4CE3BC2DA73A}" srcOrd="1" destOrd="0" presId="urn:microsoft.com/office/officeart/2005/8/layout/orgChart1"/>
    <dgm:cxn modelId="{A3A9D412-7BB3-4654-8E7B-0D1F12513F5C}" type="presParOf" srcId="{912B2509-B2DC-4AE0-B2F6-4CE3BC2DA73A}" destId="{80A7B011-913E-44E8-8758-59EF9FE64D48}" srcOrd="0" destOrd="0" presId="urn:microsoft.com/office/officeart/2005/8/layout/orgChart1"/>
    <dgm:cxn modelId="{2AABA435-418B-4E1C-AE14-B41EC1B6A1A6}" type="presParOf" srcId="{80A7B011-913E-44E8-8758-59EF9FE64D48}" destId="{F0C3DD68-7C5A-43A2-8E93-96BEA305D5B8}" srcOrd="0" destOrd="0" presId="urn:microsoft.com/office/officeart/2005/8/layout/orgChart1"/>
    <dgm:cxn modelId="{2BE2D176-6579-4853-B02B-A45F10DD9DB5}" type="presParOf" srcId="{80A7B011-913E-44E8-8758-59EF9FE64D48}" destId="{DEE03AB0-82ED-4CC4-8AAD-9E440103A27C}" srcOrd="1" destOrd="0" presId="urn:microsoft.com/office/officeart/2005/8/layout/orgChart1"/>
    <dgm:cxn modelId="{B0E24551-C529-4148-989B-E44D6D95E1D8}" type="presParOf" srcId="{912B2509-B2DC-4AE0-B2F6-4CE3BC2DA73A}" destId="{23DC550D-64DD-40D7-9F83-07F6A3331DEF}" srcOrd="1" destOrd="0" presId="urn:microsoft.com/office/officeart/2005/8/layout/orgChart1"/>
    <dgm:cxn modelId="{CB1B6FD7-3C96-4809-BDC6-5A7A49960DAD}" type="presParOf" srcId="{912B2509-B2DC-4AE0-B2F6-4CE3BC2DA73A}" destId="{3383AF3C-2932-42C6-8EFF-168393D005FD}" srcOrd="2" destOrd="0" presId="urn:microsoft.com/office/officeart/2005/8/layout/orgChart1"/>
    <dgm:cxn modelId="{0CF66726-99DB-40F9-A8E9-49D308FB24EE}" type="presParOf" srcId="{C4A4AF9A-80BD-49B7-AB44-8350552BB0AA}" destId="{154ED22A-C287-4B2D-B37B-B7327FD29BF1}" srcOrd="2" destOrd="0" presId="urn:microsoft.com/office/officeart/2005/8/layout/orgChart1"/>
    <dgm:cxn modelId="{A28DCB26-4752-4CB9-BEF6-192B1CE424F1}" type="presParOf" srcId="{C4A4AF9A-80BD-49B7-AB44-8350552BB0AA}" destId="{EE3BCA47-1A96-45AE-9FD8-2CB462B59903}" srcOrd="3" destOrd="0" presId="urn:microsoft.com/office/officeart/2005/8/layout/orgChart1"/>
    <dgm:cxn modelId="{A871F6F0-4554-449F-8FA8-C15969C4742E}" type="presParOf" srcId="{EE3BCA47-1A96-45AE-9FD8-2CB462B59903}" destId="{37146515-A2A3-40F3-97A2-395E4404564A}" srcOrd="0" destOrd="0" presId="urn:microsoft.com/office/officeart/2005/8/layout/orgChart1"/>
    <dgm:cxn modelId="{48F8C679-D33A-4AF4-8F54-9EE7AA72D872}" type="presParOf" srcId="{37146515-A2A3-40F3-97A2-395E4404564A}" destId="{8C9B757A-C44A-43E5-9290-96FC7FCC4986}" srcOrd="0" destOrd="0" presId="urn:microsoft.com/office/officeart/2005/8/layout/orgChart1"/>
    <dgm:cxn modelId="{A0AC91B5-BD95-482D-AE23-616B9BE94607}" type="presParOf" srcId="{37146515-A2A3-40F3-97A2-395E4404564A}" destId="{8E4364E3-ABEA-4482-BC71-3369D9B221FD}" srcOrd="1" destOrd="0" presId="urn:microsoft.com/office/officeart/2005/8/layout/orgChart1"/>
    <dgm:cxn modelId="{2162430C-FCE2-4DB0-A972-C7A7E87FA9D5}" type="presParOf" srcId="{EE3BCA47-1A96-45AE-9FD8-2CB462B59903}" destId="{405CD750-E4C9-49EF-8530-3D8BFAB41C4F}" srcOrd="1" destOrd="0" presId="urn:microsoft.com/office/officeart/2005/8/layout/orgChart1"/>
    <dgm:cxn modelId="{DFB73F7C-8835-458E-970A-52036D910F57}" type="presParOf" srcId="{EE3BCA47-1A96-45AE-9FD8-2CB462B59903}" destId="{DCCDFB3D-CB66-4ECF-83AA-03AAE90D4431}" srcOrd="2" destOrd="0" presId="urn:microsoft.com/office/officeart/2005/8/layout/orgChart1"/>
    <dgm:cxn modelId="{AA03E40C-C805-4E2A-9EAA-1174518307C8}" type="presParOf" srcId="{C4A4AF9A-80BD-49B7-AB44-8350552BB0AA}" destId="{D5A5E92C-6111-4C2D-9EA2-5842BC2936C6}" srcOrd="4" destOrd="0" presId="urn:microsoft.com/office/officeart/2005/8/layout/orgChart1"/>
    <dgm:cxn modelId="{623067C9-8F59-4003-A8C7-F2501499AF43}" type="presParOf" srcId="{C4A4AF9A-80BD-49B7-AB44-8350552BB0AA}" destId="{6CAC9F43-D7AF-4D58-A0CB-8D376CB53A4A}" srcOrd="5" destOrd="0" presId="urn:microsoft.com/office/officeart/2005/8/layout/orgChart1"/>
    <dgm:cxn modelId="{E00AB573-AECF-47BA-8300-C721A163A2EE}" type="presParOf" srcId="{6CAC9F43-D7AF-4D58-A0CB-8D376CB53A4A}" destId="{67AE2581-DCD0-41BC-B0FB-4243EC662A1D}" srcOrd="0" destOrd="0" presId="urn:microsoft.com/office/officeart/2005/8/layout/orgChart1"/>
    <dgm:cxn modelId="{A2AC786E-E6EF-4B76-9C62-8113B472DDF1}" type="presParOf" srcId="{67AE2581-DCD0-41BC-B0FB-4243EC662A1D}" destId="{F244D2D0-A242-4D69-9A9C-797BDFAC6181}" srcOrd="0" destOrd="0" presId="urn:microsoft.com/office/officeart/2005/8/layout/orgChart1"/>
    <dgm:cxn modelId="{42CF59CA-CFD9-4C52-8234-16086AB71081}" type="presParOf" srcId="{67AE2581-DCD0-41BC-B0FB-4243EC662A1D}" destId="{6FA0E688-7B6B-483F-8E38-F1C3C18A8823}" srcOrd="1" destOrd="0" presId="urn:microsoft.com/office/officeart/2005/8/layout/orgChart1"/>
    <dgm:cxn modelId="{B5C1C425-9C62-4130-8E32-4E0779CB92FD}" type="presParOf" srcId="{6CAC9F43-D7AF-4D58-A0CB-8D376CB53A4A}" destId="{D2DA9EE0-E63A-4E18-8153-4B8B4B3DCAB6}" srcOrd="1" destOrd="0" presId="urn:microsoft.com/office/officeart/2005/8/layout/orgChart1"/>
    <dgm:cxn modelId="{6B5048E8-200F-4865-AD47-AD061217B256}" type="presParOf" srcId="{6CAC9F43-D7AF-4D58-A0CB-8D376CB53A4A}" destId="{9CA8F907-EA25-41AB-97AB-D7B8D0E663DF}" srcOrd="2" destOrd="0" presId="urn:microsoft.com/office/officeart/2005/8/layout/orgChart1"/>
    <dgm:cxn modelId="{D6A8AA91-04A7-489E-A231-5AC0798BCADC}" type="presParOf" srcId="{D5B017E0-408B-44F3-9ED3-5821CF6FE9EA}" destId="{BFE43014-24D1-410F-8CA6-583E1F6C7352}" srcOrd="2" destOrd="0" presId="urn:microsoft.com/office/officeart/2005/8/layout/orgChart1"/>
    <dgm:cxn modelId="{673B7CB9-196D-464A-8607-BF19ED137206}" type="presParOf" srcId="{7D7988C4-6750-4A5A-B225-B8F3B89CADCA}" destId="{7F2C0E23-F23C-43E0-8C72-9477FA76E9A0}" srcOrd="4" destOrd="0" presId="urn:microsoft.com/office/officeart/2005/8/layout/orgChart1"/>
    <dgm:cxn modelId="{11D77A00-D8F6-46B9-9DD5-75B762F73EF6}" type="presParOf" srcId="{7D7988C4-6750-4A5A-B225-B8F3B89CADCA}" destId="{96E7A418-DA4B-4F5A-B9F5-C09B92199143}" srcOrd="5" destOrd="0" presId="urn:microsoft.com/office/officeart/2005/8/layout/orgChart1"/>
    <dgm:cxn modelId="{CE947E24-F5E0-4E30-95A0-373FC6EBA79E}" type="presParOf" srcId="{96E7A418-DA4B-4F5A-B9F5-C09B92199143}" destId="{AE1A3BCC-9928-41DC-8318-5045E34C9E6E}" srcOrd="0" destOrd="0" presId="urn:microsoft.com/office/officeart/2005/8/layout/orgChart1"/>
    <dgm:cxn modelId="{278C4AD2-4917-4711-AD04-864EA39AFC94}" type="presParOf" srcId="{AE1A3BCC-9928-41DC-8318-5045E34C9E6E}" destId="{90A49F44-646E-4BCD-92E6-254C621A3D26}" srcOrd="0" destOrd="0" presId="urn:microsoft.com/office/officeart/2005/8/layout/orgChart1"/>
    <dgm:cxn modelId="{83E51CF8-EF88-4E68-A5E6-3FB91807CEC7}" type="presParOf" srcId="{AE1A3BCC-9928-41DC-8318-5045E34C9E6E}" destId="{5CFE77B9-4B5C-44E1-84E1-B1B5B636B2DC}" srcOrd="1" destOrd="0" presId="urn:microsoft.com/office/officeart/2005/8/layout/orgChart1"/>
    <dgm:cxn modelId="{4C491F19-2264-4F56-90E4-A8D8D731D7B1}" type="presParOf" srcId="{96E7A418-DA4B-4F5A-B9F5-C09B92199143}" destId="{D0DB56C8-5CBC-4355-A88B-3EE96706CECE}" srcOrd="1" destOrd="0" presId="urn:microsoft.com/office/officeart/2005/8/layout/orgChart1"/>
    <dgm:cxn modelId="{CC4A5BF7-1F34-430B-989F-9D0437479567}" type="presParOf" srcId="{D0DB56C8-5CBC-4355-A88B-3EE96706CECE}" destId="{F7585AA8-2E3B-4FB1-8438-BA141EE8D421}" srcOrd="0" destOrd="0" presId="urn:microsoft.com/office/officeart/2005/8/layout/orgChart1"/>
    <dgm:cxn modelId="{B339E707-188E-45B2-B321-A292465308AC}" type="presParOf" srcId="{D0DB56C8-5CBC-4355-A88B-3EE96706CECE}" destId="{FB27A2DC-4F21-4A5E-9266-6652B9C93B91}" srcOrd="1" destOrd="0" presId="urn:microsoft.com/office/officeart/2005/8/layout/orgChart1"/>
    <dgm:cxn modelId="{32091FF7-AC8F-45EE-9630-CFBFBE1BCF88}" type="presParOf" srcId="{FB27A2DC-4F21-4A5E-9266-6652B9C93B91}" destId="{3529D895-BA61-45BE-A4D8-7790A5FA644A}" srcOrd="0" destOrd="0" presId="urn:microsoft.com/office/officeart/2005/8/layout/orgChart1"/>
    <dgm:cxn modelId="{6CFF9278-B4C0-4E5A-AC9B-6EFC0805B239}" type="presParOf" srcId="{3529D895-BA61-45BE-A4D8-7790A5FA644A}" destId="{17ECEB01-A52D-4E21-A4DD-7C456E344DF9}" srcOrd="0" destOrd="0" presId="urn:microsoft.com/office/officeart/2005/8/layout/orgChart1"/>
    <dgm:cxn modelId="{3C16BF55-0DC5-4B56-BED4-890991F29966}" type="presParOf" srcId="{3529D895-BA61-45BE-A4D8-7790A5FA644A}" destId="{31FA019C-6F33-4C7E-BB1F-B42176F301F1}" srcOrd="1" destOrd="0" presId="urn:microsoft.com/office/officeart/2005/8/layout/orgChart1"/>
    <dgm:cxn modelId="{96BD6281-16F1-45E8-AF46-62AFCA467192}" type="presParOf" srcId="{FB27A2DC-4F21-4A5E-9266-6652B9C93B91}" destId="{56ADFF39-1117-46D3-BB64-7F5DF703A63F}" srcOrd="1" destOrd="0" presId="urn:microsoft.com/office/officeart/2005/8/layout/orgChart1"/>
    <dgm:cxn modelId="{74EF491E-B540-4AC2-8C7A-7897D566426F}" type="presParOf" srcId="{FB27A2DC-4F21-4A5E-9266-6652B9C93B91}" destId="{52F6E8C8-039A-4214-9433-D3E49D7889E5}" srcOrd="2" destOrd="0" presId="urn:microsoft.com/office/officeart/2005/8/layout/orgChart1"/>
    <dgm:cxn modelId="{AEC7066B-FEBD-42CE-B102-D262397EAB78}" type="presParOf" srcId="{D0DB56C8-5CBC-4355-A88B-3EE96706CECE}" destId="{C2048AB4-C7B0-41A3-8814-BBF61D60CD5D}" srcOrd="2" destOrd="0" presId="urn:microsoft.com/office/officeart/2005/8/layout/orgChart1"/>
    <dgm:cxn modelId="{AA64C4D9-70DD-4C40-B797-61AE00743786}" type="presParOf" srcId="{D0DB56C8-5CBC-4355-A88B-3EE96706CECE}" destId="{570DCADC-61E5-42D0-96FF-A4AC446CDBB5}" srcOrd="3" destOrd="0" presId="urn:microsoft.com/office/officeart/2005/8/layout/orgChart1"/>
    <dgm:cxn modelId="{790FDCDA-C3C8-434F-9A34-1A6B5B3B2365}" type="presParOf" srcId="{570DCADC-61E5-42D0-96FF-A4AC446CDBB5}" destId="{A3574205-EEB3-4518-B552-CC89BDD411B6}" srcOrd="0" destOrd="0" presId="urn:microsoft.com/office/officeart/2005/8/layout/orgChart1"/>
    <dgm:cxn modelId="{6C39D4DB-7968-48ED-AAF5-A125B9BD8673}" type="presParOf" srcId="{A3574205-EEB3-4518-B552-CC89BDD411B6}" destId="{435CBC42-9031-40F8-904C-6332124D090E}" srcOrd="0" destOrd="0" presId="urn:microsoft.com/office/officeart/2005/8/layout/orgChart1"/>
    <dgm:cxn modelId="{59F2AA3B-355A-4816-A4F0-612383718447}" type="presParOf" srcId="{A3574205-EEB3-4518-B552-CC89BDD411B6}" destId="{8A715BF6-F626-41FB-B0AD-3C300D36041B}" srcOrd="1" destOrd="0" presId="urn:microsoft.com/office/officeart/2005/8/layout/orgChart1"/>
    <dgm:cxn modelId="{AD3F6068-CB49-41BD-AA31-B0FF665216B8}" type="presParOf" srcId="{570DCADC-61E5-42D0-96FF-A4AC446CDBB5}" destId="{2F95FAE9-A05C-4710-839C-0E46FF68EFA7}" srcOrd="1" destOrd="0" presId="urn:microsoft.com/office/officeart/2005/8/layout/orgChart1"/>
    <dgm:cxn modelId="{FB4C39CC-FF33-4604-9D78-4C4EE93A466B}" type="presParOf" srcId="{570DCADC-61E5-42D0-96FF-A4AC446CDBB5}" destId="{00D2CC6B-6F4C-4BC5-A20B-AC4F7AB5555F}" srcOrd="2" destOrd="0" presId="urn:microsoft.com/office/officeart/2005/8/layout/orgChart1"/>
    <dgm:cxn modelId="{18D951B6-327D-4C6F-B6E9-F67D8611FDAC}" type="presParOf" srcId="{D0DB56C8-5CBC-4355-A88B-3EE96706CECE}" destId="{0BEBD1E8-057F-457A-A18B-AE7B192D5928}" srcOrd="4" destOrd="0" presId="urn:microsoft.com/office/officeart/2005/8/layout/orgChart1"/>
    <dgm:cxn modelId="{8B778DAF-F3B4-427E-BD7F-A205A4C10BE9}" type="presParOf" srcId="{D0DB56C8-5CBC-4355-A88B-3EE96706CECE}" destId="{945735B6-7910-4DCA-9DA3-FDB92B7E9B09}" srcOrd="5" destOrd="0" presId="urn:microsoft.com/office/officeart/2005/8/layout/orgChart1"/>
    <dgm:cxn modelId="{0E5D03F0-4FE1-4DBA-A60F-CC4F299A2353}" type="presParOf" srcId="{945735B6-7910-4DCA-9DA3-FDB92B7E9B09}" destId="{7FB2C2AD-0726-46A3-B299-DD711A7BAB32}" srcOrd="0" destOrd="0" presId="urn:microsoft.com/office/officeart/2005/8/layout/orgChart1"/>
    <dgm:cxn modelId="{E9B489DB-07DF-492A-A2DC-6A51A2EB5CF6}" type="presParOf" srcId="{7FB2C2AD-0726-46A3-B299-DD711A7BAB32}" destId="{B6083430-E4D2-46DE-B82D-6529183978AD}" srcOrd="0" destOrd="0" presId="urn:microsoft.com/office/officeart/2005/8/layout/orgChart1"/>
    <dgm:cxn modelId="{6B0CCC15-E779-43C3-86B6-D194BCA2BFE8}" type="presParOf" srcId="{7FB2C2AD-0726-46A3-B299-DD711A7BAB32}" destId="{D8DBE191-92A7-43C5-9DFA-3EAE8A6A873D}" srcOrd="1" destOrd="0" presId="urn:microsoft.com/office/officeart/2005/8/layout/orgChart1"/>
    <dgm:cxn modelId="{19B5BAC4-0DCA-4CD6-BB0C-7671BA5950C3}" type="presParOf" srcId="{945735B6-7910-4DCA-9DA3-FDB92B7E9B09}" destId="{475CEA93-246D-4CBC-B9FE-25F71216751B}" srcOrd="1" destOrd="0" presId="urn:microsoft.com/office/officeart/2005/8/layout/orgChart1"/>
    <dgm:cxn modelId="{8B5C8EF2-158A-451F-82ED-1E4FBE4A3C16}" type="presParOf" srcId="{945735B6-7910-4DCA-9DA3-FDB92B7E9B09}" destId="{D9559484-D697-4B2C-BBAF-99116DFE91EF}" srcOrd="2" destOrd="0" presId="urn:microsoft.com/office/officeart/2005/8/layout/orgChart1"/>
    <dgm:cxn modelId="{63B6993E-A449-4F92-91BD-ABCA04CF6B59}" type="presParOf" srcId="{96E7A418-DA4B-4F5A-B9F5-C09B92199143}" destId="{D02970C9-8AC7-459C-9FD7-77171FE17393}" srcOrd="2" destOrd="0" presId="urn:microsoft.com/office/officeart/2005/8/layout/orgChart1"/>
    <dgm:cxn modelId="{6E14676D-4A3A-460E-89E8-336CD041A068}" type="presParOf" srcId="{7D7988C4-6750-4A5A-B225-B8F3B89CADCA}" destId="{AB594D51-4A31-46D0-BA2F-1EDC659A384C}" srcOrd="6" destOrd="0" presId="urn:microsoft.com/office/officeart/2005/8/layout/orgChart1"/>
    <dgm:cxn modelId="{5AF9FA46-36B1-47FB-9594-09D01817E629}" type="presParOf" srcId="{7D7988C4-6750-4A5A-B225-B8F3B89CADCA}" destId="{67EF261F-DE80-4643-9F21-CD1E29DA0156}" srcOrd="7" destOrd="0" presId="urn:microsoft.com/office/officeart/2005/8/layout/orgChart1"/>
    <dgm:cxn modelId="{9F86D67F-FE90-4919-97B2-CB1AD2381AF6}" type="presParOf" srcId="{67EF261F-DE80-4643-9F21-CD1E29DA0156}" destId="{69E999DB-89F3-49BD-8A53-D83A32D8D75F}" srcOrd="0" destOrd="0" presId="urn:microsoft.com/office/officeart/2005/8/layout/orgChart1"/>
    <dgm:cxn modelId="{6C684F5A-9599-49D0-BB0E-854C841331F7}" type="presParOf" srcId="{69E999DB-89F3-49BD-8A53-D83A32D8D75F}" destId="{082D7540-9EBA-46FB-951E-6E0DE0621124}" srcOrd="0" destOrd="0" presId="urn:microsoft.com/office/officeart/2005/8/layout/orgChart1"/>
    <dgm:cxn modelId="{A1E725FB-9013-4B5A-8177-206C43F2468E}" type="presParOf" srcId="{69E999DB-89F3-49BD-8A53-D83A32D8D75F}" destId="{2258D3ED-F422-4E88-AC15-C75746F60C43}" srcOrd="1" destOrd="0" presId="urn:microsoft.com/office/officeart/2005/8/layout/orgChart1"/>
    <dgm:cxn modelId="{FB673AD6-221C-4488-9D66-B362878EB7C6}" type="presParOf" srcId="{67EF261F-DE80-4643-9F21-CD1E29DA0156}" destId="{E97D4CAD-4710-44C3-A1F8-9B7998182039}" srcOrd="1" destOrd="0" presId="urn:microsoft.com/office/officeart/2005/8/layout/orgChart1"/>
    <dgm:cxn modelId="{EEF87380-3B16-4E8F-95B3-5BFC707F239E}" type="presParOf" srcId="{E97D4CAD-4710-44C3-A1F8-9B7998182039}" destId="{9A1AAA13-2B4D-41D5-9180-FD285A275012}" srcOrd="0" destOrd="0" presId="urn:microsoft.com/office/officeart/2005/8/layout/orgChart1"/>
    <dgm:cxn modelId="{7201D740-2059-436F-BD62-86C2F580AD23}" type="presParOf" srcId="{E97D4CAD-4710-44C3-A1F8-9B7998182039}" destId="{125590C3-7128-4B06-885E-76BE703E3EE6}" srcOrd="1" destOrd="0" presId="urn:microsoft.com/office/officeart/2005/8/layout/orgChart1"/>
    <dgm:cxn modelId="{31E591F3-9A14-4C1A-B684-460A21FB9EB6}" type="presParOf" srcId="{125590C3-7128-4B06-885E-76BE703E3EE6}" destId="{3757E3AD-AAD8-48DF-9538-FF587EB9511E}" srcOrd="0" destOrd="0" presId="urn:microsoft.com/office/officeart/2005/8/layout/orgChart1"/>
    <dgm:cxn modelId="{F6AB565A-E45F-4831-B78C-9FB5ADCF8D2E}" type="presParOf" srcId="{3757E3AD-AAD8-48DF-9538-FF587EB9511E}" destId="{CF3F8A29-EE36-4961-AC70-380458DC0267}" srcOrd="0" destOrd="0" presId="urn:microsoft.com/office/officeart/2005/8/layout/orgChart1"/>
    <dgm:cxn modelId="{28EA702F-AB99-4377-8DE9-95EEFC37BC44}" type="presParOf" srcId="{3757E3AD-AAD8-48DF-9538-FF587EB9511E}" destId="{A22ED9C5-2C81-4220-AE2E-2990087A1D66}" srcOrd="1" destOrd="0" presId="urn:microsoft.com/office/officeart/2005/8/layout/orgChart1"/>
    <dgm:cxn modelId="{8B4FFC6F-0C93-4E13-989C-8BB828403EDC}" type="presParOf" srcId="{125590C3-7128-4B06-885E-76BE703E3EE6}" destId="{8F2B2405-3EB0-4357-826A-50CD8E786EF0}" srcOrd="1" destOrd="0" presId="urn:microsoft.com/office/officeart/2005/8/layout/orgChart1"/>
    <dgm:cxn modelId="{C0DCC61E-9942-4249-9B48-BE7E5CA3AA00}" type="presParOf" srcId="{125590C3-7128-4B06-885E-76BE703E3EE6}" destId="{E9EBA5A7-58AA-4252-9F75-E0CFFC4DD552}" srcOrd="2" destOrd="0" presId="urn:microsoft.com/office/officeart/2005/8/layout/orgChart1"/>
    <dgm:cxn modelId="{B9371438-BC0B-48D8-ADF8-0368590205D9}" type="presParOf" srcId="{E97D4CAD-4710-44C3-A1F8-9B7998182039}" destId="{0E34D000-DBD6-4342-A76C-11AE711FB609}" srcOrd="2" destOrd="0" presId="urn:microsoft.com/office/officeart/2005/8/layout/orgChart1"/>
    <dgm:cxn modelId="{3F263A1A-7E37-46BF-9AE3-017085E3459F}" type="presParOf" srcId="{E97D4CAD-4710-44C3-A1F8-9B7998182039}" destId="{78F979CD-D96C-46A2-92EB-9527D72BD630}" srcOrd="3" destOrd="0" presId="urn:microsoft.com/office/officeart/2005/8/layout/orgChart1"/>
    <dgm:cxn modelId="{D7CB2906-5B65-4D98-82C2-2F16C6C674FB}" type="presParOf" srcId="{78F979CD-D96C-46A2-92EB-9527D72BD630}" destId="{BB3B0F8F-0823-4AE4-BA11-4D8B932BCD5D}" srcOrd="0" destOrd="0" presId="urn:microsoft.com/office/officeart/2005/8/layout/orgChart1"/>
    <dgm:cxn modelId="{70D53E4D-F773-40F8-BF4F-6D7F503F5C74}" type="presParOf" srcId="{BB3B0F8F-0823-4AE4-BA11-4D8B932BCD5D}" destId="{BCB05709-A982-419E-BC8D-30332B16A474}" srcOrd="0" destOrd="0" presId="urn:microsoft.com/office/officeart/2005/8/layout/orgChart1"/>
    <dgm:cxn modelId="{0AA6CEFE-C2C2-4B48-A3DF-3C38E26461A0}" type="presParOf" srcId="{BB3B0F8F-0823-4AE4-BA11-4D8B932BCD5D}" destId="{211C6721-1E4B-4E3B-937B-33A37A73AAD9}" srcOrd="1" destOrd="0" presId="urn:microsoft.com/office/officeart/2005/8/layout/orgChart1"/>
    <dgm:cxn modelId="{20253829-3AB8-414D-A381-20B4F68DF2BB}" type="presParOf" srcId="{78F979CD-D96C-46A2-92EB-9527D72BD630}" destId="{31A919EC-C594-4CB4-AFFB-C5F7CB49479B}" srcOrd="1" destOrd="0" presId="urn:microsoft.com/office/officeart/2005/8/layout/orgChart1"/>
    <dgm:cxn modelId="{C937E248-692E-42C4-BFB8-8459999C2E98}" type="presParOf" srcId="{78F979CD-D96C-46A2-92EB-9527D72BD630}" destId="{E76B50D9-DF69-41F1-A181-618C78BF5C5A}" srcOrd="2" destOrd="0" presId="urn:microsoft.com/office/officeart/2005/8/layout/orgChart1"/>
    <dgm:cxn modelId="{25BE8C3F-C910-467C-8ED1-F3B52F5AB19B}" type="presParOf" srcId="{67EF261F-DE80-4643-9F21-CD1E29DA0156}" destId="{4A75F59F-3061-41BC-A201-D463AB47DC67}" srcOrd="2" destOrd="0" presId="urn:microsoft.com/office/officeart/2005/8/layout/orgChart1"/>
    <dgm:cxn modelId="{1C80A5B7-8E58-44A1-89EE-0D873CE7D0C1}" type="presParOf" srcId="{7D7988C4-6750-4A5A-B225-B8F3B89CADCA}" destId="{AB5B02AF-D59F-44EC-AA2E-EC785ED9AA9B}" srcOrd="8" destOrd="0" presId="urn:microsoft.com/office/officeart/2005/8/layout/orgChart1"/>
    <dgm:cxn modelId="{B16B3A16-2871-444C-BE7F-1124E3B5683F}" type="presParOf" srcId="{7D7988C4-6750-4A5A-B225-B8F3B89CADCA}" destId="{8F5A512B-BDB2-4CD2-AC34-D7C0F8DA3F0B}" srcOrd="9" destOrd="0" presId="urn:microsoft.com/office/officeart/2005/8/layout/orgChart1"/>
    <dgm:cxn modelId="{83DD3E32-4218-449D-AED4-44274710A0F4}" type="presParOf" srcId="{8F5A512B-BDB2-4CD2-AC34-D7C0F8DA3F0B}" destId="{91541CAB-3523-4902-8628-57EC0515B048}" srcOrd="0" destOrd="0" presId="urn:microsoft.com/office/officeart/2005/8/layout/orgChart1"/>
    <dgm:cxn modelId="{B9812D53-4F9D-4A36-B219-92FEB1800BE7}" type="presParOf" srcId="{91541CAB-3523-4902-8628-57EC0515B048}" destId="{03FDDC1E-7E2F-41DE-9BF9-2773769A210C}" srcOrd="0" destOrd="0" presId="urn:microsoft.com/office/officeart/2005/8/layout/orgChart1"/>
    <dgm:cxn modelId="{890F7834-1540-474B-AF50-85D9DE67713C}" type="presParOf" srcId="{91541CAB-3523-4902-8628-57EC0515B048}" destId="{6C8D211D-E618-45E3-86D2-459B4BE113E1}" srcOrd="1" destOrd="0" presId="urn:microsoft.com/office/officeart/2005/8/layout/orgChart1"/>
    <dgm:cxn modelId="{E05AFDFB-D862-4565-AD1A-07CFE913856F}" type="presParOf" srcId="{8F5A512B-BDB2-4CD2-AC34-D7C0F8DA3F0B}" destId="{B27F1F69-B5EB-4EB1-A4B8-99B677CC4658}" srcOrd="1" destOrd="0" presId="urn:microsoft.com/office/officeart/2005/8/layout/orgChart1"/>
    <dgm:cxn modelId="{D6F18642-FFA8-4AB3-8DA7-9DD1D79F3AA0}" type="presParOf" srcId="{8F5A512B-BDB2-4CD2-AC34-D7C0F8DA3F0B}" destId="{0F202A27-9915-4924-A8FB-334CC2592CD5}" srcOrd="2" destOrd="0" presId="urn:microsoft.com/office/officeart/2005/8/layout/orgChart1"/>
    <dgm:cxn modelId="{AA9039F0-6CE6-4C94-8290-6016763B74A7}" type="presParOf" srcId="{9402EB8D-B7A1-40DC-ABAE-9268B72B0330}" destId="{6D50F32D-98E9-4813-A747-772E0C3155B3}" srcOrd="2" destOrd="0" presId="urn:microsoft.com/office/officeart/2005/8/layout/orgChart1"/>
    <dgm:cxn modelId="{3B77077A-64F4-4EE3-A7B6-73A4961FB92E}" type="presParOf" srcId="{6D50F32D-98E9-4813-A747-772E0C3155B3}" destId="{AF4DC965-9C66-4D8E-9D71-1C3B20297BB1}" srcOrd="0" destOrd="0" presId="urn:microsoft.com/office/officeart/2005/8/layout/orgChart1"/>
    <dgm:cxn modelId="{C3658807-CC47-48DB-9EF5-21AF669BE6D3}" type="presParOf" srcId="{6D50F32D-98E9-4813-A747-772E0C3155B3}" destId="{E039FFD6-6C4B-451D-B7F6-0B0D616D35EA}" srcOrd="1" destOrd="0" presId="urn:microsoft.com/office/officeart/2005/8/layout/orgChart1"/>
    <dgm:cxn modelId="{D8C63CE0-A7E4-41CB-8BA9-CBA8FB733BDE}" type="presParOf" srcId="{E039FFD6-6C4B-451D-B7F6-0B0D616D35EA}" destId="{48BBEAEE-08A4-4392-8C26-0072B0B323A7}" srcOrd="0" destOrd="0" presId="urn:microsoft.com/office/officeart/2005/8/layout/orgChart1"/>
    <dgm:cxn modelId="{5D6FB0D4-F386-4102-B5A8-335BD4C686F1}" type="presParOf" srcId="{48BBEAEE-08A4-4392-8C26-0072B0B323A7}" destId="{B95130C9-A622-4D4D-926F-F14819688EAC}" srcOrd="0" destOrd="0" presId="urn:microsoft.com/office/officeart/2005/8/layout/orgChart1"/>
    <dgm:cxn modelId="{9E825EDA-054B-47C3-932C-935D2C6170DE}" type="presParOf" srcId="{48BBEAEE-08A4-4392-8C26-0072B0B323A7}" destId="{C01FE1CC-182F-4563-8BFD-99C95134D9B0}" srcOrd="1" destOrd="0" presId="urn:microsoft.com/office/officeart/2005/8/layout/orgChart1"/>
    <dgm:cxn modelId="{5050EF30-888D-4CAE-AC2F-945164D72D5F}" type="presParOf" srcId="{E039FFD6-6C4B-451D-B7F6-0B0D616D35EA}" destId="{F1785B3A-21F0-4EBE-942E-5B87B02D959D}" srcOrd="1" destOrd="0" presId="urn:microsoft.com/office/officeart/2005/8/layout/orgChart1"/>
    <dgm:cxn modelId="{7D88B33A-30EB-4C02-B55F-402A14C1620D}" type="presParOf" srcId="{E039FFD6-6C4B-451D-B7F6-0B0D616D35EA}" destId="{A31D40F0-C59A-4B17-8C64-1D593A16835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F99EF4-D6D1-4DB2-932E-29AE1BB891A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kumimoji="1" lang="ja-JP" altLang="en-US"/>
        </a:p>
      </dgm:t>
    </dgm:pt>
    <dgm:pt modelId="{9A9E990E-DDD0-46FA-83C5-84EE3B538E11}">
      <dgm:prSet phldrT="[テキスト]"/>
      <dgm:spPr/>
      <dgm:t>
        <a:bodyPr/>
        <a:lstStyle/>
        <a:p>
          <a:r>
            <a:rPr kumimoji="1" lang="ja-JP" altLang="en-US" b="1">
              <a:solidFill>
                <a:schemeClr val="tx1"/>
              </a:solidFill>
            </a:rPr>
            <a:t>している</a:t>
          </a:r>
          <a:endParaRPr kumimoji="1" lang="en-US" altLang="ja-JP" b="1">
            <a:solidFill>
              <a:schemeClr val="tx1"/>
            </a:solidFill>
          </a:endParaRPr>
        </a:p>
        <a:p>
          <a:r>
            <a:rPr kumimoji="1" lang="en-US" altLang="ja-JP" b="1">
              <a:solidFill>
                <a:schemeClr val="tx1"/>
              </a:solidFill>
            </a:rPr>
            <a:t>ADL</a:t>
          </a:r>
          <a:endParaRPr kumimoji="1" lang="ja-JP" altLang="en-US" b="1">
            <a:solidFill>
              <a:schemeClr val="tx1"/>
            </a:solidFill>
          </a:endParaRPr>
        </a:p>
      </dgm:t>
    </dgm:pt>
    <dgm:pt modelId="{42ED5822-8236-4FB1-9F60-C5166E0734CB}" type="parTrans" cxnId="{29E04B51-8BDE-4048-B345-B3FBAB32DFE4}">
      <dgm:prSet/>
      <dgm:spPr/>
      <dgm:t>
        <a:bodyPr/>
        <a:lstStyle/>
        <a:p>
          <a:endParaRPr kumimoji="1" lang="ja-JP" altLang="en-US"/>
        </a:p>
      </dgm:t>
    </dgm:pt>
    <dgm:pt modelId="{7D17119B-2416-46FE-9443-209F2EADA31A}" type="sibTrans" cxnId="{29E04B51-8BDE-4048-B345-B3FBAB32DFE4}">
      <dgm:prSet/>
      <dgm:spPr>
        <a:ln w="31750">
          <a:solidFill>
            <a:schemeClr val="accent2">
              <a:lumMod val="75000"/>
            </a:schemeClr>
          </a:solidFill>
        </a:ln>
      </dgm:spPr>
      <dgm:t>
        <a:bodyPr/>
        <a:lstStyle/>
        <a:p>
          <a:endParaRPr kumimoji="1" lang="ja-JP" altLang="en-US"/>
        </a:p>
      </dgm:t>
    </dgm:pt>
    <dgm:pt modelId="{75D54721-599A-425A-AC92-FCC3874FEF0B}">
      <dgm:prSet phldrT="[テキスト]"/>
      <dgm:spPr/>
      <dgm:t>
        <a:bodyPr/>
        <a:lstStyle/>
        <a:p>
          <a:r>
            <a:rPr kumimoji="1" lang="ja-JP" altLang="en-US" b="1">
              <a:solidFill>
                <a:schemeClr val="tx1"/>
              </a:solidFill>
            </a:rPr>
            <a:t>する</a:t>
          </a:r>
          <a:endParaRPr kumimoji="1" lang="en-US" altLang="ja-JP" b="1">
            <a:solidFill>
              <a:schemeClr val="tx1"/>
            </a:solidFill>
          </a:endParaRPr>
        </a:p>
        <a:p>
          <a:r>
            <a:rPr kumimoji="1" lang="en-US" altLang="ja-JP" b="1">
              <a:solidFill>
                <a:schemeClr val="tx1"/>
              </a:solidFill>
            </a:rPr>
            <a:t>ADL</a:t>
          </a:r>
          <a:endParaRPr kumimoji="1" lang="ja-JP" altLang="en-US" b="1">
            <a:solidFill>
              <a:schemeClr val="tx1"/>
            </a:solidFill>
          </a:endParaRPr>
        </a:p>
      </dgm:t>
    </dgm:pt>
    <dgm:pt modelId="{0FB541AB-5FF0-4398-BD42-B2C50CDD35CF}" type="parTrans" cxnId="{270FAECA-7ABF-44B0-A729-46BEA8501D1C}">
      <dgm:prSet/>
      <dgm:spPr/>
      <dgm:t>
        <a:bodyPr/>
        <a:lstStyle/>
        <a:p>
          <a:endParaRPr kumimoji="1" lang="ja-JP" altLang="en-US"/>
        </a:p>
      </dgm:t>
    </dgm:pt>
    <dgm:pt modelId="{7CAFF9AC-4623-4384-AE55-9AC085AF14DE}" type="sibTrans" cxnId="{270FAECA-7ABF-44B0-A729-46BEA8501D1C}">
      <dgm:prSet/>
      <dgm:spPr>
        <a:ln w="31750">
          <a:solidFill>
            <a:schemeClr val="accent2">
              <a:lumMod val="75000"/>
            </a:schemeClr>
          </a:solidFill>
        </a:ln>
      </dgm:spPr>
      <dgm:t>
        <a:bodyPr/>
        <a:lstStyle/>
        <a:p>
          <a:endParaRPr kumimoji="1" lang="ja-JP" altLang="en-US"/>
        </a:p>
      </dgm:t>
    </dgm:pt>
    <dgm:pt modelId="{144B1B2A-266E-425D-A018-3D5565D8B510}">
      <dgm:prSet phldrT="[テキスト]"/>
      <dgm:spPr/>
      <dgm:t>
        <a:bodyPr/>
        <a:lstStyle/>
        <a:p>
          <a:r>
            <a:rPr kumimoji="1" lang="ja-JP" altLang="en-US" b="1">
              <a:solidFill>
                <a:schemeClr val="tx1"/>
              </a:solidFill>
            </a:rPr>
            <a:t>するようになる・したい</a:t>
          </a:r>
          <a:endParaRPr kumimoji="1" lang="en-US" altLang="ja-JP" b="1">
            <a:solidFill>
              <a:schemeClr val="tx1"/>
            </a:solidFill>
          </a:endParaRPr>
        </a:p>
        <a:p>
          <a:r>
            <a:rPr kumimoji="1" lang="en-US" altLang="ja-JP" b="1">
              <a:solidFill>
                <a:schemeClr val="tx1"/>
              </a:solidFill>
            </a:rPr>
            <a:t>ADL</a:t>
          </a:r>
          <a:endParaRPr kumimoji="1" lang="ja-JP" altLang="en-US" b="1">
            <a:solidFill>
              <a:schemeClr val="tx1"/>
            </a:solidFill>
          </a:endParaRPr>
        </a:p>
      </dgm:t>
    </dgm:pt>
    <dgm:pt modelId="{BFB09C75-CE53-48A9-88B4-4BF66FA8F214}" type="parTrans" cxnId="{31D9E524-E190-42CF-99C8-9B261E261807}">
      <dgm:prSet/>
      <dgm:spPr/>
      <dgm:t>
        <a:bodyPr/>
        <a:lstStyle/>
        <a:p>
          <a:endParaRPr kumimoji="1" lang="ja-JP" altLang="en-US"/>
        </a:p>
      </dgm:t>
    </dgm:pt>
    <dgm:pt modelId="{FB0ACCFF-20CD-4A24-9517-E6529F33AFFF}" type="sibTrans" cxnId="{31D9E524-E190-42CF-99C8-9B261E261807}">
      <dgm:prSet/>
      <dgm:spPr>
        <a:ln w="31750">
          <a:solidFill>
            <a:schemeClr val="accent2">
              <a:lumMod val="75000"/>
            </a:schemeClr>
          </a:solidFill>
        </a:ln>
      </dgm:spPr>
      <dgm:t>
        <a:bodyPr/>
        <a:lstStyle/>
        <a:p>
          <a:endParaRPr kumimoji="1" lang="ja-JP" altLang="en-US"/>
        </a:p>
      </dgm:t>
    </dgm:pt>
    <dgm:pt modelId="{C4F96F6C-868E-4C80-A315-46C8EF7A222A}">
      <dgm:prSet phldrT="[テキスト]" custT="1"/>
      <dgm:spPr>
        <a:solidFill>
          <a:srgbClr val="FF0000"/>
        </a:solidFill>
      </dgm:spPr>
      <dgm:t>
        <a:bodyPr/>
        <a:lstStyle/>
        <a:p>
          <a:r>
            <a:rPr kumimoji="1" lang="ja-JP" altLang="en-US" sz="1800" b="1">
              <a:solidFill>
                <a:schemeClr val="tx1"/>
              </a:solidFill>
            </a:rPr>
            <a:t>することが</a:t>
          </a:r>
          <a:endParaRPr kumimoji="1" lang="en-US" altLang="ja-JP" sz="1800" b="1">
            <a:solidFill>
              <a:schemeClr val="tx1"/>
            </a:solidFill>
          </a:endParaRPr>
        </a:p>
        <a:p>
          <a:r>
            <a:rPr kumimoji="1" lang="ja-JP" altLang="en-US" sz="1800" b="1">
              <a:solidFill>
                <a:schemeClr val="tx1"/>
              </a:solidFill>
            </a:rPr>
            <a:t>当たり前</a:t>
          </a:r>
          <a:endParaRPr kumimoji="1" lang="en-US" altLang="ja-JP" sz="1800" b="1">
            <a:solidFill>
              <a:schemeClr val="tx1"/>
            </a:solidFill>
          </a:endParaRPr>
        </a:p>
        <a:p>
          <a:r>
            <a:rPr kumimoji="1" lang="en-US" altLang="ja-JP" sz="1800" b="1">
              <a:solidFill>
                <a:schemeClr val="tx1"/>
              </a:solidFill>
            </a:rPr>
            <a:t>ADL</a:t>
          </a:r>
          <a:endParaRPr kumimoji="1" lang="ja-JP" altLang="en-US" sz="1800" b="1">
            <a:solidFill>
              <a:schemeClr val="tx1"/>
            </a:solidFill>
          </a:endParaRPr>
        </a:p>
      </dgm:t>
    </dgm:pt>
    <dgm:pt modelId="{EB670437-D436-4167-A7BC-9C1840ACAE8D}" type="parTrans" cxnId="{429FF890-29A6-4606-A7D2-6B10E3B15E78}">
      <dgm:prSet/>
      <dgm:spPr/>
      <dgm:t>
        <a:bodyPr/>
        <a:lstStyle/>
        <a:p>
          <a:endParaRPr kumimoji="1" lang="ja-JP" altLang="en-US"/>
        </a:p>
      </dgm:t>
    </dgm:pt>
    <dgm:pt modelId="{540E7290-AB59-4859-B95D-643B80EC8551}" type="sibTrans" cxnId="{429FF890-29A6-4606-A7D2-6B10E3B15E78}">
      <dgm:prSet/>
      <dgm:spPr>
        <a:solidFill>
          <a:srgbClr val="FF0000"/>
        </a:solidFill>
      </dgm:spPr>
      <dgm:t>
        <a:bodyPr/>
        <a:lstStyle/>
        <a:p>
          <a:endParaRPr kumimoji="1" lang="ja-JP" altLang="en-US"/>
        </a:p>
      </dgm:t>
    </dgm:pt>
    <dgm:pt modelId="{88A9CF3B-04CE-43FE-8CDA-94253068ABBA}">
      <dgm:prSet phldrT="[テキスト]"/>
      <dgm:spPr/>
      <dgm:t>
        <a:bodyPr/>
        <a:lstStyle/>
        <a:p>
          <a:r>
            <a:rPr kumimoji="1" lang="ja-JP" altLang="en-US" b="1">
              <a:solidFill>
                <a:schemeClr val="tx1"/>
              </a:solidFill>
            </a:rPr>
            <a:t>できる</a:t>
          </a:r>
          <a:endParaRPr kumimoji="1" lang="en-US" altLang="ja-JP" b="1">
            <a:solidFill>
              <a:schemeClr val="tx1"/>
            </a:solidFill>
          </a:endParaRPr>
        </a:p>
        <a:p>
          <a:r>
            <a:rPr kumimoji="1" lang="en-US" altLang="ja-JP" b="1">
              <a:solidFill>
                <a:schemeClr val="tx1"/>
              </a:solidFill>
            </a:rPr>
            <a:t>ADL</a:t>
          </a:r>
          <a:endParaRPr kumimoji="1" lang="ja-JP" altLang="en-US" b="1">
            <a:solidFill>
              <a:schemeClr val="tx1"/>
            </a:solidFill>
          </a:endParaRPr>
        </a:p>
      </dgm:t>
    </dgm:pt>
    <dgm:pt modelId="{9CF6AAA7-A637-4492-B41F-521143AF4E7D}" type="parTrans" cxnId="{3DFFC77E-97F5-48B5-8B99-B52517134FE9}">
      <dgm:prSet/>
      <dgm:spPr/>
      <dgm:t>
        <a:bodyPr/>
        <a:lstStyle/>
        <a:p>
          <a:endParaRPr kumimoji="1" lang="ja-JP" altLang="en-US"/>
        </a:p>
      </dgm:t>
    </dgm:pt>
    <dgm:pt modelId="{AC3911A5-9E77-4315-9D3A-0DE4784F016D}" type="sibTrans" cxnId="{3DFFC77E-97F5-48B5-8B99-B52517134FE9}">
      <dgm:prSet/>
      <dgm:spPr>
        <a:ln w="31750">
          <a:solidFill>
            <a:schemeClr val="accent2">
              <a:lumMod val="75000"/>
            </a:schemeClr>
          </a:solidFill>
        </a:ln>
      </dgm:spPr>
      <dgm:t>
        <a:bodyPr/>
        <a:lstStyle/>
        <a:p>
          <a:endParaRPr kumimoji="1" lang="ja-JP" altLang="en-US"/>
        </a:p>
      </dgm:t>
    </dgm:pt>
    <dgm:pt modelId="{4A320742-42B6-4358-A58F-B531AB1E2017}" type="pres">
      <dgm:prSet presAssocID="{5DF99EF4-D6D1-4DB2-932E-29AE1BB891AB}" presName="cycle" presStyleCnt="0">
        <dgm:presLayoutVars>
          <dgm:dir/>
          <dgm:resizeHandles val="exact"/>
        </dgm:presLayoutVars>
      </dgm:prSet>
      <dgm:spPr/>
    </dgm:pt>
    <dgm:pt modelId="{B81B845B-A571-49C6-8D2E-D4B5CFEA0EB9}" type="pres">
      <dgm:prSet presAssocID="{9A9E990E-DDD0-46FA-83C5-84EE3B538E11}" presName="node" presStyleLbl="node1" presStyleIdx="0" presStyleCnt="5">
        <dgm:presLayoutVars>
          <dgm:bulletEnabled val="1"/>
        </dgm:presLayoutVars>
      </dgm:prSet>
      <dgm:spPr/>
    </dgm:pt>
    <dgm:pt modelId="{FF18EED6-C38D-4DE4-A524-540C27B75C1C}" type="pres">
      <dgm:prSet presAssocID="{7D17119B-2416-46FE-9443-209F2EADA31A}" presName="sibTrans" presStyleLbl="sibTrans2D1" presStyleIdx="0" presStyleCnt="5"/>
      <dgm:spPr/>
    </dgm:pt>
    <dgm:pt modelId="{3EACCDD0-2923-4701-857A-1814146035B2}" type="pres">
      <dgm:prSet presAssocID="{7D17119B-2416-46FE-9443-209F2EADA31A}" presName="connectorText" presStyleLbl="sibTrans2D1" presStyleIdx="0" presStyleCnt="5"/>
      <dgm:spPr/>
    </dgm:pt>
    <dgm:pt modelId="{C616073B-0B97-4385-9FE5-1715CFD0C41B}" type="pres">
      <dgm:prSet presAssocID="{75D54721-599A-425A-AC92-FCC3874FEF0B}" presName="node" presStyleLbl="node1" presStyleIdx="1" presStyleCnt="5">
        <dgm:presLayoutVars>
          <dgm:bulletEnabled val="1"/>
        </dgm:presLayoutVars>
      </dgm:prSet>
      <dgm:spPr/>
    </dgm:pt>
    <dgm:pt modelId="{74DBBAD1-C3E2-4939-87C8-D563D69D923B}" type="pres">
      <dgm:prSet presAssocID="{7CAFF9AC-4623-4384-AE55-9AC085AF14DE}" presName="sibTrans" presStyleLbl="sibTrans2D1" presStyleIdx="1" presStyleCnt="5"/>
      <dgm:spPr/>
    </dgm:pt>
    <dgm:pt modelId="{B8708328-A94D-494A-81E6-725FEDDFFEE0}" type="pres">
      <dgm:prSet presAssocID="{7CAFF9AC-4623-4384-AE55-9AC085AF14DE}" presName="connectorText" presStyleLbl="sibTrans2D1" presStyleIdx="1" presStyleCnt="5"/>
      <dgm:spPr/>
    </dgm:pt>
    <dgm:pt modelId="{32C80138-FCC7-4E5E-9713-CD70FF3526B1}" type="pres">
      <dgm:prSet presAssocID="{144B1B2A-266E-425D-A018-3D5565D8B510}" presName="node" presStyleLbl="node1" presStyleIdx="2" presStyleCnt="5" custRadScaleRad="107708" custRadScaleInc="-13646">
        <dgm:presLayoutVars>
          <dgm:bulletEnabled val="1"/>
        </dgm:presLayoutVars>
      </dgm:prSet>
      <dgm:spPr/>
    </dgm:pt>
    <dgm:pt modelId="{53968CAF-971F-4D81-A225-3473C719ACA2}" type="pres">
      <dgm:prSet presAssocID="{FB0ACCFF-20CD-4A24-9517-E6529F33AFFF}" presName="sibTrans" presStyleLbl="sibTrans2D1" presStyleIdx="2" presStyleCnt="5"/>
      <dgm:spPr/>
    </dgm:pt>
    <dgm:pt modelId="{CA547883-4E7E-4480-9CA3-C88041D1296D}" type="pres">
      <dgm:prSet presAssocID="{FB0ACCFF-20CD-4A24-9517-E6529F33AFFF}" presName="connectorText" presStyleLbl="sibTrans2D1" presStyleIdx="2" presStyleCnt="5"/>
      <dgm:spPr/>
    </dgm:pt>
    <dgm:pt modelId="{24A674D8-E8B4-4099-B822-4E08160D1813}" type="pres">
      <dgm:prSet presAssocID="{C4F96F6C-868E-4C80-A315-46C8EF7A222A}" presName="node" presStyleLbl="node1" presStyleIdx="3" presStyleCnt="5" custScaleX="150970" custScaleY="136885" custRadScaleRad="95907" custRadScaleInc="927">
        <dgm:presLayoutVars>
          <dgm:bulletEnabled val="1"/>
        </dgm:presLayoutVars>
      </dgm:prSet>
      <dgm:spPr/>
    </dgm:pt>
    <dgm:pt modelId="{CE8A715E-6A63-4700-8F6C-4E512F304A75}" type="pres">
      <dgm:prSet presAssocID="{540E7290-AB59-4859-B95D-643B80EC8551}" presName="sibTrans" presStyleLbl="sibTrans2D1" presStyleIdx="3" presStyleCnt="5" custAng="5966137" custScaleX="812686" custScaleY="106886" custLinFactX="1002643" custLinFactY="-200000" custLinFactNeighborX="1100000" custLinFactNeighborY="-254860"/>
      <dgm:spPr/>
    </dgm:pt>
    <dgm:pt modelId="{4BDEC0ED-8BE4-4477-BF3E-B8AD7F9FD36C}" type="pres">
      <dgm:prSet presAssocID="{540E7290-AB59-4859-B95D-643B80EC8551}" presName="connectorText" presStyleLbl="sibTrans2D1" presStyleIdx="3" presStyleCnt="5"/>
      <dgm:spPr/>
    </dgm:pt>
    <dgm:pt modelId="{1FF706FC-B98B-43F1-B274-21082B453B46}" type="pres">
      <dgm:prSet presAssocID="{88A9CF3B-04CE-43FE-8CDA-94253068ABBA}" presName="node" presStyleLbl="node1" presStyleIdx="4" presStyleCnt="5">
        <dgm:presLayoutVars>
          <dgm:bulletEnabled val="1"/>
        </dgm:presLayoutVars>
      </dgm:prSet>
      <dgm:spPr/>
    </dgm:pt>
    <dgm:pt modelId="{F19514E0-591B-4BC6-9172-F9B3F9C73AB6}" type="pres">
      <dgm:prSet presAssocID="{AC3911A5-9E77-4315-9D3A-0DE4784F016D}" presName="sibTrans" presStyleLbl="sibTrans2D1" presStyleIdx="4" presStyleCnt="5"/>
      <dgm:spPr/>
    </dgm:pt>
    <dgm:pt modelId="{F4394747-D33F-430B-AA28-EF692E1D6606}" type="pres">
      <dgm:prSet presAssocID="{AC3911A5-9E77-4315-9D3A-0DE4784F016D}" presName="connectorText" presStyleLbl="sibTrans2D1" presStyleIdx="4" presStyleCnt="5"/>
      <dgm:spPr/>
    </dgm:pt>
  </dgm:ptLst>
  <dgm:cxnLst>
    <dgm:cxn modelId="{C10FEA06-4E98-4EA3-9928-3DC4F93B0935}" type="presOf" srcId="{C4F96F6C-868E-4C80-A315-46C8EF7A222A}" destId="{24A674D8-E8B4-4099-B822-4E08160D1813}" srcOrd="0" destOrd="0" presId="urn:microsoft.com/office/officeart/2005/8/layout/cycle2"/>
    <dgm:cxn modelId="{31D9E524-E190-42CF-99C8-9B261E261807}" srcId="{5DF99EF4-D6D1-4DB2-932E-29AE1BB891AB}" destId="{144B1B2A-266E-425D-A018-3D5565D8B510}" srcOrd="2" destOrd="0" parTransId="{BFB09C75-CE53-48A9-88B4-4BF66FA8F214}" sibTransId="{FB0ACCFF-20CD-4A24-9517-E6529F33AFFF}"/>
    <dgm:cxn modelId="{784AF536-DF88-4F9E-A452-2A5F8C438F42}" type="presOf" srcId="{7CAFF9AC-4623-4384-AE55-9AC085AF14DE}" destId="{B8708328-A94D-494A-81E6-725FEDDFFEE0}" srcOrd="1" destOrd="0" presId="urn:microsoft.com/office/officeart/2005/8/layout/cycle2"/>
    <dgm:cxn modelId="{1D8D3240-943B-480C-9E86-EBE0EB700031}" type="presOf" srcId="{AC3911A5-9E77-4315-9D3A-0DE4784F016D}" destId="{F4394747-D33F-430B-AA28-EF692E1D6606}" srcOrd="1" destOrd="0" presId="urn:microsoft.com/office/officeart/2005/8/layout/cycle2"/>
    <dgm:cxn modelId="{96CAEE5C-FB6E-4DB5-B03B-6290968BAAA4}" type="presOf" srcId="{FB0ACCFF-20CD-4A24-9517-E6529F33AFFF}" destId="{53968CAF-971F-4D81-A225-3473C719ACA2}" srcOrd="0" destOrd="0" presId="urn:microsoft.com/office/officeart/2005/8/layout/cycle2"/>
    <dgm:cxn modelId="{8A2AC85D-6F00-47D3-8122-40B524127E55}" type="presOf" srcId="{540E7290-AB59-4859-B95D-643B80EC8551}" destId="{CE8A715E-6A63-4700-8F6C-4E512F304A75}" srcOrd="0" destOrd="0" presId="urn:microsoft.com/office/officeart/2005/8/layout/cycle2"/>
    <dgm:cxn modelId="{4404EC60-E880-40FD-93A8-5DD276947461}" type="presOf" srcId="{7CAFF9AC-4623-4384-AE55-9AC085AF14DE}" destId="{74DBBAD1-C3E2-4939-87C8-D563D69D923B}" srcOrd="0" destOrd="0" presId="urn:microsoft.com/office/officeart/2005/8/layout/cycle2"/>
    <dgm:cxn modelId="{29E04B51-8BDE-4048-B345-B3FBAB32DFE4}" srcId="{5DF99EF4-D6D1-4DB2-932E-29AE1BB891AB}" destId="{9A9E990E-DDD0-46FA-83C5-84EE3B538E11}" srcOrd="0" destOrd="0" parTransId="{42ED5822-8236-4FB1-9F60-C5166E0734CB}" sibTransId="{7D17119B-2416-46FE-9443-209F2EADA31A}"/>
    <dgm:cxn modelId="{74A96D71-F410-4C7F-9B40-4A9FE2245C77}" type="presOf" srcId="{FB0ACCFF-20CD-4A24-9517-E6529F33AFFF}" destId="{CA547883-4E7E-4480-9CA3-C88041D1296D}" srcOrd="1" destOrd="0" presId="urn:microsoft.com/office/officeart/2005/8/layout/cycle2"/>
    <dgm:cxn modelId="{E37E3D55-193F-449B-8DFB-4203EC098BD3}" type="presOf" srcId="{540E7290-AB59-4859-B95D-643B80EC8551}" destId="{4BDEC0ED-8BE4-4477-BF3E-B8AD7F9FD36C}" srcOrd="1" destOrd="0" presId="urn:microsoft.com/office/officeart/2005/8/layout/cycle2"/>
    <dgm:cxn modelId="{3DFFC77E-97F5-48B5-8B99-B52517134FE9}" srcId="{5DF99EF4-D6D1-4DB2-932E-29AE1BB891AB}" destId="{88A9CF3B-04CE-43FE-8CDA-94253068ABBA}" srcOrd="4" destOrd="0" parTransId="{9CF6AAA7-A637-4492-B41F-521143AF4E7D}" sibTransId="{AC3911A5-9E77-4315-9D3A-0DE4784F016D}"/>
    <dgm:cxn modelId="{40D7157F-D1B0-4E3C-98F5-1AC351225C95}" type="presOf" srcId="{7D17119B-2416-46FE-9443-209F2EADA31A}" destId="{3EACCDD0-2923-4701-857A-1814146035B2}" srcOrd="1" destOrd="0" presId="urn:microsoft.com/office/officeart/2005/8/layout/cycle2"/>
    <dgm:cxn modelId="{B39D1680-6169-4553-BB09-7F5F3F19AE3F}" type="presOf" srcId="{AC3911A5-9E77-4315-9D3A-0DE4784F016D}" destId="{F19514E0-591B-4BC6-9172-F9B3F9C73AB6}" srcOrd="0" destOrd="0" presId="urn:microsoft.com/office/officeart/2005/8/layout/cycle2"/>
    <dgm:cxn modelId="{4079B185-222C-49C6-97AC-71279F0B3FA5}" type="presOf" srcId="{9A9E990E-DDD0-46FA-83C5-84EE3B538E11}" destId="{B81B845B-A571-49C6-8D2E-D4B5CFEA0EB9}" srcOrd="0" destOrd="0" presId="urn:microsoft.com/office/officeart/2005/8/layout/cycle2"/>
    <dgm:cxn modelId="{429FF890-29A6-4606-A7D2-6B10E3B15E78}" srcId="{5DF99EF4-D6D1-4DB2-932E-29AE1BB891AB}" destId="{C4F96F6C-868E-4C80-A315-46C8EF7A222A}" srcOrd="3" destOrd="0" parTransId="{EB670437-D436-4167-A7BC-9C1840ACAE8D}" sibTransId="{540E7290-AB59-4859-B95D-643B80EC8551}"/>
    <dgm:cxn modelId="{45E293A7-9CCC-4300-A3C6-4B6F9B809039}" type="presOf" srcId="{7D17119B-2416-46FE-9443-209F2EADA31A}" destId="{FF18EED6-C38D-4DE4-A524-540C27B75C1C}" srcOrd="0" destOrd="0" presId="urn:microsoft.com/office/officeart/2005/8/layout/cycle2"/>
    <dgm:cxn modelId="{EFC867B0-AE43-44E9-A3C1-1B8DDEE31964}" type="presOf" srcId="{144B1B2A-266E-425D-A018-3D5565D8B510}" destId="{32C80138-FCC7-4E5E-9713-CD70FF3526B1}" srcOrd="0" destOrd="0" presId="urn:microsoft.com/office/officeart/2005/8/layout/cycle2"/>
    <dgm:cxn modelId="{C6D2FFB5-FA8C-4761-867F-56B61707A553}" type="presOf" srcId="{75D54721-599A-425A-AC92-FCC3874FEF0B}" destId="{C616073B-0B97-4385-9FE5-1715CFD0C41B}" srcOrd="0" destOrd="0" presId="urn:microsoft.com/office/officeart/2005/8/layout/cycle2"/>
    <dgm:cxn modelId="{E21794BE-A049-4A56-8CB8-E82921116784}" type="presOf" srcId="{5DF99EF4-D6D1-4DB2-932E-29AE1BB891AB}" destId="{4A320742-42B6-4358-A58F-B531AB1E2017}" srcOrd="0" destOrd="0" presId="urn:microsoft.com/office/officeart/2005/8/layout/cycle2"/>
    <dgm:cxn modelId="{82D7B2C8-78FA-41FF-A78A-D3A6A51E1782}" type="presOf" srcId="{88A9CF3B-04CE-43FE-8CDA-94253068ABBA}" destId="{1FF706FC-B98B-43F1-B274-21082B453B46}" srcOrd="0" destOrd="0" presId="urn:microsoft.com/office/officeart/2005/8/layout/cycle2"/>
    <dgm:cxn modelId="{270FAECA-7ABF-44B0-A729-46BEA8501D1C}" srcId="{5DF99EF4-D6D1-4DB2-932E-29AE1BB891AB}" destId="{75D54721-599A-425A-AC92-FCC3874FEF0B}" srcOrd="1" destOrd="0" parTransId="{0FB541AB-5FF0-4398-BD42-B2C50CDD35CF}" sibTransId="{7CAFF9AC-4623-4384-AE55-9AC085AF14DE}"/>
    <dgm:cxn modelId="{0C04A6E8-1E63-4C51-9297-2B1CA7B50B88}" type="presParOf" srcId="{4A320742-42B6-4358-A58F-B531AB1E2017}" destId="{B81B845B-A571-49C6-8D2E-D4B5CFEA0EB9}" srcOrd="0" destOrd="0" presId="urn:microsoft.com/office/officeart/2005/8/layout/cycle2"/>
    <dgm:cxn modelId="{F766E44A-EEFE-4AF5-83BF-8203E3EC2607}" type="presParOf" srcId="{4A320742-42B6-4358-A58F-B531AB1E2017}" destId="{FF18EED6-C38D-4DE4-A524-540C27B75C1C}" srcOrd="1" destOrd="0" presId="urn:microsoft.com/office/officeart/2005/8/layout/cycle2"/>
    <dgm:cxn modelId="{53C83B28-D1B2-4C32-91BC-BB4CB2A5E4C2}" type="presParOf" srcId="{FF18EED6-C38D-4DE4-A524-540C27B75C1C}" destId="{3EACCDD0-2923-4701-857A-1814146035B2}" srcOrd="0" destOrd="0" presId="urn:microsoft.com/office/officeart/2005/8/layout/cycle2"/>
    <dgm:cxn modelId="{FAA03475-01C9-4B9B-A9A3-184E218D466B}" type="presParOf" srcId="{4A320742-42B6-4358-A58F-B531AB1E2017}" destId="{C616073B-0B97-4385-9FE5-1715CFD0C41B}" srcOrd="2" destOrd="0" presId="urn:microsoft.com/office/officeart/2005/8/layout/cycle2"/>
    <dgm:cxn modelId="{B49EE63A-3076-4E7F-9621-0BF6742FCAFA}" type="presParOf" srcId="{4A320742-42B6-4358-A58F-B531AB1E2017}" destId="{74DBBAD1-C3E2-4939-87C8-D563D69D923B}" srcOrd="3" destOrd="0" presId="urn:microsoft.com/office/officeart/2005/8/layout/cycle2"/>
    <dgm:cxn modelId="{A4C99368-FD25-4B32-A7F0-A6B28E02EC6C}" type="presParOf" srcId="{74DBBAD1-C3E2-4939-87C8-D563D69D923B}" destId="{B8708328-A94D-494A-81E6-725FEDDFFEE0}" srcOrd="0" destOrd="0" presId="urn:microsoft.com/office/officeart/2005/8/layout/cycle2"/>
    <dgm:cxn modelId="{7B8425B8-D2D4-48D1-ADA4-E22BF0D66AE6}" type="presParOf" srcId="{4A320742-42B6-4358-A58F-B531AB1E2017}" destId="{32C80138-FCC7-4E5E-9713-CD70FF3526B1}" srcOrd="4" destOrd="0" presId="urn:microsoft.com/office/officeart/2005/8/layout/cycle2"/>
    <dgm:cxn modelId="{83CA4143-1E89-4D40-84CA-E4F0541D17E8}" type="presParOf" srcId="{4A320742-42B6-4358-A58F-B531AB1E2017}" destId="{53968CAF-971F-4D81-A225-3473C719ACA2}" srcOrd="5" destOrd="0" presId="urn:microsoft.com/office/officeart/2005/8/layout/cycle2"/>
    <dgm:cxn modelId="{6E12CC95-7FF4-44AE-81E3-5FD62CA7991A}" type="presParOf" srcId="{53968CAF-971F-4D81-A225-3473C719ACA2}" destId="{CA547883-4E7E-4480-9CA3-C88041D1296D}" srcOrd="0" destOrd="0" presId="urn:microsoft.com/office/officeart/2005/8/layout/cycle2"/>
    <dgm:cxn modelId="{AADF5B0C-1A32-414F-A6B4-9ED226D1586B}" type="presParOf" srcId="{4A320742-42B6-4358-A58F-B531AB1E2017}" destId="{24A674D8-E8B4-4099-B822-4E08160D1813}" srcOrd="6" destOrd="0" presId="urn:microsoft.com/office/officeart/2005/8/layout/cycle2"/>
    <dgm:cxn modelId="{3146496C-AB87-48A6-B6A1-E967C695C617}" type="presParOf" srcId="{4A320742-42B6-4358-A58F-B531AB1E2017}" destId="{CE8A715E-6A63-4700-8F6C-4E512F304A75}" srcOrd="7" destOrd="0" presId="urn:microsoft.com/office/officeart/2005/8/layout/cycle2"/>
    <dgm:cxn modelId="{00FA0644-10F1-42FA-BEDE-E70B782794F7}" type="presParOf" srcId="{CE8A715E-6A63-4700-8F6C-4E512F304A75}" destId="{4BDEC0ED-8BE4-4477-BF3E-B8AD7F9FD36C}" srcOrd="0" destOrd="0" presId="urn:microsoft.com/office/officeart/2005/8/layout/cycle2"/>
    <dgm:cxn modelId="{8CE21F09-0663-4392-8D91-1AA41959F9E6}" type="presParOf" srcId="{4A320742-42B6-4358-A58F-B531AB1E2017}" destId="{1FF706FC-B98B-43F1-B274-21082B453B46}" srcOrd="8" destOrd="0" presId="urn:microsoft.com/office/officeart/2005/8/layout/cycle2"/>
    <dgm:cxn modelId="{62DF99BF-2F08-4F9E-B4EB-C8BE79602B0F}" type="presParOf" srcId="{4A320742-42B6-4358-A58F-B531AB1E2017}" destId="{F19514E0-591B-4BC6-9172-F9B3F9C73AB6}" srcOrd="9" destOrd="0" presId="urn:microsoft.com/office/officeart/2005/8/layout/cycle2"/>
    <dgm:cxn modelId="{25BAB4AB-0E8A-4A9D-9355-C082AA69ABC1}" type="presParOf" srcId="{F19514E0-591B-4BC6-9172-F9B3F9C73AB6}" destId="{F4394747-D33F-430B-AA28-EF692E1D660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DC965-9C66-4D8E-9D71-1C3B20297BB1}">
      <dsp:nvSpPr>
        <dsp:cNvPr id="0" name=""/>
        <dsp:cNvSpPr/>
      </dsp:nvSpPr>
      <dsp:spPr>
        <a:xfrm>
          <a:off x="4199716" y="617254"/>
          <a:ext cx="942888" cy="545874"/>
        </a:xfrm>
        <a:custGeom>
          <a:avLst/>
          <a:gdLst/>
          <a:ahLst/>
          <a:cxnLst/>
          <a:rect l="0" t="0" r="0" b="0"/>
          <a:pathLst>
            <a:path>
              <a:moveTo>
                <a:pt x="942888" y="0"/>
              </a:moveTo>
              <a:lnTo>
                <a:pt x="942888" y="545874"/>
              </a:lnTo>
              <a:lnTo>
                <a:pt x="0" y="545874"/>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5B02AF-D59F-44EC-AA2E-EC785ED9AA9B}">
      <dsp:nvSpPr>
        <dsp:cNvPr id="0" name=""/>
        <dsp:cNvSpPr/>
      </dsp:nvSpPr>
      <dsp:spPr>
        <a:xfrm>
          <a:off x="5142605" y="617254"/>
          <a:ext cx="2973790" cy="1130531"/>
        </a:xfrm>
        <a:custGeom>
          <a:avLst/>
          <a:gdLst/>
          <a:ahLst/>
          <a:cxnLst/>
          <a:rect l="0" t="0" r="0" b="0"/>
          <a:pathLst>
            <a:path>
              <a:moveTo>
                <a:pt x="0" y="0"/>
              </a:moveTo>
              <a:lnTo>
                <a:pt x="0" y="1001503"/>
              </a:lnTo>
              <a:lnTo>
                <a:pt x="2973790" y="1001503"/>
              </a:lnTo>
              <a:lnTo>
                <a:pt x="2973790" y="1130531"/>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34D000-DBD6-4342-A76C-11AE711FB609}">
      <dsp:nvSpPr>
        <dsp:cNvPr id="0" name=""/>
        <dsp:cNvSpPr/>
      </dsp:nvSpPr>
      <dsp:spPr>
        <a:xfrm>
          <a:off x="6137964" y="2362206"/>
          <a:ext cx="184325" cy="1437741"/>
        </a:xfrm>
        <a:custGeom>
          <a:avLst/>
          <a:gdLst/>
          <a:ahLst/>
          <a:cxnLst/>
          <a:rect l="0" t="0" r="0" b="0"/>
          <a:pathLst>
            <a:path>
              <a:moveTo>
                <a:pt x="0" y="0"/>
              </a:moveTo>
              <a:lnTo>
                <a:pt x="0" y="1437741"/>
              </a:lnTo>
              <a:lnTo>
                <a:pt x="184325" y="1437741"/>
              </a:lnTo>
            </a:path>
          </a:pathLst>
        </a:custGeom>
        <a:noFill/>
        <a:ln w="19050"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1AAA13-2B4D-41D5-9180-FD285A275012}">
      <dsp:nvSpPr>
        <dsp:cNvPr id="0" name=""/>
        <dsp:cNvSpPr/>
      </dsp:nvSpPr>
      <dsp:spPr>
        <a:xfrm>
          <a:off x="6137964" y="2362206"/>
          <a:ext cx="184325" cy="565265"/>
        </a:xfrm>
        <a:custGeom>
          <a:avLst/>
          <a:gdLst/>
          <a:ahLst/>
          <a:cxnLst/>
          <a:rect l="0" t="0" r="0" b="0"/>
          <a:pathLst>
            <a:path>
              <a:moveTo>
                <a:pt x="0" y="0"/>
              </a:moveTo>
              <a:lnTo>
                <a:pt x="0" y="565265"/>
              </a:lnTo>
              <a:lnTo>
                <a:pt x="184325" y="565265"/>
              </a:lnTo>
            </a:path>
          </a:pathLst>
        </a:custGeom>
        <a:noFill/>
        <a:ln w="19050"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594D51-4A31-46D0-BA2F-1EDC659A384C}">
      <dsp:nvSpPr>
        <dsp:cNvPr id="0" name=""/>
        <dsp:cNvSpPr/>
      </dsp:nvSpPr>
      <dsp:spPr>
        <a:xfrm>
          <a:off x="5142605" y="617254"/>
          <a:ext cx="1486895" cy="1130531"/>
        </a:xfrm>
        <a:custGeom>
          <a:avLst/>
          <a:gdLst/>
          <a:ahLst/>
          <a:cxnLst/>
          <a:rect l="0" t="0" r="0" b="0"/>
          <a:pathLst>
            <a:path>
              <a:moveTo>
                <a:pt x="0" y="0"/>
              </a:moveTo>
              <a:lnTo>
                <a:pt x="0" y="1001503"/>
              </a:lnTo>
              <a:lnTo>
                <a:pt x="1486895" y="1001503"/>
              </a:lnTo>
              <a:lnTo>
                <a:pt x="1486895" y="1130531"/>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EBD1E8-057F-457A-A18B-AE7B192D5928}">
      <dsp:nvSpPr>
        <dsp:cNvPr id="0" name=""/>
        <dsp:cNvSpPr/>
      </dsp:nvSpPr>
      <dsp:spPr>
        <a:xfrm>
          <a:off x="4651069" y="2362206"/>
          <a:ext cx="184325" cy="2310217"/>
        </a:xfrm>
        <a:custGeom>
          <a:avLst/>
          <a:gdLst/>
          <a:ahLst/>
          <a:cxnLst/>
          <a:rect l="0" t="0" r="0" b="0"/>
          <a:pathLst>
            <a:path>
              <a:moveTo>
                <a:pt x="0" y="0"/>
              </a:moveTo>
              <a:lnTo>
                <a:pt x="0" y="2310217"/>
              </a:lnTo>
              <a:lnTo>
                <a:pt x="184325" y="2310217"/>
              </a:lnTo>
            </a:path>
          </a:pathLst>
        </a:custGeom>
        <a:noFill/>
        <a:ln w="19050"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048AB4-C7B0-41A3-8814-BBF61D60CD5D}">
      <dsp:nvSpPr>
        <dsp:cNvPr id="0" name=""/>
        <dsp:cNvSpPr/>
      </dsp:nvSpPr>
      <dsp:spPr>
        <a:xfrm>
          <a:off x="4651069" y="2362206"/>
          <a:ext cx="184325" cy="1437741"/>
        </a:xfrm>
        <a:custGeom>
          <a:avLst/>
          <a:gdLst/>
          <a:ahLst/>
          <a:cxnLst/>
          <a:rect l="0" t="0" r="0" b="0"/>
          <a:pathLst>
            <a:path>
              <a:moveTo>
                <a:pt x="0" y="0"/>
              </a:moveTo>
              <a:lnTo>
                <a:pt x="0" y="1437741"/>
              </a:lnTo>
              <a:lnTo>
                <a:pt x="184325" y="1437741"/>
              </a:lnTo>
            </a:path>
          </a:pathLst>
        </a:custGeom>
        <a:noFill/>
        <a:ln w="19050"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585AA8-2E3B-4FB1-8438-BA141EE8D421}">
      <dsp:nvSpPr>
        <dsp:cNvPr id="0" name=""/>
        <dsp:cNvSpPr/>
      </dsp:nvSpPr>
      <dsp:spPr>
        <a:xfrm>
          <a:off x="4651069" y="2362206"/>
          <a:ext cx="184325" cy="565265"/>
        </a:xfrm>
        <a:custGeom>
          <a:avLst/>
          <a:gdLst/>
          <a:ahLst/>
          <a:cxnLst/>
          <a:rect l="0" t="0" r="0" b="0"/>
          <a:pathLst>
            <a:path>
              <a:moveTo>
                <a:pt x="0" y="0"/>
              </a:moveTo>
              <a:lnTo>
                <a:pt x="0" y="565265"/>
              </a:lnTo>
              <a:lnTo>
                <a:pt x="184325" y="565265"/>
              </a:lnTo>
            </a:path>
          </a:pathLst>
        </a:custGeom>
        <a:noFill/>
        <a:ln w="19050"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2C0E23-F23C-43E0-8C72-9477FA76E9A0}">
      <dsp:nvSpPr>
        <dsp:cNvPr id="0" name=""/>
        <dsp:cNvSpPr/>
      </dsp:nvSpPr>
      <dsp:spPr>
        <a:xfrm>
          <a:off x="5096885" y="617254"/>
          <a:ext cx="91440" cy="1130531"/>
        </a:xfrm>
        <a:custGeom>
          <a:avLst/>
          <a:gdLst/>
          <a:ahLst/>
          <a:cxnLst/>
          <a:rect l="0" t="0" r="0" b="0"/>
          <a:pathLst>
            <a:path>
              <a:moveTo>
                <a:pt x="45720" y="0"/>
              </a:moveTo>
              <a:lnTo>
                <a:pt x="45720" y="1130531"/>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A5E92C-6111-4C2D-9EA2-5842BC2936C6}">
      <dsp:nvSpPr>
        <dsp:cNvPr id="0" name=""/>
        <dsp:cNvSpPr/>
      </dsp:nvSpPr>
      <dsp:spPr>
        <a:xfrm>
          <a:off x="3164174" y="2362206"/>
          <a:ext cx="184325" cy="2310217"/>
        </a:xfrm>
        <a:custGeom>
          <a:avLst/>
          <a:gdLst/>
          <a:ahLst/>
          <a:cxnLst/>
          <a:rect l="0" t="0" r="0" b="0"/>
          <a:pathLst>
            <a:path>
              <a:moveTo>
                <a:pt x="0" y="0"/>
              </a:moveTo>
              <a:lnTo>
                <a:pt x="0" y="2310217"/>
              </a:lnTo>
              <a:lnTo>
                <a:pt x="184325" y="2310217"/>
              </a:lnTo>
            </a:path>
          </a:pathLst>
        </a:custGeom>
        <a:noFill/>
        <a:ln w="19050"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ED22A-C287-4B2D-B37B-B7327FD29BF1}">
      <dsp:nvSpPr>
        <dsp:cNvPr id="0" name=""/>
        <dsp:cNvSpPr/>
      </dsp:nvSpPr>
      <dsp:spPr>
        <a:xfrm>
          <a:off x="3164174" y="2362206"/>
          <a:ext cx="184325" cy="1437741"/>
        </a:xfrm>
        <a:custGeom>
          <a:avLst/>
          <a:gdLst/>
          <a:ahLst/>
          <a:cxnLst/>
          <a:rect l="0" t="0" r="0" b="0"/>
          <a:pathLst>
            <a:path>
              <a:moveTo>
                <a:pt x="0" y="0"/>
              </a:moveTo>
              <a:lnTo>
                <a:pt x="0" y="1437741"/>
              </a:lnTo>
              <a:lnTo>
                <a:pt x="184325" y="1437741"/>
              </a:lnTo>
            </a:path>
          </a:pathLst>
        </a:custGeom>
        <a:noFill/>
        <a:ln w="19050"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CF1CC4-C1B7-4C31-908E-4889CDEBBA91}">
      <dsp:nvSpPr>
        <dsp:cNvPr id="0" name=""/>
        <dsp:cNvSpPr/>
      </dsp:nvSpPr>
      <dsp:spPr>
        <a:xfrm>
          <a:off x="3164174" y="2362206"/>
          <a:ext cx="149230" cy="516628"/>
        </a:xfrm>
        <a:custGeom>
          <a:avLst/>
          <a:gdLst/>
          <a:ahLst/>
          <a:cxnLst/>
          <a:rect l="0" t="0" r="0" b="0"/>
          <a:pathLst>
            <a:path>
              <a:moveTo>
                <a:pt x="0" y="0"/>
              </a:moveTo>
              <a:lnTo>
                <a:pt x="0" y="516628"/>
              </a:lnTo>
              <a:lnTo>
                <a:pt x="149230" y="516628"/>
              </a:lnTo>
            </a:path>
          </a:pathLst>
        </a:custGeom>
        <a:noFill/>
        <a:ln w="19050"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CD7151-EDDD-4DF9-9A62-E15CCDB0B263}">
      <dsp:nvSpPr>
        <dsp:cNvPr id="0" name=""/>
        <dsp:cNvSpPr/>
      </dsp:nvSpPr>
      <dsp:spPr>
        <a:xfrm>
          <a:off x="3655709" y="617254"/>
          <a:ext cx="1486895" cy="1130531"/>
        </a:xfrm>
        <a:custGeom>
          <a:avLst/>
          <a:gdLst/>
          <a:ahLst/>
          <a:cxnLst/>
          <a:rect l="0" t="0" r="0" b="0"/>
          <a:pathLst>
            <a:path>
              <a:moveTo>
                <a:pt x="1486895" y="0"/>
              </a:moveTo>
              <a:lnTo>
                <a:pt x="1486895" y="1001503"/>
              </a:lnTo>
              <a:lnTo>
                <a:pt x="0" y="1001503"/>
              </a:lnTo>
              <a:lnTo>
                <a:pt x="0" y="1130531"/>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15787A-65F7-4BEC-9670-637882E49DE0}">
      <dsp:nvSpPr>
        <dsp:cNvPr id="0" name=""/>
        <dsp:cNvSpPr/>
      </dsp:nvSpPr>
      <dsp:spPr>
        <a:xfrm>
          <a:off x="1677278" y="2362206"/>
          <a:ext cx="184325" cy="2310217"/>
        </a:xfrm>
        <a:custGeom>
          <a:avLst/>
          <a:gdLst/>
          <a:ahLst/>
          <a:cxnLst/>
          <a:rect l="0" t="0" r="0" b="0"/>
          <a:pathLst>
            <a:path>
              <a:moveTo>
                <a:pt x="0" y="0"/>
              </a:moveTo>
              <a:lnTo>
                <a:pt x="0" y="2310217"/>
              </a:lnTo>
              <a:lnTo>
                <a:pt x="184325" y="2310217"/>
              </a:lnTo>
            </a:path>
          </a:pathLst>
        </a:custGeom>
        <a:noFill/>
        <a:ln w="19050"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6BF35C-A1F1-49FB-8E2C-294397E12ECC}">
      <dsp:nvSpPr>
        <dsp:cNvPr id="0" name=""/>
        <dsp:cNvSpPr/>
      </dsp:nvSpPr>
      <dsp:spPr>
        <a:xfrm>
          <a:off x="1677278" y="2362206"/>
          <a:ext cx="184325" cy="1437741"/>
        </a:xfrm>
        <a:custGeom>
          <a:avLst/>
          <a:gdLst/>
          <a:ahLst/>
          <a:cxnLst/>
          <a:rect l="0" t="0" r="0" b="0"/>
          <a:pathLst>
            <a:path>
              <a:moveTo>
                <a:pt x="0" y="0"/>
              </a:moveTo>
              <a:lnTo>
                <a:pt x="0" y="1437741"/>
              </a:lnTo>
              <a:lnTo>
                <a:pt x="184325" y="1437741"/>
              </a:lnTo>
            </a:path>
          </a:pathLst>
        </a:custGeom>
        <a:noFill/>
        <a:ln w="19050"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F70C95-4255-4BB9-BA18-F1C554F66C2F}">
      <dsp:nvSpPr>
        <dsp:cNvPr id="0" name=""/>
        <dsp:cNvSpPr/>
      </dsp:nvSpPr>
      <dsp:spPr>
        <a:xfrm>
          <a:off x="1677278" y="2362206"/>
          <a:ext cx="184325" cy="565265"/>
        </a:xfrm>
        <a:custGeom>
          <a:avLst/>
          <a:gdLst/>
          <a:ahLst/>
          <a:cxnLst/>
          <a:rect l="0" t="0" r="0" b="0"/>
          <a:pathLst>
            <a:path>
              <a:moveTo>
                <a:pt x="0" y="0"/>
              </a:moveTo>
              <a:lnTo>
                <a:pt x="0" y="565265"/>
              </a:lnTo>
              <a:lnTo>
                <a:pt x="184325" y="565265"/>
              </a:lnTo>
            </a:path>
          </a:pathLst>
        </a:custGeom>
        <a:noFill/>
        <a:ln w="19050"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9DA9D0-73C3-46F8-A3F1-FC4EDAD1C94D}">
      <dsp:nvSpPr>
        <dsp:cNvPr id="0" name=""/>
        <dsp:cNvSpPr/>
      </dsp:nvSpPr>
      <dsp:spPr>
        <a:xfrm>
          <a:off x="2168814" y="617254"/>
          <a:ext cx="2973790" cy="1130531"/>
        </a:xfrm>
        <a:custGeom>
          <a:avLst/>
          <a:gdLst/>
          <a:ahLst/>
          <a:cxnLst/>
          <a:rect l="0" t="0" r="0" b="0"/>
          <a:pathLst>
            <a:path>
              <a:moveTo>
                <a:pt x="2973790" y="0"/>
              </a:moveTo>
              <a:lnTo>
                <a:pt x="2973790" y="1001503"/>
              </a:lnTo>
              <a:lnTo>
                <a:pt x="0" y="1001503"/>
              </a:lnTo>
              <a:lnTo>
                <a:pt x="0" y="1130531"/>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0C0355-90B5-476E-9D4C-F18118BD5630}">
      <dsp:nvSpPr>
        <dsp:cNvPr id="0" name=""/>
        <dsp:cNvSpPr/>
      </dsp:nvSpPr>
      <dsp:spPr>
        <a:xfrm>
          <a:off x="4528185" y="2835"/>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a:t>施設長</a:t>
          </a:r>
        </a:p>
      </dsp:txBody>
      <dsp:txXfrm>
        <a:off x="4528185" y="2835"/>
        <a:ext cx="1228839" cy="614419"/>
      </dsp:txXfrm>
    </dsp:sp>
    <dsp:sp modelId="{EFB39D62-69E6-4CB4-85C1-0CCBBEC6FDB3}">
      <dsp:nvSpPr>
        <dsp:cNvPr id="0" name=""/>
        <dsp:cNvSpPr/>
      </dsp:nvSpPr>
      <dsp:spPr>
        <a:xfrm>
          <a:off x="1554395" y="1747786"/>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a:t>スタッフの健康観察</a:t>
          </a:r>
        </a:p>
      </dsp:txBody>
      <dsp:txXfrm>
        <a:off x="1554395" y="1747786"/>
        <a:ext cx="1228839" cy="614419"/>
      </dsp:txXfrm>
    </dsp:sp>
    <dsp:sp modelId="{BBBD2FA8-EAFC-466F-82C1-0BFFCE2163F0}">
      <dsp:nvSpPr>
        <dsp:cNvPr id="0" name=""/>
        <dsp:cNvSpPr/>
      </dsp:nvSpPr>
      <dsp:spPr>
        <a:xfrm>
          <a:off x="1861604" y="2620262"/>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kumimoji="1" lang="ja-JP" altLang="en-US" sz="1300" kern="1200"/>
        </a:p>
      </dsp:txBody>
      <dsp:txXfrm>
        <a:off x="1861604" y="2620262"/>
        <a:ext cx="1228839" cy="614419"/>
      </dsp:txXfrm>
    </dsp:sp>
    <dsp:sp modelId="{5741DD03-BA5D-4316-A0A6-14038CE6B983}">
      <dsp:nvSpPr>
        <dsp:cNvPr id="0" name=""/>
        <dsp:cNvSpPr/>
      </dsp:nvSpPr>
      <dsp:spPr>
        <a:xfrm>
          <a:off x="1861604" y="3492738"/>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kumimoji="1" lang="ja-JP" altLang="en-US" sz="1300" kern="1200"/>
        </a:p>
      </dsp:txBody>
      <dsp:txXfrm>
        <a:off x="1861604" y="3492738"/>
        <a:ext cx="1228839" cy="614419"/>
      </dsp:txXfrm>
    </dsp:sp>
    <dsp:sp modelId="{BF080DB5-D9D9-4F94-B3E4-A21A3C204576}">
      <dsp:nvSpPr>
        <dsp:cNvPr id="0" name=""/>
        <dsp:cNvSpPr/>
      </dsp:nvSpPr>
      <dsp:spPr>
        <a:xfrm>
          <a:off x="1861604" y="4365214"/>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kumimoji="1" lang="ja-JP" altLang="en-US" sz="1300" kern="1200"/>
        </a:p>
      </dsp:txBody>
      <dsp:txXfrm>
        <a:off x="1861604" y="4365214"/>
        <a:ext cx="1228839" cy="614419"/>
      </dsp:txXfrm>
    </dsp:sp>
    <dsp:sp modelId="{910FC233-46C2-481B-8B71-848E878D28D1}">
      <dsp:nvSpPr>
        <dsp:cNvPr id="0" name=""/>
        <dsp:cNvSpPr/>
      </dsp:nvSpPr>
      <dsp:spPr>
        <a:xfrm>
          <a:off x="3041290" y="1747786"/>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a:t>施設管理</a:t>
          </a:r>
        </a:p>
      </dsp:txBody>
      <dsp:txXfrm>
        <a:off x="3041290" y="1747786"/>
        <a:ext cx="1228839" cy="614419"/>
      </dsp:txXfrm>
    </dsp:sp>
    <dsp:sp modelId="{F0C3DD68-7C5A-43A2-8E93-96BEA305D5B8}">
      <dsp:nvSpPr>
        <dsp:cNvPr id="0" name=""/>
        <dsp:cNvSpPr/>
      </dsp:nvSpPr>
      <dsp:spPr>
        <a:xfrm>
          <a:off x="3313404" y="2571625"/>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kumimoji="1" lang="ja-JP" altLang="en-US" sz="1300" kern="1200"/>
        </a:p>
      </dsp:txBody>
      <dsp:txXfrm>
        <a:off x="3313404" y="2571625"/>
        <a:ext cx="1228839" cy="614419"/>
      </dsp:txXfrm>
    </dsp:sp>
    <dsp:sp modelId="{8C9B757A-C44A-43E5-9290-96FC7FCC4986}">
      <dsp:nvSpPr>
        <dsp:cNvPr id="0" name=""/>
        <dsp:cNvSpPr/>
      </dsp:nvSpPr>
      <dsp:spPr>
        <a:xfrm>
          <a:off x="3348500" y="3492738"/>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kumimoji="1" lang="ja-JP" altLang="en-US" sz="1300" kern="1200"/>
        </a:p>
      </dsp:txBody>
      <dsp:txXfrm>
        <a:off x="3348500" y="3492738"/>
        <a:ext cx="1228839" cy="614419"/>
      </dsp:txXfrm>
    </dsp:sp>
    <dsp:sp modelId="{F244D2D0-A242-4D69-9A9C-797BDFAC6181}">
      <dsp:nvSpPr>
        <dsp:cNvPr id="0" name=""/>
        <dsp:cNvSpPr/>
      </dsp:nvSpPr>
      <dsp:spPr>
        <a:xfrm>
          <a:off x="3348500" y="4365214"/>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kumimoji="1" lang="ja-JP" altLang="en-US" sz="1300" kern="1200"/>
        </a:p>
      </dsp:txBody>
      <dsp:txXfrm>
        <a:off x="3348500" y="4365214"/>
        <a:ext cx="1228839" cy="614419"/>
      </dsp:txXfrm>
    </dsp:sp>
    <dsp:sp modelId="{90A49F44-646E-4BCD-92E6-254C621A3D26}">
      <dsp:nvSpPr>
        <dsp:cNvPr id="0" name=""/>
        <dsp:cNvSpPr/>
      </dsp:nvSpPr>
      <dsp:spPr>
        <a:xfrm>
          <a:off x="4528185" y="1747786"/>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a:t>利用者への対応</a:t>
          </a:r>
        </a:p>
      </dsp:txBody>
      <dsp:txXfrm>
        <a:off x="4528185" y="1747786"/>
        <a:ext cx="1228839" cy="614419"/>
      </dsp:txXfrm>
    </dsp:sp>
    <dsp:sp modelId="{17ECEB01-A52D-4E21-A4DD-7C456E344DF9}">
      <dsp:nvSpPr>
        <dsp:cNvPr id="0" name=""/>
        <dsp:cNvSpPr/>
      </dsp:nvSpPr>
      <dsp:spPr>
        <a:xfrm>
          <a:off x="4835395" y="2620262"/>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kumimoji="1" lang="ja-JP" altLang="en-US" sz="1300" kern="1200"/>
        </a:p>
      </dsp:txBody>
      <dsp:txXfrm>
        <a:off x="4835395" y="2620262"/>
        <a:ext cx="1228839" cy="614419"/>
      </dsp:txXfrm>
    </dsp:sp>
    <dsp:sp modelId="{435CBC42-9031-40F8-904C-6332124D090E}">
      <dsp:nvSpPr>
        <dsp:cNvPr id="0" name=""/>
        <dsp:cNvSpPr/>
      </dsp:nvSpPr>
      <dsp:spPr>
        <a:xfrm>
          <a:off x="4835395" y="3492738"/>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kumimoji="1" lang="ja-JP" altLang="en-US" sz="1300" kern="1200"/>
        </a:p>
      </dsp:txBody>
      <dsp:txXfrm>
        <a:off x="4835395" y="3492738"/>
        <a:ext cx="1228839" cy="614419"/>
      </dsp:txXfrm>
    </dsp:sp>
    <dsp:sp modelId="{B6083430-E4D2-46DE-B82D-6529183978AD}">
      <dsp:nvSpPr>
        <dsp:cNvPr id="0" name=""/>
        <dsp:cNvSpPr/>
      </dsp:nvSpPr>
      <dsp:spPr>
        <a:xfrm>
          <a:off x="4835395" y="4365214"/>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kumimoji="1" lang="ja-JP" altLang="en-US" sz="1300" kern="1200"/>
        </a:p>
      </dsp:txBody>
      <dsp:txXfrm>
        <a:off x="4835395" y="4365214"/>
        <a:ext cx="1228839" cy="614419"/>
      </dsp:txXfrm>
    </dsp:sp>
    <dsp:sp modelId="{082D7540-9EBA-46FB-951E-6E0DE0621124}">
      <dsp:nvSpPr>
        <dsp:cNvPr id="0" name=""/>
        <dsp:cNvSpPr/>
      </dsp:nvSpPr>
      <dsp:spPr>
        <a:xfrm>
          <a:off x="6015080" y="1747786"/>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a:t>家族への対応</a:t>
          </a:r>
        </a:p>
      </dsp:txBody>
      <dsp:txXfrm>
        <a:off x="6015080" y="1747786"/>
        <a:ext cx="1228839" cy="614419"/>
      </dsp:txXfrm>
    </dsp:sp>
    <dsp:sp modelId="{CF3F8A29-EE36-4961-AC70-380458DC0267}">
      <dsp:nvSpPr>
        <dsp:cNvPr id="0" name=""/>
        <dsp:cNvSpPr/>
      </dsp:nvSpPr>
      <dsp:spPr>
        <a:xfrm>
          <a:off x="6322290" y="2620262"/>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kumimoji="1" lang="ja-JP" altLang="en-US" sz="1300" kern="1200"/>
        </a:p>
      </dsp:txBody>
      <dsp:txXfrm>
        <a:off x="6322290" y="2620262"/>
        <a:ext cx="1228839" cy="614419"/>
      </dsp:txXfrm>
    </dsp:sp>
    <dsp:sp modelId="{BCB05709-A982-419E-BC8D-30332B16A474}">
      <dsp:nvSpPr>
        <dsp:cNvPr id="0" name=""/>
        <dsp:cNvSpPr/>
      </dsp:nvSpPr>
      <dsp:spPr>
        <a:xfrm>
          <a:off x="6322290" y="3492738"/>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kumimoji="1" lang="ja-JP" altLang="en-US" sz="1300" kern="1200"/>
        </a:p>
      </dsp:txBody>
      <dsp:txXfrm>
        <a:off x="6322290" y="3492738"/>
        <a:ext cx="1228839" cy="614419"/>
      </dsp:txXfrm>
    </dsp:sp>
    <dsp:sp modelId="{03FDDC1E-7E2F-41DE-9BF9-2773769A210C}">
      <dsp:nvSpPr>
        <dsp:cNvPr id="0" name=""/>
        <dsp:cNvSpPr/>
      </dsp:nvSpPr>
      <dsp:spPr>
        <a:xfrm>
          <a:off x="7501975" y="1747786"/>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a:t>関係機関への</a:t>
          </a:r>
          <a:br>
            <a:rPr kumimoji="1" lang="en-US" altLang="ja-JP" sz="1300" kern="1200"/>
          </a:br>
          <a:r>
            <a:rPr kumimoji="1" lang="ja-JP" altLang="en-US" sz="1300" kern="1200"/>
            <a:t>対応</a:t>
          </a:r>
        </a:p>
      </dsp:txBody>
      <dsp:txXfrm>
        <a:off x="7501975" y="1747786"/>
        <a:ext cx="1228839" cy="614419"/>
      </dsp:txXfrm>
    </dsp:sp>
    <dsp:sp modelId="{B95130C9-A622-4D4D-926F-F14819688EAC}">
      <dsp:nvSpPr>
        <dsp:cNvPr id="0" name=""/>
        <dsp:cNvSpPr/>
      </dsp:nvSpPr>
      <dsp:spPr>
        <a:xfrm>
          <a:off x="2970877" y="855920"/>
          <a:ext cx="1228839" cy="614419"/>
        </a:xfrm>
        <a:prstGeom prst="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a:t>事務長</a:t>
          </a:r>
        </a:p>
      </dsp:txBody>
      <dsp:txXfrm>
        <a:off x="2970877" y="855920"/>
        <a:ext cx="1228839" cy="6144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B845B-A571-49C6-8D2E-D4B5CFEA0EB9}">
      <dsp:nvSpPr>
        <dsp:cNvPr id="0" name=""/>
        <dsp:cNvSpPr/>
      </dsp:nvSpPr>
      <dsp:spPr>
        <a:xfrm>
          <a:off x="3298482" y="-138897"/>
          <a:ext cx="1517499" cy="151749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b="1" kern="1200">
              <a:solidFill>
                <a:schemeClr val="tx1"/>
              </a:solidFill>
            </a:rPr>
            <a:t>している</a:t>
          </a:r>
          <a:endParaRPr kumimoji="1" lang="en-US" altLang="ja-JP" sz="1300" b="1" kern="1200">
            <a:solidFill>
              <a:schemeClr val="tx1"/>
            </a:solidFill>
          </a:endParaRPr>
        </a:p>
        <a:p>
          <a:pPr marL="0" lvl="0" indent="0" algn="ctr" defTabSz="577850">
            <a:lnSpc>
              <a:spcPct val="90000"/>
            </a:lnSpc>
            <a:spcBef>
              <a:spcPct val="0"/>
            </a:spcBef>
            <a:spcAft>
              <a:spcPct val="35000"/>
            </a:spcAft>
            <a:buNone/>
          </a:pPr>
          <a:r>
            <a:rPr kumimoji="1" lang="en-US" altLang="ja-JP" sz="1300" b="1" kern="1200">
              <a:solidFill>
                <a:schemeClr val="tx1"/>
              </a:solidFill>
            </a:rPr>
            <a:t>ADL</a:t>
          </a:r>
          <a:endParaRPr kumimoji="1" lang="ja-JP" altLang="en-US" sz="1300" b="1" kern="1200">
            <a:solidFill>
              <a:schemeClr val="tx1"/>
            </a:solidFill>
          </a:endParaRPr>
        </a:p>
      </dsp:txBody>
      <dsp:txXfrm>
        <a:off x="3520715" y="83336"/>
        <a:ext cx="1073033" cy="1073033"/>
      </dsp:txXfrm>
    </dsp:sp>
    <dsp:sp modelId="{FF18EED6-C38D-4DE4-A524-540C27B75C1C}">
      <dsp:nvSpPr>
        <dsp:cNvPr id="0" name=""/>
        <dsp:cNvSpPr/>
      </dsp:nvSpPr>
      <dsp:spPr>
        <a:xfrm rot="2160000">
          <a:off x="4768220" y="1027183"/>
          <a:ext cx="404230" cy="512156"/>
        </a:xfrm>
        <a:prstGeom prst="rightArrow">
          <a:avLst>
            <a:gd name="adj1" fmla="val 60000"/>
            <a:gd name="adj2" fmla="val 50000"/>
          </a:avLst>
        </a:prstGeom>
        <a:solidFill>
          <a:schemeClr val="accent1">
            <a:tint val="60000"/>
            <a:hueOff val="0"/>
            <a:satOff val="0"/>
            <a:lumOff val="0"/>
            <a:alphaOff val="0"/>
          </a:schemeClr>
        </a:solidFill>
        <a:ln w="31750">
          <a:solidFill>
            <a:schemeClr val="accent2">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a:off x="4779800" y="1093974"/>
        <a:ext cx="282961" cy="307294"/>
      </dsp:txXfrm>
    </dsp:sp>
    <dsp:sp modelId="{C616073B-0B97-4385-9FE5-1715CFD0C41B}">
      <dsp:nvSpPr>
        <dsp:cNvPr id="0" name=""/>
        <dsp:cNvSpPr/>
      </dsp:nvSpPr>
      <dsp:spPr>
        <a:xfrm>
          <a:off x="5143201" y="1201369"/>
          <a:ext cx="1517499" cy="151749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b="1" kern="1200">
              <a:solidFill>
                <a:schemeClr val="tx1"/>
              </a:solidFill>
            </a:rPr>
            <a:t>する</a:t>
          </a:r>
          <a:endParaRPr kumimoji="1" lang="en-US" altLang="ja-JP" sz="1300" b="1" kern="1200">
            <a:solidFill>
              <a:schemeClr val="tx1"/>
            </a:solidFill>
          </a:endParaRPr>
        </a:p>
        <a:p>
          <a:pPr marL="0" lvl="0" indent="0" algn="ctr" defTabSz="577850">
            <a:lnSpc>
              <a:spcPct val="90000"/>
            </a:lnSpc>
            <a:spcBef>
              <a:spcPct val="0"/>
            </a:spcBef>
            <a:spcAft>
              <a:spcPct val="35000"/>
            </a:spcAft>
            <a:buNone/>
          </a:pPr>
          <a:r>
            <a:rPr kumimoji="1" lang="en-US" altLang="ja-JP" sz="1300" b="1" kern="1200">
              <a:solidFill>
                <a:schemeClr val="tx1"/>
              </a:solidFill>
            </a:rPr>
            <a:t>ADL</a:t>
          </a:r>
          <a:endParaRPr kumimoji="1" lang="ja-JP" altLang="en-US" sz="1300" b="1" kern="1200">
            <a:solidFill>
              <a:schemeClr val="tx1"/>
            </a:solidFill>
          </a:endParaRPr>
        </a:p>
      </dsp:txBody>
      <dsp:txXfrm>
        <a:off x="5365434" y="1423602"/>
        <a:ext cx="1073033" cy="1073033"/>
      </dsp:txXfrm>
    </dsp:sp>
    <dsp:sp modelId="{74DBBAD1-C3E2-4939-87C8-D563D69D923B}">
      <dsp:nvSpPr>
        <dsp:cNvPr id="0" name=""/>
        <dsp:cNvSpPr/>
      </dsp:nvSpPr>
      <dsp:spPr>
        <a:xfrm rot="6140400">
          <a:off x="5477244" y="2782697"/>
          <a:ext cx="377465" cy="512156"/>
        </a:xfrm>
        <a:prstGeom prst="rightArrow">
          <a:avLst>
            <a:gd name="adj1" fmla="val 60000"/>
            <a:gd name="adj2" fmla="val 50000"/>
          </a:avLst>
        </a:prstGeom>
        <a:solidFill>
          <a:schemeClr val="accent1">
            <a:tint val="60000"/>
            <a:hueOff val="0"/>
            <a:satOff val="0"/>
            <a:lumOff val="0"/>
            <a:alphaOff val="0"/>
          </a:schemeClr>
        </a:solidFill>
        <a:ln w="31750">
          <a:solidFill>
            <a:schemeClr val="accent2">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rot="10800000">
        <a:off x="5545964" y="2829817"/>
        <a:ext cx="264226" cy="307294"/>
      </dsp:txXfrm>
    </dsp:sp>
    <dsp:sp modelId="{32C80138-FCC7-4E5E-9713-CD70FF3526B1}">
      <dsp:nvSpPr>
        <dsp:cNvPr id="0" name=""/>
        <dsp:cNvSpPr/>
      </dsp:nvSpPr>
      <dsp:spPr>
        <a:xfrm>
          <a:off x="4666687" y="3379554"/>
          <a:ext cx="1517499" cy="151749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b="1" kern="1200">
              <a:solidFill>
                <a:schemeClr val="tx1"/>
              </a:solidFill>
            </a:rPr>
            <a:t>するようになる・したい</a:t>
          </a:r>
          <a:endParaRPr kumimoji="1" lang="en-US" altLang="ja-JP" sz="1300" b="1" kern="1200">
            <a:solidFill>
              <a:schemeClr val="tx1"/>
            </a:solidFill>
          </a:endParaRPr>
        </a:p>
        <a:p>
          <a:pPr marL="0" lvl="0" indent="0" algn="ctr" defTabSz="577850">
            <a:lnSpc>
              <a:spcPct val="90000"/>
            </a:lnSpc>
            <a:spcBef>
              <a:spcPct val="0"/>
            </a:spcBef>
            <a:spcAft>
              <a:spcPct val="35000"/>
            </a:spcAft>
            <a:buNone/>
          </a:pPr>
          <a:r>
            <a:rPr kumimoji="1" lang="en-US" altLang="ja-JP" sz="1300" b="1" kern="1200">
              <a:solidFill>
                <a:schemeClr val="tx1"/>
              </a:solidFill>
            </a:rPr>
            <a:t>ADL</a:t>
          </a:r>
          <a:endParaRPr kumimoji="1" lang="ja-JP" altLang="en-US" sz="1300" b="1" kern="1200">
            <a:solidFill>
              <a:schemeClr val="tx1"/>
            </a:solidFill>
          </a:endParaRPr>
        </a:p>
      </dsp:txBody>
      <dsp:txXfrm>
        <a:off x="4888920" y="3601787"/>
        <a:ext cx="1073033" cy="1073033"/>
      </dsp:txXfrm>
    </dsp:sp>
    <dsp:sp modelId="{53968CAF-971F-4D81-A225-3473C719ACA2}">
      <dsp:nvSpPr>
        <dsp:cNvPr id="0" name=""/>
        <dsp:cNvSpPr/>
      </dsp:nvSpPr>
      <dsp:spPr>
        <a:xfrm rot="10911579">
          <a:off x="4241543" y="3848670"/>
          <a:ext cx="300819" cy="512156"/>
        </a:xfrm>
        <a:prstGeom prst="rightArrow">
          <a:avLst>
            <a:gd name="adj1" fmla="val 60000"/>
            <a:gd name="adj2" fmla="val 50000"/>
          </a:avLst>
        </a:prstGeom>
        <a:solidFill>
          <a:schemeClr val="accent1">
            <a:tint val="60000"/>
            <a:hueOff val="0"/>
            <a:satOff val="0"/>
            <a:lumOff val="0"/>
            <a:alphaOff val="0"/>
          </a:schemeClr>
        </a:solidFill>
        <a:ln w="31750">
          <a:solidFill>
            <a:schemeClr val="accent2">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rot="10800000">
        <a:off x="4331765" y="3952565"/>
        <a:ext cx="210573" cy="307294"/>
      </dsp:txXfrm>
    </dsp:sp>
    <dsp:sp modelId="{24A674D8-E8B4-4099-B822-4E08160D1813}">
      <dsp:nvSpPr>
        <dsp:cNvPr id="0" name=""/>
        <dsp:cNvSpPr/>
      </dsp:nvSpPr>
      <dsp:spPr>
        <a:xfrm>
          <a:off x="1809565" y="3019479"/>
          <a:ext cx="2290969" cy="2077229"/>
        </a:xfrm>
        <a:prstGeom prst="ellipse">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a:solidFill>
                <a:schemeClr val="tx1"/>
              </a:solidFill>
            </a:rPr>
            <a:t>することが</a:t>
          </a:r>
          <a:endParaRPr kumimoji="1" lang="en-US" altLang="ja-JP" sz="1800" b="1" kern="1200">
            <a:solidFill>
              <a:schemeClr val="tx1"/>
            </a:solidFill>
          </a:endParaRPr>
        </a:p>
        <a:p>
          <a:pPr marL="0" lvl="0" indent="0" algn="ctr" defTabSz="800100">
            <a:lnSpc>
              <a:spcPct val="90000"/>
            </a:lnSpc>
            <a:spcBef>
              <a:spcPct val="0"/>
            </a:spcBef>
            <a:spcAft>
              <a:spcPct val="35000"/>
            </a:spcAft>
            <a:buNone/>
          </a:pPr>
          <a:r>
            <a:rPr kumimoji="1" lang="ja-JP" altLang="en-US" sz="1800" b="1" kern="1200">
              <a:solidFill>
                <a:schemeClr val="tx1"/>
              </a:solidFill>
            </a:rPr>
            <a:t>当たり前</a:t>
          </a:r>
          <a:endParaRPr kumimoji="1" lang="en-US" altLang="ja-JP" sz="1800" b="1" kern="1200">
            <a:solidFill>
              <a:schemeClr val="tx1"/>
            </a:solidFill>
          </a:endParaRPr>
        </a:p>
        <a:p>
          <a:pPr marL="0" lvl="0" indent="0" algn="ctr" defTabSz="800100">
            <a:lnSpc>
              <a:spcPct val="90000"/>
            </a:lnSpc>
            <a:spcBef>
              <a:spcPct val="0"/>
            </a:spcBef>
            <a:spcAft>
              <a:spcPct val="35000"/>
            </a:spcAft>
            <a:buNone/>
          </a:pPr>
          <a:r>
            <a:rPr kumimoji="1" lang="en-US" altLang="ja-JP" sz="1800" b="1" kern="1200">
              <a:solidFill>
                <a:schemeClr val="tx1"/>
              </a:solidFill>
            </a:rPr>
            <a:t>ADL</a:t>
          </a:r>
          <a:endParaRPr kumimoji="1" lang="ja-JP" altLang="en-US" sz="1800" b="1" kern="1200">
            <a:solidFill>
              <a:schemeClr val="tx1"/>
            </a:solidFill>
          </a:endParaRPr>
        </a:p>
      </dsp:txBody>
      <dsp:txXfrm>
        <a:off x="2145070" y="3323682"/>
        <a:ext cx="1619959" cy="1468823"/>
      </dsp:txXfrm>
    </dsp:sp>
    <dsp:sp modelId="{CE8A715E-6A63-4700-8F6C-4E512F304A75}">
      <dsp:nvSpPr>
        <dsp:cNvPr id="0" name=""/>
        <dsp:cNvSpPr/>
      </dsp:nvSpPr>
      <dsp:spPr>
        <a:xfrm rot="20996712">
          <a:off x="6292717" y="274873"/>
          <a:ext cx="1799127" cy="547423"/>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rot="10800000">
        <a:off x="6293978" y="398694"/>
        <a:ext cx="1634900" cy="328453"/>
      </dsp:txXfrm>
    </dsp:sp>
    <dsp:sp modelId="{1FF706FC-B98B-43F1-B274-21082B453B46}">
      <dsp:nvSpPr>
        <dsp:cNvPr id="0" name=""/>
        <dsp:cNvSpPr/>
      </dsp:nvSpPr>
      <dsp:spPr>
        <a:xfrm>
          <a:off x="1453762" y="1201369"/>
          <a:ext cx="1517499" cy="151749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b="1" kern="1200">
              <a:solidFill>
                <a:schemeClr val="tx1"/>
              </a:solidFill>
            </a:rPr>
            <a:t>できる</a:t>
          </a:r>
          <a:endParaRPr kumimoji="1" lang="en-US" altLang="ja-JP" sz="1300" b="1" kern="1200">
            <a:solidFill>
              <a:schemeClr val="tx1"/>
            </a:solidFill>
          </a:endParaRPr>
        </a:p>
        <a:p>
          <a:pPr marL="0" lvl="0" indent="0" algn="ctr" defTabSz="577850">
            <a:lnSpc>
              <a:spcPct val="90000"/>
            </a:lnSpc>
            <a:spcBef>
              <a:spcPct val="0"/>
            </a:spcBef>
            <a:spcAft>
              <a:spcPct val="35000"/>
            </a:spcAft>
            <a:buNone/>
          </a:pPr>
          <a:r>
            <a:rPr kumimoji="1" lang="en-US" altLang="ja-JP" sz="1300" b="1" kern="1200">
              <a:solidFill>
                <a:schemeClr val="tx1"/>
              </a:solidFill>
            </a:rPr>
            <a:t>ADL</a:t>
          </a:r>
          <a:endParaRPr kumimoji="1" lang="ja-JP" altLang="en-US" sz="1300" b="1" kern="1200">
            <a:solidFill>
              <a:schemeClr val="tx1"/>
            </a:solidFill>
          </a:endParaRPr>
        </a:p>
      </dsp:txBody>
      <dsp:txXfrm>
        <a:off x="1675995" y="1423602"/>
        <a:ext cx="1073033" cy="1073033"/>
      </dsp:txXfrm>
    </dsp:sp>
    <dsp:sp modelId="{F19514E0-591B-4BC6-9172-F9B3F9C73AB6}">
      <dsp:nvSpPr>
        <dsp:cNvPr id="0" name=""/>
        <dsp:cNvSpPr/>
      </dsp:nvSpPr>
      <dsp:spPr>
        <a:xfrm rot="19440000">
          <a:off x="2923501" y="1040632"/>
          <a:ext cx="404230" cy="512156"/>
        </a:xfrm>
        <a:prstGeom prst="rightArrow">
          <a:avLst>
            <a:gd name="adj1" fmla="val 60000"/>
            <a:gd name="adj2" fmla="val 50000"/>
          </a:avLst>
        </a:prstGeom>
        <a:solidFill>
          <a:schemeClr val="accent1">
            <a:tint val="60000"/>
            <a:hueOff val="0"/>
            <a:satOff val="0"/>
            <a:lumOff val="0"/>
            <a:alphaOff val="0"/>
          </a:schemeClr>
        </a:solidFill>
        <a:ln w="31750">
          <a:solidFill>
            <a:schemeClr val="accent2">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a:off x="2935081" y="1178703"/>
        <a:ext cx="282961" cy="30729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5"/>
            <a:ext cx="2950375" cy="498966"/>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221" y="5"/>
            <a:ext cx="2950374" cy="498966"/>
          </a:xfrm>
          <a:prstGeom prst="rect">
            <a:avLst/>
          </a:prstGeom>
        </p:spPr>
        <p:txBody>
          <a:bodyPr vert="horz" lIns="92236" tIns="46118" rIns="92236" bIns="46118" rtlCol="0"/>
          <a:lstStyle>
            <a:lvl1pPr algn="r">
              <a:defRPr sz="1200"/>
            </a:lvl1pPr>
          </a:lstStyle>
          <a:p>
            <a:fld id="{82C23ECC-C2F8-4DF3-A14F-2A051BDBE31C}" type="datetimeFigureOut">
              <a:rPr kumimoji="1" lang="ja-JP" altLang="en-US" smtClean="0"/>
              <a:pPr/>
              <a:t>2024/11/5</a:t>
            </a:fld>
            <a:endParaRPr kumimoji="1" lang="ja-JP" altLang="en-US"/>
          </a:p>
        </p:txBody>
      </p:sp>
      <p:sp>
        <p:nvSpPr>
          <p:cNvPr id="4" name="スライド イメージ プレースホルダー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92236" tIns="46118" rIns="92236" bIns="46118" rtlCol="0" anchor="ctr"/>
          <a:lstStyle/>
          <a:p>
            <a:endParaRPr lang="ja-JP" altLang="en-US"/>
          </a:p>
        </p:txBody>
      </p:sp>
      <p:sp>
        <p:nvSpPr>
          <p:cNvPr id="5" name="ノート プレースホルダー 4"/>
          <p:cNvSpPr>
            <a:spLocks noGrp="1"/>
          </p:cNvSpPr>
          <p:nvPr>
            <p:ph type="body" sz="quarter" idx="3"/>
          </p:nvPr>
        </p:nvSpPr>
        <p:spPr>
          <a:xfrm>
            <a:off x="680239" y="4783359"/>
            <a:ext cx="5446723" cy="3913365"/>
          </a:xfrm>
          <a:prstGeom prst="rect">
            <a:avLst/>
          </a:prstGeom>
        </p:spPr>
        <p:txBody>
          <a:bodyPr vert="horz" lIns="92236" tIns="46118" rIns="92236" bIns="461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374"/>
            <a:ext cx="2950375" cy="498966"/>
          </a:xfrm>
          <a:prstGeom prst="rect">
            <a:avLst/>
          </a:prstGeom>
        </p:spPr>
        <p:txBody>
          <a:bodyPr vert="horz" lIns="92236" tIns="46118" rIns="92236" bIns="461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221" y="9440374"/>
            <a:ext cx="2950374" cy="498966"/>
          </a:xfrm>
          <a:prstGeom prst="rect">
            <a:avLst/>
          </a:prstGeom>
        </p:spPr>
        <p:txBody>
          <a:bodyPr vert="horz" lIns="92236" tIns="46118" rIns="92236" bIns="46118" rtlCol="0" anchor="b"/>
          <a:lstStyle>
            <a:lvl1pPr algn="r">
              <a:defRPr sz="1200"/>
            </a:lvl1pPr>
          </a:lstStyle>
          <a:p>
            <a:fld id="{8B78F37C-FF42-41E7-AC05-CD8CBB1A8D4B}" type="slidenum">
              <a:rPr kumimoji="1" lang="ja-JP" altLang="en-US" smtClean="0"/>
              <a:pPr/>
              <a:t>‹#›</a:t>
            </a:fld>
            <a:endParaRPr kumimoji="1" lang="ja-JP" altLang="en-US"/>
          </a:p>
        </p:txBody>
      </p:sp>
    </p:spTree>
    <p:extLst>
      <p:ext uri="{BB962C8B-B14F-4D97-AF65-F5344CB8AC3E}">
        <p14:creationId xmlns:p14="http://schemas.microsoft.com/office/powerpoint/2010/main" val="8914795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kern="100" dirty="0">
                <a:latin typeface="HGPｺﾞｼｯｸE" panose="020B0900000000000000" pitchFamily="50" charset="-128"/>
                <a:ea typeface="HGPｺﾞｼｯｸE" panose="020B0900000000000000" pitchFamily="50" charset="-128"/>
                <a:cs typeface="Times New Roman" panose="02020603050405020304" pitchFamily="18" charset="0"/>
              </a:rPr>
              <a:t>１３：３０</a:t>
            </a:r>
            <a:endParaRPr lang="en-US" altLang="ja-JP" kern="100" dirty="0">
              <a:latin typeface="HGPｺﾞｼｯｸE" panose="020B0900000000000000" pitchFamily="50" charset="-128"/>
              <a:ea typeface="HGPｺﾞｼｯｸE" panose="020B0900000000000000" pitchFamily="50" charset="-128"/>
              <a:cs typeface="Times New Roman" panose="02020603050405020304" pitchFamily="18" charset="0"/>
            </a:endParaRPr>
          </a:p>
          <a:p>
            <a:endParaRPr lang="en-US" altLang="ja-JP" kern="100" dirty="0">
              <a:latin typeface="HGPｺﾞｼｯｸE" panose="020B0900000000000000" pitchFamily="50" charset="-128"/>
              <a:ea typeface="HGPｺﾞｼｯｸE" panose="020B0900000000000000" pitchFamily="50" charset="-128"/>
              <a:cs typeface="Times New Roman" panose="02020603050405020304" pitchFamily="18" charset="0"/>
            </a:endParaRPr>
          </a:p>
          <a:p>
            <a:r>
              <a:rPr lang="ja-JP" altLang="en-US" kern="100" dirty="0">
                <a:latin typeface="HGPｺﾞｼｯｸE" panose="020B0900000000000000" pitchFamily="50" charset="-128"/>
                <a:ea typeface="HGPｺﾞｼｯｸE" panose="020B0900000000000000" pitchFamily="50" charset="-128"/>
                <a:cs typeface="Times New Roman" panose="02020603050405020304" pitchFamily="18" charset="0"/>
              </a:rPr>
              <a:t>定刻になりましたので、感染症予防研修を開催します。</a:t>
            </a:r>
            <a:endParaRPr lang="en-US" altLang="ja-JP" kern="100" dirty="0">
              <a:latin typeface="HGPｺﾞｼｯｸE" panose="020B0900000000000000" pitchFamily="50" charset="-128"/>
              <a:ea typeface="HGPｺﾞｼｯｸE" panose="020B0900000000000000" pitchFamily="50" charset="-128"/>
              <a:cs typeface="Times New Roman" panose="02020603050405020304" pitchFamily="18" charset="0"/>
            </a:endParaRPr>
          </a:p>
          <a:p>
            <a:endParaRPr lang="en-US" altLang="ja-JP" kern="100" dirty="0">
              <a:latin typeface="HGPｺﾞｼｯｸE" panose="020B0900000000000000" pitchFamily="50" charset="-128"/>
              <a:ea typeface="HGPｺﾞｼｯｸE" panose="020B0900000000000000" pitchFamily="50" charset="-128"/>
              <a:cs typeface="Times New Roman" panose="02020603050405020304" pitchFamily="18" charset="0"/>
            </a:endParaRPr>
          </a:p>
          <a:p>
            <a:r>
              <a:rPr lang="ja-JP" altLang="en-US" kern="100" dirty="0">
                <a:latin typeface="HGPｺﾞｼｯｸE" panose="020B0900000000000000" pitchFamily="50" charset="-128"/>
                <a:ea typeface="HGPｺﾞｼｯｸE" panose="020B0900000000000000" pitchFamily="50" charset="-128"/>
                <a:cs typeface="Times New Roman" panose="02020603050405020304" pitchFamily="18" charset="0"/>
              </a:rPr>
              <a:t>今回は、</a:t>
            </a:r>
            <a:r>
              <a:rPr lang="ja-JP" altLang="ja-JP" kern="100" dirty="0">
                <a:latin typeface="HGPｺﾞｼｯｸE" panose="020B0900000000000000" pitchFamily="50" charset="-128"/>
                <a:ea typeface="HGPｺﾞｼｯｸE" panose="020B0900000000000000" pitchFamily="50" charset="-128"/>
                <a:cs typeface="Times New Roman" panose="02020603050405020304" pitchFamily="18" charset="0"/>
              </a:rPr>
              <a:t>「感染症集団発生時の手順について</a:t>
            </a:r>
            <a:r>
              <a:rPr lang="ja-JP" altLang="en-US" kern="100" dirty="0">
                <a:latin typeface="HGPｺﾞｼｯｸE" panose="020B0900000000000000" pitchFamily="50" charset="-128"/>
                <a:ea typeface="HGPｺﾞｼｯｸE" panose="020B0900000000000000" pitchFamily="50" charset="-128"/>
                <a:cs typeface="Times New Roman" panose="02020603050405020304" pitchFamily="18" charset="0"/>
              </a:rPr>
              <a:t>、</a:t>
            </a:r>
            <a:r>
              <a:rPr lang="ja-JP" altLang="ja-JP" kern="100" dirty="0">
                <a:latin typeface="HGPｺﾞｼｯｸE" panose="020B0900000000000000" pitchFamily="50" charset="-128"/>
                <a:ea typeface="HGPｺﾞｼｯｸE" panose="020B0900000000000000" pitchFamily="50" charset="-128"/>
                <a:cs typeface="Times New Roman" panose="02020603050405020304" pitchFamily="18" charset="0"/>
              </a:rPr>
              <a:t>事例から</a:t>
            </a:r>
            <a:r>
              <a:rPr lang="ja-JP" altLang="en-US" kern="100" dirty="0">
                <a:latin typeface="HGPｺﾞｼｯｸE" panose="020B0900000000000000" pitchFamily="50" charset="-128"/>
                <a:ea typeface="HGPｺﾞｼｯｸE" panose="020B0900000000000000" pitchFamily="50" charset="-128"/>
                <a:cs typeface="Times New Roman" panose="02020603050405020304" pitchFamily="18" charset="0"/>
              </a:rPr>
              <a:t>具体的に</a:t>
            </a:r>
            <a:r>
              <a:rPr lang="ja-JP" altLang="ja-JP" kern="100" dirty="0">
                <a:latin typeface="HGPｺﾞｼｯｸE" panose="020B0900000000000000" pitchFamily="50" charset="-128"/>
                <a:ea typeface="HGPｺﾞｼｯｸE" panose="020B0900000000000000" pitchFamily="50" charset="-128"/>
                <a:cs typeface="Times New Roman" panose="02020603050405020304" pitchFamily="18" charset="0"/>
              </a:rPr>
              <a:t>学ぼう</a:t>
            </a:r>
            <a:r>
              <a:rPr lang="ja-JP" altLang="ja-JP" dirty="0">
                <a:latin typeface="HGPｺﾞｼｯｸE" panose="020B0900000000000000" pitchFamily="50" charset="-128"/>
                <a:ea typeface="HGPｺﾞｼｯｸE" panose="020B0900000000000000" pitchFamily="50" charset="-128"/>
                <a:cs typeface="Times New Roman" panose="02020603050405020304" pitchFamily="18" charset="0"/>
              </a:rPr>
              <a:t>」</a:t>
            </a:r>
            <a:r>
              <a:rPr lang="ja-JP" altLang="en-US" dirty="0">
                <a:latin typeface="HGPｺﾞｼｯｸE" panose="020B0900000000000000" pitchFamily="50" charset="-128"/>
                <a:ea typeface="HGPｺﾞｼｯｸE" panose="020B0900000000000000" pitchFamily="50" charset="-128"/>
                <a:cs typeface="Times New Roman" panose="02020603050405020304" pitchFamily="18" charset="0"/>
              </a:rPr>
              <a:t>をテーマに、</a:t>
            </a:r>
            <a:endParaRPr lang="en-US" altLang="ja-JP" dirty="0">
              <a:latin typeface="HGPｺﾞｼｯｸE" panose="020B0900000000000000" pitchFamily="50" charset="-128"/>
              <a:ea typeface="HGPｺﾞｼｯｸE" panose="020B0900000000000000" pitchFamily="50" charset="-128"/>
              <a:cs typeface="Times New Roman" panose="02020603050405020304" pitchFamily="18" charset="0"/>
            </a:endParaRPr>
          </a:p>
          <a:p>
            <a:r>
              <a:rPr lang="en-US" altLang="ja-JP" dirty="0">
                <a:latin typeface="HGPｺﾞｼｯｸE" panose="020B0900000000000000" pitchFamily="50" charset="-128"/>
                <a:ea typeface="HGPｺﾞｼｯｸE" panose="020B0900000000000000" pitchFamily="50" charset="-128"/>
                <a:cs typeface="Times New Roman" panose="02020603050405020304" pitchFamily="18" charset="0"/>
              </a:rPr>
              <a:t>GW</a:t>
            </a:r>
            <a:r>
              <a:rPr lang="ja-JP" altLang="en-US" dirty="0">
                <a:latin typeface="HGPｺﾞｼｯｸE" panose="020B0900000000000000" pitchFamily="50" charset="-128"/>
                <a:ea typeface="HGPｺﾞｼｯｸE" panose="020B0900000000000000" pitchFamily="50" charset="-128"/>
                <a:cs typeface="Times New Roman" panose="02020603050405020304" pitchFamily="18" charset="0"/>
              </a:rPr>
              <a:t>を中心に、</a:t>
            </a:r>
            <a:r>
              <a:rPr lang="ja-JP" altLang="ja-JP" dirty="0">
                <a:latin typeface="HGPｺﾞｼｯｸE" panose="020B0900000000000000" pitchFamily="50" charset="-128"/>
                <a:ea typeface="HGPｺﾞｼｯｸE" panose="020B0900000000000000" pitchFamily="50" charset="-128"/>
                <a:cs typeface="Times New Roman" panose="02020603050405020304" pitchFamily="18" charset="0"/>
              </a:rPr>
              <a:t>各施設での取り組みや</a:t>
            </a:r>
            <a:r>
              <a:rPr lang="en-US" altLang="ja-JP" dirty="0">
                <a:latin typeface="HGPｺﾞｼｯｸE" panose="020B0900000000000000" pitchFamily="50" charset="-128"/>
                <a:ea typeface="HGPｺﾞｼｯｸE" panose="020B0900000000000000" pitchFamily="50" charset="-128"/>
                <a:cs typeface="Times New Roman" panose="02020603050405020304" pitchFamily="18" charset="0"/>
              </a:rPr>
              <a:t>ADL</a:t>
            </a:r>
            <a:r>
              <a:rPr lang="ja-JP" altLang="ja-JP" dirty="0">
                <a:latin typeface="HGPｺﾞｼｯｸE" panose="020B0900000000000000" pitchFamily="50" charset="-128"/>
                <a:ea typeface="HGPｺﾞｼｯｸE" panose="020B0900000000000000" pitchFamily="50" charset="-128"/>
                <a:cs typeface="Times New Roman" panose="02020603050405020304" pitchFamily="18" charset="0"/>
              </a:rPr>
              <a:t>維持</a:t>
            </a:r>
            <a:r>
              <a:rPr lang="ja-JP" altLang="en-US" dirty="0">
                <a:latin typeface="HGPｺﾞｼｯｸE" panose="020B0900000000000000" pitchFamily="50" charset="-128"/>
                <a:ea typeface="HGPｺﾞｼｯｸE" panose="020B0900000000000000" pitchFamily="50" charset="-128"/>
                <a:cs typeface="Times New Roman" panose="02020603050405020304" pitchFamily="18" charset="0"/>
              </a:rPr>
              <a:t>対策も</a:t>
            </a:r>
            <a:r>
              <a:rPr lang="ja-JP" altLang="ja-JP" dirty="0">
                <a:latin typeface="HGPｺﾞｼｯｸE" panose="020B0900000000000000" pitchFamily="50" charset="-128"/>
                <a:ea typeface="HGPｺﾞｼｯｸE" panose="020B0900000000000000" pitchFamily="50" charset="-128"/>
                <a:cs typeface="Times New Roman" panose="02020603050405020304" pitchFamily="18" charset="0"/>
              </a:rPr>
              <a:t>共有</a:t>
            </a:r>
            <a:r>
              <a:rPr lang="ja-JP" altLang="en-US" dirty="0">
                <a:latin typeface="HGPｺﾞｼｯｸE" panose="020B0900000000000000" pitchFamily="50" charset="-128"/>
                <a:ea typeface="HGPｺﾞｼｯｸE" panose="020B0900000000000000" pitchFamily="50" charset="-128"/>
                <a:cs typeface="Times New Roman" panose="02020603050405020304" pitchFamily="18" charset="0"/>
              </a:rPr>
              <a:t>しながら、皆さんで具体的な手順を学んでいきたいと思います。</a:t>
            </a:r>
            <a:endParaRPr lang="en-US" altLang="ja-JP" dirty="0">
              <a:latin typeface="HGPｺﾞｼｯｸE" panose="020B0900000000000000" pitchFamily="50" charset="-128"/>
              <a:ea typeface="HGPｺﾞｼｯｸE" panose="020B0900000000000000" pitchFamily="50" charset="-128"/>
              <a:cs typeface="Times New Roman" panose="02020603050405020304" pitchFamily="18" charset="0"/>
            </a:endParaRPr>
          </a:p>
          <a:p>
            <a:endParaRPr lang="en-US" altLang="ja-JP" dirty="0">
              <a:latin typeface="HGPｺﾞｼｯｸE" panose="020B0900000000000000" pitchFamily="50" charset="-128"/>
              <a:ea typeface="HGPｺﾞｼｯｸE" panose="020B0900000000000000" pitchFamily="50" charset="-128"/>
              <a:cs typeface="Times New Roman" panose="02020603050405020304" pitchFamily="18" charset="0"/>
            </a:endParaRPr>
          </a:p>
          <a:p>
            <a:r>
              <a:rPr lang="ja-JP" altLang="en-US" dirty="0">
                <a:latin typeface="HGPｺﾞｼｯｸE" panose="020B0900000000000000" pitchFamily="50" charset="-128"/>
                <a:ea typeface="HGPｺﾞｼｯｸE" panose="020B0900000000000000" pitchFamily="50" charset="-128"/>
                <a:cs typeface="Times New Roman" panose="02020603050405020304" pitchFamily="18" charset="0"/>
              </a:rPr>
              <a:t>開催にあたり、坂井健康福祉センター　髙木所長がご挨拶申し上げます。</a:t>
            </a:r>
            <a:endParaRPr kumimoji="1" lang="ja-JP" altLang="en-US" dirty="0"/>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1</a:t>
            </a:fld>
            <a:endParaRPr kumimoji="1" lang="ja-JP" altLang="en-US"/>
          </a:p>
        </p:txBody>
      </p:sp>
    </p:spTree>
    <p:extLst>
      <p:ext uri="{BB962C8B-B14F-4D97-AF65-F5344CB8AC3E}">
        <p14:creationId xmlns:p14="http://schemas.microsoft.com/office/powerpoint/2010/main" val="263626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はいありがとうございます。</a:t>
            </a:r>
            <a:endParaRPr kumimoji="1" lang="en-US" altLang="ja-JP" dirty="0"/>
          </a:p>
          <a:p>
            <a:r>
              <a:rPr kumimoji="1" lang="ja-JP" altLang="en-US" dirty="0"/>
              <a:t>今、資料も配布させていただいていますが、まずやることは、施設長をトップに指揮命令系統を確立し、併設施設も含め確立したことを明確に、見える化してください。</a:t>
            </a:r>
            <a:endParaRPr kumimoji="1" lang="en-US" altLang="ja-JP" dirty="0"/>
          </a:p>
          <a:p>
            <a:endParaRPr kumimoji="1" lang="en-US" altLang="ja-JP" dirty="0"/>
          </a:p>
          <a:p>
            <a:r>
              <a:rPr kumimoji="1" lang="ja-JP" altLang="en-US" dirty="0"/>
              <a:t>指揮命令系統と各職員の役割を全職員に具体的に示し、各自が理解したうえで、同じ方向を向いて対応できることが重要です。</a:t>
            </a:r>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10</a:t>
            </a:fld>
            <a:endParaRPr kumimoji="1" lang="ja-JP" altLang="en-US"/>
          </a:p>
        </p:txBody>
      </p:sp>
    </p:spTree>
    <p:extLst>
      <p:ext uri="{BB962C8B-B14F-4D97-AF65-F5344CB8AC3E}">
        <p14:creationId xmlns:p14="http://schemas.microsoft.com/office/powerpoint/2010/main" val="446901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次に、情報の整理と、それを全職員に共有する体制を整備してください。</a:t>
            </a:r>
            <a:endParaRPr kumimoji="1" lang="en-US" altLang="ja-JP" dirty="0"/>
          </a:p>
          <a:p>
            <a:endParaRPr kumimoji="1" lang="en-US" altLang="ja-JP" dirty="0"/>
          </a:p>
          <a:p>
            <a:r>
              <a:rPr kumimoji="1" lang="ja-JP" altLang="en-US" dirty="0"/>
              <a:t>今、施設内で何が起こっていてどんな対応がなされているのか、自分は何をすべきかについて、職員が常時、見て確認、認識できるようにホワイトボードに貼る、紙で配布して表示しておくなど、必ず見える化することが重要です。</a:t>
            </a:r>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11</a:t>
            </a:fld>
            <a:endParaRPr kumimoji="1" lang="ja-JP" altLang="en-US"/>
          </a:p>
        </p:txBody>
      </p:sp>
    </p:spTree>
    <p:extLst>
      <p:ext uri="{BB962C8B-B14F-4D97-AF65-F5344CB8AC3E}">
        <p14:creationId xmlns:p14="http://schemas.microsoft.com/office/powerpoint/2010/main" val="3344719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a:t>
            </a:r>
            <a:r>
              <a:rPr lang="ja-JP" altLang="en-US" dirty="0"/>
              <a:t>状況に応じ、速やかに保健所や嘱託医に報告、相談をしてください。</a:t>
            </a:r>
            <a:endParaRPr lang="en-US" altLang="ja-JP" dirty="0"/>
          </a:p>
          <a:p>
            <a:endParaRPr lang="en-US" altLang="ja-JP" dirty="0"/>
          </a:p>
          <a:p>
            <a:r>
              <a:rPr lang="ja-JP" altLang="en-US" dirty="0"/>
              <a:t>高齢者の場合は重症化させないことが最も重要ですので、必ず嘱託医や主治医の指示を仰ぎ、早めの受診等、医療につなげることが重要です。</a:t>
            </a:r>
            <a:endParaRPr lang="en-US" altLang="ja-JP" dirty="0"/>
          </a:p>
          <a:p>
            <a:endParaRPr lang="en-US" altLang="ja-JP" dirty="0"/>
          </a:p>
          <a:p>
            <a:r>
              <a:rPr lang="ja-JP" altLang="en-US" dirty="0"/>
              <a:t>保健所に報告する際には、平面図や有症者の名簿等を提出いただき、そのうえで、ゾーニングや感染防御対策を一緒に検討していきます。</a:t>
            </a:r>
            <a:endParaRPr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12</a:t>
            </a:fld>
            <a:endParaRPr kumimoji="1" lang="ja-JP" altLang="en-US"/>
          </a:p>
        </p:txBody>
      </p:sp>
    </p:spTree>
    <p:extLst>
      <p:ext uri="{BB962C8B-B14F-4D97-AF65-F5344CB8AC3E}">
        <p14:creationId xmlns:p14="http://schemas.microsoft.com/office/powerpoint/2010/main" val="2655555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他にもスライドのような、施設概要や感染対策状況、有症者の導線がわかるもの等の情報があると、効果的な対策を検討できますのが、感染期に準備する時間はありませんので、平時から準備し、嘱託医や市、家族とも相談のうえ、報告様式や情報共有の方法を決めておくとよいです</a:t>
            </a:r>
            <a:r>
              <a:rPr lang="ja-JP" altLang="en-US" dirty="0"/>
              <a:t>。</a:t>
            </a:r>
            <a:endParaRPr lang="en-US" altLang="ja-JP" dirty="0"/>
          </a:p>
          <a:p>
            <a:endParaRPr kumimoji="1" lang="en-US" altLang="ja-JP" dirty="0"/>
          </a:p>
          <a:p>
            <a:r>
              <a:rPr kumimoji="1" lang="ja-JP" altLang="en-US" dirty="0"/>
              <a:t>更衣室や休憩室等は密になりやすく濃厚接触に該当しやすい空間ですので、利用者や利用時間わかるよう、出入り口に記録をしてもらっておくとよいです。</a:t>
            </a:r>
            <a:endParaRPr kumimoji="1" lang="en-US" altLang="ja-JP" dirty="0"/>
          </a:p>
          <a:p>
            <a:r>
              <a:rPr kumimoji="1" lang="ja-JP" altLang="en-US" dirty="0"/>
              <a:t>その他、行事予定表等も準備してあると、業務見直し等にも活用でき有用です。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13</a:t>
            </a:fld>
            <a:endParaRPr kumimoji="1" lang="ja-JP" altLang="en-US"/>
          </a:p>
        </p:txBody>
      </p:sp>
    </p:spTree>
    <p:extLst>
      <p:ext uri="{BB962C8B-B14F-4D97-AF65-F5344CB8AC3E}">
        <p14:creationId xmlns:p14="http://schemas.microsoft.com/office/powerpoint/2010/main" val="2432271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それでは、次に　情報の整理と現状や課題の分析していきましょう。</a:t>
            </a:r>
            <a:endParaRPr lang="en-US" altLang="ja-JP"/>
          </a:p>
          <a:p>
            <a:endParaRPr lang="en-US" altLang="ja-JP"/>
          </a:p>
          <a:p>
            <a:r>
              <a:rPr lang="ja-JP" altLang="en-US"/>
              <a:t>今、職員のサザエさんのコロナ陽性を把握し、施設内の指揮命令系統を確立しました。</a:t>
            </a:r>
            <a:endParaRPr lang="en-US" altLang="ja-JP"/>
          </a:p>
          <a:p>
            <a:r>
              <a:rPr lang="ja-JP" altLang="en-US"/>
              <a:t>さらに、サザエさんの勤務状況や入所者等との接触状況等を確認しました。</a:t>
            </a:r>
            <a:endParaRPr lang="en-US" altLang="ja-JP"/>
          </a:p>
          <a:p>
            <a:endParaRPr lang="en-US" altLang="ja-JP"/>
          </a:p>
          <a:p>
            <a:r>
              <a:rPr lang="ja-JP" altLang="en-US"/>
              <a:t>今からその膨大な情報をお伝えします。</a:t>
            </a:r>
            <a:endParaRPr lang="en-US" altLang="ja-JP"/>
          </a:p>
          <a:p>
            <a:r>
              <a:rPr lang="ja-JP" altLang="en-US"/>
              <a:t>次のワークでは、その情報から、今現場で何が起こっていて何をすべきかを考えていきますので、各自で情報を整理し、課題を抽出しながら聞いてください。</a:t>
            </a:r>
            <a:endParaRPr kumimoji="1" lang="ja-JP" altLang="en-US"/>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14</a:t>
            </a:fld>
            <a:endParaRPr kumimoji="1" lang="ja-JP" altLang="en-US"/>
          </a:p>
        </p:txBody>
      </p:sp>
    </p:spTree>
    <p:extLst>
      <p:ext uri="{BB962C8B-B14F-4D97-AF65-F5344CB8AC3E}">
        <p14:creationId xmlns:p14="http://schemas.microsoft.com/office/powerpoint/2010/main" val="2637289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3600">
                <a:solidFill>
                  <a:srgbClr val="FF0000"/>
                </a:solidFill>
              </a:rPr>
              <a:t>【</a:t>
            </a:r>
            <a:r>
              <a:rPr kumimoji="1" lang="ja-JP" altLang="en-US" sz="3600">
                <a:solidFill>
                  <a:srgbClr val="FF0000"/>
                </a:solidFill>
              </a:rPr>
              <a:t>ここからは録音音声</a:t>
            </a:r>
            <a:r>
              <a:rPr kumimoji="1" lang="en-US" altLang="ja-JP" sz="3600">
                <a:solidFill>
                  <a:srgbClr val="FF0000"/>
                </a:solidFill>
              </a:rPr>
              <a:t>】</a:t>
            </a:r>
          </a:p>
          <a:p>
            <a:endParaRPr kumimoji="1" lang="en-US" altLang="ja-JP"/>
          </a:p>
          <a:p>
            <a:r>
              <a:rPr kumimoji="1" lang="ja-JP" altLang="en-US"/>
              <a:t>まず、施設の概要です。</a:t>
            </a:r>
            <a:endParaRPr kumimoji="1" lang="en-US" altLang="ja-JP"/>
          </a:p>
          <a:p>
            <a:endParaRPr kumimoji="1" lang="en-US" altLang="ja-JP"/>
          </a:p>
          <a:p>
            <a:r>
              <a:rPr kumimoji="1" lang="ja-JP" altLang="en-US"/>
              <a:t>かもめ荘は、４階建ての東棟と西棟に、各１０部屋の個室があるユニット型の特別養護老人ホームです。</a:t>
            </a:r>
            <a:endParaRPr kumimoji="1" lang="en-US" altLang="ja-JP"/>
          </a:p>
          <a:p>
            <a:r>
              <a:rPr kumimoji="1" lang="ja-JP" altLang="en-US"/>
              <a:t>入所定員は</a:t>
            </a:r>
            <a:r>
              <a:rPr kumimoji="1" lang="en-US" altLang="ja-JP"/>
              <a:t>80</a:t>
            </a:r>
            <a:r>
              <a:rPr kumimoji="1" lang="ja-JP" altLang="en-US"/>
              <a:t>名です。</a:t>
            </a:r>
            <a:endParaRPr kumimoji="1" lang="en-US" altLang="ja-JP"/>
          </a:p>
          <a:p>
            <a:pPr defTabSz="914331">
              <a:defRPr/>
            </a:pPr>
            <a:r>
              <a:rPr lang="ja-JP" altLang="en-US">
                <a:latin typeface="+mn-ea"/>
              </a:rPr>
              <a:t>職員数は介護職員５２名、看護職員６名、事務職員５名、その他、生活相談員や給食職員等が７名おり、</a:t>
            </a:r>
            <a:endParaRPr lang="en-US" altLang="ja-JP">
              <a:latin typeface="+mn-ea"/>
            </a:endParaRPr>
          </a:p>
          <a:p>
            <a:pPr defTabSz="914331">
              <a:defRPr/>
            </a:pPr>
            <a:r>
              <a:rPr lang="ja-JP" altLang="en-US">
                <a:latin typeface="+mn-ea"/>
              </a:rPr>
              <a:t>計７０名が勤務しています。</a:t>
            </a:r>
            <a:endParaRPr lang="en-US" altLang="ja-JP">
              <a:latin typeface="+mn-ea"/>
            </a:endParaRPr>
          </a:p>
          <a:p>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15</a:t>
            </a:fld>
            <a:endParaRPr kumimoji="1" lang="ja-JP" altLang="en-US"/>
          </a:p>
        </p:txBody>
      </p:sp>
    </p:spTree>
    <p:extLst>
      <p:ext uri="{BB962C8B-B14F-4D97-AF65-F5344CB8AC3E}">
        <p14:creationId xmlns:p14="http://schemas.microsoft.com/office/powerpoint/2010/main" val="1354909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1">
              <a:defRPr/>
            </a:pPr>
            <a:r>
              <a:rPr kumimoji="1" lang="ja-JP" altLang="en-US"/>
              <a:t>かもめ荘の介護士の勤務は、スライドのとおり、</a:t>
            </a:r>
            <a:r>
              <a:rPr kumimoji="1" lang="en-US" altLang="ja-JP"/>
              <a:t>4</a:t>
            </a:r>
            <a:r>
              <a:rPr kumimoji="1" lang="ja-JP" altLang="en-US"/>
              <a:t>交代です。</a:t>
            </a:r>
            <a:endParaRPr kumimoji="1" lang="en-US" altLang="ja-JP"/>
          </a:p>
          <a:p>
            <a:pPr defTabSz="914331">
              <a:defRPr/>
            </a:pPr>
            <a:endParaRPr kumimoji="1" lang="en-US" altLang="ja-JP"/>
          </a:p>
          <a:p>
            <a:pPr defTabSz="914331">
              <a:defRPr/>
            </a:pPr>
            <a:r>
              <a:rPr kumimoji="1" lang="ja-JP" altLang="en-US"/>
              <a:t>夜勤が</a:t>
            </a:r>
            <a:r>
              <a:rPr kumimoji="1" lang="en-US" altLang="ja-JP"/>
              <a:t>22</a:t>
            </a:r>
            <a:r>
              <a:rPr kumimoji="1" lang="ja-JP" altLang="en-US"/>
              <a:t>時から翌日の</a:t>
            </a:r>
            <a:r>
              <a:rPr kumimoji="1" lang="en-US" altLang="ja-JP"/>
              <a:t>9</a:t>
            </a:r>
            <a:r>
              <a:rPr kumimoji="1" lang="ja-JP" altLang="en-US"/>
              <a:t>時半となっており、夜勤のときは東西の両ユニットを往来します。</a:t>
            </a:r>
            <a:endParaRPr kumimoji="1" lang="en-US" altLang="ja-JP"/>
          </a:p>
          <a:p>
            <a:pPr defTabSz="914331">
              <a:defRPr/>
            </a:pPr>
            <a:endParaRPr kumimoji="1" lang="en-US" altLang="ja-JP"/>
          </a:p>
          <a:p>
            <a:r>
              <a:rPr kumimoji="1" lang="ja-JP" altLang="en-US"/>
              <a:t>また、協力医療機関はかもめ病院です。</a:t>
            </a:r>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16</a:t>
            </a:fld>
            <a:endParaRPr kumimoji="1" lang="ja-JP" altLang="en-US"/>
          </a:p>
        </p:txBody>
      </p:sp>
    </p:spTree>
    <p:extLst>
      <p:ext uri="{BB962C8B-B14F-4D97-AF65-F5344CB8AC3E}">
        <p14:creationId xmlns:p14="http://schemas.microsoft.com/office/powerpoint/2010/main" val="2207928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1">
              <a:defRPr/>
            </a:pPr>
            <a:r>
              <a:rPr kumimoji="1" lang="ja-JP" altLang="en-US"/>
              <a:t>各階の介護職員数と看護職員の状況です。</a:t>
            </a:r>
            <a:endParaRPr kumimoji="1" lang="en-US" altLang="ja-JP"/>
          </a:p>
          <a:p>
            <a:pPr defTabSz="914331">
              <a:defRPr/>
            </a:pPr>
            <a:endParaRPr kumimoji="1" lang="en-US" altLang="ja-JP"/>
          </a:p>
          <a:p>
            <a:pPr defTabSz="914331">
              <a:defRPr/>
            </a:pPr>
            <a:r>
              <a:rPr kumimoji="1" lang="ja-JP" altLang="en-US"/>
              <a:t>介護職員は西棟が６名、東棟が６名、両棟を往来する職員が１名の計</a:t>
            </a:r>
            <a:r>
              <a:rPr kumimoji="1" lang="en-US" altLang="ja-JP"/>
              <a:t>13</a:t>
            </a:r>
            <a:r>
              <a:rPr kumimoji="1" lang="ja-JP" altLang="en-US"/>
              <a:t>名います。</a:t>
            </a:r>
            <a:endParaRPr kumimoji="1" lang="en-US" altLang="ja-JP"/>
          </a:p>
          <a:p>
            <a:pPr defTabSz="914331">
              <a:defRPr/>
            </a:pPr>
            <a:endParaRPr kumimoji="1" lang="en-US" altLang="ja-JP"/>
          </a:p>
          <a:p>
            <a:pPr defTabSz="914331">
              <a:defRPr/>
            </a:pPr>
            <a:r>
              <a:rPr kumimoji="1" lang="ja-JP" altLang="en-US"/>
              <a:t>看護師は、各階に専任の看護師が１名ずつと、</a:t>
            </a:r>
            <a:r>
              <a:rPr kumimoji="1" lang="en-US" altLang="ja-JP"/>
              <a:t>1</a:t>
            </a:r>
            <a:r>
              <a:rPr kumimoji="1" lang="ja-JP" altLang="en-US" err="1"/>
              <a:t>，</a:t>
            </a:r>
            <a:r>
              <a:rPr kumimoji="1" lang="en-US" altLang="ja-JP"/>
              <a:t>2</a:t>
            </a:r>
            <a:r>
              <a:rPr kumimoji="1" lang="ja-JP" altLang="en-US"/>
              <a:t>階をまとめるリーダー、</a:t>
            </a:r>
            <a:r>
              <a:rPr kumimoji="1" lang="en-US" altLang="ja-JP"/>
              <a:t>3</a:t>
            </a:r>
            <a:r>
              <a:rPr kumimoji="1" lang="ja-JP" altLang="en-US" err="1"/>
              <a:t>、</a:t>
            </a:r>
            <a:r>
              <a:rPr kumimoji="1" lang="en-US" altLang="ja-JP"/>
              <a:t>4</a:t>
            </a:r>
            <a:r>
              <a:rPr kumimoji="1" lang="ja-JP" altLang="en-US"/>
              <a:t>階をまとめるリーダーが各</a:t>
            </a:r>
            <a:r>
              <a:rPr kumimoji="1" lang="en-US" altLang="ja-JP"/>
              <a:t>1</a:t>
            </a:r>
            <a:r>
              <a:rPr kumimoji="1" lang="ja-JP" altLang="en-US"/>
              <a:t>名います。</a:t>
            </a:r>
            <a:endParaRPr kumimoji="1" lang="en-US" altLang="ja-JP"/>
          </a:p>
          <a:p>
            <a:pPr defTabSz="914331">
              <a:defRPr/>
            </a:pPr>
            <a:endParaRPr kumimoji="1" lang="en-US" altLang="ja-JP"/>
          </a:p>
          <a:p>
            <a:pPr defTabSz="914331">
              <a:defRPr/>
            </a:pPr>
            <a:r>
              <a:rPr kumimoji="1" lang="ja-JP" altLang="en-US"/>
              <a:t>職員は各階で固定されており、サザエさんは３階の西棟を担当していました。</a:t>
            </a:r>
            <a:endParaRPr kumimoji="1" lang="en-US" altLang="ja-JP"/>
          </a:p>
          <a:p>
            <a:pPr defTabSz="914331">
              <a:defRPr/>
            </a:pP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17</a:t>
            </a:fld>
            <a:endParaRPr kumimoji="1" lang="ja-JP" altLang="en-US"/>
          </a:p>
        </p:txBody>
      </p:sp>
    </p:spTree>
    <p:extLst>
      <p:ext uri="{BB962C8B-B14F-4D97-AF65-F5344CB8AC3E}">
        <p14:creationId xmlns:p14="http://schemas.microsoft.com/office/powerpoint/2010/main" val="124113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1">
              <a:defRPr/>
            </a:pPr>
            <a:r>
              <a:rPr kumimoji="1" lang="ja-JP" altLang="en-US"/>
              <a:t>介護職員の主な業務内容は、スライドのとおりです。</a:t>
            </a:r>
            <a:endParaRPr kumimoji="1" lang="en-US" altLang="ja-JP"/>
          </a:p>
          <a:p>
            <a:pPr defTabSz="914331">
              <a:defRPr/>
            </a:pPr>
            <a:r>
              <a:rPr kumimoji="1" lang="ja-JP" altLang="en-US"/>
              <a:t>早出と日勤は、</a:t>
            </a:r>
            <a:r>
              <a:rPr lang="ja-JP" altLang="en-US">
                <a:latin typeface="+mn-ea"/>
              </a:rPr>
              <a:t>食事や入浴介助、レクリエーションや行事活動等を行い、</a:t>
            </a:r>
            <a:endParaRPr lang="en-US" altLang="ja-JP">
              <a:latin typeface="+mn-ea"/>
            </a:endParaRPr>
          </a:p>
          <a:p>
            <a:pPr defTabSz="914331">
              <a:defRPr/>
            </a:pPr>
            <a:r>
              <a:rPr lang="ja-JP" altLang="en-US">
                <a:latin typeface="+mn-ea"/>
              </a:rPr>
              <a:t>長夜勤は、夕食や排せつ介助、巡視等を行っています。</a:t>
            </a:r>
            <a:endParaRPr lang="en-US" altLang="ja-JP">
              <a:latin typeface="+mn-ea"/>
            </a:endParaRPr>
          </a:p>
          <a:p>
            <a:endParaRPr lang="en-US" altLang="ja-JP">
              <a:latin typeface="+mn-ea"/>
            </a:endParaRPr>
          </a:p>
          <a:p>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18</a:t>
            </a:fld>
            <a:endParaRPr kumimoji="1" lang="ja-JP" altLang="en-US"/>
          </a:p>
        </p:txBody>
      </p:sp>
    </p:spTree>
    <p:extLst>
      <p:ext uri="{BB962C8B-B14F-4D97-AF65-F5344CB8AC3E}">
        <p14:creationId xmlns:p14="http://schemas.microsoft.com/office/powerpoint/2010/main" val="2063647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こちらは施設の平面図です。</a:t>
            </a:r>
            <a:endParaRPr kumimoji="1" lang="en-US" altLang="ja-JP"/>
          </a:p>
          <a:p>
            <a:r>
              <a:rPr kumimoji="1" lang="ja-JP" altLang="en-US"/>
              <a:t>１階に事務室やラウンジがあり、２階以上は居室のみとなっています。</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19</a:t>
            </a:fld>
            <a:endParaRPr kumimoji="1" lang="ja-JP" altLang="en-US"/>
          </a:p>
        </p:txBody>
      </p:sp>
    </p:spTree>
    <p:extLst>
      <p:ext uri="{BB962C8B-B14F-4D97-AF65-F5344CB8AC3E}">
        <p14:creationId xmlns:p14="http://schemas.microsoft.com/office/powerpoint/2010/main" val="1791500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本日のタイムスケジュールはスライド、レジメのとおりです。</a:t>
            </a:r>
            <a:endParaRPr lang="en-US" altLang="ja-JP"/>
          </a:p>
          <a:p>
            <a:endParaRPr lang="en-US" altLang="ja-JP"/>
          </a:p>
          <a:p>
            <a:r>
              <a:rPr lang="ja-JP" altLang="en-US"/>
              <a:t>限られた時間ですので、さっそく、進めていきたいと思います。</a:t>
            </a:r>
            <a:endParaRPr lang="en-US" altLang="ja-JP"/>
          </a:p>
          <a:p>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78F37C-FF42-41E7-AC05-CD8CBB1A8D4B}"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170398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こちらが１階の拡大図です。</a:t>
            </a:r>
            <a:endParaRPr kumimoji="1" lang="en-US" altLang="ja-JP"/>
          </a:p>
          <a:p>
            <a:endParaRPr kumimoji="1" lang="en-US" altLang="ja-JP"/>
          </a:p>
          <a:p>
            <a:r>
              <a:rPr kumimoji="1" lang="ja-JP" altLang="en-US"/>
              <a:t>調理室や職員用の更衣室もあります。</a:t>
            </a:r>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20</a:t>
            </a:fld>
            <a:endParaRPr kumimoji="1" lang="ja-JP" altLang="en-US"/>
          </a:p>
        </p:txBody>
      </p:sp>
    </p:spTree>
    <p:extLst>
      <p:ext uri="{BB962C8B-B14F-4D97-AF65-F5344CB8AC3E}">
        <p14:creationId xmlns:p14="http://schemas.microsoft.com/office/powerpoint/2010/main" val="1321187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こちらが２～４階の居室の平面図です。</a:t>
            </a:r>
            <a:endParaRPr kumimoji="1" lang="en-US" altLang="ja-JP"/>
          </a:p>
          <a:p>
            <a:r>
              <a:rPr kumimoji="1" lang="ja-JP" altLang="en-US"/>
              <a:t>東西に１０部屋ずつの個室が配置されており、２から４階すべて同じ作りとなっています。</a:t>
            </a:r>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21</a:t>
            </a:fld>
            <a:endParaRPr kumimoji="1" lang="ja-JP" altLang="en-US"/>
          </a:p>
        </p:txBody>
      </p:sp>
    </p:spTree>
    <p:extLst>
      <p:ext uri="{BB962C8B-B14F-4D97-AF65-F5344CB8AC3E}">
        <p14:creationId xmlns:p14="http://schemas.microsoft.com/office/powerpoint/2010/main" val="3174409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こちらは、サザエさんが勤務する３階介護職の勤務表です。</a:t>
            </a:r>
            <a:endParaRPr kumimoji="1" lang="en-US" altLang="ja-JP"/>
          </a:p>
          <a:p>
            <a:endParaRPr kumimoji="1" lang="en-US" altLang="ja-JP"/>
          </a:p>
          <a:p>
            <a:r>
              <a:rPr kumimoji="1" lang="ja-JP" altLang="en-US"/>
              <a:t>サザエさんは、感染可能期間の４日も５日も日勤で勤務しています。</a:t>
            </a:r>
            <a:endParaRPr kumimoji="1" lang="en-US" altLang="ja-JP"/>
          </a:p>
          <a:p>
            <a:r>
              <a:rPr kumimoji="1" lang="ja-JP" altLang="en-US"/>
              <a:t>サザエさんと一緒の時間帯に出勤している人は、主に日勤、早出の人で７人程いそうです。</a:t>
            </a:r>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22</a:t>
            </a:fld>
            <a:endParaRPr kumimoji="1" lang="ja-JP" altLang="en-US"/>
          </a:p>
        </p:txBody>
      </p:sp>
    </p:spTree>
    <p:extLst>
      <p:ext uri="{BB962C8B-B14F-4D97-AF65-F5344CB8AC3E}">
        <p14:creationId xmlns:p14="http://schemas.microsoft.com/office/powerpoint/2010/main" val="1904579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latin typeface="+mn-ea"/>
              </a:rPr>
              <a:t>施設の感染対策としては、</a:t>
            </a:r>
            <a:endParaRPr lang="en-US" altLang="ja-JP">
              <a:latin typeface="+mn-ea"/>
            </a:endParaRPr>
          </a:p>
          <a:p>
            <a:r>
              <a:rPr lang="ja-JP" altLang="en-US">
                <a:latin typeface="+mn-ea"/>
              </a:rPr>
              <a:t>・職員は</a:t>
            </a:r>
            <a:r>
              <a:rPr lang="ja-JP" altLang="en-US" u="sng">
                <a:solidFill>
                  <a:srgbClr val="FF0000"/>
                </a:solidFill>
                <a:latin typeface="+mn-ea"/>
              </a:rPr>
              <a:t>出勤前に体温チェック</a:t>
            </a:r>
            <a:r>
              <a:rPr lang="ja-JP" altLang="en-US">
                <a:latin typeface="+mn-ea"/>
              </a:rPr>
              <a:t>を行い、チェック表に「体温と症状の有無」を記載し、出勤時には石鹸で手洗い、アルコール消毒をしていました。</a:t>
            </a:r>
            <a:endParaRPr lang="en-US" altLang="ja-JP">
              <a:latin typeface="+mn-ea"/>
            </a:endParaRPr>
          </a:p>
          <a:p>
            <a:r>
              <a:rPr lang="ja-JP" altLang="en-US">
                <a:latin typeface="+mn-ea"/>
              </a:rPr>
              <a:t>・職員は</a:t>
            </a:r>
            <a:r>
              <a:rPr lang="ja-JP" altLang="en-US" u="sng">
                <a:solidFill>
                  <a:srgbClr val="FF0000"/>
                </a:solidFill>
                <a:latin typeface="+mn-ea"/>
              </a:rPr>
              <a:t>常時マスクを着用し、</a:t>
            </a:r>
            <a:r>
              <a:rPr lang="ja-JP" altLang="en-US">
                <a:latin typeface="+mn-ea"/>
              </a:rPr>
              <a:t>入所者のケアを行う際は</a:t>
            </a:r>
            <a:r>
              <a:rPr lang="ja-JP" altLang="en-US" u="sng">
                <a:solidFill>
                  <a:srgbClr val="FF0000"/>
                </a:solidFill>
                <a:latin typeface="+mn-ea"/>
              </a:rPr>
              <a:t>必ず手袋も</a:t>
            </a:r>
            <a:r>
              <a:rPr lang="ja-JP" altLang="en-US">
                <a:latin typeface="+mn-ea"/>
              </a:rPr>
              <a:t>着用し、ワンケア毎の交換や</a:t>
            </a:r>
            <a:r>
              <a:rPr lang="ja-JP" altLang="en-US" u="sng">
                <a:solidFill>
                  <a:srgbClr val="FF0000"/>
                </a:solidFill>
                <a:latin typeface="+mn-ea"/>
              </a:rPr>
              <a:t>一処置一手洗いを徹底していました。</a:t>
            </a:r>
            <a:endParaRPr lang="en-US" altLang="ja-JP" u="sng">
              <a:solidFill>
                <a:srgbClr val="FF0000"/>
              </a:solidFill>
              <a:latin typeface="+mn-ea"/>
            </a:endParaRPr>
          </a:p>
          <a:p>
            <a:r>
              <a:rPr lang="ja-JP" altLang="en-US">
                <a:latin typeface="+mn-ea"/>
              </a:rPr>
              <a:t>・</a:t>
            </a:r>
            <a:r>
              <a:rPr lang="ja-JP" altLang="en-US" sz="1200">
                <a:latin typeface="+mn-ea"/>
              </a:rPr>
              <a:t>館内の換気扇は常時つけており、共有ホールの窓も時々開放していました。　利用者の居室も本人が嫌がらなければ、常時、１センチ開放していました。</a:t>
            </a:r>
            <a:endParaRPr lang="en-US" altLang="ja-JP" sz="1200">
              <a:latin typeface="+mn-ea"/>
            </a:endParaRPr>
          </a:p>
          <a:p>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23</a:t>
            </a:fld>
            <a:endParaRPr kumimoji="1" lang="ja-JP" altLang="en-US"/>
          </a:p>
        </p:txBody>
      </p:sp>
    </p:spTree>
    <p:extLst>
      <p:ext uri="{BB962C8B-B14F-4D97-AF65-F5344CB8AC3E}">
        <p14:creationId xmlns:p14="http://schemas.microsoft.com/office/powerpoint/2010/main" val="2022540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さて、次に、発症</a:t>
            </a:r>
            <a:r>
              <a:rPr kumimoji="1" lang="en-US" altLang="ja-JP"/>
              <a:t>2</a:t>
            </a:r>
            <a:r>
              <a:rPr kumimoji="1" lang="ja-JP" altLang="en-US"/>
              <a:t>日前からのサザエさんの行動について調査を行いました。</a:t>
            </a:r>
            <a:endParaRPr kumimoji="1" lang="en-US" altLang="ja-JP"/>
          </a:p>
          <a:p>
            <a:endParaRPr kumimoji="1" lang="en-US" altLang="ja-JP"/>
          </a:p>
          <a:p>
            <a:r>
              <a:rPr kumimoji="1" lang="ja-JP" altLang="en-US"/>
              <a:t>２日前、サザエさん宅では、実は、マスオさんが朝の７時に微熱と咽頭痛があり、受診することになっていたそうです。</a:t>
            </a:r>
            <a:endParaRPr kumimoji="1" lang="en-US" altLang="ja-JP"/>
          </a:p>
          <a:p>
            <a:endParaRPr kumimoji="1" lang="en-US" altLang="ja-JP"/>
          </a:p>
          <a:p>
            <a:r>
              <a:rPr kumimoji="1" lang="ja-JP" altLang="en-US"/>
              <a:t>ただ、サザエさん自身は、症状がなかったため、いつも通り出勤し、</a:t>
            </a:r>
            <a:endParaRPr kumimoji="1" lang="en-US" altLang="ja-JP"/>
          </a:p>
          <a:p>
            <a:r>
              <a:rPr kumimoji="1" lang="en-US" altLang="ja-JP"/>
              <a:t>8</a:t>
            </a:r>
            <a:r>
              <a:rPr kumimoji="1" lang="ja-JP" altLang="en-US"/>
              <a:t>時</a:t>
            </a:r>
            <a:r>
              <a:rPr kumimoji="1" lang="en-US" altLang="ja-JP"/>
              <a:t>40</a:t>
            </a:r>
            <a:r>
              <a:rPr kumimoji="1" lang="ja-JP" altLang="en-US"/>
              <a:t>分頃に職場に到着し更衣室で着替えをしています。更衣室には入浴介助の着替えに来ていた</a:t>
            </a:r>
            <a:r>
              <a:rPr kumimoji="1" lang="en-US" altLang="ja-JP"/>
              <a:t>A</a:t>
            </a:r>
            <a:r>
              <a:rPr kumimoji="1" lang="ja-JP" altLang="en-US" err="1"/>
              <a:t>さんと</a:t>
            </a:r>
            <a:r>
              <a:rPr kumimoji="1" lang="ja-JP" altLang="en-US"/>
              <a:t>日勤の</a:t>
            </a:r>
            <a:r>
              <a:rPr kumimoji="1" lang="en-US" altLang="ja-JP"/>
              <a:t>B</a:t>
            </a:r>
            <a:r>
              <a:rPr kumimoji="1" lang="ja-JP" altLang="en-US" err="1"/>
              <a:t>さんの</a:t>
            </a:r>
            <a:r>
              <a:rPr kumimoji="1" lang="ja-JP" altLang="en-US"/>
              <a:t>２人がいたそうです。</a:t>
            </a:r>
            <a:endParaRPr kumimoji="1" lang="en-US" altLang="ja-JP"/>
          </a:p>
          <a:p>
            <a:r>
              <a:rPr kumimoji="1" lang="ja-JP" altLang="en-US"/>
              <a:t>着替え後は、３階にあがり、</a:t>
            </a:r>
            <a:r>
              <a:rPr kumimoji="1" lang="en-US" altLang="ja-JP"/>
              <a:t>9</a:t>
            </a:r>
            <a:r>
              <a:rPr kumimoji="1" lang="ja-JP" altLang="en-US"/>
              <a:t>時から詰所内で夜勤からの引継ぎを受けました。</a:t>
            </a:r>
            <a:endParaRPr kumimoji="1" lang="en-US" altLang="ja-JP"/>
          </a:p>
          <a:p>
            <a:r>
              <a:rPr kumimoji="1" lang="en-US" altLang="ja-JP"/>
              <a:t>9</a:t>
            </a:r>
            <a:r>
              <a:rPr kumimoji="1" lang="ja-JP" altLang="en-US"/>
              <a:t>時</a:t>
            </a:r>
            <a:r>
              <a:rPr kumimoji="1" lang="en-US" altLang="ja-JP"/>
              <a:t>10</a:t>
            </a:r>
            <a:r>
              <a:rPr kumimoji="1" lang="ja-JP" altLang="en-US"/>
              <a:t>分頃からは、３階入所者５名の生活介助を行い、</a:t>
            </a:r>
            <a:r>
              <a:rPr kumimoji="1" lang="en-US" altLang="ja-JP"/>
              <a:t>12</a:t>
            </a:r>
            <a:r>
              <a:rPr kumimoji="1" lang="ja-JP" altLang="en-US"/>
              <a:t>時から食事介助をしています。</a:t>
            </a:r>
            <a:endParaRPr kumimoji="1" lang="en-US" altLang="ja-JP"/>
          </a:p>
          <a:p>
            <a:r>
              <a:rPr kumimoji="1" lang="ja-JP" altLang="en-US"/>
              <a:t>食事介助では入所者の中島さんと堀川さんを担当しました。</a:t>
            </a:r>
            <a:endParaRPr kumimoji="1" lang="en-US" altLang="ja-JP"/>
          </a:p>
          <a:p>
            <a:r>
              <a:rPr kumimoji="1" lang="ja-JP" altLang="en-US"/>
              <a:t>食事介助後、</a:t>
            </a:r>
            <a:r>
              <a:rPr kumimoji="1" lang="en-US" altLang="ja-JP"/>
              <a:t>13</a:t>
            </a:r>
            <a:r>
              <a:rPr kumimoji="1" lang="ja-JP" altLang="en-US"/>
              <a:t>時に詰所内の休憩室で、</a:t>
            </a:r>
            <a:r>
              <a:rPr kumimoji="1" lang="en-US" altLang="ja-JP"/>
              <a:t>A</a:t>
            </a:r>
            <a:r>
              <a:rPr kumimoji="1" lang="ja-JP" altLang="en-US"/>
              <a:t>さん、</a:t>
            </a:r>
            <a:r>
              <a:rPr kumimoji="1" lang="en-US" altLang="ja-JP"/>
              <a:t>C</a:t>
            </a:r>
            <a:r>
              <a:rPr kumimoji="1" lang="ja-JP" altLang="en-US" err="1"/>
              <a:t>さんと</a:t>
            </a:r>
            <a:r>
              <a:rPr kumimoji="1" lang="ja-JP" altLang="en-US"/>
              <a:t>昼食休憩を取り、</a:t>
            </a:r>
            <a:r>
              <a:rPr kumimoji="1" lang="en-US" altLang="ja-JP"/>
              <a:t>14</a:t>
            </a:r>
            <a:r>
              <a:rPr kumimoji="1" lang="ja-JP" altLang="en-US"/>
              <a:t>時から再度</a:t>
            </a:r>
            <a:r>
              <a:rPr kumimoji="1" lang="en-US" altLang="ja-JP"/>
              <a:t>5</a:t>
            </a:r>
            <a:r>
              <a:rPr kumimoji="1" lang="ja-JP" altLang="en-US"/>
              <a:t>名の入所者に生活介助を行っています。</a:t>
            </a:r>
            <a:endParaRPr kumimoji="1" lang="en-US" altLang="ja-JP"/>
          </a:p>
          <a:p>
            <a:r>
              <a:rPr kumimoji="1" lang="en-US" altLang="ja-JP"/>
              <a:t>17</a:t>
            </a:r>
            <a:r>
              <a:rPr kumimoji="1" lang="ja-JP" altLang="en-US"/>
              <a:t>時</a:t>
            </a:r>
            <a:r>
              <a:rPr kumimoji="1" lang="en-US" altLang="ja-JP"/>
              <a:t>45</a:t>
            </a:r>
            <a:r>
              <a:rPr kumimoji="1" lang="ja-JP" altLang="en-US"/>
              <a:t>分頃に長夜勤に引き継ぎをし、</a:t>
            </a:r>
            <a:r>
              <a:rPr kumimoji="1" lang="en-US" altLang="ja-JP"/>
              <a:t>18</a:t>
            </a:r>
            <a:r>
              <a:rPr kumimoji="1" lang="ja-JP" altLang="en-US"/>
              <a:t>時に業務を終えて、</a:t>
            </a:r>
            <a:r>
              <a:rPr kumimoji="1" lang="en-US" altLang="ja-JP"/>
              <a:t>18</a:t>
            </a:r>
            <a:r>
              <a:rPr kumimoji="1" lang="ja-JP" altLang="en-US"/>
              <a:t>時</a:t>
            </a:r>
            <a:r>
              <a:rPr kumimoji="1" lang="en-US" altLang="ja-JP"/>
              <a:t>5</a:t>
            </a:r>
            <a:r>
              <a:rPr kumimoji="1" lang="ja-JP" altLang="en-US"/>
              <a:t>分頃に更衣室で着替えをして帰っています。</a:t>
            </a:r>
            <a:endParaRPr kumimoji="1" lang="en-US" altLang="ja-JP"/>
          </a:p>
          <a:p>
            <a:r>
              <a:rPr kumimoji="1" lang="ja-JP" altLang="en-US"/>
              <a:t>更衣室には朝同様に</a:t>
            </a:r>
            <a:r>
              <a:rPr kumimoji="1" lang="en-US" altLang="ja-JP"/>
              <a:t>B</a:t>
            </a:r>
            <a:r>
              <a:rPr kumimoji="1" lang="ja-JP" altLang="en-US" err="1"/>
              <a:t>さんが</a:t>
            </a:r>
            <a:r>
              <a:rPr kumimoji="1" lang="ja-JP" altLang="en-US"/>
              <a:t>いて、喋りながら一緒に着替えたそうです。</a:t>
            </a:r>
            <a:endParaRPr kumimoji="1" lang="en-US" altLang="ja-JP"/>
          </a:p>
          <a:p>
            <a:endParaRPr kumimoji="1" lang="en-US" altLang="ja-JP"/>
          </a:p>
          <a:p>
            <a:r>
              <a:rPr kumimoji="1" lang="ja-JP" altLang="en-US"/>
              <a:t>帰宅途中で、マスオさんから、コロナ陽性だったというメールが来ていることに気づき、すぐに車内から、湯水施設長に報告、指示を仰ぎました。</a:t>
            </a:r>
            <a:endParaRPr kumimoji="1" lang="en-US" altLang="ja-JP"/>
          </a:p>
          <a:p>
            <a:r>
              <a:rPr kumimoji="1" lang="ja-JP" altLang="en-US"/>
              <a:t>湯水施設長からは、明日もいつも通り、検温、体調を十分に確認し、異常がなければ出勤可能であること、出勤後はマスクの着用や手洗い等を徹底することの指示を受けました。</a:t>
            </a:r>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24</a:t>
            </a:fld>
            <a:endParaRPr kumimoji="1" lang="ja-JP" altLang="en-US"/>
          </a:p>
        </p:txBody>
      </p:sp>
    </p:spTree>
    <p:extLst>
      <p:ext uri="{BB962C8B-B14F-4D97-AF65-F5344CB8AC3E}">
        <p14:creationId xmlns:p14="http://schemas.microsoft.com/office/powerpoint/2010/main" val="89052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発症１日前の、１０月</a:t>
            </a:r>
            <a:r>
              <a:rPr kumimoji="1" lang="en-US" altLang="ja-JP" dirty="0"/>
              <a:t>5</a:t>
            </a:r>
            <a:r>
              <a:rPr kumimoji="1" lang="ja-JP" altLang="en-US" dirty="0"/>
              <a:t>日の行動です。</a:t>
            </a:r>
            <a:endParaRPr kumimoji="1" lang="en-US" altLang="ja-JP" dirty="0"/>
          </a:p>
          <a:p>
            <a:endParaRPr kumimoji="1" lang="en-US" altLang="ja-JP" dirty="0"/>
          </a:p>
          <a:p>
            <a:r>
              <a:rPr kumimoji="1" lang="ja-JP" altLang="en-US" dirty="0"/>
              <a:t>サザエさんは、朝６時、７時、８時と、検温しても３６．３～３６．５度であり、咽頭痛も咳も何も症状がないため、いつもどおり、出勤しました。</a:t>
            </a:r>
            <a:endParaRPr kumimoji="1" lang="en-US" altLang="ja-JP" dirty="0"/>
          </a:p>
          <a:p>
            <a:r>
              <a:rPr kumimoji="1" lang="ja-JP" altLang="en-US" dirty="0"/>
              <a:t>出勤後</a:t>
            </a:r>
            <a:r>
              <a:rPr kumimoji="1" lang="en-US" altLang="ja-JP" dirty="0"/>
              <a:t>8</a:t>
            </a:r>
            <a:r>
              <a:rPr kumimoji="1" lang="ja-JP" altLang="en-US" dirty="0"/>
              <a:t>時</a:t>
            </a:r>
            <a:r>
              <a:rPr kumimoji="1" lang="en-US" altLang="ja-JP" dirty="0"/>
              <a:t>40</a:t>
            </a:r>
            <a:r>
              <a:rPr kumimoji="1" lang="ja-JP" altLang="en-US" dirty="0"/>
              <a:t>分に更衣室で着替えをしていますが、この日は一人だったそうです。</a:t>
            </a:r>
            <a:endParaRPr kumimoji="1" lang="en-US" altLang="ja-JP" dirty="0"/>
          </a:p>
          <a:p>
            <a:endParaRPr kumimoji="1" lang="en-US" altLang="ja-JP" dirty="0"/>
          </a:p>
          <a:p>
            <a:r>
              <a:rPr kumimoji="1" lang="ja-JP" altLang="en-US" dirty="0"/>
              <a:t>そして前日同様、</a:t>
            </a:r>
            <a:r>
              <a:rPr kumimoji="1" lang="en-US" altLang="ja-JP" dirty="0"/>
              <a:t>9</a:t>
            </a:r>
            <a:r>
              <a:rPr kumimoji="1" lang="ja-JP" altLang="en-US" dirty="0"/>
              <a:t>時に詰所内で夜勤からの引継ぎを受け、この日は入浴介助の当番でしたので、脱衣室で３階入所者の石清水さん、加藤さん、山田さんの３名の着脱介助をしました。</a:t>
            </a:r>
            <a:endParaRPr kumimoji="1" lang="en-US" altLang="ja-JP" dirty="0"/>
          </a:p>
          <a:p>
            <a:r>
              <a:rPr kumimoji="1" lang="ja-JP" altLang="en-US" dirty="0"/>
              <a:t>その後</a:t>
            </a:r>
            <a:r>
              <a:rPr kumimoji="1" lang="en-US" altLang="ja-JP" dirty="0"/>
              <a:t>12</a:t>
            </a:r>
            <a:r>
              <a:rPr kumimoji="1" lang="ja-JP" altLang="en-US" dirty="0"/>
              <a:t>時頃にＤさんと一緒に昼食休憩をしています。</a:t>
            </a:r>
            <a:endParaRPr kumimoji="1" lang="en-US" altLang="ja-JP" dirty="0"/>
          </a:p>
          <a:p>
            <a:r>
              <a:rPr kumimoji="1" lang="ja-JP" altLang="en-US" dirty="0"/>
              <a:t>午後は３階入所者５名の生活介助を行い、１７時４５分から長夜勤者に引き継ぎ、１８時５分に更衣室で着替え、退勤しています。</a:t>
            </a:r>
            <a:endParaRPr kumimoji="1" lang="en-US" altLang="ja-JP" dirty="0"/>
          </a:p>
          <a:p>
            <a:r>
              <a:rPr kumimoji="1" lang="en-US" altLang="ja-JP" dirty="0"/>
              <a:t>B</a:t>
            </a:r>
            <a:r>
              <a:rPr kumimoji="1" lang="ja-JP" altLang="en-US" dirty="0"/>
              <a:t>氏、</a:t>
            </a:r>
            <a:r>
              <a:rPr kumimoji="1" lang="en-US" altLang="ja-JP" dirty="0"/>
              <a:t>L</a:t>
            </a:r>
            <a:r>
              <a:rPr kumimoji="1" lang="ja-JP" altLang="en-US" dirty="0"/>
              <a:t>氏がいたそうです。</a:t>
            </a:r>
            <a:endParaRPr kumimoji="1" lang="en-US" altLang="ja-JP" dirty="0"/>
          </a:p>
          <a:p>
            <a:endParaRPr kumimoji="1" lang="en-US" altLang="ja-JP" dirty="0"/>
          </a:p>
          <a:p>
            <a:r>
              <a:rPr kumimoji="1" lang="ja-JP" altLang="en-US" dirty="0"/>
              <a:t>この日はマスオさんがコロナになったこともあり、昼食や更衣室では、マスク着用を心掛け、会話も少なくしていたそうです。</a:t>
            </a:r>
            <a:endParaRPr kumimoji="1" lang="en-US" altLang="ja-JP" dirty="0"/>
          </a:p>
          <a:p>
            <a:endParaRPr kumimoji="1" lang="en-US" altLang="ja-JP" dirty="0"/>
          </a:p>
          <a:p>
            <a:r>
              <a:rPr kumimoji="1" lang="ja-JP" altLang="en-US" dirty="0"/>
              <a:t>翌日、</a:t>
            </a:r>
            <a:r>
              <a:rPr kumimoji="1" lang="en-US" altLang="ja-JP" dirty="0"/>
              <a:t>6</a:t>
            </a:r>
            <a:r>
              <a:rPr kumimoji="1" lang="ja-JP" altLang="en-US" dirty="0"/>
              <a:t>日の朝５時に、</a:t>
            </a:r>
            <a:r>
              <a:rPr kumimoji="1" lang="en-US" altLang="ja-JP" dirty="0"/>
              <a:t>38</a:t>
            </a:r>
            <a:r>
              <a:rPr kumimoji="1" lang="ja-JP" altLang="en-US" dirty="0"/>
              <a:t>度の発熱があり、自宅にあった簡易キットで陽性になったため、湯水施設長に報告し、休むことになったという経過だったそうです。</a:t>
            </a: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AA4EDF-01A7-49CA-90AF-5671319FE202}"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6486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サザエさんの</a:t>
            </a:r>
            <a:r>
              <a:rPr kumimoji="1" lang="en-US" altLang="ja-JP"/>
              <a:t>2</a:t>
            </a:r>
            <a:r>
              <a:rPr kumimoji="1" lang="ja-JP" altLang="en-US"/>
              <a:t>日間の施設内での動線です。</a:t>
            </a:r>
            <a:endParaRPr kumimoji="1" lang="en-US" altLang="ja-JP"/>
          </a:p>
          <a:p>
            <a:r>
              <a:rPr kumimoji="1" lang="ja-JP" altLang="en-US"/>
              <a:t>まずサザエさんは①のとおり裏口の職員玄関から出勤し、更衣室に入り、ユニフォームに着替え、階段を使って３階まで上がっています。</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26</a:t>
            </a:fld>
            <a:endParaRPr kumimoji="1" lang="ja-JP" altLang="en-US"/>
          </a:p>
        </p:txBody>
      </p:sp>
    </p:spTree>
    <p:extLst>
      <p:ext uri="{BB962C8B-B14F-4D97-AF65-F5344CB8AC3E}">
        <p14:creationId xmlns:p14="http://schemas.microsoft.com/office/powerpoint/2010/main" val="2061409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③のとおり詰所に向かい、詰所内で夜勤からの引継ぎを受けます。</a:t>
            </a:r>
            <a:endParaRPr kumimoji="1" lang="en-US" altLang="ja-JP"/>
          </a:p>
          <a:p>
            <a:endParaRPr kumimoji="1" lang="en-US" altLang="ja-JP"/>
          </a:p>
          <a:p>
            <a:r>
              <a:rPr kumimoji="1" lang="ja-JP" altLang="en-US"/>
              <a:t>④は、サザエさんが仕事中に使うトイレです。</a:t>
            </a:r>
            <a:endParaRPr kumimoji="1" lang="en-US" altLang="ja-JP"/>
          </a:p>
          <a:p>
            <a:endParaRPr kumimoji="1" lang="en-US" altLang="ja-JP"/>
          </a:p>
          <a:p>
            <a:r>
              <a:rPr kumimoji="1" lang="ja-JP" altLang="en-US"/>
              <a:t>⑤は、サザエさんが主に介助を行う利用者の５名です。</a:t>
            </a:r>
            <a:endParaRPr kumimoji="1" lang="en-US" altLang="ja-JP"/>
          </a:p>
          <a:p>
            <a:endParaRPr kumimoji="1" lang="en-US" altLang="ja-JP"/>
          </a:p>
          <a:p>
            <a:r>
              <a:rPr kumimoji="1" lang="ja-JP" altLang="en-US"/>
              <a:t>⑥は、昼休憩をとるための職員休憩室となっています。サザエさんはこちらでお弁当を食べています。</a:t>
            </a:r>
            <a:endParaRPr kumimoji="1" lang="en-US" altLang="ja-JP"/>
          </a:p>
          <a:p>
            <a:endParaRPr kumimoji="1" lang="en-US" altLang="ja-JP"/>
          </a:p>
          <a:p>
            <a:r>
              <a:rPr kumimoji="1" lang="ja-JP" altLang="en-US"/>
              <a:t>それでは時系列に沿って各場面を見ていきましょう。</a:t>
            </a:r>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27</a:t>
            </a:fld>
            <a:endParaRPr kumimoji="1" lang="ja-JP" altLang="en-US"/>
          </a:p>
        </p:txBody>
      </p:sp>
    </p:spTree>
    <p:extLst>
      <p:ext uri="{BB962C8B-B14F-4D97-AF65-F5344CB8AC3E}">
        <p14:creationId xmlns:p14="http://schemas.microsoft.com/office/powerpoint/2010/main" val="179195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まず出勤時に使用した更衣室の様子です。</a:t>
            </a:r>
            <a:endParaRPr kumimoji="1" lang="en-US" altLang="ja-JP"/>
          </a:p>
          <a:p>
            <a:endParaRPr kumimoji="1" lang="en-US" altLang="ja-JP"/>
          </a:p>
          <a:p>
            <a:r>
              <a:rPr kumimoji="1" lang="ja-JP" altLang="en-US"/>
              <a:t>更衣室は狭く、手を伸ばせば隣の人に十分手が届く距離です。</a:t>
            </a:r>
            <a:endParaRPr kumimoji="1" lang="en-US" altLang="ja-JP"/>
          </a:p>
          <a:p>
            <a:r>
              <a:rPr kumimoji="1" lang="ja-JP" altLang="en-US"/>
              <a:t>窓はありますが、防犯上、常時締め切りで、換気扇は常時回していますが、換気は悪い状況です。</a:t>
            </a:r>
            <a:endParaRPr kumimoji="1" lang="en-US" altLang="ja-JP"/>
          </a:p>
          <a:p>
            <a:endParaRPr kumimoji="1" lang="en-US" altLang="ja-JP"/>
          </a:p>
          <a:p>
            <a:r>
              <a:rPr kumimoji="1" lang="ja-JP" altLang="en-US"/>
              <a:t>また、マスクは着替え中は外していることもありました。</a:t>
            </a:r>
            <a:endParaRPr kumimoji="1" lang="en-US" altLang="ja-JP"/>
          </a:p>
          <a:p>
            <a:r>
              <a:rPr kumimoji="1" lang="ja-JP" altLang="en-US"/>
              <a:t>４日は</a:t>
            </a:r>
            <a:r>
              <a:rPr kumimoji="1" lang="en-US" altLang="ja-JP"/>
              <a:t>A</a:t>
            </a:r>
            <a:r>
              <a:rPr kumimoji="1" lang="ja-JP" altLang="en-US" err="1"/>
              <a:t>さん</a:t>
            </a:r>
            <a:r>
              <a:rPr kumimoji="1" lang="en-US" altLang="ja-JP"/>
              <a:t>B</a:t>
            </a:r>
            <a:r>
              <a:rPr kumimoji="1" lang="ja-JP" altLang="en-US" err="1"/>
              <a:t>さんと</a:t>
            </a:r>
            <a:r>
              <a:rPr kumimoji="1" lang="ja-JP" altLang="en-US"/>
              <a:t>喋りながら着替えていました。</a:t>
            </a:r>
            <a:endParaRPr kumimoji="1" lang="en-US" altLang="ja-JP"/>
          </a:p>
          <a:p>
            <a:r>
              <a:rPr kumimoji="1" lang="ja-JP" altLang="en-US"/>
              <a:t>翌日の５日は一人で着替えています。</a:t>
            </a:r>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28</a:t>
            </a:fld>
            <a:endParaRPr kumimoji="1" lang="ja-JP" altLang="en-US"/>
          </a:p>
        </p:txBody>
      </p:sp>
    </p:spTree>
    <p:extLst>
      <p:ext uri="{BB962C8B-B14F-4D97-AF65-F5344CB8AC3E}">
        <p14:creationId xmlns:p14="http://schemas.microsoft.com/office/powerpoint/2010/main" val="3459445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次は、詰所内の引継ぎの様子です。</a:t>
            </a:r>
            <a:endParaRPr kumimoji="1" lang="en-US" altLang="ja-JP"/>
          </a:p>
          <a:p>
            <a:r>
              <a:rPr kumimoji="1" lang="ja-JP" altLang="en-US"/>
              <a:t>引継ぎは約５～１０分で、職員全員がマスクを着用し、１メートル程離れて行っています。</a:t>
            </a:r>
            <a:endParaRPr kumimoji="1" lang="en-US" altLang="ja-JP"/>
          </a:p>
          <a:p>
            <a:pPr defTabSz="914331">
              <a:defRPr/>
            </a:pPr>
            <a:r>
              <a:rPr kumimoji="1" lang="ja-JP" altLang="en-US"/>
              <a:t>詰所のドアは常時全開で、サザエさんはほとんど発言していなかったそうです。</a:t>
            </a:r>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29</a:t>
            </a:fld>
            <a:endParaRPr kumimoji="1" lang="ja-JP" altLang="en-US"/>
          </a:p>
        </p:txBody>
      </p:sp>
    </p:spTree>
    <p:extLst>
      <p:ext uri="{BB962C8B-B14F-4D97-AF65-F5344CB8AC3E}">
        <p14:creationId xmlns:p14="http://schemas.microsoft.com/office/powerpoint/2010/main" val="1364150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今回、</a:t>
            </a:r>
            <a:r>
              <a:rPr kumimoji="1" lang="ja-JP" altLang="en-US"/>
              <a:t>クラスター発生からの学びということで、年度当初にコロナの集団発生で対応していただいた、</a:t>
            </a:r>
            <a:r>
              <a:rPr lang="ja-JP" altLang="en-US"/>
              <a:t>金津ひばりが丘寮と東尋坊ハイツの方が参加しておりますので、日頃から感染対策を取っていた中でも拡大した要因とそれを踏まえて改善した点や残っている課題を教えていただこうと思います。</a:t>
            </a:r>
            <a:endParaRPr lang="en-US" altLang="ja-JP"/>
          </a:p>
          <a:p>
            <a:endParaRPr lang="en-US" altLang="ja-JP"/>
          </a:p>
          <a:p>
            <a:r>
              <a:rPr lang="ja-JP" altLang="en-US"/>
              <a:t>まず、　金津雲雀ケ丘寮　牧野さん、お願いします。</a:t>
            </a:r>
            <a:endParaRPr lang="en-US" altLang="ja-JP"/>
          </a:p>
          <a:p>
            <a:r>
              <a:rPr lang="en-US" altLang="ja-JP"/>
              <a:t>【</a:t>
            </a:r>
            <a:r>
              <a:rPr lang="ja-JP" altLang="en-US"/>
              <a:t>報告</a:t>
            </a:r>
            <a:r>
              <a:rPr lang="en-US" altLang="ja-JP"/>
              <a:t>】</a:t>
            </a:r>
            <a:r>
              <a:rPr lang="ja-JP" altLang="en-US"/>
              <a:t>　金津雲雀ケ丘寮　牧野氏（３分）</a:t>
            </a:r>
            <a:endParaRPr lang="en-US" altLang="ja-JP"/>
          </a:p>
          <a:p>
            <a:endParaRPr lang="en-US" altLang="ja-JP"/>
          </a:p>
          <a:p>
            <a:r>
              <a:rPr lang="ja-JP" altLang="en-US"/>
              <a:t>ありがとうございます。続いて、東尋坊ハイツの松村さんからも、拡大した要因と改善点、残っている課題を教えてください。</a:t>
            </a:r>
            <a:endParaRPr lang="en-US" altLang="ja-JP"/>
          </a:p>
          <a:p>
            <a:r>
              <a:rPr lang="en-US" altLang="ja-JP"/>
              <a:t>【</a:t>
            </a:r>
            <a:r>
              <a:rPr lang="ja-JP" altLang="en-US"/>
              <a:t>報告</a:t>
            </a:r>
            <a:r>
              <a:rPr lang="en-US" altLang="ja-JP"/>
              <a:t>】</a:t>
            </a:r>
            <a:r>
              <a:rPr lang="ja-JP" altLang="en-US"/>
              <a:t>東尋坊ハイツ　松村氏（３分）</a:t>
            </a:r>
            <a:endParaRPr lang="en-US" altLang="ja-JP"/>
          </a:p>
          <a:p>
            <a:endParaRPr lang="en-US" altLang="ja-JP"/>
          </a:p>
          <a:p>
            <a:r>
              <a:rPr kumimoji="1" lang="ja-JP" altLang="en-US"/>
              <a:t>そうですね、高齢者の方の症状がコロナなのか夏バテなのかわからなかったり、地域で流行していると、職員が発症しても単発で終わるだろうと</a:t>
            </a:r>
            <a:endParaRPr kumimoji="1" lang="en-US" altLang="ja-JP"/>
          </a:p>
          <a:p>
            <a:r>
              <a:rPr kumimoji="1" lang="ja-JP" altLang="en-US"/>
              <a:t>感染期にきりかえる判断はとても難しいですね。ただ、初動が遅れるとやはり拡大につながることがわかります。判断が難しいとは思いますが、地域でも流行している時は、感染意識を平時よりあげて対応することが重要だと思います。</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78F37C-FF42-41E7-AC05-CD8CBB1A8D4B}"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656927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latin typeface="+mn-ea"/>
              </a:rPr>
              <a:t>次は、入所者の生活介助の状況です。</a:t>
            </a:r>
            <a:endParaRPr lang="en-US" altLang="ja-JP">
              <a:latin typeface="+mn-ea"/>
            </a:endParaRPr>
          </a:p>
          <a:p>
            <a:r>
              <a:rPr lang="ja-JP" altLang="en-US">
                <a:latin typeface="+mn-ea"/>
              </a:rPr>
              <a:t>入所者の介助は、コロナ以来、感染対策としてケア時間は短時間としていました。</a:t>
            </a:r>
            <a:endParaRPr lang="en-US" altLang="ja-JP">
              <a:latin typeface="+mn-ea"/>
            </a:endParaRPr>
          </a:p>
          <a:p>
            <a:r>
              <a:rPr lang="ja-JP" altLang="en-US">
                <a:latin typeface="+mn-ea"/>
              </a:rPr>
              <a:t>体位変換、移動介助等の生活介助の時間は５～１０分以内、排泄介助時はマスク、手袋を着用し、窓を開け、換気をした状態で５～１０分以内、トイレの見守り介助は５分以内で、一処置一手洗いを徹底し、入所者毎に手袋を交換していました。</a:t>
            </a:r>
            <a:endParaRPr lang="en-US" altLang="ja-JP">
              <a:latin typeface="+mn-ea"/>
            </a:endParaRPr>
          </a:p>
          <a:p>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30</a:t>
            </a:fld>
            <a:endParaRPr kumimoji="1" lang="ja-JP" altLang="en-US"/>
          </a:p>
        </p:txBody>
      </p:sp>
    </p:spTree>
    <p:extLst>
      <p:ext uri="{BB962C8B-B14F-4D97-AF65-F5344CB8AC3E}">
        <p14:creationId xmlns:p14="http://schemas.microsoft.com/office/powerpoint/2010/main" val="1171439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latin typeface="+mn-ea"/>
              </a:rPr>
              <a:t>次は１０月４日の食事介助の状況です。</a:t>
            </a:r>
            <a:endParaRPr lang="en-US" altLang="ja-JP">
              <a:latin typeface="+mn-ea"/>
            </a:endParaRPr>
          </a:p>
          <a:p>
            <a:endParaRPr lang="en-US" altLang="ja-JP">
              <a:latin typeface="+mn-ea"/>
            </a:endParaRPr>
          </a:p>
          <a:p>
            <a:r>
              <a:rPr lang="ja-JP" altLang="en-US">
                <a:latin typeface="+mn-ea"/>
              </a:rPr>
              <a:t>サザエさんが食事介助を担当したのは中島さんと堀川さんの２人です。</a:t>
            </a:r>
            <a:endParaRPr lang="en-US" altLang="ja-JP">
              <a:latin typeface="+mn-ea"/>
            </a:endParaRPr>
          </a:p>
          <a:p>
            <a:r>
              <a:rPr lang="ja-JP" altLang="en-US">
                <a:latin typeface="+mn-ea"/>
              </a:rPr>
              <a:t>見守り程度の介助のため、対面にならないよう２人のやや後ろに座り、マスク、手袋もつけて声かけ、介助をしていました。</a:t>
            </a:r>
            <a:endParaRPr lang="en-US" altLang="ja-JP">
              <a:latin typeface="+mn-ea"/>
            </a:endParaRPr>
          </a:p>
          <a:p>
            <a:r>
              <a:rPr lang="ja-JP" altLang="en-US">
                <a:latin typeface="+mn-ea"/>
              </a:rPr>
              <a:t>食事は各棟のコミュニティスペースという広い空間で、常時窓を開け、十分な換気を行っています。</a:t>
            </a:r>
            <a:endParaRPr lang="en-US" altLang="ja-JP">
              <a:latin typeface="+mn-ea"/>
            </a:endParaRPr>
          </a:p>
          <a:p>
            <a:endParaRPr lang="en-US" altLang="ja-JP">
              <a:latin typeface="+mn-ea"/>
            </a:endParaRPr>
          </a:p>
          <a:p>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31</a:t>
            </a:fld>
            <a:endParaRPr kumimoji="1" lang="ja-JP" altLang="en-US"/>
          </a:p>
        </p:txBody>
      </p:sp>
    </p:spTree>
    <p:extLst>
      <p:ext uri="{BB962C8B-B14F-4D97-AF65-F5344CB8AC3E}">
        <p14:creationId xmlns:p14="http://schemas.microsoft.com/office/powerpoint/2010/main" val="2010480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latin typeface="+mn-ea"/>
              </a:rPr>
              <a:t>次は、１０月５日の入浴の着脱介助の様子です。</a:t>
            </a:r>
            <a:endParaRPr lang="en-US" altLang="ja-JP">
              <a:latin typeface="+mn-ea"/>
            </a:endParaRPr>
          </a:p>
          <a:p>
            <a:endParaRPr lang="en-US" altLang="ja-JP">
              <a:latin typeface="+mn-ea"/>
            </a:endParaRPr>
          </a:p>
          <a:p>
            <a:r>
              <a:rPr lang="ja-JP" altLang="en-US">
                <a:latin typeface="+mn-ea"/>
              </a:rPr>
              <a:t>サザエさんは脱衣室で石清水さん、加藤さん、山田さんの３人を順番に介助しました。</a:t>
            </a:r>
            <a:endParaRPr lang="en-US" altLang="ja-JP">
              <a:latin typeface="+mn-ea"/>
            </a:endParaRPr>
          </a:p>
          <a:p>
            <a:r>
              <a:rPr lang="ja-JP" altLang="en-US">
                <a:latin typeface="+mn-ea"/>
              </a:rPr>
              <a:t>脱衣室は狭く、換気扇は回っていますが、</a:t>
            </a:r>
            <a:r>
              <a:rPr lang="ja-JP" altLang="en-US">
                <a:solidFill>
                  <a:srgbClr val="FF0000"/>
                </a:solidFill>
                <a:latin typeface="+mn-ea"/>
              </a:rPr>
              <a:t>窓やドアは締め切っています。</a:t>
            </a:r>
            <a:endParaRPr lang="en-US" altLang="ja-JP">
              <a:solidFill>
                <a:srgbClr val="FF0000"/>
              </a:solidFill>
              <a:latin typeface="+mn-ea"/>
            </a:endParaRPr>
          </a:p>
          <a:p>
            <a:r>
              <a:rPr lang="ja-JP" altLang="en-US">
                <a:latin typeface="+mn-ea"/>
              </a:rPr>
              <a:t>また入所者が寒くないよう室温は高め設定のため、介助していたサザエさんは暑くて汗をかき、マスクが顔にくっつき息がしづらかったため、</a:t>
            </a:r>
            <a:r>
              <a:rPr lang="ja-JP" altLang="en-US">
                <a:solidFill>
                  <a:srgbClr val="FF0000"/>
                </a:solidFill>
                <a:latin typeface="+mn-ea"/>
              </a:rPr>
              <a:t>マスクを頻回に触って浮かしながら息をして介助していたそうです</a:t>
            </a:r>
            <a:r>
              <a:rPr lang="ja-JP" altLang="en-US">
                <a:latin typeface="+mn-ea"/>
              </a:rPr>
              <a:t>。</a:t>
            </a:r>
            <a:endParaRPr lang="en-US" altLang="ja-JP">
              <a:latin typeface="+mn-ea"/>
            </a:endParaRPr>
          </a:p>
          <a:p>
            <a:r>
              <a:rPr lang="ja-JP" altLang="en-US">
                <a:solidFill>
                  <a:srgbClr val="FF0000"/>
                </a:solidFill>
                <a:latin typeface="+mn-ea"/>
              </a:rPr>
              <a:t>着脱介助時は利用者と対面となり、距離もとても近かったようです。</a:t>
            </a:r>
            <a:endParaRPr lang="en-US" altLang="ja-JP">
              <a:solidFill>
                <a:srgbClr val="FF0000"/>
              </a:solidFill>
              <a:latin typeface="+mn-ea"/>
            </a:endParaRPr>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32</a:t>
            </a:fld>
            <a:endParaRPr kumimoji="1" lang="ja-JP" altLang="en-US"/>
          </a:p>
        </p:txBody>
      </p:sp>
    </p:spTree>
    <p:extLst>
      <p:ext uri="{BB962C8B-B14F-4D97-AF65-F5344CB8AC3E}">
        <p14:creationId xmlns:p14="http://schemas.microsoft.com/office/powerpoint/2010/main" val="1340522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次は、昼休憩の状況です。</a:t>
            </a:r>
            <a:endParaRPr kumimoji="1" lang="en-US" altLang="ja-JP"/>
          </a:p>
          <a:p>
            <a:r>
              <a:rPr lang="ja-JP" altLang="en-US">
                <a:latin typeface="+mn-ea"/>
              </a:rPr>
              <a:t>サザエさんは持参したお弁当を詰所内の休憩室で食べています。</a:t>
            </a:r>
            <a:endParaRPr lang="en-US" altLang="ja-JP">
              <a:latin typeface="+mn-ea"/>
            </a:endParaRPr>
          </a:p>
          <a:p>
            <a:endParaRPr lang="en-US" altLang="ja-JP">
              <a:latin typeface="+mn-ea"/>
            </a:endParaRPr>
          </a:p>
          <a:p>
            <a:r>
              <a:rPr lang="ja-JP" altLang="en-US">
                <a:latin typeface="+mn-ea"/>
              </a:rPr>
              <a:t>１０月４日は同僚</a:t>
            </a:r>
            <a:r>
              <a:rPr lang="en-US" altLang="ja-JP">
                <a:latin typeface="+mn-ea"/>
              </a:rPr>
              <a:t>A</a:t>
            </a:r>
            <a:r>
              <a:rPr lang="ja-JP" altLang="en-US" err="1">
                <a:latin typeface="+mn-ea"/>
              </a:rPr>
              <a:t>さん</a:t>
            </a:r>
            <a:r>
              <a:rPr lang="ja-JP" altLang="en-US">
                <a:latin typeface="+mn-ea"/>
              </a:rPr>
              <a:t>と</a:t>
            </a:r>
            <a:r>
              <a:rPr lang="en-US" altLang="ja-JP">
                <a:latin typeface="+mn-ea"/>
              </a:rPr>
              <a:t>C</a:t>
            </a:r>
            <a:r>
              <a:rPr lang="ja-JP" altLang="en-US" err="1">
                <a:latin typeface="+mn-ea"/>
              </a:rPr>
              <a:t>さんと</a:t>
            </a:r>
            <a:r>
              <a:rPr lang="ja-JP" altLang="en-US">
                <a:latin typeface="+mn-ea"/>
              </a:rPr>
              <a:t>一緒に食べ、当然ですが、マスクを外しています。</a:t>
            </a:r>
            <a:endParaRPr lang="en-US" altLang="ja-JP">
              <a:latin typeface="+mn-ea"/>
            </a:endParaRPr>
          </a:p>
          <a:p>
            <a:r>
              <a:rPr lang="ja-JP" altLang="en-US">
                <a:latin typeface="+mn-ea"/>
              </a:rPr>
              <a:t>黙食を指導されているため、なるべく喋らないように心がけていましたが、利用者についての相談もあり喋っていました。</a:t>
            </a:r>
            <a:endParaRPr lang="en-US" altLang="ja-JP">
              <a:latin typeface="+mn-ea"/>
            </a:endParaRPr>
          </a:p>
          <a:p>
            <a:endParaRPr lang="en-US" altLang="ja-JP">
              <a:latin typeface="+mn-ea"/>
            </a:endParaRPr>
          </a:p>
          <a:p>
            <a:r>
              <a:rPr lang="ja-JP" altLang="en-US">
                <a:latin typeface="+mn-ea"/>
              </a:rPr>
              <a:t>食事後はマスクをつけて会話をし、食事時間も含めて１時間一緒の部屋にいました。</a:t>
            </a:r>
            <a:endParaRPr lang="en-US" altLang="ja-JP">
              <a:latin typeface="+mn-ea"/>
            </a:endParaRPr>
          </a:p>
          <a:p>
            <a:r>
              <a:rPr lang="ja-JP" altLang="en-US">
                <a:latin typeface="+mn-ea"/>
              </a:rPr>
              <a:t>休憩室の長机は小さくアクリル板が設置できなかったため、対面で座らないようにしています。</a:t>
            </a:r>
            <a:endParaRPr lang="en-US" altLang="ja-JP">
              <a:latin typeface="+mn-ea"/>
            </a:endParaRPr>
          </a:p>
          <a:p>
            <a:r>
              <a:rPr lang="ja-JP" altLang="en-US">
                <a:latin typeface="+mn-ea"/>
              </a:rPr>
              <a:t>休憩室には窓がなく、入所者から見えないようドアは閉め切っています。</a:t>
            </a:r>
            <a:endParaRPr lang="en-US" altLang="ja-JP">
              <a:latin typeface="+mn-ea"/>
            </a:endParaRPr>
          </a:p>
          <a:p>
            <a:endParaRPr lang="en-US" altLang="ja-JP">
              <a:latin typeface="+mn-ea"/>
            </a:endParaRPr>
          </a:p>
          <a:p>
            <a:pPr defTabSz="914331">
              <a:defRPr/>
            </a:pPr>
            <a:r>
              <a:rPr lang="ja-JP" altLang="en-US">
                <a:latin typeface="+mn-ea"/>
              </a:rPr>
              <a:t>１０月５日は４日と同じ状況で</a:t>
            </a:r>
            <a:r>
              <a:rPr lang="en-US" altLang="ja-JP">
                <a:latin typeface="+mn-ea"/>
              </a:rPr>
              <a:t>D</a:t>
            </a:r>
            <a:r>
              <a:rPr lang="ja-JP" altLang="en-US" err="1">
                <a:latin typeface="+mn-ea"/>
              </a:rPr>
              <a:t>さんと</a:t>
            </a:r>
            <a:r>
              <a:rPr lang="ja-JP" altLang="en-US">
                <a:latin typeface="+mn-ea"/>
              </a:rPr>
              <a:t>一緒に食事をし、</a:t>
            </a:r>
            <a:r>
              <a:rPr lang="en-US" altLang="ja-JP">
                <a:latin typeface="+mn-ea"/>
              </a:rPr>
              <a:t>D</a:t>
            </a:r>
            <a:r>
              <a:rPr lang="ja-JP" altLang="en-US" err="1">
                <a:latin typeface="+mn-ea"/>
              </a:rPr>
              <a:t>さんは</a:t>
            </a:r>
            <a:r>
              <a:rPr lang="ja-JP" altLang="en-US">
                <a:latin typeface="+mn-ea"/>
              </a:rPr>
              <a:t>前日の</a:t>
            </a:r>
            <a:r>
              <a:rPr lang="en-US" altLang="ja-JP">
                <a:latin typeface="+mn-ea"/>
              </a:rPr>
              <a:t>A</a:t>
            </a:r>
            <a:r>
              <a:rPr lang="ja-JP" altLang="en-US" err="1">
                <a:latin typeface="+mn-ea"/>
              </a:rPr>
              <a:t>さんの</a:t>
            </a:r>
            <a:r>
              <a:rPr lang="ja-JP" altLang="en-US">
                <a:latin typeface="+mn-ea"/>
              </a:rPr>
              <a:t>ところに座っていたそうです。</a:t>
            </a:r>
            <a:endParaRPr lang="en-US" altLang="ja-JP">
              <a:latin typeface="+mn-ea"/>
            </a:endParaRPr>
          </a:p>
          <a:p>
            <a:pPr defTabSz="914331">
              <a:defRPr/>
            </a:pPr>
            <a:endParaRPr lang="en-US" altLang="ja-JP">
              <a:latin typeface="+mn-ea"/>
            </a:endParaRPr>
          </a:p>
          <a:p>
            <a:pPr>
              <a:lnSpc>
                <a:spcPts val="2623"/>
              </a:lnSpc>
            </a:pPr>
            <a:r>
              <a:rPr lang="ja-JP" altLang="en-US">
                <a:latin typeface="+mn-ea"/>
              </a:rPr>
              <a:t>ただし、前日にマスオさんがコロナ陽性になったこともあり、早く食べ終え、すぐにマスク着用し会話したそうです。</a:t>
            </a:r>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33</a:t>
            </a:fld>
            <a:endParaRPr kumimoji="1" lang="ja-JP" altLang="en-US"/>
          </a:p>
        </p:txBody>
      </p:sp>
    </p:spTree>
    <p:extLst>
      <p:ext uri="{BB962C8B-B14F-4D97-AF65-F5344CB8AC3E}">
        <p14:creationId xmlns:p14="http://schemas.microsoft.com/office/powerpoint/2010/main" val="3453767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次は、退勤前の更衣室の様子です。</a:t>
            </a:r>
            <a:endParaRPr kumimoji="1" lang="en-US" altLang="ja-JP"/>
          </a:p>
          <a:p>
            <a:r>
              <a:rPr kumimoji="1" lang="ja-JP" altLang="en-US"/>
              <a:t>更衣室は朝同様、窓もドアも締め切っています。</a:t>
            </a:r>
            <a:endParaRPr kumimoji="1" lang="en-US" altLang="ja-JP"/>
          </a:p>
          <a:p>
            <a:endParaRPr kumimoji="1" lang="en-US" altLang="ja-JP"/>
          </a:p>
          <a:p>
            <a:r>
              <a:rPr kumimoji="1" lang="en-US" altLang="ja-JP"/>
              <a:t>4</a:t>
            </a:r>
            <a:r>
              <a:rPr kumimoji="1" lang="ja-JP" altLang="en-US"/>
              <a:t>日は</a:t>
            </a:r>
            <a:r>
              <a:rPr kumimoji="1" lang="en-US" altLang="ja-JP"/>
              <a:t>B</a:t>
            </a:r>
            <a:r>
              <a:rPr kumimoji="1" lang="ja-JP" altLang="en-US" err="1"/>
              <a:t>さんが</a:t>
            </a:r>
            <a:r>
              <a:rPr kumimoji="1" lang="ja-JP" altLang="en-US"/>
              <a:t>おり、朝同様、喋りながら着替えをし、着替え中はマスクを外していたそうです。</a:t>
            </a:r>
            <a:endParaRPr kumimoji="1" lang="en-US" altLang="ja-JP"/>
          </a:p>
          <a:p>
            <a:r>
              <a:rPr kumimoji="1" lang="ja-JP" altLang="en-US"/>
              <a:t>約１０分から１５分程更衣室にいました。</a:t>
            </a:r>
            <a:endParaRPr kumimoji="1" lang="en-US" altLang="ja-JP"/>
          </a:p>
          <a:p>
            <a:endParaRPr kumimoji="1" lang="en-US" altLang="ja-JP"/>
          </a:p>
          <a:p>
            <a:r>
              <a:rPr kumimoji="1" lang="ja-JP" altLang="en-US"/>
              <a:t>５日は、</a:t>
            </a:r>
            <a:r>
              <a:rPr kumimoji="1" lang="en-US" altLang="ja-JP"/>
              <a:t>B</a:t>
            </a:r>
            <a:r>
              <a:rPr kumimoji="1" lang="ja-JP" altLang="en-US"/>
              <a:t>さん、</a:t>
            </a:r>
            <a:r>
              <a:rPr kumimoji="1" lang="en-US" altLang="ja-JP"/>
              <a:t>L</a:t>
            </a:r>
            <a:r>
              <a:rPr kumimoji="1" lang="ja-JP" altLang="en-US" err="1"/>
              <a:t>さんが</a:t>
            </a:r>
            <a:r>
              <a:rPr kumimoji="1" lang="ja-JP" altLang="en-US"/>
              <a:t>いましたが、マスオさんがコロナ陽性になっていることもあり、</a:t>
            </a:r>
            <a:endParaRPr kumimoji="1" lang="en-US" altLang="ja-JP"/>
          </a:p>
          <a:p>
            <a:r>
              <a:rPr kumimoji="1" lang="ja-JP" altLang="en-US"/>
              <a:t>マスク着用して着替え、挨拶程度を交わして、すぐに退出しています。</a:t>
            </a:r>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34</a:t>
            </a:fld>
            <a:endParaRPr kumimoji="1" lang="ja-JP" altLang="en-US"/>
          </a:p>
        </p:txBody>
      </p:sp>
    </p:spTree>
    <p:extLst>
      <p:ext uri="{BB962C8B-B14F-4D97-AF65-F5344CB8AC3E}">
        <p14:creationId xmlns:p14="http://schemas.microsoft.com/office/powerpoint/2010/main" val="3550421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サザエさんの行動や接触者の状況、課題を整理できたでしょうか？</a:t>
            </a:r>
            <a:endParaRPr lang="en-US" altLang="ja-JP" dirty="0"/>
          </a:p>
          <a:p>
            <a:r>
              <a:rPr lang="ja-JP" altLang="en-US" dirty="0"/>
              <a:t>どのような対策が必要かみえてきたでしょうか。</a:t>
            </a:r>
            <a:endParaRPr lang="en-US" altLang="ja-JP" dirty="0"/>
          </a:p>
          <a:p>
            <a:r>
              <a:rPr lang="ja-JP" altLang="en-US" dirty="0"/>
              <a:t>では、まず、職員と入所者のトリアージをしてみましょう。</a:t>
            </a:r>
            <a:endParaRPr lang="en-US" altLang="ja-JP" dirty="0"/>
          </a:p>
          <a:p>
            <a:endParaRPr lang="en-US" altLang="ja-JP" dirty="0"/>
          </a:p>
          <a:p>
            <a:r>
              <a:rPr lang="ja-JP" altLang="en-US" dirty="0"/>
              <a:t>各自で、これから発症する可能性が高い　「高リスク者」を、ワークシートにかきだしてください。</a:t>
            </a: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t>参考までに、濃厚接触者の定義について次にスライドにのせています。</a:t>
            </a: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t>1</a:t>
            </a:r>
            <a:r>
              <a:rPr lang="ja-JP" altLang="en-US" dirty="0"/>
              <a:t>分間で洗い出しをお願いします。</a:t>
            </a: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t>【</a:t>
            </a:r>
            <a:r>
              <a:rPr lang="ja-JP" altLang="en-US" dirty="0"/>
              <a:t>濃厚接触者の定義についての次のスライドを見せておく</a:t>
            </a:r>
            <a:r>
              <a:rPr lang="en-US" altLang="ja-JP"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a:p>
          <a:p>
            <a:endParaRPr lang="en-US" altLang="ja-JP" dirty="0"/>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35</a:t>
            </a:fld>
            <a:endParaRPr kumimoji="1" lang="ja-JP" altLang="en-US"/>
          </a:p>
        </p:txBody>
      </p:sp>
    </p:spTree>
    <p:extLst>
      <p:ext uri="{BB962C8B-B14F-4D97-AF65-F5344CB8AC3E}">
        <p14:creationId xmlns:p14="http://schemas.microsoft.com/office/powerpoint/2010/main" val="25061480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a:t>【</a:t>
            </a:r>
            <a:r>
              <a:rPr lang="ja-JP" altLang="en-US"/>
              <a:t>スライドを見せておく</a:t>
            </a:r>
            <a:r>
              <a:rPr lang="en-US" altLang="ja-JP"/>
              <a:t>】</a:t>
            </a:r>
          </a:p>
          <a:p>
            <a:r>
              <a:rPr lang="ja-JP" altLang="en-US"/>
              <a:t>状況をみて参加者が書きだしている間に説明する。</a:t>
            </a:r>
            <a:endParaRPr lang="en-US" altLang="ja-JP"/>
          </a:p>
          <a:p>
            <a:endParaRPr lang="en-US" altLang="ja-JP"/>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a:t>（</a:t>
            </a:r>
            <a:r>
              <a:rPr lang="en-US" altLang="ja-JP"/>
              <a:t>1</a:t>
            </a:r>
            <a:r>
              <a:rPr lang="ja-JP" altLang="en-US"/>
              <a:t>分後）</a:t>
            </a:r>
            <a:endParaRPr lang="en-US" altLang="ja-JP"/>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a:t>どうですか？選定できましたか？</a:t>
            </a:r>
            <a:endParaRPr lang="en-US" altLang="ja-JP"/>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a:t>【</a:t>
            </a:r>
            <a:r>
              <a:rPr lang="ja-JP" altLang="en-US"/>
              <a:t>参加者に充てる</a:t>
            </a:r>
            <a:r>
              <a:rPr lang="en-US" altLang="ja-JP"/>
              <a:t>】</a:t>
            </a: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a:t>　</a:t>
            </a:r>
            <a:r>
              <a:rPr lang="en-US" altLang="ja-JP"/>
              <a:t>2</a:t>
            </a:r>
            <a:r>
              <a:rPr lang="ja-JP" altLang="en-US"/>
              <a:t>人</a:t>
            </a:r>
            <a:r>
              <a:rPr lang="en-US" altLang="ja-JP"/>
              <a:t>×1</a:t>
            </a:r>
            <a:r>
              <a:rPr lang="ja-JP" altLang="en-US"/>
              <a:t>分</a:t>
            </a:r>
            <a:endParaRPr lang="en-US" altLang="ja-JP"/>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a:t>ありがとうございました。</a:t>
            </a:r>
            <a:endParaRPr lang="en-US" altLang="ja-JP"/>
          </a:p>
          <a:p>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36</a:t>
            </a:fld>
            <a:endParaRPr kumimoji="1" lang="ja-JP" altLang="en-US"/>
          </a:p>
        </p:txBody>
      </p:sp>
    </p:spTree>
    <p:extLst>
      <p:ext uri="{BB962C8B-B14F-4D97-AF65-F5344CB8AC3E}">
        <p14:creationId xmlns:p14="http://schemas.microsoft.com/office/powerpoint/2010/main" val="3642518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今回、サザエさんと施設からの聞き取り状況を踏まえ、高リスク者をスライドのとおり同定しました。</a:t>
            </a:r>
            <a:endParaRPr lang="en-US" altLang="ja-JP" dirty="0"/>
          </a:p>
          <a:p>
            <a:endParaRPr lang="en-US" altLang="ja-JP" dirty="0"/>
          </a:p>
          <a:p>
            <a:pPr defTabSz="914331">
              <a:defRPr/>
            </a:pPr>
            <a:r>
              <a:rPr kumimoji="1" lang="ja-JP" altLang="en-US" dirty="0"/>
              <a:t>まず、サザエさんと同じ時間に更衣室を利用していた職員と一緒に食事をした職員、</a:t>
            </a:r>
            <a:r>
              <a:rPr kumimoji="1" lang="en-US" altLang="ja-JP" dirty="0"/>
              <a:t>4</a:t>
            </a:r>
            <a:r>
              <a:rPr kumimoji="1" lang="ja-JP" altLang="en-US" dirty="0"/>
              <a:t>名です。</a:t>
            </a:r>
            <a:endParaRPr kumimoji="1" lang="en-US" altLang="ja-JP" dirty="0"/>
          </a:p>
          <a:p>
            <a:pPr defTabSz="914331">
              <a:defRPr/>
            </a:pPr>
            <a:r>
              <a:rPr kumimoji="1" lang="ja-JP" altLang="en-US" dirty="0"/>
              <a:t>更衣室や休憩室は換気が悪く狭い空間であり、さらにマスクを外し感染対策をせずに接触していますので高リスクにしました。</a:t>
            </a:r>
            <a:endParaRPr kumimoji="1" lang="en-US" altLang="ja-JP" dirty="0"/>
          </a:p>
          <a:p>
            <a:pPr defTabSz="914331">
              <a:defRPr/>
            </a:pPr>
            <a:r>
              <a:rPr kumimoji="1" lang="ja-JP" altLang="en-US" dirty="0"/>
              <a:t>次に、着脱介助をした石清水さん、加藤さん、山田さんの３人も狭い空間で、サザエさんはマスクを時々外しているような状態で、身体接触のある介助を行っていましたので高リスクと判断しています。</a:t>
            </a:r>
            <a:endParaRPr kumimoji="1" lang="en-US" altLang="ja-JP" dirty="0"/>
          </a:p>
          <a:p>
            <a:pPr defTabSz="914331">
              <a:defRPr/>
            </a:pPr>
            <a:endParaRPr kumimoji="1" lang="en-US" altLang="ja-JP" dirty="0"/>
          </a:p>
          <a:p>
            <a:pPr defTabSz="914331">
              <a:defRPr/>
            </a:pPr>
            <a:r>
              <a:rPr kumimoji="1" lang="ja-JP" altLang="en-US" dirty="0"/>
              <a:t>他の職員や入所者は、介助時間が短い、常時マスク着用、距離を確保していたということで、低リスクと判断しています。</a:t>
            </a:r>
            <a:endParaRPr kumimoji="1" lang="en-US" altLang="ja-JP" dirty="0"/>
          </a:p>
          <a:p>
            <a:pPr defTabSz="914331">
              <a:defRPr/>
            </a:pPr>
            <a:endParaRPr kumimoji="1" lang="en-US" altLang="ja-JP" dirty="0"/>
          </a:p>
          <a:p>
            <a:r>
              <a:rPr kumimoji="1" lang="ja-JP" altLang="en-US" dirty="0"/>
              <a:t>このように更衣室や休憩室等は特に換気が悪く、感染リスクが高い環境です。利用時は十分な換気や利用人数の制限等を行ってください。</a:t>
            </a:r>
            <a:endParaRPr kumimoji="1" lang="en-US" altLang="ja-JP" dirty="0"/>
          </a:p>
          <a:p>
            <a:endParaRPr kumimoji="1" lang="en-US" altLang="ja-JP" dirty="0"/>
          </a:p>
          <a:p>
            <a:r>
              <a:rPr lang="ja-JP" altLang="en-US" dirty="0"/>
              <a:t>さて、今、</a:t>
            </a:r>
            <a:r>
              <a:rPr lang="en-US" altLang="ja-JP" dirty="0"/>
              <a:t>3</a:t>
            </a:r>
            <a:r>
              <a:rPr lang="ja-JP" altLang="en-US" dirty="0"/>
              <a:t>名の入所者が高リスク者になりましたので、それ以外の入所者と生活区域を分ける必要があります。</a:t>
            </a:r>
            <a:endParaRPr lang="en-US" altLang="ja-JP" dirty="0"/>
          </a:p>
          <a:p>
            <a:r>
              <a:rPr lang="ja-JP" altLang="en-US" u="sng" dirty="0">
                <a:solidFill>
                  <a:srgbClr val="FF0000"/>
                </a:solidFill>
              </a:rPr>
              <a:t>施設内の汚染区域、清潔区域をどのようにゾーニングしてケアを行うか考えてみてください。</a:t>
            </a:r>
            <a:endParaRPr lang="en-US" altLang="ja-JP" u="sng" dirty="0">
              <a:solidFill>
                <a:srgbClr val="FF0000"/>
              </a:solidFill>
            </a:endParaRPr>
          </a:p>
          <a:p>
            <a:endParaRPr lang="en-US" altLang="ja-JP" u="sng" dirty="0">
              <a:solidFill>
                <a:srgbClr val="FF0000"/>
              </a:solidFill>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37</a:t>
            </a:fld>
            <a:endParaRPr kumimoji="1" lang="ja-JP" altLang="en-US"/>
          </a:p>
        </p:txBody>
      </p:sp>
    </p:spTree>
    <p:extLst>
      <p:ext uri="{BB962C8B-B14F-4D97-AF65-F5344CB8AC3E}">
        <p14:creationId xmlns:p14="http://schemas.microsoft.com/office/powerpoint/2010/main" val="1635692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6688">
              <a:defRPr/>
            </a:pPr>
            <a:r>
              <a:rPr kumimoji="1" lang="ja-JP" altLang="en-US" dirty="0"/>
              <a:t>平面図を使ってゾーニングしてみましょう。</a:t>
            </a:r>
            <a:endParaRPr kumimoji="1" lang="en-US" altLang="ja-JP" dirty="0"/>
          </a:p>
          <a:p>
            <a:endParaRPr kumimoji="1" lang="en-US" altLang="ja-JP" dirty="0"/>
          </a:p>
          <a:p>
            <a:r>
              <a:rPr kumimoji="1" lang="ja-JP" altLang="en-US" dirty="0"/>
              <a:t>緑の丸が今回、高リスク者となった石清水さん、加藤さん、山田さんの居室です。</a:t>
            </a:r>
            <a:endParaRPr kumimoji="1" lang="en-US" altLang="ja-JP" dirty="0"/>
          </a:p>
          <a:p>
            <a:r>
              <a:rPr kumimoji="1" lang="ja-JP" altLang="en-US" dirty="0"/>
              <a:t>どこを汚染区域のレッドゾーンにするか、どこをグリーン、清潔区域にするかを、各自１分考え、平面図にかいてみて下さい。</a:t>
            </a:r>
            <a:endParaRPr kumimoji="1" lang="en-US" altLang="ja-JP" dirty="0"/>
          </a:p>
          <a:p>
            <a:r>
              <a:rPr kumimoji="1" lang="ja-JP" altLang="en-US" dirty="0"/>
              <a:t>机に赤ペンがありますので、使ってください。</a:t>
            </a:r>
            <a:endParaRPr kumimoji="1" lang="en-US" altLang="ja-JP" dirty="0"/>
          </a:p>
          <a:p>
            <a:r>
              <a:rPr kumimoji="1" lang="ja-JP" altLang="en-US" dirty="0"/>
              <a:t>（１分）</a:t>
            </a:r>
            <a:endParaRPr kumimoji="1" lang="en-US" altLang="ja-JP" dirty="0"/>
          </a:p>
          <a:p>
            <a:endParaRPr kumimoji="1" lang="en-US" altLang="ja-JP" dirty="0"/>
          </a:p>
          <a:p>
            <a:r>
              <a:rPr kumimoji="1" lang="ja-JP" altLang="en-US" dirty="0"/>
              <a:t>参加者にあてる。</a:t>
            </a:r>
            <a:endParaRPr kumimoji="1" lang="en-US" altLang="ja-JP" dirty="0"/>
          </a:p>
          <a:p>
            <a:r>
              <a:rPr kumimoji="1" lang="ja-JP" altLang="en-US" dirty="0"/>
              <a:t>それでは、どのように区域分けしましたか？</a:t>
            </a:r>
            <a:endParaRPr kumimoji="1" lang="en-US" altLang="ja-JP" dirty="0"/>
          </a:p>
          <a:p>
            <a:r>
              <a:rPr kumimoji="1" lang="ja-JP" altLang="en-US" dirty="0"/>
              <a:t>１名</a:t>
            </a:r>
            <a:endParaRPr kumimoji="1" lang="en-US" altLang="ja-JP" dirty="0"/>
          </a:p>
          <a:p>
            <a:r>
              <a:rPr kumimoji="1" lang="ja-JP" altLang="en-US" dirty="0"/>
              <a:t>口頭説明をうけ、室田が図面にかく</a:t>
            </a:r>
            <a:endParaRPr kumimoji="1" lang="en-US" altLang="ja-JP" dirty="0"/>
          </a:p>
          <a:p>
            <a:r>
              <a:rPr kumimoji="1" lang="ja-JP" altLang="en-US" dirty="0"/>
              <a:t>（発表１分）</a:t>
            </a:r>
            <a:endParaRPr kumimoji="1" lang="en-US" altLang="ja-JP" dirty="0"/>
          </a:p>
          <a:p>
            <a:r>
              <a:rPr kumimoji="1" lang="ja-JP" altLang="en-US" dirty="0"/>
              <a:t>ありがとうございました。</a:t>
            </a:r>
            <a:endParaRPr kumimoji="1" lang="en-US" altLang="ja-JP" dirty="0"/>
          </a:p>
          <a:p>
            <a:endParaRPr kumimoji="1" lang="en-US" altLang="ja-JP" dirty="0"/>
          </a:p>
        </p:txBody>
      </p:sp>
    </p:spTree>
    <p:extLst>
      <p:ext uri="{BB962C8B-B14F-4D97-AF65-F5344CB8AC3E}">
        <p14:creationId xmlns:p14="http://schemas.microsoft.com/office/powerpoint/2010/main" val="1840758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回答例を配布します。ゾーニングに正解はありませんので、一例として参考にしてください。</a:t>
            </a:r>
            <a:endParaRPr kumimoji="1" lang="en-US" altLang="ja-JP" dirty="0"/>
          </a:p>
          <a:p>
            <a:endParaRPr kumimoji="1" lang="en-US" altLang="ja-JP" dirty="0"/>
          </a:p>
          <a:p>
            <a:r>
              <a:rPr kumimoji="1" lang="ja-JP" altLang="en-US" dirty="0"/>
              <a:t>まず、岩清水さんの居室を加藤さんの隣に移動し、西側の自動ドアは封鎖して、右端の４部屋をレッドゾーンとして区切ります。その際２つのトイレに関してもレッドゾーンとして高リスク者専用とします。</a:t>
            </a:r>
            <a:endParaRPr kumimoji="1" lang="en-US" altLang="ja-JP" dirty="0"/>
          </a:p>
          <a:p>
            <a:r>
              <a:rPr kumimoji="1" lang="ja-JP" altLang="en-US" dirty="0"/>
              <a:t>そして、浴室も高リスク者専用の浴室とし、その前の廊下をイエローゾーンとして防護服の着脱を行いますので、職員の詰所の西側ドアは封鎖します。</a:t>
            </a:r>
            <a:endParaRPr kumimoji="1" lang="en-US" altLang="ja-JP" dirty="0"/>
          </a:p>
          <a:p>
            <a:r>
              <a:rPr kumimoji="1" lang="ja-JP" altLang="en-US" dirty="0"/>
              <a:t>高リスク者以外の利用者は東側のお風呂やトイレを使ってもらい、高リスク者と交差しないよう動線を分けました。</a:t>
            </a:r>
            <a:endParaRPr kumimoji="1" lang="en-US" altLang="ja-JP" dirty="0"/>
          </a:p>
          <a:p>
            <a:r>
              <a:rPr kumimoji="1" lang="ja-JP" altLang="en-US" dirty="0"/>
              <a:t>レッドゾーンとイエローゾーンは意識できるよう、布テープ等で印をつけ、イエローゾーンとグリーンゾーン（清潔区域）については天井からビニールカーテンを養生テープ等で貼り付けて空間を分離させました。</a:t>
            </a:r>
            <a:endParaRPr kumimoji="1" lang="en-US" altLang="ja-JP" dirty="0"/>
          </a:p>
          <a:p>
            <a:endParaRPr kumimoji="1" lang="en-US" altLang="ja-JP" dirty="0"/>
          </a:p>
          <a:p>
            <a:r>
              <a:rPr kumimoji="1" lang="ja-JP" altLang="en-US" dirty="0"/>
              <a:t>使用できなくなった居室の入所者は、利用していないショートステイの居室に移したり、ラウンジ・コミュニティスペースに臨時居室を設ける等で対応します。</a:t>
            </a:r>
            <a:endParaRPr kumimoji="1" lang="en-US" altLang="ja-JP" dirty="0"/>
          </a:p>
          <a:p>
            <a:endParaRPr kumimoji="1" lang="en-US" altLang="ja-JP" dirty="0"/>
          </a:p>
        </p:txBody>
      </p:sp>
    </p:spTree>
    <p:extLst>
      <p:ext uri="{BB962C8B-B14F-4D97-AF65-F5344CB8AC3E}">
        <p14:creationId xmlns:p14="http://schemas.microsoft.com/office/powerpoint/2010/main" val="2459575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t">
              <a:lnSpc>
                <a:spcPts val="1700"/>
              </a:lnSpc>
            </a:pPr>
            <a:r>
              <a:rPr lang="ja-JP" altLang="en-US" sz="1050" b="0" dirty="0">
                <a:solidFill>
                  <a:srgbClr val="000000"/>
                </a:solidFill>
                <a:latin typeface="ＭＳ Ｐ明朝" pitchFamily="18" charset="-128"/>
                <a:ea typeface="ＭＳ Ｐ明朝" pitchFamily="18" charset="-128"/>
              </a:rPr>
              <a:t>このスライドは、集団発生後に施設の方との振り返った時にでた意見ですが、クラスター対応での課題や落とし穴は、時間ごとに変化していきます。</a:t>
            </a:r>
            <a:endParaRPr lang="en-US" altLang="ja-JP" sz="1050" b="0" dirty="0">
              <a:solidFill>
                <a:srgbClr val="000000"/>
              </a:solidFill>
              <a:latin typeface="ＭＳ Ｐ明朝" pitchFamily="18" charset="-128"/>
              <a:ea typeface="ＭＳ Ｐ明朝" pitchFamily="18" charset="-128"/>
            </a:endParaRPr>
          </a:p>
          <a:p>
            <a:pPr fontAlgn="t">
              <a:lnSpc>
                <a:spcPts val="1700"/>
              </a:lnSpc>
            </a:pPr>
            <a:endParaRPr lang="en-US" altLang="ja-JP" sz="1050" b="0" dirty="0">
              <a:solidFill>
                <a:srgbClr val="000000"/>
              </a:solidFill>
              <a:latin typeface="ＭＳ Ｐ明朝" pitchFamily="18" charset="-128"/>
              <a:ea typeface="ＭＳ Ｐ明朝" pitchFamily="18" charset="-128"/>
            </a:endParaRPr>
          </a:p>
          <a:p>
            <a:pPr fontAlgn="t">
              <a:lnSpc>
                <a:spcPts val="1700"/>
              </a:lnSpc>
            </a:pPr>
            <a:r>
              <a:rPr lang="ja-JP" altLang="en-US" sz="1050" b="0" dirty="0">
                <a:solidFill>
                  <a:srgbClr val="FF0000"/>
                </a:solidFill>
                <a:latin typeface="ＭＳ Ｐ明朝" pitchFamily="18" charset="-128"/>
                <a:ea typeface="ＭＳ Ｐ明朝" pitchFamily="18" charset="-128"/>
              </a:rPr>
              <a:t>発生前はやはり職員さんの感染に対する知識や技術、認識が課題になりますし、</a:t>
            </a:r>
            <a:r>
              <a:rPr lang="ja-JP" altLang="ja-JP" sz="1050" b="0" dirty="0">
                <a:solidFill>
                  <a:srgbClr val="FF0000"/>
                </a:solidFill>
                <a:latin typeface="ＭＳ Ｐ明朝" pitchFamily="18" charset="-128"/>
                <a:ea typeface="ＭＳ Ｐ明朝" pitchFamily="18" charset="-128"/>
              </a:rPr>
              <a:t>発生</a:t>
            </a:r>
            <a:r>
              <a:rPr lang="ja-JP" altLang="en-US" sz="1050" b="0" dirty="0">
                <a:solidFill>
                  <a:srgbClr val="FF0000"/>
                </a:solidFill>
                <a:latin typeface="ＭＳ Ｐ明朝" pitchFamily="18" charset="-128"/>
                <a:ea typeface="ＭＳ Ｐ明朝" pitchFamily="18" charset="-128"/>
              </a:rPr>
              <a:t>直後の</a:t>
            </a:r>
            <a:r>
              <a:rPr lang="ja-JP" altLang="ja-JP" sz="1050" b="0" dirty="0">
                <a:solidFill>
                  <a:srgbClr val="FF0000"/>
                </a:solidFill>
                <a:latin typeface="ＭＳ Ｐ明朝" pitchFamily="18" charset="-128"/>
                <a:ea typeface="ＭＳ Ｐ明朝" pitchFamily="18" charset="-128"/>
              </a:rPr>
              <a:t>フェーズ</a:t>
            </a:r>
            <a:r>
              <a:rPr lang="ja-JP" altLang="en-US" sz="1050" b="0" dirty="0">
                <a:solidFill>
                  <a:srgbClr val="FF0000"/>
                </a:solidFill>
                <a:latin typeface="ＭＳ Ｐ明朝" pitchFamily="18" charset="-128"/>
                <a:ea typeface="ＭＳ Ｐ明朝" pitchFamily="18" charset="-128"/>
              </a:rPr>
              <a:t>１では、いかに平時と有事を区別して</a:t>
            </a:r>
            <a:r>
              <a:rPr lang="ja-JP" altLang="ja-JP" sz="1050" b="0" dirty="0">
                <a:solidFill>
                  <a:srgbClr val="FF0000"/>
                </a:solidFill>
                <a:latin typeface="ＭＳ Ｐ明朝" pitchFamily="18" charset="-128"/>
                <a:ea typeface="ＭＳ Ｐ明朝" pitchFamily="18" charset="-128"/>
              </a:rPr>
              <a:t>初動</a:t>
            </a:r>
            <a:r>
              <a:rPr lang="ja-JP" altLang="en-US" sz="1050" b="0" dirty="0">
                <a:solidFill>
                  <a:srgbClr val="FF0000"/>
                </a:solidFill>
                <a:latin typeface="ＭＳ Ｐ明朝" pitchFamily="18" charset="-128"/>
                <a:ea typeface="ＭＳ Ｐ明朝" pitchFamily="18" charset="-128"/>
              </a:rPr>
              <a:t>や指揮命令系統の</a:t>
            </a:r>
            <a:r>
              <a:rPr lang="ja-JP" altLang="ja-JP" sz="1050" b="0" dirty="0">
                <a:solidFill>
                  <a:srgbClr val="FF0000"/>
                </a:solidFill>
                <a:latin typeface="ＭＳ Ｐ明朝" pitchFamily="18" charset="-128"/>
                <a:ea typeface="ＭＳ Ｐ明朝" pitchFamily="18" charset="-128"/>
              </a:rPr>
              <a:t>確立</a:t>
            </a:r>
            <a:r>
              <a:rPr lang="ja-JP" altLang="en-US" sz="1050" b="0" dirty="0">
                <a:solidFill>
                  <a:srgbClr val="FF0000"/>
                </a:solidFill>
                <a:latin typeface="ＭＳ Ｐ明朝" pitchFamily="18" charset="-128"/>
                <a:ea typeface="ＭＳ Ｐ明朝" pitchFamily="18" charset="-128"/>
              </a:rPr>
              <a:t>ができるかが課題になります。いかに早期に感染期をとらえ、適切な指揮命令系統を確立し初動ができるかで、その後の拡大に大きく影響します。その後の緊急対策のフェーズ２では、</a:t>
            </a:r>
            <a:r>
              <a:rPr lang="ja-JP" altLang="ja-JP" sz="1050" b="0" dirty="0">
                <a:solidFill>
                  <a:srgbClr val="000000"/>
                </a:solidFill>
                <a:latin typeface="ＭＳ Ｐ明朝" pitchFamily="18" charset="-128"/>
                <a:ea typeface="ＭＳ Ｐ明朝" pitchFamily="18" charset="-128"/>
              </a:rPr>
              <a:t>職員不足</a:t>
            </a:r>
            <a:r>
              <a:rPr lang="ja-JP" altLang="en-US" sz="1050" b="0" dirty="0">
                <a:solidFill>
                  <a:srgbClr val="000000"/>
                </a:solidFill>
                <a:latin typeface="ＭＳ Ｐ明朝" pitchFamily="18" charset="-128"/>
                <a:ea typeface="ＭＳ Ｐ明朝" pitchFamily="18" charset="-128"/>
              </a:rPr>
              <a:t>の中</a:t>
            </a:r>
            <a:r>
              <a:rPr lang="ja-JP" altLang="ja-JP" sz="1050" b="0" dirty="0">
                <a:solidFill>
                  <a:srgbClr val="000000"/>
                </a:solidFill>
                <a:latin typeface="ＭＳ Ｐ明朝" pitchFamily="18" charset="-128"/>
                <a:ea typeface="ＭＳ Ｐ明朝" pitchFamily="18" charset="-128"/>
              </a:rPr>
              <a:t>業務見直しが</a:t>
            </a:r>
            <a:r>
              <a:rPr lang="ja-JP" altLang="en-US" sz="1050" b="0" dirty="0">
                <a:solidFill>
                  <a:srgbClr val="000000"/>
                </a:solidFill>
                <a:latin typeface="ＭＳ Ｐ明朝" pitchFamily="18" charset="-128"/>
                <a:ea typeface="ＭＳ Ｐ明朝" pitchFamily="18" charset="-128"/>
              </a:rPr>
              <a:t>されず、職員の負担が大きくなり、結局感染対策がおろそかになる、</a:t>
            </a:r>
            <a:r>
              <a:rPr lang="ja-JP" altLang="ja-JP" sz="1050" b="0" dirty="0">
                <a:solidFill>
                  <a:srgbClr val="FF0000"/>
                </a:solidFill>
                <a:latin typeface="ＭＳ Ｐ明朝" pitchFamily="18" charset="-128"/>
                <a:ea typeface="ＭＳ Ｐ明朝" pitchFamily="18" charset="-128"/>
              </a:rPr>
              <a:t>フェーズ３</a:t>
            </a:r>
            <a:r>
              <a:rPr lang="ja-JP" altLang="en-US" sz="1050" b="0" dirty="0">
                <a:solidFill>
                  <a:srgbClr val="FF0000"/>
                </a:solidFill>
                <a:latin typeface="ＭＳ Ｐ明朝" pitchFamily="18" charset="-128"/>
                <a:ea typeface="ＭＳ Ｐ明朝" pitchFamily="18" charset="-128"/>
              </a:rPr>
              <a:t>の</a:t>
            </a:r>
            <a:r>
              <a:rPr lang="ja-JP" altLang="ja-JP" sz="1050" b="0" dirty="0">
                <a:solidFill>
                  <a:srgbClr val="FF0000"/>
                </a:solidFill>
                <a:latin typeface="ＭＳ Ｐ明朝" pitchFamily="18" charset="-128"/>
                <a:ea typeface="ＭＳ Ｐ明朝" pitchFamily="18" charset="-128"/>
              </a:rPr>
              <a:t>応急対策期</a:t>
            </a:r>
            <a:r>
              <a:rPr lang="ja-JP" altLang="en-US" sz="1050" b="0" dirty="0">
                <a:solidFill>
                  <a:srgbClr val="FF0000"/>
                </a:solidFill>
                <a:latin typeface="ＭＳ Ｐ明朝" pitchFamily="18" charset="-128"/>
                <a:ea typeface="ＭＳ Ｐ明朝" pitchFamily="18" charset="-128"/>
              </a:rPr>
              <a:t>には、</a:t>
            </a:r>
            <a:r>
              <a:rPr lang="ja-JP" altLang="en-US" sz="1050" b="0" dirty="0">
                <a:solidFill>
                  <a:srgbClr val="000000"/>
                </a:solidFill>
                <a:latin typeface="ＭＳ Ｐ明朝" pitchFamily="18" charset="-128"/>
                <a:ea typeface="ＭＳ Ｐ明朝" pitchFamily="18" charset="-128"/>
              </a:rPr>
              <a:t>このまま業務を縮小してケアの質を落としてよいのか、いつまで続くのかという精神的疲労から職員の意欲低下という課題がでてきます</a:t>
            </a:r>
            <a:r>
              <a:rPr lang="ja-JP" altLang="ja-JP" sz="1050" b="0" dirty="0">
                <a:solidFill>
                  <a:srgbClr val="000000"/>
                </a:solidFill>
                <a:latin typeface="ＭＳ Ｐ明朝" pitchFamily="18" charset="-128"/>
                <a:ea typeface="ＭＳ Ｐ明朝" pitchFamily="18" charset="-128"/>
              </a:rPr>
              <a:t>。</a:t>
            </a:r>
            <a:r>
              <a:rPr lang="ja-JP" altLang="en-US" sz="1050" b="0" dirty="0">
                <a:solidFill>
                  <a:srgbClr val="000000"/>
                </a:solidFill>
                <a:latin typeface="ＭＳ Ｐ明朝" pitchFamily="18" charset="-128"/>
                <a:ea typeface="ＭＳ Ｐ明朝" pitchFamily="18" charset="-128"/>
              </a:rPr>
              <a:t>さらに</a:t>
            </a:r>
            <a:r>
              <a:rPr lang="ja-JP" altLang="ja-JP" sz="1050" b="0" dirty="0">
                <a:solidFill>
                  <a:srgbClr val="000000"/>
                </a:solidFill>
                <a:latin typeface="ＭＳ Ｐ明朝" pitchFamily="18" charset="-128"/>
                <a:ea typeface="ＭＳ Ｐ明朝" pitchFamily="18" charset="-128"/>
              </a:rPr>
              <a:t>長期化</a:t>
            </a:r>
            <a:r>
              <a:rPr lang="ja-JP" altLang="en-US" sz="1050" b="0" dirty="0">
                <a:solidFill>
                  <a:srgbClr val="000000"/>
                </a:solidFill>
                <a:latin typeface="ＭＳ Ｐ明朝" pitchFamily="18" charset="-128"/>
                <a:ea typeface="ＭＳ Ｐ明朝" pitchFamily="18" charset="-128"/>
              </a:rPr>
              <a:t>すると、フェーズ４の復旧・復興期のように、利用者の</a:t>
            </a:r>
            <a:r>
              <a:rPr lang="en-US" altLang="ja-JP" sz="1050" b="0" dirty="0">
                <a:solidFill>
                  <a:srgbClr val="000000"/>
                </a:solidFill>
                <a:latin typeface="ＭＳ Ｐ明朝" pitchFamily="18" charset="-128"/>
                <a:ea typeface="ＭＳ Ｐ明朝" pitchFamily="18" charset="-128"/>
              </a:rPr>
              <a:t>ADL</a:t>
            </a:r>
            <a:r>
              <a:rPr lang="ja-JP" altLang="ja-JP" sz="1050" b="0" dirty="0">
                <a:solidFill>
                  <a:srgbClr val="000000"/>
                </a:solidFill>
                <a:latin typeface="ＭＳ Ｐ明朝" pitchFamily="18" charset="-128"/>
                <a:ea typeface="ＭＳ Ｐ明朝" pitchFamily="18" charset="-128"/>
              </a:rPr>
              <a:t>低下</a:t>
            </a:r>
            <a:r>
              <a:rPr lang="ja-JP" altLang="en-US" sz="1050" b="0" dirty="0">
                <a:solidFill>
                  <a:srgbClr val="000000"/>
                </a:solidFill>
                <a:latin typeface="ＭＳ Ｐ明朝" pitchFamily="18" charset="-128"/>
                <a:ea typeface="ＭＳ Ｐ明朝" pitchFamily="18" charset="-128"/>
              </a:rPr>
              <a:t>が気になったり、新たな発症者がいなくなると危機感が薄れ、</a:t>
            </a:r>
            <a:r>
              <a:rPr lang="ja-JP" altLang="ja-JP" sz="1050" b="0" dirty="0">
                <a:solidFill>
                  <a:srgbClr val="000000"/>
                </a:solidFill>
                <a:latin typeface="ＭＳ Ｐ明朝" pitchFamily="18" charset="-128"/>
                <a:ea typeface="ＭＳ Ｐ明朝" pitchFamily="18" charset="-128"/>
              </a:rPr>
              <a:t>終息</a:t>
            </a:r>
            <a:r>
              <a:rPr lang="ja-JP" altLang="en-US" sz="1050" b="0" dirty="0">
                <a:solidFill>
                  <a:srgbClr val="000000"/>
                </a:solidFill>
                <a:latin typeface="ＭＳ Ｐ明朝" pitchFamily="18" charset="-128"/>
                <a:ea typeface="ＭＳ Ｐ明朝" pitchFamily="18" charset="-128"/>
              </a:rPr>
              <a:t>していないのに</a:t>
            </a:r>
            <a:r>
              <a:rPr lang="ja-JP" altLang="ja-JP" sz="1050" b="0" dirty="0">
                <a:solidFill>
                  <a:srgbClr val="000000"/>
                </a:solidFill>
                <a:latin typeface="ＭＳ Ｐ明朝" pitchFamily="18" charset="-128"/>
                <a:ea typeface="ＭＳ Ｐ明朝" pitchFamily="18" charset="-128"/>
              </a:rPr>
              <a:t>業務や交流を再開してしま</a:t>
            </a:r>
            <a:r>
              <a:rPr lang="ja-JP" altLang="en-US" sz="1050" b="0" dirty="0">
                <a:solidFill>
                  <a:srgbClr val="000000"/>
                </a:solidFill>
                <a:latin typeface="ＭＳ Ｐ明朝" pitchFamily="18" charset="-128"/>
                <a:ea typeface="ＭＳ Ｐ明朝" pitchFamily="18" charset="-128"/>
              </a:rPr>
              <a:t>う、症状が消失していないのに検査が陰性だから出勤してしまう等、感染対策が緩むという課題がでてきます。</a:t>
            </a:r>
            <a:endParaRPr lang="ja-JP" altLang="ja-JP" sz="1050" b="0" dirty="0">
              <a:latin typeface="ＭＳ Ｐ明朝" pitchFamily="18" charset="-128"/>
              <a:ea typeface="ＭＳ Ｐ明朝" pitchFamily="18" charset="-128"/>
            </a:endParaRPr>
          </a:p>
          <a:p>
            <a:pPr>
              <a:lnSpc>
                <a:spcPts val="1700"/>
              </a:lnSpc>
            </a:pPr>
            <a:endParaRPr kumimoji="1" lang="en-US" altLang="ja-JP" sz="1050" b="0" dirty="0">
              <a:latin typeface="ＭＳ Ｐ明朝" pitchFamily="18" charset="-128"/>
              <a:ea typeface="ＭＳ Ｐ明朝" pitchFamily="18" charset="-128"/>
            </a:endParaRPr>
          </a:p>
          <a:p>
            <a:pPr>
              <a:lnSpc>
                <a:spcPts val="1700"/>
              </a:lnSpc>
            </a:pPr>
            <a:r>
              <a:rPr kumimoji="1" lang="ja-JP" altLang="en-US" sz="1050" b="0" dirty="0">
                <a:latin typeface="ＭＳ Ｐ明朝" pitchFamily="18" charset="-128"/>
                <a:ea typeface="ＭＳ Ｐ明朝" pitchFamily="18" charset="-128"/>
              </a:rPr>
              <a:t>クラスター発生時には、次におこりうる課題をみすえ、このままだと職員が疲弊するなという時には行事の中止や業務縮小、応援職員を呼ぶなど、先手、先手で対応してください。必ず終息しますので、しっかりと徹底した対応をとることで早ければ</a:t>
            </a:r>
            <a:r>
              <a:rPr kumimoji="1" lang="en-US" altLang="ja-JP" sz="1050" b="0" dirty="0">
                <a:latin typeface="ＭＳ Ｐ明朝" pitchFamily="18" charset="-128"/>
                <a:ea typeface="ＭＳ Ｐ明朝" pitchFamily="18" charset="-128"/>
              </a:rPr>
              <a:t>10</a:t>
            </a:r>
            <a:r>
              <a:rPr kumimoji="1" lang="ja-JP" altLang="en-US" sz="1050" b="0" dirty="0">
                <a:latin typeface="ＭＳ Ｐ明朝" pitchFamily="18" charset="-128"/>
                <a:ea typeface="ＭＳ Ｐ明朝" pitchFamily="18" charset="-128"/>
              </a:rPr>
              <a:t>日間、概ね</a:t>
            </a:r>
            <a:r>
              <a:rPr kumimoji="1" lang="en-US" altLang="ja-JP" sz="1050" b="0" dirty="0">
                <a:latin typeface="ＭＳ Ｐ明朝" pitchFamily="18" charset="-128"/>
                <a:ea typeface="ＭＳ Ｐ明朝" pitchFamily="18" charset="-128"/>
              </a:rPr>
              <a:t>14</a:t>
            </a:r>
            <a:r>
              <a:rPr kumimoji="1" lang="ja-JP" altLang="en-US" sz="1050" b="0" dirty="0">
                <a:latin typeface="ＭＳ Ｐ明朝" pitchFamily="18" charset="-128"/>
                <a:ea typeface="ＭＳ Ｐ明朝" pitchFamily="18" charset="-128"/>
              </a:rPr>
              <a:t>日で終息できます。有事の生活や仕事は約</a:t>
            </a:r>
            <a:r>
              <a:rPr kumimoji="1" lang="en-US" altLang="ja-JP" sz="1050" b="0" dirty="0">
                <a:latin typeface="ＭＳ Ｐ明朝" pitchFamily="18" charset="-128"/>
                <a:ea typeface="ＭＳ Ｐ明朝" pitchFamily="18" charset="-128"/>
              </a:rPr>
              <a:t>1</a:t>
            </a:r>
            <a:r>
              <a:rPr kumimoji="1" lang="ja-JP" altLang="en-US" sz="1050" b="0" dirty="0">
                <a:latin typeface="ＭＳ Ｐ明朝" pitchFamily="18" charset="-128"/>
                <a:ea typeface="ＭＳ Ｐ明朝" pitchFamily="18" charset="-128"/>
              </a:rPr>
              <a:t>週間でストレスになってきますので、ぜひ、</a:t>
            </a:r>
            <a:r>
              <a:rPr kumimoji="1" lang="en-US" altLang="ja-JP" sz="1050" b="0" dirty="0">
                <a:latin typeface="ＭＳ Ｐ明朝" pitchFamily="18" charset="-128"/>
                <a:ea typeface="ＭＳ Ｐ明朝" pitchFamily="18" charset="-128"/>
              </a:rPr>
              <a:t>10</a:t>
            </a:r>
            <a:r>
              <a:rPr kumimoji="1" lang="ja-JP" altLang="en-US" sz="1050" b="0" dirty="0">
                <a:latin typeface="ＭＳ Ｐ明朝" pitchFamily="18" charset="-128"/>
                <a:ea typeface="ＭＳ Ｐ明朝" pitchFamily="18" charset="-128"/>
              </a:rPr>
              <a:t>日、</a:t>
            </a:r>
            <a:r>
              <a:rPr kumimoji="1" lang="en-US" altLang="ja-JP" sz="1050" b="0" dirty="0">
                <a:latin typeface="ＭＳ Ｐ明朝" pitchFamily="18" charset="-128"/>
                <a:ea typeface="ＭＳ Ｐ明朝" pitchFamily="18" charset="-128"/>
              </a:rPr>
              <a:t>14</a:t>
            </a:r>
            <a:r>
              <a:rPr kumimoji="1" lang="ja-JP" altLang="en-US" sz="1050" b="0" dirty="0">
                <a:latin typeface="ＭＳ Ｐ明朝" pitchFamily="18" charset="-128"/>
                <a:ea typeface="ＭＳ Ｐ明朝" pitchFamily="18" charset="-128"/>
              </a:rPr>
              <a:t>日には終息できるよう保健所にも相談しながら乗りきってもらいたいと思います。</a:t>
            </a:r>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4</a:t>
            </a:fld>
            <a:endParaRPr kumimoji="1" lang="ja-JP" altLang="en-US"/>
          </a:p>
        </p:txBody>
      </p:sp>
    </p:spTree>
    <p:extLst>
      <p:ext uri="{BB962C8B-B14F-4D97-AF65-F5344CB8AC3E}">
        <p14:creationId xmlns:p14="http://schemas.microsoft.com/office/powerpoint/2010/main" val="1189940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ゾーニングのポイントは、スライドのとおりです。</a:t>
            </a:r>
            <a:endParaRPr lang="en-US" altLang="ja-JP" dirty="0"/>
          </a:p>
          <a:p>
            <a:endParaRPr lang="en-US" altLang="ja-JP" dirty="0"/>
          </a:p>
          <a:p>
            <a:r>
              <a:rPr lang="ja-JP" altLang="en-US" dirty="0"/>
              <a:t>他の入所者と高リスク者が交差しないようトイレやお風呂を固定することが望ましいですが、できない場合は、お風呂であれば、高リスク者を最後にして、入浴後に次亜塩素酸ナトリウム等で消毒する等の使用時間で区切る、「時間分離」という方法もあります。</a:t>
            </a:r>
            <a:endParaRPr lang="en-US" altLang="ja-JP" dirty="0"/>
          </a:p>
          <a:p>
            <a:r>
              <a:rPr lang="ja-JP" altLang="en-US" dirty="0"/>
              <a:t>また、陰性を確認していても、２週間は、いつ、誰が発症するかわからないため高リスク者同士であっても可能な限りは個室管理をしてください。</a:t>
            </a:r>
            <a:endParaRPr lang="en-US" altLang="ja-JP" dirty="0"/>
          </a:p>
          <a:p>
            <a:r>
              <a:rPr lang="ja-JP" altLang="en-US" dirty="0"/>
              <a:t>施設が多床室で個室管理が難しい場合は、カーテンで仕切る等して交差を最小限に留めることが望ましいです。</a:t>
            </a:r>
            <a:endParaRPr lang="en-US" altLang="ja-JP" dirty="0"/>
          </a:p>
          <a:p>
            <a:endParaRPr lang="en-US" altLang="ja-JP" dirty="0"/>
          </a:p>
          <a:p>
            <a:r>
              <a:rPr lang="ja-JP" altLang="en-US" dirty="0"/>
              <a:t>施設内の消毒も、手すり等の手の降れる場所は次亜塩素酸ナトリウムもしくは濃度</a:t>
            </a:r>
            <a:r>
              <a:rPr lang="en-US" altLang="ja-JP" dirty="0"/>
              <a:t>70%</a:t>
            </a:r>
            <a:r>
              <a:rPr lang="ja-JP" altLang="en-US" dirty="0"/>
              <a:t>以上のアルコールで小まめに行うことが必要になります。</a:t>
            </a:r>
            <a:endParaRPr lang="en-US" altLang="ja-JP" dirty="0"/>
          </a:p>
          <a:p>
            <a:endParaRPr lang="en-US" altLang="ja-JP" dirty="0"/>
          </a:p>
          <a:p>
            <a:r>
              <a:rPr lang="ja-JP" altLang="en-US" dirty="0"/>
              <a:t>よく、</a:t>
            </a:r>
            <a:r>
              <a:rPr kumimoji="1" lang="ja-JP" altLang="en-US" dirty="0"/>
              <a:t>施設の構造や職員数から、高リスク者の居室を動かせない、どうしたらよいかなどの相談も受けます。また、今回、レッドゾーンが施設内の端と端に設定した場合の防護服の着脱はどうしたらよいかという質問も受けました。この点の考え方を所長さん、アドバイスお願いします。</a:t>
            </a:r>
            <a:endParaRPr kumimoji="1" lang="en-US" altLang="ja-JP" dirty="0"/>
          </a:p>
          <a:p>
            <a:endParaRPr kumimoji="1" lang="en-US" altLang="ja-JP" dirty="0"/>
          </a:p>
          <a:p>
            <a:r>
              <a:rPr kumimoji="1" lang="ja-JP" altLang="en-US" dirty="0"/>
              <a:t>普段から「もし自分の施設でゾーニングするなら・・・」といくつかの場面想定で、平面図を使って検討し、いくつかのパターンを作って見える化しておくと良いと思います。</a:t>
            </a:r>
            <a:endParaRPr kumimoji="1" lang="en-US" altLang="ja-JP" dirty="0"/>
          </a:p>
          <a:p>
            <a:r>
              <a:rPr kumimoji="1" lang="ja-JP" altLang="en-US" dirty="0"/>
              <a:t>また、今回は特別養護老人ホームですが、通所介護の場合は自宅療養となり、同居家族が介護を行うこととなります。ご家族に防御策の助言をしていただけるとご家族も安心だと思います。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40</a:t>
            </a:fld>
            <a:endParaRPr kumimoji="1" lang="ja-JP" altLang="en-US"/>
          </a:p>
        </p:txBody>
      </p:sp>
    </p:spTree>
    <p:extLst>
      <p:ext uri="{BB962C8B-B14F-4D97-AF65-F5344CB8AC3E}">
        <p14:creationId xmlns:p14="http://schemas.microsoft.com/office/powerpoint/2010/main" val="1954416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さて、次は複数の職員および入所者が陽性になった場合の対応を考えいきましょう。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41</a:t>
            </a:fld>
            <a:endParaRPr kumimoji="1" lang="ja-JP" altLang="en-US"/>
          </a:p>
        </p:txBody>
      </p:sp>
    </p:spTree>
    <p:extLst>
      <p:ext uri="{BB962C8B-B14F-4D97-AF65-F5344CB8AC3E}">
        <p14:creationId xmlns:p14="http://schemas.microsoft.com/office/powerpoint/2010/main" val="3298250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１０月８日に、高リスク者のうち、</a:t>
            </a:r>
            <a:endParaRPr lang="en-US" altLang="ja-JP" dirty="0"/>
          </a:p>
          <a:p>
            <a:r>
              <a:rPr lang="ja-JP" altLang="en-US" dirty="0"/>
              <a:t>職員</a:t>
            </a:r>
            <a:r>
              <a:rPr lang="en-US" altLang="ja-JP" u="sng" dirty="0">
                <a:solidFill>
                  <a:srgbClr val="FF0000"/>
                </a:solidFill>
              </a:rPr>
              <a:t>A</a:t>
            </a:r>
            <a:r>
              <a:rPr lang="ja-JP" altLang="en-US" u="sng" dirty="0">
                <a:solidFill>
                  <a:srgbClr val="FF0000"/>
                </a:solidFill>
              </a:rPr>
              <a:t>さんと</a:t>
            </a:r>
            <a:r>
              <a:rPr lang="en-US" altLang="ja-JP" u="sng" dirty="0">
                <a:solidFill>
                  <a:srgbClr val="FF0000"/>
                </a:solidFill>
              </a:rPr>
              <a:t>B</a:t>
            </a:r>
            <a:r>
              <a:rPr lang="ja-JP" altLang="en-US" u="sng" dirty="0">
                <a:solidFill>
                  <a:srgbClr val="FF0000"/>
                </a:solidFill>
              </a:rPr>
              <a:t>さんの</a:t>
            </a:r>
            <a:r>
              <a:rPr lang="en-US" altLang="ja-JP" u="sng" dirty="0">
                <a:solidFill>
                  <a:srgbClr val="FF0000"/>
                </a:solidFill>
              </a:rPr>
              <a:t>2</a:t>
            </a:r>
            <a:r>
              <a:rPr lang="ja-JP" altLang="en-US" u="sng" dirty="0">
                <a:solidFill>
                  <a:srgbClr val="FF0000"/>
                </a:solidFill>
              </a:rPr>
              <a:t>名、</a:t>
            </a:r>
            <a:r>
              <a:rPr lang="ja-JP" altLang="en-US" dirty="0"/>
              <a:t>利用者も</a:t>
            </a:r>
            <a:r>
              <a:rPr lang="ja-JP" altLang="en-US" u="sng" dirty="0">
                <a:solidFill>
                  <a:srgbClr val="FF0000"/>
                </a:solidFill>
              </a:rPr>
              <a:t>石清水さん、加藤さんの</a:t>
            </a:r>
            <a:r>
              <a:rPr lang="en-US" altLang="ja-JP" u="sng" dirty="0">
                <a:solidFill>
                  <a:srgbClr val="FF0000"/>
                </a:solidFill>
              </a:rPr>
              <a:t>2</a:t>
            </a:r>
            <a:r>
              <a:rPr lang="ja-JP" altLang="en-US" u="sng" dirty="0">
                <a:solidFill>
                  <a:srgbClr val="FF0000"/>
                </a:solidFill>
              </a:rPr>
              <a:t>名が陽性になり</a:t>
            </a:r>
            <a:r>
              <a:rPr lang="ja-JP" altLang="en-US" dirty="0"/>
              <a:t>ました。</a:t>
            </a:r>
            <a:br>
              <a:rPr lang="en-US" altLang="ja-JP" dirty="0"/>
            </a:br>
            <a:endParaRPr lang="en-US" altLang="ja-JP" dirty="0"/>
          </a:p>
          <a:p>
            <a:r>
              <a:rPr lang="ja-JP" altLang="en-US" dirty="0"/>
              <a:t>さらに、サザエさんの担当フロアである、３階西棟の利用者３</a:t>
            </a:r>
            <a:r>
              <a:rPr lang="ja-JP" altLang="en-US" u="sng" dirty="0">
                <a:solidFill>
                  <a:srgbClr val="FF0000"/>
                </a:solidFill>
              </a:rPr>
              <a:t>名が陽性になりました。</a:t>
            </a:r>
            <a:endParaRPr lang="en-US" altLang="ja-JP" u="sng" dirty="0">
              <a:solidFill>
                <a:srgbClr val="FF0000"/>
              </a:solidFill>
            </a:endParaRPr>
          </a:p>
          <a:p>
            <a:endParaRPr lang="en-US" altLang="ja-JP" dirty="0">
              <a:solidFill>
                <a:srgbClr val="FF0000"/>
              </a:solidFill>
            </a:endParaRPr>
          </a:p>
          <a:p>
            <a:r>
              <a:rPr lang="ja-JP" altLang="en-US" dirty="0">
                <a:solidFill>
                  <a:srgbClr val="FF0000"/>
                </a:solidFill>
              </a:rPr>
              <a:t>ですので、３階は、介護職員１５名のうち、サザエさんを含め、３名が陽性に、３階西側利用者１０名のうち</a:t>
            </a:r>
            <a:r>
              <a:rPr lang="en-US" altLang="ja-JP" dirty="0">
                <a:solidFill>
                  <a:srgbClr val="FF0000"/>
                </a:solidFill>
              </a:rPr>
              <a:t>5</a:t>
            </a:r>
            <a:r>
              <a:rPr lang="ja-JP" altLang="en-US" dirty="0">
                <a:solidFill>
                  <a:srgbClr val="FF0000"/>
                </a:solidFill>
              </a:rPr>
              <a:t>名が陽性となり、施設内で、計８名の陽性者が確認されました。</a:t>
            </a:r>
            <a:endParaRPr kumimoji="1" lang="ja-JP" altLang="en-US" u="none" dirty="0"/>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42</a:t>
            </a:fld>
            <a:endParaRPr kumimoji="1" lang="ja-JP" altLang="en-US"/>
          </a:p>
        </p:txBody>
      </p:sp>
    </p:spTree>
    <p:extLst>
      <p:ext uri="{BB962C8B-B14F-4D97-AF65-F5344CB8AC3E}">
        <p14:creationId xmlns:p14="http://schemas.microsoft.com/office/powerpoint/2010/main" val="886964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同日、湯水施設長は保健所に発生状況を報告し対策会議を行い、まずは</a:t>
            </a:r>
            <a:r>
              <a:rPr lang="ja-JP" altLang="en-US" u="sng" dirty="0">
                <a:solidFill>
                  <a:srgbClr val="FF0000"/>
                </a:solidFill>
              </a:rPr>
              <a:t>施設内のゾーニングを検討</a:t>
            </a:r>
            <a:r>
              <a:rPr lang="ja-JP" altLang="en-US" dirty="0"/>
              <a:t>することとしました。</a:t>
            </a:r>
            <a:br>
              <a:rPr lang="en-US" altLang="ja-JP" dirty="0"/>
            </a:br>
            <a:r>
              <a:rPr lang="ja-JP" altLang="en-US" dirty="0"/>
              <a:t>すでに３階西側利用者１０名のうち５名が陽性となっています。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43</a:t>
            </a:fld>
            <a:endParaRPr kumimoji="1" lang="ja-JP" altLang="en-US"/>
          </a:p>
        </p:txBody>
      </p:sp>
    </p:spTree>
    <p:extLst>
      <p:ext uri="{BB962C8B-B14F-4D97-AF65-F5344CB8AC3E}">
        <p14:creationId xmlns:p14="http://schemas.microsoft.com/office/powerpoint/2010/main" val="562378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2355">
              <a:defRPr/>
            </a:pPr>
            <a:r>
              <a:rPr lang="ja-JP" altLang="en-US" dirty="0"/>
              <a:t>３階西棟入所者</a:t>
            </a:r>
            <a:r>
              <a:rPr lang="en-US" altLang="ja-JP" dirty="0"/>
              <a:t>5</a:t>
            </a:r>
            <a:r>
              <a:rPr lang="ja-JP" altLang="en-US" dirty="0"/>
              <a:t>名、職員</a:t>
            </a:r>
            <a:r>
              <a:rPr lang="en-US" altLang="ja-JP" dirty="0"/>
              <a:t>3</a:t>
            </a:r>
            <a:r>
              <a:rPr lang="ja-JP" altLang="en-US" dirty="0"/>
              <a:t>名がコロナ陽性になりました。</a:t>
            </a:r>
            <a:endParaRPr lang="en-US" altLang="ja-JP" dirty="0"/>
          </a:p>
          <a:p>
            <a:pPr defTabSz="922355">
              <a:defRPr/>
            </a:pPr>
            <a:r>
              <a:rPr lang="ja-JP" altLang="en-US" dirty="0"/>
              <a:t>次に発症する可能性の高い高リスク者はだれか、</a:t>
            </a:r>
            <a:r>
              <a:rPr lang="ja-JP" altLang="en-US" u="sng" dirty="0">
                <a:solidFill>
                  <a:srgbClr val="FF0000"/>
                </a:solidFill>
              </a:rPr>
              <a:t>施設内をどのように　ゾーニングしてケアを継続するか考えてみましょう。</a:t>
            </a:r>
            <a:endParaRPr lang="en-US" altLang="ja-JP" u="sng" dirty="0">
              <a:solidFill>
                <a:srgbClr val="FF0000"/>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44</a:t>
            </a:fld>
            <a:endParaRPr kumimoji="1" lang="ja-JP" altLang="en-US"/>
          </a:p>
        </p:txBody>
      </p:sp>
    </p:spTree>
    <p:extLst>
      <p:ext uri="{BB962C8B-B14F-4D97-AF65-F5344CB8AC3E}">
        <p14:creationId xmlns:p14="http://schemas.microsoft.com/office/powerpoint/2010/main" val="13842372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今回は、グループみなさんで、考えてみましょう。陽性者の居室は赤丸となります。</a:t>
            </a:r>
            <a:endParaRPr kumimoji="1" lang="en-US" altLang="ja-JP" dirty="0"/>
          </a:p>
          <a:p>
            <a:r>
              <a:rPr lang="ja-JP" altLang="en-US" dirty="0"/>
              <a:t>職員が３名休みとなった状況で、まずは、高リスク者を左の赤枠内にかき出し、その方々がどこにいるかも考えながら、図面にゾーニングをしてみてください。ビニールカーテンを使う、パーテーションを使う等も、グループで</a:t>
            </a:r>
            <a:r>
              <a:rPr kumimoji="1" lang="ja-JP" altLang="en-US" dirty="0"/>
              <a:t>考え、かいてみてください。</a:t>
            </a:r>
            <a:endParaRPr kumimoji="1" lang="en-US" altLang="ja-JP" dirty="0"/>
          </a:p>
          <a:p>
            <a:r>
              <a:rPr kumimoji="1" lang="ja-JP" altLang="en-US" dirty="0"/>
              <a:t>それでは、名簿の「司会」の方に進行を、「報告」の方に発表をお願いしたいと思いますので、よろしくお願いします。</a:t>
            </a:r>
            <a:endParaRPr kumimoji="1" lang="en-US" altLang="ja-JP" dirty="0"/>
          </a:p>
          <a:p>
            <a:r>
              <a:rPr kumimoji="1" lang="ja-JP" altLang="en-US" dirty="0"/>
              <a:t>その方が欠席のグループは、名簿でその方の下に記名がある方にお願いします。</a:t>
            </a:r>
            <a:endParaRPr kumimoji="1" lang="en-US" altLang="ja-JP" dirty="0"/>
          </a:p>
          <a:p>
            <a:endParaRPr kumimoji="1" lang="en-US" altLang="ja-JP" dirty="0"/>
          </a:p>
          <a:p>
            <a:r>
              <a:rPr kumimoji="1" lang="ja-JP" altLang="en-US" dirty="0"/>
              <a:t>８分、</a:t>
            </a:r>
            <a:r>
              <a:rPr kumimoji="1" lang="en-US" altLang="ja-JP" dirty="0"/>
              <a:t>GW</a:t>
            </a:r>
            <a:r>
              <a:rPr kumimoji="1" lang="ja-JP" altLang="en-US" dirty="0"/>
              <a:t>をお願いします。</a:t>
            </a:r>
            <a:endParaRPr kumimoji="1" lang="en-US" altLang="ja-JP" dirty="0"/>
          </a:p>
          <a:p>
            <a:r>
              <a:rPr kumimoji="1" lang="ja-JP" altLang="en-US" dirty="0"/>
              <a:t>（８分）</a:t>
            </a:r>
            <a:endParaRPr kumimoji="1" lang="en-US" altLang="ja-JP" dirty="0"/>
          </a:p>
          <a:p>
            <a:endParaRPr kumimoji="1" lang="en-US" altLang="ja-JP" dirty="0"/>
          </a:p>
          <a:p>
            <a:r>
              <a:rPr kumimoji="1" lang="ja-JP" altLang="en-US" dirty="0"/>
              <a:t>それでは、どのように区域分けしましたか？</a:t>
            </a:r>
            <a:endParaRPr kumimoji="1" lang="en-US" altLang="ja-JP" dirty="0"/>
          </a:p>
          <a:p>
            <a:pPr defTabSz="956760">
              <a:defRPr/>
            </a:pPr>
            <a:r>
              <a:rPr kumimoji="1" lang="ja-JP" altLang="en-US" dirty="0"/>
              <a:t>１</a:t>
            </a:r>
            <a:r>
              <a:rPr kumimoji="1" lang="en-US" altLang="ja-JP" dirty="0"/>
              <a:t>G</a:t>
            </a:r>
            <a:r>
              <a:rPr kumimoji="1" lang="ja-JP" altLang="en-US" dirty="0"/>
              <a:t>にあてる。（書いてもらった図面をホワイトボードに張る）</a:t>
            </a:r>
            <a:endParaRPr kumimoji="1" lang="en-US" altLang="ja-JP" dirty="0"/>
          </a:p>
          <a:p>
            <a:endParaRPr kumimoji="1" lang="en-US" altLang="ja-JP" dirty="0"/>
          </a:p>
          <a:p>
            <a:r>
              <a:rPr kumimoji="1" lang="ja-JP" altLang="en-US" dirty="0"/>
              <a:t>（発表３分）</a:t>
            </a:r>
            <a:endParaRPr kumimoji="1" lang="en-US" altLang="ja-JP" dirty="0"/>
          </a:p>
          <a:p>
            <a:endParaRPr kumimoji="1" lang="en-US" altLang="ja-JP" dirty="0"/>
          </a:p>
          <a:p>
            <a:r>
              <a:rPr kumimoji="1" lang="ja-JP" altLang="en-US" dirty="0"/>
              <a:t>ありがとうございました。</a:t>
            </a:r>
            <a:endParaRPr kumimoji="1" lang="en-US" altLang="ja-JP" dirty="0"/>
          </a:p>
          <a:p>
            <a:endParaRPr kumimoji="1" lang="en-US" altLang="ja-JP" dirty="0"/>
          </a:p>
        </p:txBody>
      </p:sp>
    </p:spTree>
    <p:extLst>
      <p:ext uri="{BB962C8B-B14F-4D97-AF65-F5344CB8AC3E}">
        <p14:creationId xmlns:p14="http://schemas.microsoft.com/office/powerpoint/2010/main" val="11314900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回答例を配布します。</a:t>
            </a:r>
            <a:endParaRPr kumimoji="1" lang="en-US" altLang="ja-JP" dirty="0"/>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dirty="0"/>
              <a:t>まず、</a:t>
            </a:r>
            <a:r>
              <a:rPr kumimoji="1" lang="ja-JP" altLang="en-US" sz="1200" b="0" i="0" u="none" strike="noStrike" kern="1200" cap="none" spc="0" normalizeH="0" baseline="0" noProof="0" dirty="0">
                <a:ln>
                  <a:noFill/>
                </a:ln>
                <a:solidFill>
                  <a:srgbClr val="2C3C43"/>
                </a:solidFill>
                <a:effectLst/>
                <a:uLnTx/>
                <a:uFillTx/>
                <a:latin typeface="Trebuchet MS"/>
                <a:ea typeface="メイリオ" panose="020B0604030504040204" pitchFamily="50" charset="-128"/>
                <a:cs typeface="+mn-cs"/>
              </a:rPr>
              <a:t>高リスク者は、陽性者以外の</a:t>
            </a:r>
            <a:r>
              <a:rPr kumimoji="1" lang="ja-JP" altLang="en-US" dirty="0">
                <a:solidFill>
                  <a:srgbClr val="2C3C43"/>
                </a:solidFill>
                <a:ea typeface="メイリオ" panose="020B0604030504040204" pitchFamily="50" charset="-128"/>
              </a:rPr>
              <a:t>３階西利用者</a:t>
            </a:r>
            <a:r>
              <a:rPr kumimoji="1" lang="en-US" altLang="ja-JP" dirty="0">
                <a:solidFill>
                  <a:srgbClr val="2C3C43"/>
                </a:solidFill>
                <a:ea typeface="メイリオ" panose="020B0604030504040204" pitchFamily="50" charset="-128"/>
              </a:rPr>
              <a:t>5</a:t>
            </a:r>
            <a:r>
              <a:rPr kumimoji="1" lang="ja-JP" altLang="en-US" dirty="0">
                <a:solidFill>
                  <a:srgbClr val="2C3C43"/>
                </a:solidFill>
                <a:ea typeface="メイリオ" panose="020B0604030504040204" pitchFamily="50" charset="-128"/>
              </a:rPr>
              <a:t>名と３階全職員および、３・４階を担当している看護師１２名</a:t>
            </a:r>
            <a:r>
              <a:rPr kumimoji="1" lang="ja-JP" altLang="en-US" dirty="0">
                <a:solidFill>
                  <a:srgbClr val="2C3C43"/>
                </a:solidFill>
                <a:latin typeface="Trebuchet MS"/>
                <a:ea typeface="メイリオ" panose="020B0604030504040204" pitchFamily="50" charset="-128"/>
              </a:rPr>
              <a:t>としました。</a:t>
            </a:r>
            <a:endParaRPr kumimoji="1" lang="en-US" altLang="ja-JP" dirty="0">
              <a:solidFill>
                <a:srgbClr val="2C3C43"/>
              </a:solidFill>
              <a:latin typeface="Trebuchet MS"/>
              <a:ea typeface="メイリオ" panose="020B0604030504040204" pitchFamily="50" charset="-128"/>
            </a:endParaRPr>
          </a:p>
          <a:p>
            <a:r>
              <a:rPr kumimoji="1" lang="ja-JP" altLang="en-US" dirty="0"/>
              <a:t>ユニットの西側と東側で入所者の移動はありませんので、西棟入口の自動ドアおよび、詰所の西棟側のドアを封鎖し、西側すべてをレッドゾーンとしました。</a:t>
            </a:r>
            <a:endParaRPr kumimoji="1" lang="en-US" altLang="ja-JP" dirty="0"/>
          </a:p>
          <a:p>
            <a:r>
              <a:rPr kumimoji="1" lang="ja-JP" altLang="en-US" dirty="0"/>
              <a:t>また、東棟の職員が詰所を使用するため、元々西棟のラウンジだった場所を臨時詰所として、西棟職員の詰所としています。そして西棟前を着脱場のイエローゾーンとし、ビニールカーテンでグリーン（清潔区域）と区切っています。</a:t>
            </a:r>
            <a:endParaRPr kumimoji="1" lang="en-US" altLang="ja-JP" dirty="0"/>
          </a:p>
          <a:p>
            <a:r>
              <a:rPr kumimoji="1" lang="ja-JP" altLang="en-US" dirty="0"/>
              <a:t>職員は、東棟の出入口から出入りし、臨時詰所内で防護服を着用し西棟の入所者のケアを行うこととしました。東棟の職員は元の詰所を使用します。一例ですので、参考にしてください。ではこのまま事例を進めていきましょう。</a:t>
            </a:r>
            <a:endParaRPr kumimoji="1" lang="en-US" altLang="ja-JP" dirty="0"/>
          </a:p>
        </p:txBody>
      </p:sp>
    </p:spTree>
    <p:extLst>
      <p:ext uri="{BB962C8B-B14F-4D97-AF65-F5344CB8AC3E}">
        <p14:creationId xmlns:p14="http://schemas.microsoft.com/office/powerpoint/2010/main" val="18380698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1">
              <a:defRPr/>
            </a:pPr>
            <a:r>
              <a:rPr lang="ja-JP" altLang="en-US" dirty="0">
                <a:latin typeface="+mn-ea"/>
              </a:rPr>
              <a:t>さらに、湯水施設長は、高リスクの３階職員１２名に対し、</a:t>
            </a:r>
            <a:endParaRPr lang="en-US" altLang="ja-JP" dirty="0">
              <a:latin typeface="+mn-ea"/>
            </a:endParaRPr>
          </a:p>
          <a:p>
            <a:r>
              <a:rPr lang="ja-JP" altLang="en-US" dirty="0">
                <a:solidFill>
                  <a:srgbClr val="FF0000"/>
                </a:solidFill>
                <a:latin typeface="+mn-ea"/>
              </a:rPr>
              <a:t>出勤前と　出勤時の検温、症状観察のさらなる強化や</a:t>
            </a:r>
            <a:r>
              <a:rPr lang="ja-JP" altLang="en-US" sz="1200" dirty="0">
                <a:solidFill>
                  <a:schemeClr val="tx2"/>
                </a:solidFill>
                <a:latin typeface="+mn-ea"/>
              </a:rPr>
              <a:t>西棟、東棟の往来の禁止。職員間の交流の禁止、</a:t>
            </a:r>
            <a:r>
              <a:rPr lang="ja-JP" altLang="en-US" dirty="0">
                <a:latin typeface="+mn-ea"/>
              </a:rPr>
              <a:t>入所者がマスクを外す行為の際は</a:t>
            </a:r>
            <a:r>
              <a:rPr lang="en-US" altLang="ja-JP" dirty="0">
                <a:latin typeface="+mn-ea"/>
              </a:rPr>
              <a:t>N</a:t>
            </a:r>
            <a:r>
              <a:rPr lang="ja-JP" altLang="en-US" dirty="0">
                <a:latin typeface="+mn-ea"/>
              </a:rPr>
              <a:t>９５を着用して介護することを指示しました。</a:t>
            </a:r>
            <a:endParaRPr lang="en-US" altLang="ja-JP" dirty="0">
              <a:latin typeface="+mn-ea"/>
            </a:endParaRPr>
          </a:p>
          <a:p>
            <a:r>
              <a:rPr lang="ja-JP" altLang="en-US" dirty="0">
                <a:latin typeface="+mn-ea"/>
              </a:rPr>
              <a:t>３階入所者の皆さんにも可能な限りマスク着用をお願いし、全入所者の家族に現状報告と面会中止の依頼しました。</a:t>
            </a:r>
            <a:endParaRPr lang="en-US" altLang="ja-JP" dirty="0">
              <a:latin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095118E-89E1-47E4-9E77-B05BD9ED5D0A}" type="slidenum">
              <a:rPr kumimoji="1" lang="ja-JP" altLang="en-US" smtClean="0"/>
              <a:pPr/>
              <a:t>47</a:t>
            </a:fld>
            <a:endParaRPr kumimoji="1" lang="ja-JP" altLang="en-US"/>
          </a:p>
        </p:txBody>
      </p:sp>
    </p:spTree>
    <p:extLst>
      <p:ext uri="{BB962C8B-B14F-4D97-AF65-F5344CB8AC3E}">
        <p14:creationId xmlns:p14="http://schemas.microsoft.com/office/powerpoint/2010/main" val="1229019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さらに湯水施設長は、リーダーに対し、限られた職員で感染対策を行いながら実施することが可能かどうかや優先度は高いかなどを考慮して、業務内容や手順、シフトの見直しを行うよう指示しました。</a:t>
            </a:r>
            <a:endParaRPr kumimoji="1" lang="en-US" altLang="ja-JP" dirty="0"/>
          </a:p>
        </p:txBody>
      </p:sp>
      <p:sp>
        <p:nvSpPr>
          <p:cNvPr id="4" name="スライド番号プレースホルダー 3"/>
          <p:cNvSpPr>
            <a:spLocks noGrp="1"/>
          </p:cNvSpPr>
          <p:nvPr>
            <p:ph type="sldNum" sz="quarter" idx="10"/>
          </p:nvPr>
        </p:nvSpPr>
        <p:spPr/>
        <p:txBody>
          <a:bodyPr/>
          <a:lstStyle/>
          <a:p>
            <a:fld id="{C095118E-89E1-47E4-9E77-B05BD9ED5D0A}" type="slidenum">
              <a:rPr kumimoji="1" lang="ja-JP" altLang="en-US" smtClean="0"/>
              <a:pPr/>
              <a:t>48</a:t>
            </a:fld>
            <a:endParaRPr kumimoji="1" lang="ja-JP" altLang="en-US"/>
          </a:p>
        </p:txBody>
      </p:sp>
    </p:spTree>
    <p:extLst>
      <p:ext uri="{BB962C8B-B14F-4D97-AF65-F5344CB8AC3E}">
        <p14:creationId xmlns:p14="http://schemas.microsoft.com/office/powerpoint/2010/main" val="29007928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業務見直しには</a:t>
            </a:r>
            <a:r>
              <a:rPr kumimoji="1" lang="en-US" altLang="ja-JP" dirty="0"/>
              <a:t>2</a:t>
            </a:r>
            <a:r>
              <a:rPr kumimoji="1" lang="ja-JP" altLang="en-US" dirty="0"/>
              <a:t>パターンあります。</a:t>
            </a:r>
            <a:r>
              <a:rPr kumimoji="1" lang="en-US" altLang="ja-JP" dirty="0"/>
              <a:t>1</a:t>
            </a:r>
            <a:r>
              <a:rPr kumimoji="1" lang="ja-JP" altLang="en-US" dirty="0"/>
              <a:t>つ目は応援職員で業務縮小せずに継続するパターン、もう一つは応援職員は要請せず、業務を縮小するパターンです。</a:t>
            </a:r>
            <a:endParaRPr kumimoji="1" lang="en-US" altLang="ja-JP" dirty="0"/>
          </a:p>
          <a:p>
            <a:r>
              <a:rPr kumimoji="1" lang="ja-JP" altLang="en-US" dirty="0"/>
              <a:t>スライドに留意点をのせましたので参考にしてください。</a:t>
            </a:r>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49</a:t>
            </a:fld>
            <a:endParaRPr kumimoji="1" lang="ja-JP" altLang="en-US"/>
          </a:p>
        </p:txBody>
      </p:sp>
    </p:spTree>
    <p:extLst>
      <p:ext uri="{BB962C8B-B14F-4D97-AF65-F5344CB8AC3E}">
        <p14:creationId xmlns:p14="http://schemas.microsoft.com/office/powerpoint/2010/main" val="287350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このようにクラスター対応はとても大変ですが、どの</a:t>
            </a:r>
            <a:r>
              <a:rPr kumimoji="1" lang="ja-JP" altLang="en-US" dirty="0"/>
              <a:t>施設の方も、しっかりと要因分析し改善し、確実にレベルアップにつなげています。</a:t>
            </a:r>
            <a:endParaRPr kumimoji="1" lang="en-US" altLang="ja-JP" dirty="0"/>
          </a:p>
          <a:p>
            <a:r>
              <a:rPr kumimoji="1" lang="ja-JP" altLang="en-US" dirty="0"/>
              <a:t>今回、報告いただいたお二方ともに、残っている課題として</a:t>
            </a:r>
            <a:r>
              <a:rPr kumimoji="1" lang="en-US" altLang="ja-JP" dirty="0"/>
              <a:t>ADL</a:t>
            </a:r>
            <a:r>
              <a:rPr kumimoji="1" lang="ja-JP" altLang="en-US" dirty="0"/>
              <a:t>を低下させない感染対策や全職員が共通認識を持つこと等をあげておりましたので、本日の研修で事例をとおして、皆さんの経験も出し合って、さらに、</a:t>
            </a:r>
            <a:r>
              <a:rPr lang="ja-JP" altLang="en-US" dirty="0"/>
              <a:t>より具体的な手順や対応を一緒に考え、身につけていきたいとおもいます。</a:t>
            </a:r>
            <a:endParaRPr lang="en-US" altLang="ja-JP" dirty="0"/>
          </a:p>
          <a:p>
            <a:endParaRPr kumimoji="1" lang="en-US" altLang="ja-JP" dirty="0"/>
          </a:p>
          <a:p>
            <a:r>
              <a:rPr kumimoji="1" lang="ja-JP" altLang="en-US" dirty="0"/>
              <a:t>今回は、職員がコロナ発症し、その後入所者が次々と発症するという事例で演習していきます。</a:t>
            </a:r>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5</a:t>
            </a:fld>
            <a:endParaRPr kumimoji="1" lang="ja-JP" altLang="en-US"/>
          </a:p>
        </p:txBody>
      </p:sp>
    </p:spTree>
    <p:extLst>
      <p:ext uri="{BB962C8B-B14F-4D97-AF65-F5344CB8AC3E}">
        <p14:creationId xmlns:p14="http://schemas.microsoft.com/office/powerpoint/2010/main" val="32298630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さて、みなさんは、リーダーです。</a:t>
            </a:r>
            <a:endParaRPr lang="en-US" altLang="ja-JP" dirty="0"/>
          </a:p>
          <a:p>
            <a:r>
              <a:rPr lang="ja-JP" altLang="en-US" dirty="0"/>
              <a:t>施設長から命じられた、</a:t>
            </a:r>
            <a:r>
              <a:rPr lang="ja-JP" altLang="en-US" b="1" dirty="0">
                <a:solidFill>
                  <a:srgbClr val="FF0000"/>
                </a:solidFill>
              </a:rPr>
              <a:t>「徹底した感染対策を行いながら限られた職員数で継続できる業務見直し」</a:t>
            </a:r>
            <a:r>
              <a:rPr lang="en-US" altLang="ja-JP" dirty="0"/>
              <a:t>BCP</a:t>
            </a:r>
            <a:r>
              <a:rPr lang="ja-JP" altLang="en-US" dirty="0"/>
              <a:t>を行ってください！</a:t>
            </a:r>
            <a:r>
              <a:rPr lang="ja-JP" altLang="en-US" b="1" dirty="0">
                <a:solidFill>
                  <a:srgbClr val="FF0000"/>
                </a:solidFill>
              </a:rPr>
              <a:t>まずは各自で１分間付箋に書きだしてください。</a:t>
            </a:r>
            <a:endParaRPr lang="en-US" altLang="ja-JP" b="1" dirty="0">
              <a:solidFill>
                <a:srgbClr val="FF0000"/>
              </a:solidFill>
            </a:endParaRPr>
          </a:p>
          <a:p>
            <a:r>
              <a:rPr lang="ja-JP" altLang="en-US" b="1" dirty="0">
                <a:solidFill>
                  <a:srgbClr val="FF0000"/>
                </a:solidFill>
              </a:rPr>
              <a:t>（１分間）</a:t>
            </a:r>
            <a:endParaRPr lang="en-US" altLang="ja-JP" b="1" dirty="0">
              <a:solidFill>
                <a:srgbClr val="FF0000"/>
              </a:solidFill>
            </a:endParaRPr>
          </a:p>
          <a:p>
            <a:r>
              <a:rPr kumimoji="1" lang="ja-JP" altLang="en-US" dirty="0"/>
              <a:t>たくさんかけましたね。では、グループで出し合い共有してください。５分間で、どんどんだしあい、シートにはってください。生活介護、リハビリ、行事等、カテゴリーわけをして整理するとわかりやすいです。</a:t>
            </a:r>
            <a:endParaRPr kumimoji="1" lang="en-US" altLang="ja-JP" dirty="0"/>
          </a:p>
          <a:p>
            <a:r>
              <a:rPr kumimoji="1" lang="ja-JP" altLang="en-US" dirty="0"/>
              <a:t>皆さんの施設で実際にやっていることがたくさんあると思います、これぞというものを紹介し合ってください。ではお願いします。</a:t>
            </a:r>
            <a:endParaRPr kumimoji="1" lang="en-US" altLang="ja-JP" dirty="0"/>
          </a:p>
          <a:p>
            <a:endParaRPr kumimoji="1" lang="en-US" altLang="ja-JP" b="1" dirty="0"/>
          </a:p>
          <a:p>
            <a:r>
              <a:rPr kumimoji="1" lang="ja-JP" altLang="en-US" b="1" dirty="0"/>
              <a:t>（５分間）</a:t>
            </a:r>
            <a:endParaRPr kumimoji="1" lang="en-US" altLang="ja-JP" b="1" dirty="0"/>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50</a:t>
            </a:fld>
            <a:endParaRPr kumimoji="1" lang="ja-JP" altLang="en-US"/>
          </a:p>
        </p:txBody>
      </p:sp>
    </p:spTree>
    <p:extLst>
      <p:ext uri="{BB962C8B-B14F-4D97-AF65-F5344CB8AC3E}">
        <p14:creationId xmlns:p14="http://schemas.microsoft.com/office/powerpoint/2010/main" val="132581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どのような業務見直しがされましたか？</a:t>
            </a:r>
            <a:endParaRPr kumimoji="1" lang="en-US" altLang="ja-JP" dirty="0"/>
          </a:p>
          <a:p>
            <a:r>
              <a:rPr kumimoji="1" lang="ja-JP" altLang="en-US" dirty="0"/>
              <a:t>１つの</a:t>
            </a:r>
            <a:r>
              <a:rPr kumimoji="1" lang="en-US" altLang="ja-JP" dirty="0"/>
              <a:t>G</a:t>
            </a:r>
            <a:r>
              <a:rPr kumimoji="1" lang="ja-JP" altLang="en-US" dirty="0"/>
              <a:t>から報告をもらう</a:t>
            </a:r>
            <a:endParaRPr kumimoji="1" lang="en-US" altLang="ja-JP" dirty="0"/>
          </a:p>
          <a:p>
            <a:endParaRPr kumimoji="1" lang="en-US" altLang="ja-JP" dirty="0"/>
          </a:p>
          <a:p>
            <a:r>
              <a:rPr kumimoji="1" lang="ja-JP" altLang="en-US" dirty="0"/>
              <a:t>１</a:t>
            </a:r>
            <a:r>
              <a:rPr kumimoji="1" lang="en-US" altLang="ja-JP" dirty="0"/>
              <a:t>G×</a:t>
            </a:r>
            <a:r>
              <a:rPr kumimoji="1" lang="ja-JP" altLang="en-US" dirty="0"/>
              <a:t>３分</a:t>
            </a:r>
            <a:endParaRPr kumimoji="1" lang="en-US" altLang="ja-JP" dirty="0"/>
          </a:p>
          <a:p>
            <a:endParaRPr kumimoji="1" lang="en-US" altLang="ja-JP" dirty="0"/>
          </a:p>
          <a:p>
            <a:r>
              <a:rPr kumimoji="1" lang="ja-JP" altLang="en-US" dirty="0"/>
              <a:t>それ以外にあるという</a:t>
            </a:r>
            <a:r>
              <a:rPr kumimoji="1" lang="en-US" altLang="ja-JP" dirty="0"/>
              <a:t>G</a:t>
            </a:r>
            <a:r>
              <a:rPr kumimoji="1" lang="ja-JP" altLang="en-US" dirty="0"/>
              <a:t>ありますか？挙手をお願いします。</a:t>
            </a:r>
            <a:endParaRPr kumimoji="1" lang="en-US" altLang="ja-JP" dirty="0"/>
          </a:p>
          <a:p>
            <a:r>
              <a:rPr kumimoji="1" lang="ja-JP" altLang="en-US" dirty="0"/>
              <a:t>挙手した方にあて、報告をもらう</a:t>
            </a:r>
            <a:endParaRPr kumimoji="1" lang="en-US" altLang="ja-JP" dirty="0"/>
          </a:p>
          <a:p>
            <a:r>
              <a:rPr kumimoji="1" lang="ja-JP" altLang="en-US" dirty="0"/>
              <a:t>３分</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51</a:t>
            </a:fld>
            <a:endParaRPr kumimoji="1" lang="ja-JP" altLang="en-US"/>
          </a:p>
        </p:txBody>
      </p:sp>
    </p:spTree>
    <p:extLst>
      <p:ext uri="{BB962C8B-B14F-4D97-AF65-F5344CB8AC3E}">
        <p14:creationId xmlns:p14="http://schemas.microsoft.com/office/powerpoint/2010/main" val="40923241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こちらも正解はないですし、施設の職員数や構造、入居者の特徴などで異なると思います。</a:t>
            </a:r>
            <a:endParaRPr kumimoji="1" lang="en-US" altLang="ja-JP"/>
          </a:p>
          <a:p>
            <a:r>
              <a:rPr kumimoji="1" lang="ja-JP" altLang="en-US"/>
              <a:t>業務見直しの一例をのせましたので、参考にしてください。</a:t>
            </a:r>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52</a:t>
            </a:fld>
            <a:endParaRPr kumimoji="1" lang="ja-JP" altLang="en-US"/>
          </a:p>
        </p:txBody>
      </p:sp>
    </p:spTree>
    <p:extLst>
      <p:ext uri="{BB962C8B-B14F-4D97-AF65-F5344CB8AC3E}">
        <p14:creationId xmlns:p14="http://schemas.microsoft.com/office/powerpoint/2010/main" val="558315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さて、業務を縮小しケアを継続することになりましたが、</a:t>
            </a:r>
            <a:endParaRPr lang="en-US" altLang="ja-JP" dirty="0"/>
          </a:p>
          <a:p>
            <a:endParaRPr lang="en-US" altLang="ja-JP" dirty="0"/>
          </a:p>
          <a:p>
            <a:r>
              <a:rPr lang="ja-JP" altLang="en-US" dirty="0"/>
              <a:t>隔離空間で触れ合いの少ない生活に、入所者の方もなんだか不穏で無気力、さみし気です。</a:t>
            </a:r>
            <a:endParaRPr lang="en-US" altLang="ja-JP" dirty="0"/>
          </a:p>
          <a:p>
            <a:endParaRPr lang="en-US" altLang="ja-JP" dirty="0"/>
          </a:p>
          <a:p>
            <a:r>
              <a:rPr lang="ja-JP" altLang="en-US" dirty="0"/>
              <a:t>このままでは立てなくなるかも、等と、悶々としてきました。</a:t>
            </a:r>
            <a:endParaRPr lang="en-US" altLang="ja-JP" dirty="0"/>
          </a:p>
          <a:p>
            <a:r>
              <a:rPr lang="ja-JP" altLang="en-US" b="1" dirty="0">
                <a:solidFill>
                  <a:srgbClr val="FF0000"/>
                </a:solidFill>
              </a:rPr>
              <a:t>みなさんで、何とか感染期でも</a:t>
            </a:r>
            <a:r>
              <a:rPr lang="en-US" altLang="ja-JP" b="1" dirty="0">
                <a:solidFill>
                  <a:srgbClr val="FF0000"/>
                </a:solidFill>
              </a:rPr>
              <a:t>ADL</a:t>
            </a:r>
            <a:r>
              <a:rPr lang="ja-JP" altLang="en-US" b="1" dirty="0">
                <a:solidFill>
                  <a:srgbClr val="FF0000"/>
                </a:solidFill>
              </a:rPr>
              <a:t>を落とさない対策！を考えてみたいと思います。</a:t>
            </a:r>
            <a:endParaRPr lang="en-US" altLang="ja-JP" b="1" dirty="0">
              <a:solidFill>
                <a:srgbClr val="FF0000"/>
              </a:solidFill>
            </a:endParaRPr>
          </a:p>
          <a:p>
            <a:r>
              <a:rPr kumimoji="1" lang="en-US" altLang="ja-JP" dirty="0"/>
              <a:t>GW</a:t>
            </a:r>
            <a:r>
              <a:rPr kumimoji="1" lang="ja-JP" altLang="en-US" dirty="0"/>
              <a:t>に入る前に、</a:t>
            </a:r>
            <a:endParaRPr kumimoji="1" lang="en-US" altLang="ja-JP" dirty="0"/>
          </a:p>
          <a:p>
            <a:r>
              <a:rPr kumimoji="1" lang="ja-JP" altLang="en-US" dirty="0"/>
              <a:t>本日参加いただいています、春江病院の田嶋先生から、</a:t>
            </a:r>
            <a:r>
              <a:rPr kumimoji="1" lang="en-US" altLang="ja-JP" dirty="0"/>
              <a:t>ADL</a:t>
            </a:r>
            <a:r>
              <a:rPr kumimoji="1" lang="ja-JP" altLang="en-US" dirty="0"/>
              <a:t>の維持を考える視点、ポイントを教えてもらいましょう。</a:t>
            </a:r>
            <a:endParaRPr kumimoji="1" lang="en-US" altLang="ja-JP" dirty="0"/>
          </a:p>
          <a:p>
            <a:r>
              <a:rPr kumimoji="1" lang="ja-JP" altLang="en-US" b="1" dirty="0">
                <a:solidFill>
                  <a:srgbClr val="FF0000"/>
                </a:solidFill>
              </a:rPr>
              <a:t>（</a:t>
            </a:r>
            <a:r>
              <a:rPr kumimoji="1" lang="en-US" altLang="ja-JP" b="1" dirty="0">
                <a:solidFill>
                  <a:srgbClr val="FF0000"/>
                </a:solidFill>
              </a:rPr>
              <a:t>5</a:t>
            </a:r>
            <a:r>
              <a:rPr kumimoji="1" lang="ja-JP" altLang="en-US" b="1" dirty="0">
                <a:solidFill>
                  <a:srgbClr val="FF0000"/>
                </a:solidFill>
              </a:rPr>
              <a:t>分）</a:t>
            </a:r>
            <a:endParaRPr lang="en-US" altLang="ja-JP" b="1" dirty="0">
              <a:solidFill>
                <a:srgbClr val="FF0000"/>
              </a:solidFill>
            </a:endParaRPr>
          </a:p>
          <a:p>
            <a:endParaRPr lang="en-US" altLang="ja-JP" b="1" dirty="0">
              <a:solidFill>
                <a:srgbClr val="FF0000"/>
              </a:solidFill>
            </a:endParaRP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53</a:t>
            </a:fld>
            <a:endParaRPr kumimoji="1" lang="ja-JP" altLang="en-US"/>
          </a:p>
        </p:txBody>
      </p:sp>
    </p:spTree>
    <p:extLst>
      <p:ext uri="{BB962C8B-B14F-4D97-AF65-F5344CB8AC3E}">
        <p14:creationId xmlns:p14="http://schemas.microsoft.com/office/powerpoint/2010/main" val="41342495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a:p>
            <a:endParaRPr kumimoji="1" lang="en-US" altLang="ja-JP"/>
          </a:p>
          <a:p>
            <a:r>
              <a:rPr kumimoji="1" lang="ja-JP" altLang="en-US"/>
              <a:t>先生</a:t>
            </a:r>
            <a:endParaRPr kumimoji="1" lang="en-US" altLang="ja-JP"/>
          </a:p>
          <a:p>
            <a:r>
              <a:rPr kumimoji="1" lang="ja-JP" altLang="en-US"/>
              <a:t>「できる」がいつの間にか「することが当たり前」、自分の中で習慣化し、日常になることです。</a:t>
            </a:r>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54</a:t>
            </a:fld>
            <a:endParaRPr kumimoji="1" lang="ja-JP" altLang="en-US"/>
          </a:p>
        </p:txBody>
      </p:sp>
    </p:spTree>
    <p:extLst>
      <p:ext uri="{BB962C8B-B14F-4D97-AF65-F5344CB8AC3E}">
        <p14:creationId xmlns:p14="http://schemas.microsoft.com/office/powerpoint/2010/main" val="37052821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en-US" altLang="ja-JP">
                <a:latin typeface="メイリオ" panose="020B0604030504040204" pitchFamily="50" charset="-128"/>
                <a:ea typeface="メイリオ" panose="020B0604030504040204" pitchFamily="50" charset="-128"/>
              </a:rPr>
              <a:t>ADL</a:t>
            </a:r>
            <a:r>
              <a:rPr lang="ja-JP" altLang="en-US">
                <a:latin typeface="メイリオ" panose="020B0604030504040204" pitchFamily="50" charset="-128"/>
                <a:ea typeface="メイリオ" panose="020B0604030504040204" pitchFamily="50" charset="-128"/>
              </a:rPr>
              <a:t>は、生活の基本的動作が集まって出来上がっています。</a:t>
            </a:r>
            <a:endParaRPr lang="en-US" altLang="ja-JP">
              <a:latin typeface="メイリオ" panose="020B0604030504040204" pitchFamily="50" charset="-128"/>
              <a:ea typeface="メイリオ" panose="020B0604030504040204" pitchFamily="50" charset="-128"/>
            </a:endParaRPr>
          </a:p>
          <a:p>
            <a:pPr algn="l"/>
            <a:r>
              <a:rPr lang="ja-JP" altLang="en-US">
                <a:latin typeface="メイリオ" panose="020B0604030504040204" pitchFamily="50" charset="-128"/>
                <a:ea typeface="メイリオ" panose="020B0604030504040204" pitchFamily="50" charset="-128"/>
              </a:rPr>
              <a:t>一つの</a:t>
            </a:r>
            <a:r>
              <a:rPr lang="en-US" altLang="ja-JP">
                <a:latin typeface="メイリオ" panose="020B0604030504040204" pitchFamily="50" charset="-128"/>
                <a:ea typeface="メイリオ" panose="020B0604030504040204" pitchFamily="50" charset="-128"/>
              </a:rPr>
              <a:t>ADL</a:t>
            </a:r>
            <a:r>
              <a:rPr lang="ja-JP" altLang="en-US">
                <a:latin typeface="メイリオ" panose="020B0604030504040204" pitchFamily="50" charset="-128"/>
                <a:ea typeface="メイリオ" panose="020B0604030504040204" pitchFamily="50" charset="-128"/>
              </a:rPr>
              <a:t>の動作に、歩行も立位も起立もと、様々な基本的動作が合わさっていますので、</a:t>
            </a:r>
            <a:endParaRPr lang="en-US" altLang="ja-JP">
              <a:latin typeface="メイリオ" panose="020B0604030504040204" pitchFamily="50" charset="-128"/>
              <a:ea typeface="メイリオ" panose="020B0604030504040204" pitchFamily="50" charset="-128"/>
            </a:endParaRPr>
          </a:p>
          <a:p>
            <a:pPr algn="l"/>
            <a:r>
              <a:rPr lang="ja-JP" altLang="en-US">
                <a:latin typeface="メイリオ" panose="020B0604030504040204" pitchFamily="50" charset="-128"/>
                <a:ea typeface="メイリオ" panose="020B0604030504040204" pitchFamily="50" charset="-128"/>
              </a:rPr>
              <a:t>結局のところ、基本的動作ができることが、</a:t>
            </a:r>
            <a:r>
              <a:rPr lang="en-US" altLang="ja-JP">
                <a:latin typeface="メイリオ" panose="020B0604030504040204" pitchFamily="50" charset="-128"/>
                <a:ea typeface="メイリオ" panose="020B0604030504040204" pitchFamily="50" charset="-128"/>
              </a:rPr>
              <a:t>ADL</a:t>
            </a:r>
            <a:r>
              <a:rPr lang="ja-JP" altLang="en-US">
                <a:latin typeface="メイリオ" panose="020B0604030504040204" pitchFamily="50" charset="-128"/>
                <a:ea typeface="メイリオ" panose="020B0604030504040204" pitchFamily="50" charset="-128"/>
              </a:rPr>
              <a:t>の維持につながっているわけです。</a:t>
            </a:r>
            <a:endParaRPr lang="en-US" altLang="ja-JP">
              <a:latin typeface="メイリオ" panose="020B0604030504040204" pitchFamily="50" charset="-128"/>
              <a:ea typeface="メイリオ" panose="020B0604030504040204" pitchFamily="50" charset="-128"/>
            </a:endParaRPr>
          </a:p>
          <a:p>
            <a:pPr algn="l"/>
            <a:r>
              <a:rPr lang="ja-JP" altLang="en-US">
                <a:latin typeface="メイリオ" panose="020B0604030504040204" pitchFamily="50" charset="-128"/>
                <a:ea typeface="メイリオ" panose="020B0604030504040204" pitchFamily="50" charset="-128"/>
              </a:rPr>
              <a:t>隔離、制限化の生活の中で、この基本的動作が当たり前に生活の中に組み入れられていくような支援、関りができることがなにかできないか、</a:t>
            </a:r>
            <a:endParaRPr lang="en-US" altLang="ja-JP">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という視点で考えましょう。</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田嶋先生、ありがとうございます。</a:t>
            </a:r>
            <a:endParaRPr lang="en-US" altLang="ja-JP">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では、</a:t>
            </a:r>
            <a:r>
              <a:rPr lang="ja-JP" altLang="en-US" b="1">
                <a:solidFill>
                  <a:srgbClr val="FF0000"/>
                </a:solidFill>
              </a:rPr>
              <a:t>みなさんの施設で工夫して既に対応していることがたくさんあると思いますので、田嶋先生からのワンポイントアドバイスも参考に、</a:t>
            </a:r>
            <a:endParaRPr lang="en-US" altLang="ja-JP" b="1">
              <a:solidFill>
                <a:srgbClr val="FF0000"/>
              </a:solidFill>
            </a:endParaRPr>
          </a:p>
          <a:p>
            <a:r>
              <a:rPr lang="ja-JP" altLang="en-US" b="1">
                <a:solidFill>
                  <a:srgbClr val="FF0000"/>
                </a:solidFill>
              </a:rPr>
              <a:t>まず各自で２分間付箋に書きだしてください。</a:t>
            </a:r>
            <a:endParaRPr lang="en-US" altLang="ja-JP" b="1">
              <a:solidFill>
                <a:srgbClr val="FF0000"/>
              </a:solidFill>
            </a:endParaRPr>
          </a:p>
          <a:p>
            <a:endParaRPr lang="en-US" altLang="ja-JP" b="1">
              <a:solidFill>
                <a:srgbClr val="FF0000"/>
              </a:solidFill>
            </a:endParaRPr>
          </a:p>
          <a:p>
            <a:r>
              <a:rPr lang="ja-JP" altLang="en-US" b="1">
                <a:solidFill>
                  <a:srgbClr val="FF0000"/>
                </a:solidFill>
              </a:rPr>
              <a:t>（２分間）</a:t>
            </a:r>
            <a:endParaRPr lang="en-US" altLang="ja-JP" b="1">
              <a:solidFill>
                <a:srgbClr val="FF0000"/>
              </a:solidFill>
            </a:endParaRPr>
          </a:p>
          <a:p>
            <a:endParaRPr kumimoji="1" lang="en-US" altLang="ja-JP" b="1">
              <a:solidFill>
                <a:srgbClr val="FF0000"/>
              </a:solidFill>
            </a:endParaRPr>
          </a:p>
          <a:p>
            <a:r>
              <a:rPr kumimoji="1" lang="ja-JP" altLang="en-US" b="1">
                <a:solidFill>
                  <a:srgbClr val="FF0000"/>
                </a:solidFill>
              </a:rPr>
              <a:t>２分たちましたので、グループの皆さんでだしあって、８分間で模造紙に整理してください。</a:t>
            </a:r>
            <a:endParaRPr kumimoji="1" lang="en-US" altLang="ja-JP" b="1">
              <a:solidFill>
                <a:srgbClr val="FF0000"/>
              </a:solidFill>
            </a:endParaRPr>
          </a:p>
          <a:p>
            <a:endParaRPr kumimoji="1" lang="en-US" altLang="ja-JP" b="1">
              <a:solidFill>
                <a:srgbClr val="FF0000"/>
              </a:solidFill>
            </a:endParaRPr>
          </a:p>
          <a:p>
            <a:r>
              <a:rPr kumimoji="1" lang="ja-JP" altLang="en-US" b="1">
                <a:solidFill>
                  <a:srgbClr val="FF0000"/>
                </a:solidFill>
              </a:rPr>
              <a:t>（８分間）</a:t>
            </a:r>
            <a:endParaRPr kumimoji="1" lang="en-US" altLang="ja-JP"/>
          </a:p>
          <a:p>
            <a:pPr algn="l"/>
            <a:endParaRPr kumimoji="1" lang="ja-JP" altLang="en-US"/>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55</a:t>
            </a:fld>
            <a:endParaRPr kumimoji="1" lang="ja-JP" altLang="en-US"/>
          </a:p>
        </p:txBody>
      </p:sp>
    </p:spTree>
    <p:extLst>
      <p:ext uri="{BB962C8B-B14F-4D97-AF65-F5344CB8AC3E}">
        <p14:creationId xmlns:p14="http://schemas.microsoft.com/office/powerpoint/2010/main" val="17632287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田嶋先生ありがとうございました。アドバイスも踏まえ、また皆さんの施設ですでに実施していることも思い出しながら、</a:t>
            </a:r>
            <a:r>
              <a:rPr lang="ja-JP" altLang="en-US" b="1" dirty="0">
                <a:solidFill>
                  <a:srgbClr val="FF0000"/>
                </a:solidFill>
              </a:rPr>
              <a:t>まずは各自で１分間付箋に書きだしてください。</a:t>
            </a:r>
            <a:endParaRPr lang="en-US" altLang="ja-JP" b="1" dirty="0">
              <a:solidFill>
                <a:srgbClr val="FF0000"/>
              </a:solidFill>
            </a:endParaRPr>
          </a:p>
          <a:p>
            <a:r>
              <a:rPr lang="ja-JP" altLang="en-US" b="1" dirty="0">
                <a:solidFill>
                  <a:srgbClr val="FF0000"/>
                </a:solidFill>
              </a:rPr>
              <a:t>（１分間）</a:t>
            </a:r>
            <a:endParaRPr lang="en-US" altLang="ja-JP" b="1" dirty="0">
              <a:solidFill>
                <a:srgbClr val="FF0000"/>
              </a:solidFill>
            </a:endParaRPr>
          </a:p>
          <a:p>
            <a:r>
              <a:rPr kumimoji="1" lang="ja-JP" altLang="en-US" dirty="0"/>
              <a:t>たくさんかけましたね。では、グループで出し合い共有してください。８分間で、どんどんだしあい、シートにはってください。</a:t>
            </a:r>
            <a:endParaRPr kumimoji="1" lang="en-US" altLang="ja-JP" dirty="0"/>
          </a:p>
          <a:p>
            <a:r>
              <a:rPr kumimoji="1" lang="ja-JP" altLang="en-US" dirty="0"/>
              <a:t>ではお願いします。</a:t>
            </a:r>
            <a:endParaRPr kumimoji="1" lang="en-US" altLang="ja-JP" dirty="0"/>
          </a:p>
          <a:p>
            <a:endParaRPr kumimoji="1" lang="en-US" altLang="ja-JP" b="1" dirty="0"/>
          </a:p>
          <a:p>
            <a:r>
              <a:rPr kumimoji="1" lang="ja-JP" altLang="en-US" b="1" dirty="0"/>
              <a:t>（８分間）</a:t>
            </a:r>
            <a:endParaRPr kumimoji="1" lang="en-US" altLang="ja-JP" b="1"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56</a:t>
            </a:fld>
            <a:endParaRPr kumimoji="1" lang="ja-JP" altLang="en-US"/>
          </a:p>
        </p:txBody>
      </p:sp>
    </p:spTree>
    <p:extLst>
      <p:ext uri="{BB962C8B-B14F-4D97-AF65-F5344CB8AC3E}">
        <p14:creationId xmlns:p14="http://schemas.microsoft.com/office/powerpoint/2010/main" val="1325814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（８分後）</a:t>
            </a:r>
            <a:endParaRPr kumimoji="1" lang="en-US" altLang="ja-JP" dirty="0"/>
          </a:p>
          <a:p>
            <a:r>
              <a:rPr kumimoji="1" lang="ja-JP" altLang="en-US" dirty="0"/>
              <a:t>さて、みなさん、どのような取り組みを考えたか共有していきましょう。</a:t>
            </a:r>
            <a:endParaRPr kumimoji="1" lang="en-US" altLang="ja-JP" dirty="0"/>
          </a:p>
          <a:p>
            <a:endParaRPr kumimoji="1" lang="en-US" altLang="ja-JP" dirty="0"/>
          </a:p>
          <a:p>
            <a:r>
              <a:rPr kumimoji="1" lang="ja-JP" altLang="en-US" dirty="0"/>
              <a:t>２</a:t>
            </a:r>
            <a:r>
              <a:rPr kumimoji="1" lang="en-US" altLang="ja-JP" dirty="0"/>
              <a:t>G</a:t>
            </a:r>
            <a:r>
              <a:rPr kumimoji="1" lang="ja-JP" altLang="en-US" dirty="0"/>
              <a:t>（時間によっては１</a:t>
            </a:r>
            <a:r>
              <a:rPr kumimoji="1" lang="en-US" altLang="ja-JP" dirty="0"/>
              <a:t>G</a:t>
            </a:r>
            <a:r>
              <a:rPr kumimoji="1" lang="ja-JP" altLang="en-US" dirty="0"/>
              <a:t>）から報告をもらう。</a:t>
            </a:r>
            <a:endParaRPr kumimoji="1" lang="en-US" altLang="ja-JP" dirty="0"/>
          </a:p>
          <a:p>
            <a:endParaRPr kumimoji="1" lang="en-US" altLang="ja-JP" dirty="0"/>
          </a:p>
          <a:p>
            <a:r>
              <a:rPr kumimoji="1" lang="ja-JP" altLang="en-US" dirty="0"/>
              <a:t>１</a:t>
            </a:r>
            <a:r>
              <a:rPr kumimoji="1" lang="en-US" altLang="ja-JP" dirty="0"/>
              <a:t>G×</a:t>
            </a:r>
            <a:r>
              <a:rPr kumimoji="1" lang="ja-JP" altLang="en-US" dirty="0"/>
              <a:t>３分</a:t>
            </a:r>
            <a:r>
              <a:rPr kumimoji="1" lang="en-US" altLang="ja-JP" dirty="0"/>
              <a:t>×</a:t>
            </a:r>
            <a:r>
              <a:rPr kumimoji="1" lang="ja-JP" altLang="en-US" dirty="0"/>
              <a:t>２</a:t>
            </a:r>
            <a:r>
              <a:rPr kumimoji="1" lang="en-US" altLang="ja-JP" dirty="0"/>
              <a:t>G</a:t>
            </a:r>
          </a:p>
          <a:p>
            <a:endParaRPr kumimoji="1" lang="en-US" altLang="ja-JP" dirty="0"/>
          </a:p>
          <a:p>
            <a:r>
              <a:rPr kumimoji="1" lang="ja-JP" altLang="en-US" dirty="0"/>
              <a:t>みなさん、本当にいろんなアイデア、工夫、ありがとうございました。</a:t>
            </a:r>
            <a:endParaRPr kumimoji="1" lang="en-US" altLang="ja-JP" dirty="0"/>
          </a:p>
          <a:p>
            <a:r>
              <a:rPr kumimoji="1" lang="ja-JP" altLang="en-US" dirty="0"/>
              <a:t>私もとても参考になり</a:t>
            </a:r>
            <a:r>
              <a:rPr lang="ja-JP" altLang="en-US" dirty="0"/>
              <a:t>感染期でもできることがたくさんあることがわかりました。報告を聞いて、</a:t>
            </a:r>
            <a:r>
              <a:rPr kumimoji="1" lang="ja-JP" altLang="en-US" dirty="0"/>
              <a:t>田嶋先生から、職員の皆さんにメッセージ、アドバイスをお願いします。</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r>
              <a:rPr kumimoji="1" lang="en-US" altLang="ja-JP" dirty="0"/>
              <a:t>5</a:t>
            </a:r>
            <a:r>
              <a:rPr kumimoji="1" lang="ja-JP" altLang="en-US" dirty="0"/>
              <a:t>分）</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57</a:t>
            </a:fld>
            <a:endParaRPr kumimoji="1" lang="ja-JP" altLang="en-US"/>
          </a:p>
        </p:txBody>
      </p:sp>
    </p:spTree>
    <p:extLst>
      <p:ext uri="{BB962C8B-B14F-4D97-AF65-F5344CB8AC3E}">
        <p14:creationId xmlns:p14="http://schemas.microsoft.com/office/powerpoint/2010/main" val="42222324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en-US" altLang="ja-JP" dirty="0"/>
              <a:t>ADL</a:t>
            </a:r>
            <a:r>
              <a:rPr lang="ja-JP" altLang="en-US" dirty="0"/>
              <a:t>維持にむけた取り組みとしては、まずは、離床時間の確保です。</a:t>
            </a:r>
            <a:endParaRPr lang="en-US" altLang="ja-JP" dirty="0"/>
          </a:p>
          <a:p>
            <a:pPr>
              <a:lnSpc>
                <a:spcPct val="150000"/>
              </a:lnSpc>
            </a:pPr>
            <a:r>
              <a:rPr lang="ja-JP" altLang="en-US" dirty="0">
                <a:latin typeface="メイリオ" panose="020B0604030504040204" pitchFamily="50" charset="-128"/>
                <a:ea typeface="メイリオ" panose="020B0604030504040204" pitchFamily="50" charset="-128"/>
              </a:rPr>
              <a:t>繰り返しになりますが、制限下でもできるだけ</a:t>
            </a:r>
            <a:r>
              <a:rPr lang="ja-JP" altLang="en-US" b="1" dirty="0">
                <a:solidFill>
                  <a:srgbClr val="FF0000"/>
                </a:solidFill>
                <a:latin typeface="メイリオ" panose="020B0604030504040204" pitchFamily="50" charset="-128"/>
                <a:ea typeface="メイリオ" panose="020B0604030504040204" pitchFamily="50" charset="-128"/>
              </a:rPr>
              <a:t>今までの活動を継続できることが重要</a:t>
            </a:r>
            <a:r>
              <a:rPr lang="ja-JP" altLang="en-US" dirty="0"/>
              <a:t>ですので、運動や活動が習慣化されていることが一番よいです。</a:t>
            </a:r>
            <a:endParaRPr lang="en-US" altLang="ja-JP" dirty="0"/>
          </a:p>
          <a:p>
            <a:r>
              <a:rPr lang="ja-JP" altLang="en-US" dirty="0"/>
              <a:t>いつもやっている</a:t>
            </a:r>
            <a:r>
              <a:rPr lang="ja-JP" altLang="en-US" b="1" dirty="0">
                <a:solidFill>
                  <a:srgbClr val="FF0000"/>
                </a:solidFill>
              </a:rPr>
              <a:t>運動や余暇活動を感染期にもひとりでできるよう、</a:t>
            </a:r>
            <a:r>
              <a:rPr lang="ja-JP" altLang="en-US" dirty="0"/>
              <a:t>運動の内容や実施する時間、機会を指導し、なんとなくついでにやっちゃっている活動になるよう工夫してください。すかさずほめ、評価することで、生活の一部に誘導していけるとよいでしょう。</a:t>
            </a:r>
            <a:endParaRPr lang="en-US" altLang="ja-JP" dirty="0"/>
          </a:p>
          <a:p>
            <a:r>
              <a:rPr lang="ja-JP" altLang="en-US" dirty="0"/>
              <a:t>もちろん、１人での活動が困難な場合は、感染期であってもスタッフの皆さんはプロですので、適切に防護服を着用し、訪室中は窓を開放する等して、自信をもって関わってください。できるだけ効率的に短時間で満足のいく活動をリハビリ職と検討しておくとよいと思います。</a:t>
            </a:r>
            <a:endParaRPr lang="en-US" altLang="ja-JP" dirty="0"/>
          </a:p>
          <a:p>
            <a:endParaRPr lang="en-US" altLang="ja-JP" dirty="0"/>
          </a:p>
          <a:p>
            <a:endParaRPr lang="en-US" altLang="ja-JP" dirty="0"/>
          </a:p>
        </p:txBody>
      </p:sp>
      <p:sp>
        <p:nvSpPr>
          <p:cNvPr id="4" name="スライド番号プレースホルダー 3"/>
          <p:cNvSpPr>
            <a:spLocks noGrp="1"/>
          </p:cNvSpPr>
          <p:nvPr>
            <p:ph type="sldNum" sz="quarter" idx="10"/>
          </p:nvPr>
        </p:nvSpPr>
        <p:spPr/>
        <p:txBody>
          <a:bodyPr/>
          <a:lstStyle/>
          <a:p>
            <a:fld id="{94EE59FC-5F21-4D59-95BF-B486C7F28349}" type="slidenum">
              <a:rPr kumimoji="1" lang="ja-JP" altLang="en-US" smtClean="0"/>
              <a:pPr/>
              <a:t>58</a:t>
            </a:fld>
            <a:endParaRPr kumimoji="1" lang="ja-JP" altLang="en-US"/>
          </a:p>
        </p:txBody>
      </p:sp>
    </p:spTree>
    <p:extLst>
      <p:ext uri="{BB962C8B-B14F-4D97-AF65-F5344CB8AC3E}">
        <p14:creationId xmlns:p14="http://schemas.microsoft.com/office/powerpoint/2010/main" val="19732264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ただ、いざとなると正しく防護服の着脱ができているかな、消毒液はこれでよかったけ？等不安になる可能性もあります。</a:t>
            </a:r>
            <a:endParaRPr kumimoji="1" lang="en-US" altLang="ja-JP" dirty="0"/>
          </a:p>
          <a:p>
            <a:pPr defTabSz="914331">
              <a:defRPr/>
            </a:pPr>
            <a:r>
              <a:rPr kumimoji="1" lang="ja-JP" altLang="en-US" dirty="0"/>
              <a:t>ですので、実際にみんなで着脱をしてみる、テレビで動画を流しておく、着脱方法や消毒液の薄め方等、やるべきことと具体的内容が書かれたアクションカードを作っておくことも効果的です。</a:t>
            </a:r>
            <a:endParaRPr kumimoji="1" lang="en-US" altLang="ja-JP" dirty="0"/>
          </a:p>
          <a:p>
            <a:pPr defTabSz="914331">
              <a:defRPr/>
            </a:pPr>
            <a:r>
              <a:rPr kumimoji="1" lang="ja-JP" altLang="en-US" dirty="0"/>
              <a:t>感染期に自信をもってできるよう、平時から訓練し、「防護服を着慣れておく、脱ぎなれておく」ということも重要です。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95118E-89E1-47E4-9E77-B05BD9ED5D0A}"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402304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まず、事例のサザエさん一家を紹介します。</a:t>
            </a:r>
            <a:endParaRPr kumimoji="1" lang="en-US" altLang="ja-JP"/>
          </a:p>
          <a:p>
            <a:pPr defTabSz="914331">
              <a:defRPr/>
            </a:pPr>
            <a:r>
              <a:rPr kumimoji="1" lang="ja-JP" altLang="en-US"/>
              <a:t>サザエさんは、三国町あさひが丘町に、フグ田家と磯野家の２世帯で住んでいます。</a:t>
            </a:r>
            <a:endParaRPr kumimoji="1" lang="en-US" altLang="ja-JP"/>
          </a:p>
          <a:p>
            <a:r>
              <a:rPr kumimoji="1" lang="ja-JP" altLang="en-US"/>
              <a:t>皆さんはフグ田家のサザエさんが勤務する特別養護老人ホーム「かもめ荘」の職員になったつもりで考えてみてください。</a:t>
            </a:r>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6</a:t>
            </a:fld>
            <a:endParaRPr kumimoji="1" lang="ja-JP" altLang="en-US"/>
          </a:p>
        </p:txBody>
      </p:sp>
    </p:spTree>
    <p:extLst>
      <p:ext uri="{BB962C8B-B14F-4D97-AF65-F5344CB8AC3E}">
        <p14:creationId xmlns:p14="http://schemas.microsoft.com/office/powerpoint/2010/main" val="41352799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 1">
            <a:extLst>
              <a:ext uri="{FF2B5EF4-FFF2-40B4-BE49-F238E27FC236}">
                <a16:creationId xmlns:a16="http://schemas.microsoft.com/office/drawing/2014/main" id="{698EF50A-0539-4A04-A118-A48C50B57A02}"/>
              </a:ext>
            </a:extLst>
          </p:cNvPr>
          <p:cNvSpPr>
            <a:spLocks noGrp="1" noRot="1" noChangeAspect="1" noTextEdit="1"/>
          </p:cNvSpPr>
          <p:nvPr>
            <p:ph type="sldImg"/>
          </p:nvPr>
        </p:nvSpPr>
        <p:spPr>
          <a:xfrm>
            <a:off x="1147763" y="1231900"/>
            <a:ext cx="4440237" cy="3330575"/>
          </a:xfrm>
          <a:ln/>
        </p:spPr>
      </p:sp>
      <p:sp>
        <p:nvSpPr>
          <p:cNvPr id="177155" name="ノート プレースホルダ 2">
            <a:extLst>
              <a:ext uri="{FF2B5EF4-FFF2-40B4-BE49-F238E27FC236}">
                <a16:creationId xmlns:a16="http://schemas.microsoft.com/office/drawing/2014/main" id="{ABC4190E-9E55-4FFE-8A09-AFC78D699326}"/>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1600">
                <a:latin typeface="+mn-ea"/>
              </a:rPr>
              <a:t>次亜塩素酸ナトリウムの薄め方です。</a:t>
            </a:r>
            <a:endParaRPr lang="en-US" altLang="ja-JP" sz="1600">
              <a:latin typeface="+mn-ea"/>
            </a:endParaRPr>
          </a:p>
          <a:p>
            <a:pPr>
              <a:defRPr/>
            </a:pPr>
            <a:r>
              <a:rPr lang="ja-JP" altLang="en-US"/>
              <a:t>ます次亜塩素酸ナトリウムとは、市販の塩素系消毒剤でいうとハイターやブリーチなどで、ワイドハイターは酸素系漂白剤で塩素系ではないため効果はありません、</a:t>
            </a:r>
            <a:endParaRPr lang="en-US" altLang="ja-JP"/>
          </a:p>
          <a:p>
            <a:pPr>
              <a:defRPr/>
            </a:pPr>
            <a:endParaRPr lang="en-US" altLang="ja-JP"/>
          </a:p>
          <a:p>
            <a:pPr>
              <a:defRPr/>
            </a:pPr>
            <a:r>
              <a:rPr lang="ja-JP" altLang="en-US">
                <a:latin typeface="+mn-ea"/>
              </a:rPr>
              <a:t>塩素系漂白剤５％を原液とした場合の</a:t>
            </a:r>
            <a:endParaRPr lang="ja-JP" altLang="en-US"/>
          </a:p>
          <a:p>
            <a:pPr>
              <a:defRPr/>
            </a:pPr>
            <a:endParaRPr lang="ja-JP" altLang="en-US"/>
          </a:p>
          <a:p>
            <a:pPr>
              <a:defRPr/>
            </a:pPr>
            <a:r>
              <a:rPr lang="ja-JP" altLang="en-US" sz="1600">
                <a:latin typeface="+mn-ea"/>
              </a:rPr>
              <a:t>消毒薬は平時から用意しておきましょう</a:t>
            </a:r>
            <a:endParaRPr lang="en-US" altLang="ja-JP" sz="1600">
              <a:latin typeface="+mn-ea"/>
            </a:endParaRPr>
          </a:p>
          <a:p>
            <a:pPr>
              <a:defRPr/>
            </a:pPr>
            <a:r>
              <a:rPr lang="ja-JP" altLang="en-US" sz="1600">
                <a:latin typeface="+mn-ea"/>
              </a:rPr>
              <a:t>・薄めた薬液は、</a:t>
            </a:r>
            <a:r>
              <a:rPr lang="en-US" altLang="ja-JP" sz="1600">
                <a:latin typeface="+mn-ea"/>
              </a:rPr>
              <a:t>1</a:t>
            </a:r>
            <a:r>
              <a:rPr lang="ja-JP" altLang="en-US" sz="1600">
                <a:latin typeface="+mn-ea"/>
              </a:rPr>
              <a:t>回分を準備し、しっかり密封し直射日光に当てずに保存すれば</a:t>
            </a:r>
            <a:r>
              <a:rPr lang="en-US" altLang="ja-JP" sz="1600">
                <a:latin typeface="+mn-ea"/>
              </a:rPr>
              <a:t>1</a:t>
            </a:r>
            <a:r>
              <a:rPr lang="ja-JP" altLang="en-US" sz="1600">
                <a:latin typeface="+mn-ea"/>
              </a:rPr>
              <a:t>週間程度は保存可能です。</a:t>
            </a:r>
            <a:endParaRPr lang="en-US" altLang="ja-JP" sz="1600">
              <a:latin typeface="+mn-ea"/>
            </a:endParaRPr>
          </a:p>
          <a:p>
            <a:pPr>
              <a:defRPr/>
            </a:pPr>
            <a:r>
              <a:rPr lang="ja-JP" altLang="en-US" sz="1600">
                <a:latin typeface="+mn-ea"/>
              </a:rPr>
              <a:t>　</a:t>
            </a:r>
            <a:endParaRPr lang="en-US" altLang="ja-JP" sz="1600">
              <a:latin typeface="+mn-ea"/>
            </a:endParaRPr>
          </a:p>
          <a:p>
            <a:pPr>
              <a:defRPr/>
            </a:pPr>
            <a:r>
              <a:rPr lang="ja-JP" altLang="en-US" sz="1600">
                <a:latin typeface="+mn-ea"/>
              </a:rPr>
              <a:t>（５％＝５万ｐｐｍ。キャップ２杯＝５％</a:t>
            </a:r>
            <a:r>
              <a:rPr lang="en-US" altLang="ja-JP" sz="1600">
                <a:latin typeface="+mn-ea"/>
              </a:rPr>
              <a:t>×</a:t>
            </a:r>
            <a:r>
              <a:rPr lang="ja-JP" altLang="en-US" sz="1600">
                <a:latin typeface="+mn-ea"/>
              </a:rPr>
              <a:t>１０ｍｌ</a:t>
            </a:r>
            <a:r>
              <a:rPr lang="en-US" altLang="ja-JP" sz="1600">
                <a:latin typeface="+mn-ea"/>
              </a:rPr>
              <a:t>÷</a:t>
            </a:r>
            <a:r>
              <a:rPr lang="ja-JP" altLang="en-US" sz="1600">
                <a:latin typeface="+mn-ea"/>
              </a:rPr>
              <a:t>５００ｍｌ＝</a:t>
            </a:r>
            <a:r>
              <a:rPr lang="en-US" altLang="ja-JP" sz="1600" b="1">
                <a:latin typeface="+mn-ea"/>
              </a:rPr>
              <a:t>0.1</a:t>
            </a:r>
            <a:r>
              <a:rPr lang="ja-JP" altLang="en-US" sz="1600" b="1">
                <a:latin typeface="+mn-ea"/>
              </a:rPr>
              <a:t>％＝</a:t>
            </a:r>
            <a:r>
              <a:rPr lang="en-US" altLang="ja-JP" sz="1600" b="1">
                <a:latin typeface="+mn-ea"/>
              </a:rPr>
              <a:t>1000</a:t>
            </a:r>
            <a:r>
              <a:rPr lang="ja-JP" altLang="en-US" sz="1600" b="1">
                <a:latin typeface="+mn-ea"/>
              </a:rPr>
              <a:t>ｐｐｍ</a:t>
            </a:r>
            <a:r>
              <a:rPr lang="ja-JP" altLang="en-US" sz="1600">
                <a:latin typeface="+mn-ea"/>
              </a:rPr>
              <a:t>）</a:t>
            </a:r>
            <a:endParaRPr lang="en-US" altLang="ja-JP" sz="1600">
              <a:latin typeface="+mn-ea"/>
            </a:endParaRPr>
          </a:p>
          <a:p>
            <a:pPr>
              <a:defRPr/>
            </a:pPr>
            <a:endParaRPr lang="en-US" altLang="ja-JP" sz="1600">
              <a:latin typeface="+mn-ea"/>
            </a:endParaRPr>
          </a:p>
          <a:p>
            <a:pPr>
              <a:defRPr/>
            </a:pPr>
            <a:endParaRPr lang="en-US" altLang="ja-JP" sz="1600">
              <a:latin typeface="+mn-ea"/>
            </a:endParaRPr>
          </a:p>
        </p:txBody>
      </p:sp>
      <p:sp>
        <p:nvSpPr>
          <p:cNvPr id="113668" name="スライド番号プレースホルダ 3">
            <a:extLst>
              <a:ext uri="{FF2B5EF4-FFF2-40B4-BE49-F238E27FC236}">
                <a16:creationId xmlns:a16="http://schemas.microsoft.com/office/drawing/2014/main" id="{D1C07E4D-8D27-47BF-BCAA-36B5548FBA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856" indent="-285714" algn="l"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2855" indent="-228571" algn="l"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9996" indent="-228571" algn="l"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138" indent="-228571" algn="l"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279" indent="-22857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421" indent="-22857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8563" indent="-22857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5704" indent="-22857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C65AE119-3DB8-48CD-B5DE-8D7083B5FDC6}" type="slidenum">
              <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62</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これは、本日も豊岡さんが参加いただいておりますが、「ガーデンハイツ春江」さんから情報提供いただいたものです。</a:t>
            </a:r>
            <a:endParaRPr kumimoji="1" lang="en-US" altLang="ja-JP" dirty="0"/>
          </a:p>
          <a:p>
            <a:r>
              <a:rPr kumimoji="1" lang="ja-JP" altLang="en-US" dirty="0"/>
              <a:t>感染期の個室管理期間中の自立支援ケアの一例です。</a:t>
            </a:r>
            <a:endParaRPr kumimoji="1" lang="en-US" altLang="ja-JP" dirty="0"/>
          </a:p>
          <a:p>
            <a:r>
              <a:rPr kumimoji="1" lang="ja-JP" altLang="en-US" dirty="0"/>
              <a:t>食事はベッド上ではなく、必ず離床して食べる、座位で排泄できるようポータブルトイレを設置するなど、離床時間を確保し、</a:t>
            </a:r>
            <a:endParaRPr kumimoji="1" lang="en-US" altLang="ja-JP" dirty="0"/>
          </a:p>
          <a:p>
            <a:r>
              <a:rPr kumimoji="1" lang="ja-JP" altLang="en-US" dirty="0"/>
              <a:t>食事や排泄で移乗するついでに、ベッドサイドで手足の体操や立位訓練を行い、できるだけ運動をしてもらっていたそうです。</a:t>
            </a:r>
            <a:endParaRPr kumimoji="1" lang="en-US" altLang="ja-JP" dirty="0"/>
          </a:p>
          <a:p>
            <a:endParaRPr kumimoji="1" lang="en-US" altLang="ja-JP" dirty="0"/>
          </a:p>
          <a:p>
            <a:r>
              <a:rPr kumimoji="1" lang="ja-JP" altLang="en-US" dirty="0"/>
              <a:t>写真を見ても、スタッフの皆さんが、確実な防護を行い、カーテンが揺れていることから換気も十分に行い、感染を防止しながら安心して関わっていただいている様子がわかります。</a:t>
            </a:r>
            <a:endParaRPr kumimoji="1" lang="en-US" altLang="ja-JP" dirty="0"/>
          </a:p>
          <a:p>
            <a:r>
              <a:rPr kumimoji="1" lang="ja-JP" altLang="en-US" dirty="0"/>
              <a:t>ただ、それでも通常の生活に比べ、離床時間が短く、長距離の歩行ができないため、</a:t>
            </a:r>
            <a:r>
              <a:rPr kumimoji="1" lang="en-US" altLang="ja-JP" dirty="0"/>
              <a:t>ADL</a:t>
            </a:r>
            <a:r>
              <a:rPr kumimoji="1" lang="ja-JP" altLang="en-US" dirty="0"/>
              <a:t>の低下が明らかだったそうです。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B766A5-71A2-45CB-9DE0-319731C0BC39}"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8956130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次に</a:t>
            </a:r>
            <a:r>
              <a:rPr lang="en-US" altLang="ja-JP" dirty="0"/>
              <a:t>2</a:t>
            </a:r>
            <a:r>
              <a:rPr lang="ja-JP" altLang="en-US" dirty="0"/>
              <a:t>つ目のポイントは、専門職との連携です。</a:t>
            </a:r>
            <a:endParaRPr lang="en-US" altLang="ja-JP" dirty="0"/>
          </a:p>
          <a:p>
            <a:pPr>
              <a:lnSpc>
                <a:spcPts val="2723"/>
              </a:lnSpc>
            </a:pPr>
            <a:r>
              <a:rPr lang="ja-JP" altLang="en-US" dirty="0">
                <a:latin typeface="メイリオ" panose="020B0604030504040204" pitchFamily="50" charset="-128"/>
                <a:ea typeface="メイリオ" panose="020B0604030504040204" pitchFamily="50" charset="-128"/>
              </a:rPr>
              <a:t>リハビリ職や栄養士さん等の専門職で</a:t>
            </a:r>
            <a:r>
              <a:rPr lang="en-US" altLang="ja-JP" dirty="0">
                <a:latin typeface="メイリオ" panose="020B0604030504040204" pitchFamily="50" charset="-128"/>
                <a:ea typeface="メイリオ" panose="020B0604030504040204" pitchFamily="50" charset="-128"/>
              </a:rPr>
              <a:t>ADL</a:t>
            </a:r>
            <a:r>
              <a:rPr lang="ja-JP" altLang="en-US" dirty="0">
                <a:latin typeface="メイリオ" panose="020B0604030504040204" pitchFamily="50" charset="-128"/>
                <a:ea typeface="メイリオ" panose="020B0604030504040204" pitchFamily="50" charset="-128"/>
              </a:rPr>
              <a:t>低下のハイリスク者を選定し、個別にに室内でできるリハビリや栄養補助食等の検討を行い、職員全員で共有し、実践。評価しながら継続していくとよいでしょう。</a:t>
            </a:r>
            <a:endParaRPr lang="en-US" altLang="ja-JP" dirty="0">
              <a:latin typeface="メイリオ" panose="020B0604030504040204" pitchFamily="50" charset="-128"/>
              <a:ea typeface="メイリオ" panose="020B0604030504040204" pitchFamily="50" charset="-128"/>
            </a:endParaRPr>
          </a:p>
          <a:p>
            <a:pPr>
              <a:lnSpc>
                <a:spcPts val="2723"/>
              </a:lnSpc>
            </a:pPr>
            <a:r>
              <a:rPr lang="ja-JP" altLang="en-US" dirty="0">
                <a:latin typeface="メイリオ" panose="020B0604030504040204" pitchFamily="50" charset="-128"/>
                <a:ea typeface="メイリオ" panose="020B0604030504040204" pitchFamily="50" charset="-128"/>
              </a:rPr>
              <a:t>また、終息直後からのリハビリも重要ですので、感染期間中にあらかじめリハ職員さんが中心になって短期集中型の</a:t>
            </a:r>
            <a:r>
              <a:rPr lang="en-US" altLang="ja-JP" dirty="0">
                <a:latin typeface="メイリオ" panose="020B0604030504040204" pitchFamily="50" charset="-128"/>
                <a:ea typeface="メイリオ" panose="020B0604030504040204" pitchFamily="50" charset="-128"/>
              </a:rPr>
              <a:t>ADL</a:t>
            </a:r>
            <a:r>
              <a:rPr lang="ja-JP" altLang="en-US" dirty="0">
                <a:latin typeface="メイリオ" panose="020B0604030504040204" pitchFamily="50" charset="-128"/>
                <a:ea typeface="メイリオ" panose="020B0604030504040204" pitchFamily="50" charset="-128"/>
              </a:rPr>
              <a:t>回復計画！を個別、集団で立てておくとよいと思います。</a:t>
            </a:r>
            <a:endParaRPr lang="en-US" altLang="ja-JP" dirty="0">
              <a:latin typeface="メイリオ" panose="020B0604030504040204" pitchFamily="50" charset="-128"/>
              <a:ea typeface="メイリオ" panose="020B0604030504040204" pitchFamily="50" charset="-128"/>
            </a:endParaRPr>
          </a:p>
          <a:p>
            <a:pPr>
              <a:lnSpc>
                <a:spcPts val="2723"/>
              </a:lnSpc>
            </a:pPr>
            <a:r>
              <a:rPr lang="ja-JP" altLang="en-US" dirty="0">
                <a:latin typeface="メイリオ" panose="020B0604030504040204" pitchFamily="50" charset="-128"/>
                <a:ea typeface="メイリオ" panose="020B0604030504040204" pitchFamily="50" charset="-128"/>
              </a:rPr>
              <a:t>いつも関わっている介護職の視点も大事ですので、みなさんで、考えておきましょう。</a:t>
            </a:r>
            <a:endParaRPr lang="en-US" altLang="ja-JP" dirty="0">
              <a:latin typeface="メイリオ" panose="020B0604030504040204" pitchFamily="50" charset="-128"/>
              <a:ea typeface="メイリオ" panose="020B0604030504040204" pitchFamily="50" charset="-128"/>
            </a:endParaRPr>
          </a:p>
          <a:p>
            <a:pPr>
              <a:lnSpc>
                <a:spcPts val="2723"/>
              </a:lnSpc>
            </a:pPr>
            <a:r>
              <a:rPr lang="ja-JP" altLang="en-US" dirty="0">
                <a:latin typeface="メイリオ" panose="020B0604030504040204" pitchFamily="50" charset="-128"/>
                <a:ea typeface="メイリオ" panose="020B0604030504040204" pitchFamily="50" charset="-128"/>
              </a:rPr>
              <a:t>次に</a:t>
            </a:r>
            <a:r>
              <a:rPr lang="en-US" altLang="ja-JP" dirty="0">
                <a:latin typeface="メイリオ" panose="020B0604030504040204" pitchFamily="50" charset="-128"/>
                <a:ea typeface="メイリオ" panose="020B0604030504040204" pitchFamily="50" charset="-128"/>
              </a:rPr>
              <a:t>ICT</a:t>
            </a:r>
            <a:r>
              <a:rPr lang="ja-JP" altLang="en-US" dirty="0">
                <a:latin typeface="メイリオ" panose="020B0604030504040204" pitchFamily="50" charset="-128"/>
                <a:ea typeface="メイリオ" panose="020B0604030504040204" pitchFamily="50" charset="-128"/>
              </a:rPr>
              <a:t>の活用です。テレビ電話を用いた面会やこちらもガーデンハイツさんの取り組み例ですが、</a:t>
            </a:r>
            <a:r>
              <a:rPr lang="ja-JP" altLang="en-US" dirty="0"/>
              <a:t>ノーリフトケアで身体密着を回避した介護等、</a:t>
            </a:r>
            <a:r>
              <a:rPr lang="en-US" altLang="ja-JP" dirty="0"/>
              <a:t>ICT</a:t>
            </a:r>
            <a:r>
              <a:rPr lang="ja-JP" altLang="en-US" dirty="0"/>
              <a:t>の活用も効果的で、こういった</a:t>
            </a:r>
            <a:r>
              <a:rPr lang="en-US" altLang="ja-JP" dirty="0"/>
              <a:t>ICT</a:t>
            </a:r>
            <a:r>
              <a:rPr lang="ja-JP" altLang="en-US" dirty="0"/>
              <a:t>を取り入れている施設も増えてきています。</a:t>
            </a:r>
            <a:r>
              <a:rPr lang="ja-JP" altLang="en-US" b="1" dirty="0">
                <a:latin typeface="メイリオ" panose="020B0604030504040204" pitchFamily="50" charset="-128"/>
                <a:ea typeface="メイリオ" panose="020B0604030504040204" pitchFamily="50" charset="-128"/>
              </a:rPr>
              <a:t>最後に、高齢者にとっては、重症化予防は最重要ですので、取組ができない中でも、</a:t>
            </a:r>
            <a:r>
              <a:rPr lang="en-US" altLang="ja-JP" dirty="0">
                <a:latin typeface="メイリオ" panose="020B0604030504040204" pitchFamily="50" charset="-128"/>
                <a:ea typeface="メイリオ" panose="020B0604030504040204" pitchFamily="50" charset="-128"/>
              </a:rPr>
              <a:t>ADL</a:t>
            </a:r>
            <a:r>
              <a:rPr lang="ja-JP" altLang="en-US" dirty="0">
                <a:latin typeface="メイリオ" panose="020B0604030504040204" pitchFamily="50" charset="-128"/>
                <a:ea typeface="メイリオ" panose="020B0604030504040204" pitchFamily="50" charset="-128"/>
              </a:rPr>
              <a:t>を気にかけてかかわり、異変に気づいたらすぐに相談し、医療につなぐ等手遅れにならない対応が重要です。</a:t>
            </a:r>
            <a:endParaRPr lang="en-US" altLang="ja-JP" dirty="0">
              <a:latin typeface="メイリオ" panose="020B0604030504040204" pitchFamily="50" charset="-128"/>
              <a:ea typeface="メイリオ" panose="020B0604030504040204" pitchFamily="50" charset="-128"/>
            </a:endParaRPr>
          </a:p>
          <a:p>
            <a:endParaRPr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EE59FC-5F21-4D59-95BF-B486C7F28349}"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9179130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このように終息後の取り組みも予測して対策を考えておくことは非常に重要です。</a:t>
            </a:r>
            <a:endParaRPr kumimoji="1" lang="en-US" altLang="ja-JP"/>
          </a:p>
          <a:p>
            <a:endParaRPr kumimoji="1" lang="en-US" altLang="ja-JP"/>
          </a:p>
          <a:p>
            <a:r>
              <a:rPr kumimoji="1" lang="ja-JP" altLang="en-US"/>
              <a:t>終息したからといってすぐに対策を解除するのではなく、徐々に状況を見ながら、対策を緩和し、少しずつ再開していくことが重要です。</a:t>
            </a:r>
            <a:endParaRPr kumimoji="1" lang="en-US" altLang="ja-JP"/>
          </a:p>
          <a:p>
            <a:r>
              <a:rPr kumimoji="1" lang="ja-JP" altLang="en-US"/>
              <a:t>少しづつの再開であっても、日常に戻っていく感覚は利用者の方の刺激になり、意欲向上や笑顔につながるとおもいますので、状況を見ながら、できることを増やしていってください。</a:t>
            </a:r>
            <a:endParaRPr kumimoji="1" lang="en-US" altLang="ja-JP"/>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78F37C-FF42-41E7-AC05-CD8CBB1A8D4B}"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28110780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さきほど、感染対策解除後の即日からのリハビリが効果的で計画をしておくとよいですと説明しましたが、</a:t>
            </a:r>
            <a:endParaRPr kumimoji="1" lang="en-US" altLang="ja-JP" dirty="0"/>
          </a:p>
          <a:p>
            <a:r>
              <a:rPr kumimoji="1" lang="ja-JP" altLang="en-US" dirty="0"/>
              <a:t>実際にガーデンハイツ春江さんでは、解除後４週間で</a:t>
            </a:r>
            <a:r>
              <a:rPr kumimoji="1" lang="en-US" altLang="ja-JP" dirty="0"/>
              <a:t>ADL</a:t>
            </a:r>
            <a:r>
              <a:rPr kumimoji="1" lang="ja-JP" altLang="en-US" dirty="0"/>
              <a:t>を戻すことを目標とした１週間ごとの計画を作成し実施しているそうです。</a:t>
            </a:r>
            <a:endParaRPr kumimoji="1" lang="en-US" altLang="ja-JP" dirty="0"/>
          </a:p>
          <a:p>
            <a:r>
              <a:rPr kumimoji="1" lang="ja-JP" altLang="en-US" dirty="0"/>
              <a:t>この方は元々歩行されていましたが、ゾーニングで居室から出られないことや認知症もあり、歩行できなくなってしまったそうですが、１週目は１０秒間の掴まり立ち、２週目は足上げの練習を行い、３週目には歩行器歩行、４週目には押し車歩行、その後、押し車がなくても歩行できるまでに回復したそうで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B766A5-71A2-45CB-9DE0-319731C0BC39}"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0978719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さて、今回、皆さんから感染期の</a:t>
            </a:r>
            <a:r>
              <a:rPr lang="en-US" altLang="ja-JP" dirty="0"/>
              <a:t>ADL</a:t>
            </a:r>
            <a:r>
              <a:rPr lang="ja-JP" altLang="en-US" dirty="0"/>
              <a:t>維持対策がでました。</a:t>
            </a:r>
            <a:endParaRPr lang="en-US" altLang="ja-JP" dirty="0"/>
          </a:p>
          <a:p>
            <a:endParaRPr lang="en-US" altLang="ja-JP" dirty="0"/>
          </a:p>
          <a:p>
            <a:r>
              <a:rPr lang="ja-JP" altLang="en-US" dirty="0"/>
              <a:t>ただ、高齢の入所者の方が、感染期にいきなり、新たなことに取り組むことは難しいと思いますので、災害でも同じですが、平時からの備え、取り組みが重要です。</a:t>
            </a:r>
            <a:endParaRPr lang="en-US" altLang="ja-JP" dirty="0"/>
          </a:p>
          <a:p>
            <a:endParaRPr lang="en-US" altLang="ja-JP" dirty="0"/>
          </a:p>
          <a:p>
            <a:r>
              <a:rPr lang="ja-JP" altLang="en-US" sz="1100" dirty="0">
                <a:latin typeface="+mj-ea"/>
              </a:rPr>
              <a:t>すでに、行っていると思いますが、日ごろから　</a:t>
            </a:r>
            <a:r>
              <a:rPr lang="ja-JP" altLang="en-US" sz="1000" dirty="0">
                <a:latin typeface="+mj-ea"/>
              </a:rPr>
              <a:t>利用者の方と一緒に、</a:t>
            </a:r>
            <a:r>
              <a:rPr lang="ja-JP" altLang="en-US" dirty="0">
                <a:latin typeface="+mj-ea"/>
              </a:rPr>
              <a:t>自主的な活動や生活の中での「ながらリハビリ」を考え、習慣化しておけるとよいと思います。やらされるのではなく、自主的な活動のほうが</a:t>
            </a:r>
            <a:r>
              <a:rPr lang="ja-JP" altLang="en-US" b="1" dirty="0">
                <a:solidFill>
                  <a:srgbClr val="FF0000"/>
                </a:solidFill>
                <a:latin typeface="+mj-ea"/>
              </a:rPr>
              <a:t>本人の</a:t>
            </a:r>
            <a:r>
              <a:rPr lang="en-US" altLang="ja-JP" b="1" dirty="0">
                <a:solidFill>
                  <a:srgbClr val="FF0000"/>
                </a:solidFill>
                <a:latin typeface="+mj-ea"/>
              </a:rPr>
              <a:t>ADL</a:t>
            </a:r>
            <a:r>
              <a:rPr lang="ja-JP" altLang="en-US" b="1" dirty="0">
                <a:solidFill>
                  <a:srgbClr val="FF0000"/>
                </a:solidFill>
                <a:latin typeface="+mj-ea"/>
              </a:rPr>
              <a:t>能力を維持します。さらに</a:t>
            </a:r>
            <a:r>
              <a:rPr lang="ja-JP" altLang="en-US" dirty="0">
                <a:latin typeface="+mj-ea"/>
              </a:rPr>
              <a:t>本人が</a:t>
            </a:r>
            <a:r>
              <a:rPr lang="ja-JP" altLang="en-US" b="1" dirty="0">
                <a:solidFill>
                  <a:srgbClr val="FF0000"/>
                </a:solidFill>
              </a:rPr>
              <a:t>　「できるようになりたいこと」「やりたいこと」</a:t>
            </a:r>
            <a:r>
              <a:rPr lang="ja-JP" altLang="en-US" dirty="0">
                <a:latin typeface="+mj-ea"/>
              </a:rPr>
              <a:t>をひきだし、生活活動の中に本人のやる気や意思、こうなりたいという希望がプラスできると継続でき習慣化されやすくなります。できることを見つけるだけでなくやりたいことを見つけ、その人らしい自主活動を日常にできるとよいと思います。</a:t>
            </a:r>
            <a:endParaRPr lang="en-US" altLang="ja-JP" dirty="0"/>
          </a:p>
          <a:p>
            <a:endParaRPr lang="en-US" altLang="ja-JP" dirty="0"/>
          </a:p>
          <a:p>
            <a:endParaRPr lang="en-US" altLang="ja-JP" dirty="0"/>
          </a:p>
          <a:p>
            <a:endParaRPr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EE59FC-5F21-4D59-95BF-B486C7F28349}"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888708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rgbClr val="FF0000"/>
                </a:solidFill>
                <a:latin typeface="+mj-ea"/>
              </a:rPr>
              <a:t>〇〇さんらしい活動って、どんなことだろうと。いう視点で日ごろからその方が一人でどういう生活、動きをしているのかを観察してみてください。</a:t>
            </a:r>
            <a:endParaRPr lang="en-US" altLang="ja-JP" dirty="0">
              <a:solidFill>
                <a:srgbClr val="FF0000"/>
              </a:solidFill>
              <a:latin typeface="+mj-ea"/>
            </a:endParaRPr>
          </a:p>
          <a:p>
            <a:r>
              <a:rPr lang="ja-JP" altLang="en-US" dirty="0">
                <a:solidFill>
                  <a:srgbClr val="FF0000"/>
                </a:solidFill>
                <a:latin typeface="+mj-ea"/>
              </a:rPr>
              <a:t>いつも一人で何気なくやっている動きにちょっとした負荷をかけたり、動作を少し拡大させたり、新たに何かを始めるのではなく、既にやっていることの延長で続けられる動作を考えてみるとよいと思います。可能ならその方が好きだったことや、昔やっていたこと、職業なども考慮できるとなおよいと思います。お茶をたてていた方なら、コップをお茶碗にしてあえて両手を使って飲んでもらう、おやつを懐紙にのせてだせばもしかして精神的</a:t>
            </a:r>
            <a:r>
              <a:rPr lang="en-US" altLang="ja-JP" dirty="0">
                <a:solidFill>
                  <a:srgbClr val="FF0000"/>
                </a:solidFill>
                <a:latin typeface="+mj-ea"/>
              </a:rPr>
              <a:t>ADL</a:t>
            </a:r>
            <a:r>
              <a:rPr lang="ja-JP" altLang="en-US" dirty="0">
                <a:solidFill>
                  <a:srgbClr val="FF0000"/>
                </a:solidFill>
                <a:latin typeface="+mj-ea"/>
              </a:rPr>
              <a:t>の向上につながるかもとか、また、徘徊も音楽が好きだった方なら腰にラジオをさげて音楽を聴きながらマイクを持って歩く、音楽が止まったら自分でボタンを押す等、気持ちの部分とちょっとした負荷や動作が＋できるとよいです・。気に入れば次からは、自分でマイクを取りに行く、曲を選ぶ、懐紙をおって準備しておく、懐紙にあうお茶菓子をネットで一緒に探す、家族が面会時に菓子を持ってくる等。やりたい活動になるよう家族も巻き込んで環境設定し誘導していけるとよいと思います。家族も一緒に歩く、一緒にネット検索など、</a:t>
            </a:r>
            <a:r>
              <a:rPr lang="ja-JP" altLang="en-US" dirty="0">
                <a:latin typeface="+mj-ea"/>
              </a:rPr>
              <a:t>動作や目標を共有し、本人の意欲維持を支援してもらうことも有用です。お茶を飲んでいる</a:t>
            </a:r>
            <a:r>
              <a:rPr lang="ja-JP" altLang="en-US" sz="1200" dirty="0">
                <a:solidFill>
                  <a:schemeClr val="tx1"/>
                </a:solidFill>
                <a:latin typeface="+mj-ea"/>
              </a:rPr>
              <a:t>写真や次に食べたいお茶菓子を掲示する等してやりたいことを見える化するのもよいと思います。</a:t>
            </a:r>
            <a:endParaRPr lang="en-US" altLang="ja-JP" sz="1200" dirty="0">
              <a:solidFill>
                <a:schemeClr val="tx1"/>
              </a:solidFill>
              <a:latin typeface="+mj-ea"/>
            </a:endParaRPr>
          </a:p>
          <a:p>
            <a:r>
              <a:rPr lang="ja-JP" altLang="en-US" dirty="0">
                <a:latin typeface="+mj-ea"/>
              </a:rPr>
              <a:t>職員や家族と一緒に練習というかやりたいことができ、嬉しい気持ちを繰り返すことで、本人が生活活動動作として獲得し、生活の一つになれば、</a:t>
            </a:r>
            <a:r>
              <a:rPr lang="en-US" altLang="ja-JP" dirty="0">
                <a:latin typeface="+mj-ea"/>
              </a:rPr>
              <a:t>ADL</a:t>
            </a:r>
            <a:r>
              <a:rPr lang="ja-JP" altLang="en-US" dirty="0">
                <a:latin typeface="+mj-ea"/>
              </a:rPr>
              <a:t>だけでなく、</a:t>
            </a:r>
            <a:r>
              <a:rPr lang="en-US" altLang="ja-JP" dirty="0">
                <a:latin typeface="+mj-ea"/>
              </a:rPr>
              <a:t>QOL</a:t>
            </a:r>
            <a:r>
              <a:rPr lang="ja-JP" altLang="en-US" dirty="0">
                <a:latin typeface="+mj-ea"/>
              </a:rPr>
              <a:t>の向上、生きる意欲につながります。</a:t>
            </a:r>
            <a:endParaRPr lang="en-US" altLang="ja-JP" dirty="0">
              <a:latin typeface="+mj-ea"/>
            </a:endParaRPr>
          </a:p>
          <a:p>
            <a:r>
              <a:rPr lang="ja-JP" altLang="en-US" dirty="0">
                <a:latin typeface="+mj-ea"/>
              </a:rPr>
              <a:t>自分でやりたいことなので、感染期でもできるとよいですが、徘徊などはできないと思いますので、制限下でもできることは何かというより、したいことは何かという視点で、代替え案を一緒に考え、平時の生活に組み入れたり、制限された環境を想定して練習しておくのもよいと思います。面会はできないけど、お菓子が家族から届くので、懐紙を折って待っている、テレビ電話で家族においしかったを伝える等も家族と一緒に考えられるとよいと思います。ただし、感染期には時間も気持ちの余裕もありませんので、平時に感染期バージョンを見える化して共有しておくことが重要です。</a:t>
            </a:r>
            <a:endParaRPr lang="en-US" altLang="ja-JP" dirty="0">
              <a:latin typeface="+mj-ea"/>
            </a:endParaRPr>
          </a:p>
          <a:p>
            <a:r>
              <a:rPr lang="ja-JP" altLang="en-US" dirty="0">
                <a:latin typeface="+mj-ea"/>
              </a:rPr>
              <a:t>徘徊もレッドゾーンの方同士であれば、交流しないよう、時間を区切って、換気をしっかりして１人ずつ、行う等も検討できると思います。</a:t>
            </a:r>
            <a:endParaRPr lang="en-US" altLang="ja-JP" dirty="0">
              <a:latin typeface="+mj-ea"/>
            </a:endParaRPr>
          </a:p>
          <a:p>
            <a:endParaRPr lang="en-US" altLang="ja-JP" dirty="0">
              <a:latin typeface="+mj-ea"/>
            </a:endParaRPr>
          </a:p>
          <a:p>
            <a:r>
              <a:rPr lang="ja-JP" altLang="en-US" dirty="0">
                <a:latin typeface="+mj-ea"/>
              </a:rPr>
              <a:t>目標達成に向けた、本人さん独自の平時バージョンおよび感染期バージョンのプログラムを家族も含め一緒に作成し、見える化しておくと良いと思います。</a:t>
            </a:r>
            <a:endParaRPr lang="en-US" altLang="ja-JP" dirty="0">
              <a:latin typeface="+mj-ea"/>
            </a:endParaRPr>
          </a:p>
          <a:p>
            <a:endParaRPr lang="en-US" altLang="ja-JP" dirty="0"/>
          </a:p>
        </p:txBody>
      </p:sp>
      <p:sp>
        <p:nvSpPr>
          <p:cNvPr id="4" name="スライド番号プレースホルダー 3"/>
          <p:cNvSpPr>
            <a:spLocks noGrp="1"/>
          </p:cNvSpPr>
          <p:nvPr>
            <p:ph type="sldNum" sz="quarter" idx="10"/>
          </p:nvPr>
        </p:nvSpPr>
        <p:spPr/>
        <p:txBody>
          <a:bodyPr/>
          <a:lstStyle/>
          <a:p>
            <a:fld id="{94EE59FC-5F21-4D59-95BF-B486C7F28349}" type="slidenum">
              <a:rPr kumimoji="1" lang="ja-JP" altLang="en-US" smtClean="0"/>
              <a:pPr/>
              <a:t>68</a:t>
            </a:fld>
            <a:endParaRPr kumimoji="1" lang="ja-JP" altLang="en-US"/>
          </a:p>
        </p:txBody>
      </p:sp>
    </p:spTree>
    <p:extLst>
      <p:ext uri="{BB962C8B-B14F-4D97-AF65-F5344CB8AC3E}">
        <p14:creationId xmlns:p14="http://schemas.microsoft.com/office/powerpoint/2010/main" val="42666129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ja-JP" altLang="en-US" dirty="0">
                <a:latin typeface="メイリオ" panose="020B0604030504040204" pitchFamily="50" charset="-128"/>
                <a:ea typeface="メイリオ" panose="020B0604030504040204" pitchFamily="50" charset="-128"/>
              </a:rPr>
              <a:t>このように、本人さん一人一人に向き合ったケア、取り組み、支援を感染期でもしていけると良いですが、</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感染期には、職員が、担当ユニットや職種での専従になり、食事場所が離れる、黙食等、職員同士の接触が制限され、チームでの取り組みや専門職の助言がもらえないことも想定されます。</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さらに、感染対策だけで手が取られ、感染期に考えていたプログラムができず、責任感から職員が心身ともに疲弊していくことも</a:t>
            </a:r>
            <a:r>
              <a:rPr lang="ja-JP" altLang="en-US" dirty="0"/>
              <a:t>あります。</a:t>
            </a:r>
            <a:endParaRPr lang="en-US" altLang="ja-JP" dirty="0"/>
          </a:p>
          <a:p>
            <a:pPr>
              <a:lnSpc>
                <a:spcPct val="150000"/>
              </a:lnSpc>
            </a:pPr>
            <a:r>
              <a:rPr lang="ja-JP" altLang="en-US" dirty="0">
                <a:latin typeface="メイリオ" panose="020B0604030504040204" pitchFamily="50" charset="-128"/>
                <a:ea typeface="メイリオ" panose="020B0604030504040204" pitchFamily="50" charset="-128"/>
              </a:rPr>
              <a:t>ただ、絶対にひとりではないですし、ぜひ、感染棟ではない職員の方になった場合は、感染棟の職員さんにメールやチャットなどで交流し、支えてください。まずは、職員の元気があっての本人様に寄り添った支援だと思います。</a:t>
            </a:r>
            <a:endParaRPr lang="en-US" altLang="ja-JP"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69</a:t>
            </a:fld>
            <a:endParaRPr kumimoji="1" lang="ja-JP" altLang="en-US"/>
          </a:p>
        </p:txBody>
      </p:sp>
    </p:spTree>
    <p:extLst>
      <p:ext uri="{BB962C8B-B14F-4D97-AF65-F5344CB8AC3E}">
        <p14:creationId xmlns:p14="http://schemas.microsoft.com/office/powerpoint/2010/main" val="22854565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この後のスライドには、施設内の感染対策の基本、原則を記載してあります再確認し、備えができているか、職員全員が認識できているか、</a:t>
            </a:r>
            <a:endParaRPr kumimoji="1" lang="en-US" altLang="ja-JP"/>
          </a:p>
          <a:p>
            <a:r>
              <a:rPr kumimoji="1" lang="ja-JP" altLang="en-US"/>
              <a:t>また職場に戻って現場の確認や、職員にテストしてみるなど、全員で学びを深め、対策の強化を図ってください。</a:t>
            </a:r>
            <a:endParaRPr kumimoji="1" lang="en-US" altLang="ja-JP"/>
          </a:p>
          <a:p>
            <a:endParaRPr kumimoji="1" lang="en-US" altLang="ja-JP"/>
          </a:p>
          <a:p>
            <a:r>
              <a:rPr kumimoji="1" lang="ja-JP" altLang="en-US"/>
              <a:t>当センター</a:t>
            </a:r>
            <a:r>
              <a:rPr kumimoji="1" lang="en-US" altLang="ja-JP"/>
              <a:t>HP</a:t>
            </a:r>
            <a:r>
              <a:rPr kumimoji="1" lang="ja-JP" altLang="en-US" err="1"/>
              <a:t>にも</a:t>
            </a:r>
            <a:r>
              <a:rPr kumimoji="1" lang="ja-JP" altLang="en-US"/>
              <a:t>クラスター対策の手引きを載せてありますので、参考にしてください。</a:t>
            </a:r>
            <a:endParaRPr kumimoji="1" lang="en-US" altLang="ja-JP"/>
          </a:p>
          <a:p>
            <a:r>
              <a:rPr kumimoji="1" lang="ja-JP" altLang="en-US"/>
              <a:t>保育施設版には通所施設としての対策や発症者のトリアージからゾーニングについてかかれていますので、両方を参考に今後の感染期に備え、対応をお願いします。</a:t>
            </a:r>
            <a:endParaRPr kumimoji="1" lang="en-US" altLang="ja-JP"/>
          </a:p>
        </p:txBody>
      </p:sp>
      <p:sp>
        <p:nvSpPr>
          <p:cNvPr id="4" name="スライド番号プレースホルダー 3"/>
          <p:cNvSpPr>
            <a:spLocks noGrp="1"/>
          </p:cNvSpPr>
          <p:nvPr>
            <p:ph type="sldNum" sz="quarter" idx="10"/>
          </p:nvPr>
        </p:nvSpPr>
        <p:spPr/>
        <p:txBody>
          <a:bodyPr/>
          <a:lstStyle/>
          <a:p>
            <a:pPr defTabSz="914331">
              <a:defRPr/>
            </a:pPr>
            <a:fld id="{ECC3A469-4E78-47C5-934F-DFFE3FBDB16B}" type="slidenum">
              <a:rPr lang="ja-JP" altLang="en-US">
                <a:solidFill>
                  <a:prstClr val="black"/>
                </a:solidFill>
                <a:latin typeface="Calibri"/>
                <a:ea typeface="ＭＳ Ｐゴシック" panose="020B0600070205080204" pitchFamily="50" charset="-128"/>
              </a:rPr>
              <a:pPr defTabSz="914331">
                <a:defRPr/>
              </a:pPr>
              <a:t>70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996304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また保健所への報告をどの機関さんも適切に行っていただいているところですが、</a:t>
            </a:r>
            <a:endParaRPr kumimoji="1" lang="en-US" altLang="ja-JP"/>
          </a:p>
          <a:p>
            <a:r>
              <a:rPr kumimoji="1" lang="ja-JP" altLang="en-US"/>
              <a:t>基準や様式についてのせてありますので、再度確認をおねがいします。</a:t>
            </a:r>
            <a:endParaRPr kumimoji="1" lang="en-US" altLang="ja-JP"/>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151F8C-E4FF-4270-A3B2-3F48153298CE}"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3316000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まず、職員が「陽性」になったときの対応について考えてみましょう。</a:t>
            </a:r>
            <a:endParaRPr kumimoji="1" lang="en-US" altLang="ja-JP"/>
          </a:p>
          <a:p>
            <a:endParaRPr kumimoji="1" lang="en-US" altLang="ja-JP" sz="1200" b="1">
              <a:solidFill>
                <a:srgbClr val="FF0000"/>
              </a:solidFill>
              <a:latin typeface="BIZ UDPゴシック" panose="020B0400000000000000" pitchFamily="50" charset="-128"/>
              <a:ea typeface="BIZ UDPゴシック" panose="020B0400000000000000" pitchFamily="50" charset="-128"/>
            </a:endParaRPr>
          </a:p>
          <a:p>
            <a:r>
              <a:rPr kumimoji="1" lang="ja-JP" altLang="en-US" sz="1200" b="1">
                <a:solidFill>
                  <a:srgbClr val="FF0000"/>
                </a:solidFill>
                <a:latin typeface="BIZ UDPゴシック" panose="020B0400000000000000" pitchFamily="50" charset="-128"/>
                <a:ea typeface="BIZ UDPゴシック" panose="020B0400000000000000" pitchFamily="50" charset="-128"/>
              </a:rPr>
              <a:t>１０月６日、</a:t>
            </a:r>
            <a:r>
              <a:rPr kumimoji="1" lang="ja-JP" altLang="en-US" sz="1200">
                <a:latin typeface="BIZ UDPゴシック" panose="020B0400000000000000" pitchFamily="50" charset="-128"/>
                <a:ea typeface="BIZ UDPゴシック" panose="020B0400000000000000" pitchFamily="50" charset="-128"/>
              </a:rPr>
              <a:t>サザエさんが熱発し、</a:t>
            </a:r>
            <a:r>
              <a:rPr kumimoji="1" lang="ja-JP" altLang="en-US" sz="1200">
                <a:solidFill>
                  <a:srgbClr val="FF0000"/>
                </a:solidFill>
                <a:latin typeface="BIZ UDPゴシック" panose="020B0400000000000000" pitchFamily="50" charset="-128"/>
                <a:ea typeface="BIZ UDPゴシック" panose="020B0400000000000000" pitchFamily="50" charset="-128"/>
              </a:rPr>
              <a:t>「コロナ陽性」</a:t>
            </a:r>
            <a:r>
              <a:rPr kumimoji="1" lang="ja-JP" altLang="en-US" sz="1200">
                <a:latin typeface="BIZ UDPゴシック" panose="020B0400000000000000" pitchFamily="50" charset="-128"/>
                <a:ea typeface="BIZ UDPゴシック" panose="020B0400000000000000" pitchFamily="50" charset="-128"/>
              </a:rPr>
              <a:t>が判明しました。</a:t>
            </a:r>
            <a:endParaRPr kumimoji="1" lang="ja-JP" altLang="en-US"/>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7</a:t>
            </a:fld>
            <a:endParaRPr kumimoji="1" lang="ja-JP" altLang="en-US"/>
          </a:p>
        </p:txBody>
      </p:sp>
    </p:spTree>
    <p:extLst>
      <p:ext uri="{BB962C8B-B14F-4D97-AF65-F5344CB8AC3E}">
        <p14:creationId xmlns:p14="http://schemas.microsoft.com/office/powerpoint/2010/main" val="24547412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583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r>
              <a:rPr lang="ja-JP" altLang="en-US" dirty="0"/>
              <a:t>また報告基準はありますが、基準に縛られず、ぜひ、</a:t>
            </a:r>
            <a:r>
              <a:rPr lang="en-US" altLang="ja-JP" dirty="0"/>
              <a:t>1</a:t>
            </a:r>
            <a:r>
              <a:rPr lang="ja-JP" altLang="en-US" dirty="0"/>
              <a:t>，</a:t>
            </a:r>
            <a:r>
              <a:rPr lang="en-US" altLang="ja-JP" dirty="0"/>
              <a:t>2</a:t>
            </a:r>
            <a:r>
              <a:rPr lang="ja-JP" altLang="en-US" dirty="0"/>
              <a:t>名からの初期の段階でも気軽に早めの相談をお願いします。</a:t>
            </a:r>
            <a:endParaRPr lang="en-US" altLang="ja-JP" dirty="0"/>
          </a:p>
        </p:txBody>
      </p:sp>
      <p:sp>
        <p:nvSpPr>
          <p:cNvPr id="5837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C7AB57-2494-44ED-8DB0-0BB7F00BC3EB}" type="slidenum">
              <a:rPr lang="ja-JP" altLang="en-US" smtClean="0"/>
              <a:pPr/>
              <a:t>72</a:t>
            </a:fld>
            <a:endParaRPr lang="ja-JP" altLang="en-US"/>
          </a:p>
        </p:txBody>
      </p:sp>
    </p:spTree>
    <p:extLst>
      <p:ext uri="{BB962C8B-B14F-4D97-AF65-F5344CB8AC3E}">
        <p14:creationId xmlns:p14="http://schemas.microsoft.com/office/powerpoint/2010/main" val="34149338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最後におまけで、施設であるある間違い探しを乗せましたので、やってみてください。解説は後日、坂井健康福祉センター</a:t>
            </a:r>
            <a:r>
              <a:rPr kumimoji="1" lang="en-US" altLang="ja-JP" dirty="0"/>
              <a:t>HP</a:t>
            </a:r>
            <a:r>
              <a:rPr kumimoji="1" lang="ja-JP" altLang="en-US" dirty="0"/>
              <a:t>に掲載します。</a:t>
            </a:r>
            <a:endParaRPr kumimoji="1" lang="en-US" altLang="ja-JP" dirty="0"/>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73</a:t>
            </a:fld>
            <a:endParaRPr kumimoji="1" lang="ja-JP" altLang="en-US"/>
          </a:p>
        </p:txBody>
      </p:sp>
    </p:spTree>
    <p:extLst>
      <p:ext uri="{BB962C8B-B14F-4D97-AF65-F5344CB8AC3E}">
        <p14:creationId xmlns:p14="http://schemas.microsoft.com/office/powerpoint/2010/main" val="20433284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左側の写真は棚に未使用のおむつなどの清潔な物品が保管されている倉庫の様子です。</a:t>
            </a:r>
            <a:endParaRPr kumimoji="1" lang="en-US" altLang="ja-JP"/>
          </a:p>
          <a:p>
            <a:r>
              <a:rPr kumimoji="1" lang="ja-JP" altLang="en-US"/>
              <a:t>右側の写真は台の上にいつでも利用者の排せつ介助が行えるよう、未使用のおむつとディスポグローブと利用者の部屋に持参する陰部洗浄セットが置かれている様子です。</a:t>
            </a:r>
            <a:endParaRPr kumimoji="1" lang="en-US" altLang="ja-JP"/>
          </a:p>
          <a:p>
            <a:r>
              <a:rPr kumimoji="1" lang="ja-JP" altLang="en-US"/>
              <a:t>よくあるあるの光景ですよね。実はこの写真の中に２ヶ所感染防止対策上、間違っていることがあります！</a:t>
            </a:r>
            <a:endParaRPr kumimoji="1" lang="en-US" altLang="ja-JP"/>
          </a:p>
          <a:p>
            <a:r>
              <a:rPr kumimoji="1" lang="ja-JP" altLang="en-US"/>
              <a:t>みなさん見つけられますか？</a:t>
            </a:r>
            <a:endParaRPr kumimoji="1" lang="en-US" altLang="ja-JP"/>
          </a:p>
          <a:p>
            <a:r>
              <a:rPr kumimoji="1" lang="ja-JP" altLang="en-US"/>
              <a:t>それでは話合っても構いませんので、</a:t>
            </a:r>
            <a:r>
              <a:rPr kumimoji="1" lang="en-US" altLang="ja-JP"/>
              <a:t>10</a:t>
            </a:r>
            <a:r>
              <a:rPr kumimoji="1" lang="ja-JP" altLang="en-US"/>
              <a:t>秒で探してみましょう。</a:t>
            </a:r>
            <a:endParaRPr kumimoji="1" lang="en-US" altLang="ja-JP"/>
          </a:p>
          <a:p>
            <a:endParaRPr kumimoji="1" lang="en-US" altLang="ja-JP"/>
          </a:p>
          <a:p>
            <a:r>
              <a:rPr kumimoji="1" lang="ja-JP" altLang="en-US"/>
              <a:t>（</a:t>
            </a:r>
            <a:r>
              <a:rPr kumimoji="1" lang="en-US" altLang="ja-JP"/>
              <a:t>10</a:t>
            </a:r>
            <a:r>
              <a:rPr kumimoji="1" lang="ja-JP" altLang="en-US"/>
              <a:t>秒）</a:t>
            </a:r>
            <a:endParaRPr kumimoji="1" lang="en-US" altLang="ja-JP"/>
          </a:p>
          <a:p>
            <a:endParaRPr kumimoji="1" lang="en-US" altLang="ja-JP"/>
          </a:p>
          <a:p>
            <a:r>
              <a:rPr kumimoji="1" lang="ja-JP" altLang="en-US"/>
              <a:t>見つけられましたか？</a:t>
            </a:r>
            <a:endParaRPr kumimoji="1" lang="en-US" altLang="ja-JP"/>
          </a:p>
          <a:p>
            <a:r>
              <a:rPr kumimoji="1" lang="ja-JP" altLang="en-US"/>
              <a:t>正解は・・・</a:t>
            </a:r>
            <a:endParaRPr kumimoji="1" lang="en-US" altLang="ja-JP"/>
          </a:p>
          <a:p>
            <a:r>
              <a:rPr kumimoji="1" lang="ja-JP" altLang="en-US"/>
              <a:t>　１清潔な物品は床から３０センチは上にあげること（床からの巻き上げによる汚染を防ぐ）</a:t>
            </a:r>
            <a:endParaRPr kumimoji="1" lang="en-US" altLang="ja-JP"/>
          </a:p>
          <a:p>
            <a:r>
              <a:rPr kumimoji="1" lang="ja-JP" altLang="en-US"/>
              <a:t>　２患者の部屋に持っていく陰部洗浄セットと清潔な物品であるディスポグローブや未使用のおむつを同じ場所に保管しないこと。</a:t>
            </a:r>
            <a:endParaRPr kumimoji="1" lang="en-US" altLang="ja-JP"/>
          </a:p>
          <a:p>
            <a:r>
              <a:rPr kumimoji="1" lang="ja-JP" altLang="en-US"/>
              <a:t>（患者の部屋に持っていくものと清潔な物品を保管するところを分けること。）</a:t>
            </a:r>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74</a:t>
            </a:fld>
            <a:endParaRPr kumimoji="1" lang="ja-JP" altLang="en-US"/>
          </a:p>
        </p:txBody>
      </p:sp>
    </p:spTree>
    <p:extLst>
      <p:ext uri="{BB962C8B-B14F-4D97-AF65-F5344CB8AC3E}">
        <p14:creationId xmlns:p14="http://schemas.microsoft.com/office/powerpoint/2010/main" val="32906590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それでは次の写真です。</a:t>
            </a:r>
            <a:endParaRPr kumimoji="1" lang="en-US" altLang="ja-JP"/>
          </a:p>
          <a:p>
            <a:r>
              <a:rPr kumimoji="1" lang="ja-JP" altLang="en-US"/>
              <a:t>左の写真は詰所内の机の様子です。机の上には施設内の消毒を行う物品等が置かれており、職員が机を消毒しようとしています。（次亜塩素酸水と５０％のアルコールが置いてある。）</a:t>
            </a:r>
            <a:endParaRPr kumimoji="1" lang="en-US" altLang="ja-JP"/>
          </a:p>
          <a:p>
            <a:r>
              <a:rPr kumimoji="1" lang="ja-JP" altLang="en-US"/>
              <a:t>右側の写真は介護職員同士で職場の携帯で連絡を取り合っている様子です。この職員は発熱者でコロナ感染疑いの利用者をケアした後です。</a:t>
            </a:r>
            <a:endParaRPr kumimoji="1" lang="en-US" altLang="ja-JP"/>
          </a:p>
          <a:p>
            <a:endParaRPr kumimoji="1" lang="en-US" altLang="ja-JP"/>
          </a:p>
          <a:p>
            <a:r>
              <a:rPr kumimoji="1" lang="ja-JP" altLang="en-US"/>
              <a:t>間違いはどこでしょうか。</a:t>
            </a:r>
            <a:r>
              <a:rPr kumimoji="1" lang="en-US" altLang="ja-JP"/>
              <a:t>10</a:t>
            </a:r>
            <a:r>
              <a:rPr kumimoji="1" lang="ja-JP" altLang="en-US"/>
              <a:t>秒で探してみましょう。</a:t>
            </a:r>
            <a:endParaRPr kumimoji="1" lang="en-US" altLang="ja-JP"/>
          </a:p>
          <a:p>
            <a:endParaRPr kumimoji="1" lang="en-US" altLang="ja-JP"/>
          </a:p>
          <a:p>
            <a:r>
              <a:rPr kumimoji="1" lang="ja-JP" altLang="en-US"/>
              <a:t>いかがですか？正解は・・・</a:t>
            </a:r>
            <a:endParaRPr kumimoji="1" lang="en-US" altLang="ja-JP"/>
          </a:p>
          <a:p>
            <a:r>
              <a:rPr kumimoji="1" lang="ja-JP" altLang="en-US"/>
              <a:t>　６消毒については次亜塩素酸ナトリウムもしくはアルコールは７０％以上の消毒液を使用すること。</a:t>
            </a:r>
            <a:endParaRPr kumimoji="1" lang="en-US" altLang="ja-JP"/>
          </a:p>
          <a:p>
            <a:r>
              <a:rPr kumimoji="1" lang="ja-JP" altLang="en-US"/>
              <a:t>　７また消毒する人と消毒液を含ませる人は別の人が良い。汚染した手で消毒液の容器を触ることとなる。</a:t>
            </a:r>
            <a:endParaRPr kumimoji="1" lang="en-US" altLang="ja-JP"/>
          </a:p>
          <a:p>
            <a:r>
              <a:rPr kumimoji="1" lang="ja-JP" altLang="en-US"/>
              <a:t>　８汚染した手袋で触った手で携帯を触らないこと。携帯を介して感染する可能性もある。疑い利用者の部屋に持っていくときは袋に入れて使用する等工夫すること。</a:t>
            </a:r>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75</a:t>
            </a:fld>
            <a:endParaRPr kumimoji="1" lang="ja-JP" altLang="en-US"/>
          </a:p>
        </p:txBody>
      </p:sp>
    </p:spTree>
    <p:extLst>
      <p:ext uri="{BB962C8B-B14F-4D97-AF65-F5344CB8AC3E}">
        <p14:creationId xmlns:p14="http://schemas.microsoft.com/office/powerpoint/2010/main" val="12711508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それでは最後の写真です。</a:t>
            </a:r>
            <a:endParaRPr kumimoji="1" lang="en-US" altLang="ja-JP"/>
          </a:p>
          <a:p>
            <a:r>
              <a:rPr kumimoji="1" lang="ja-JP" altLang="en-US"/>
              <a:t>左の写真は施設内職員です。いつもこの格好で利用者の介護を行っているようです。</a:t>
            </a:r>
            <a:endParaRPr kumimoji="1" lang="en-US" altLang="ja-JP"/>
          </a:p>
          <a:p>
            <a:r>
              <a:rPr kumimoji="1" lang="ja-JP" altLang="en-US"/>
              <a:t>右側の写真は利用者のケア後にガウンを脱ごうとしている職員の様子です。</a:t>
            </a:r>
            <a:endParaRPr kumimoji="1" lang="en-US" altLang="ja-JP"/>
          </a:p>
          <a:p>
            <a:endParaRPr kumimoji="1" lang="en-US" altLang="ja-JP"/>
          </a:p>
          <a:p>
            <a:r>
              <a:rPr kumimoji="1" lang="ja-JP" altLang="en-US"/>
              <a:t>間違いはどこでしょうか。</a:t>
            </a:r>
            <a:r>
              <a:rPr kumimoji="1" lang="en-US" altLang="ja-JP"/>
              <a:t>10</a:t>
            </a:r>
            <a:r>
              <a:rPr kumimoji="1" lang="ja-JP" altLang="en-US"/>
              <a:t>秒で探してみましょう。</a:t>
            </a:r>
            <a:endParaRPr kumimoji="1" lang="en-US" altLang="ja-JP"/>
          </a:p>
          <a:p>
            <a:endParaRPr kumimoji="1" lang="en-US" altLang="ja-JP"/>
          </a:p>
          <a:p>
            <a:r>
              <a:rPr kumimoji="1" lang="ja-JP" altLang="en-US"/>
              <a:t>いかがですか？正解は・・・</a:t>
            </a:r>
            <a:endParaRPr kumimoji="1" lang="en-US" altLang="ja-JP"/>
          </a:p>
          <a:p>
            <a:r>
              <a:rPr kumimoji="1" lang="ja-JP" altLang="en-US"/>
              <a:t>　 </a:t>
            </a:r>
            <a:r>
              <a:rPr kumimoji="1" lang="en-US" altLang="ja-JP"/>
              <a:t>9</a:t>
            </a:r>
            <a:r>
              <a:rPr kumimoji="1" lang="ja-JP" altLang="en-US"/>
              <a:t>鼻マスク</a:t>
            </a:r>
            <a:endParaRPr kumimoji="1" lang="en-US" altLang="ja-JP"/>
          </a:p>
          <a:p>
            <a:r>
              <a:rPr kumimoji="1" lang="ja-JP" altLang="en-US"/>
              <a:t>　</a:t>
            </a:r>
            <a:r>
              <a:rPr kumimoji="1" lang="en-US" altLang="ja-JP"/>
              <a:t>10</a:t>
            </a:r>
            <a:r>
              <a:rPr kumimoji="1" lang="ja-JP" altLang="en-US"/>
              <a:t>髪が出ている。基本的なことだが、正しい着用を。</a:t>
            </a:r>
            <a:endParaRPr kumimoji="1" lang="en-US" altLang="ja-JP"/>
          </a:p>
          <a:p>
            <a:r>
              <a:rPr kumimoji="1" lang="ja-JP" altLang="en-US"/>
              <a:t>　</a:t>
            </a:r>
            <a:r>
              <a:rPr kumimoji="1" lang="en-US" altLang="ja-JP"/>
              <a:t>11</a:t>
            </a:r>
            <a:r>
              <a:rPr kumimoji="1" lang="ja-JP" altLang="en-US"/>
              <a:t>汚染部分に素手で触れて脱衣している。正しいガウンテクニックを身につけること。</a:t>
            </a:r>
            <a:endParaRPr kumimoji="1" lang="en-US" altLang="ja-JP"/>
          </a:p>
          <a:p>
            <a:endParaRPr kumimoji="1" lang="en-US" altLang="ja-JP"/>
          </a:p>
          <a:p>
            <a:r>
              <a:rPr kumimoji="1" lang="ja-JP" altLang="en-US"/>
              <a:t>どれも基本的なことですが、意識しないとやってしまっていることもありませんでしたか？</a:t>
            </a:r>
            <a:endParaRPr kumimoji="1" lang="en-US" altLang="ja-JP"/>
          </a:p>
          <a:p>
            <a:r>
              <a:rPr kumimoji="1" lang="ja-JP" altLang="en-US"/>
              <a:t>ぜひこれを機に気を引き締めて、施設内の感染防止対策に取り組んでいただければと思います。</a:t>
            </a:r>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76</a:t>
            </a:fld>
            <a:endParaRPr kumimoji="1" lang="ja-JP" altLang="en-US"/>
          </a:p>
        </p:txBody>
      </p:sp>
    </p:spTree>
    <p:extLst>
      <p:ext uri="{BB962C8B-B14F-4D97-AF65-F5344CB8AC3E}">
        <p14:creationId xmlns:p14="http://schemas.microsoft.com/office/powerpoint/2010/main" val="33537685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最後に皆様にお願いです。</a:t>
            </a:r>
            <a:endParaRPr kumimoji="1" lang="en-US" altLang="ja-JP" sz="1200"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あわら、坂井管内で、７０歳以上のご高齢の方の結核患者が増えています。</a:t>
            </a:r>
            <a:endParaRPr kumimoji="1" lang="en-US" altLang="ja-JP" sz="120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昨年１年間の患者数をすでに超える現状です。咳症状があった方は少なく、何となく食欲がない、だるい、熱中症だと思った、等、いつもとちょっと違う程度の症状で、少しすれば治るだろうという間に呼吸苦が出現し、結核だったという方が多い状況です。</a:t>
            </a:r>
            <a:endParaRPr kumimoji="1" lang="en-US" altLang="ja-JP" sz="120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これから風邪やインフルエンザの流行期になりますが、２週間以上続く咳、何となくいつもと違う、食欲がない、気力がない等は、</a:t>
            </a:r>
            <a:r>
              <a:rPr lang="ja-JP" altLang="en-US" sz="1200" dirty="0"/>
              <a:t>結核を疑って早めの受診、胸部レントゲンの実施をお願いします。</a:t>
            </a:r>
            <a:endParaRPr kumimoji="1" lang="ja-JP" altLang="en-US" sz="1200" dirty="0"/>
          </a:p>
          <a:p>
            <a:endParaRPr kumimoji="1" lang="en-US" altLang="ja-JP" dirty="0"/>
          </a:p>
          <a:p>
            <a:r>
              <a:rPr kumimoji="1" lang="ja-JP" altLang="en-US" dirty="0"/>
              <a:t>それでは、本当に長時間にわたり感染対策を一緒に考えていただきありがとうございました。</a:t>
            </a:r>
            <a:endParaRPr kumimoji="1" lang="en-US" altLang="ja-JP" dirty="0"/>
          </a:p>
          <a:p>
            <a:r>
              <a:rPr kumimoji="1" lang="ja-JP" altLang="en-US"/>
              <a:t>最後に、髙木所長より総評をお願いします。</a:t>
            </a:r>
            <a:endParaRPr kumimoji="1" lang="en-US" altLang="ja-JP" dirty="0"/>
          </a:p>
        </p:txBody>
      </p:sp>
      <p:sp>
        <p:nvSpPr>
          <p:cNvPr id="4" name="スライド番号プレースホルダ 3"/>
          <p:cNvSpPr>
            <a:spLocks noGrp="1"/>
          </p:cNvSpPr>
          <p:nvPr>
            <p:ph type="sldNum" sz="quarter" idx="10"/>
          </p:nvPr>
        </p:nvSpPr>
        <p:spPr/>
        <p:txBody>
          <a:bodyPr/>
          <a:lstStyle/>
          <a:p>
            <a:fld id="{8B78F37C-FF42-41E7-AC05-CD8CBB1A8D4B}" type="slidenum">
              <a:rPr kumimoji="1" lang="ja-JP" altLang="en-US" smtClean="0"/>
              <a:pPr/>
              <a:t>77</a:t>
            </a:fld>
            <a:endParaRPr kumimoji="1" lang="ja-JP"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それでは、本日は長時間にわたり、積極的に取り組んでいただきありがとうございました。今後の参考にさせていただきますので、レジュメにある</a:t>
            </a:r>
            <a:r>
              <a:rPr kumimoji="1" lang="en-US" altLang="ja-JP" dirty="0"/>
              <a:t>QR</a:t>
            </a:r>
            <a:r>
              <a:rPr kumimoji="1" lang="ja-JP" altLang="en-US" dirty="0"/>
              <a:t>コードからアンケートにご協力ください。</a:t>
            </a:r>
            <a:endParaRPr kumimoji="1" lang="en-US" altLang="ja-JP" dirty="0"/>
          </a:p>
          <a:p>
            <a:r>
              <a:rPr kumimoji="1" lang="ja-JP" altLang="en-US" dirty="0"/>
              <a:t>今後も疑問点などがあれば気軽に電話やメールにてご相談ください。</a:t>
            </a:r>
            <a:endParaRPr kumimoji="1" lang="en-US" altLang="ja-JP" dirty="0"/>
          </a:p>
          <a:p>
            <a:r>
              <a:rPr kumimoji="1" lang="ja-JP" altLang="en-US" dirty="0"/>
              <a:t>きをつけてお帰り下さい。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8B78F37C-FF42-41E7-AC05-CD8CBB1A8D4B}" type="slidenum">
              <a:rPr kumimoji="1" lang="ja-JP" altLang="en-US" smtClean="0"/>
              <a:pPr/>
              <a:t>78</a:t>
            </a:fld>
            <a:endParaRPr kumimoji="1" lang="ja-JP" altLang="en-US"/>
          </a:p>
        </p:txBody>
      </p:sp>
    </p:spTree>
    <p:extLst>
      <p:ext uri="{BB962C8B-B14F-4D97-AF65-F5344CB8AC3E}">
        <p14:creationId xmlns:p14="http://schemas.microsoft.com/office/powerpoint/2010/main" val="1205226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サザエさんは、感染可能期間である、</a:t>
            </a:r>
            <a:r>
              <a:rPr kumimoji="1" lang="en-US" altLang="ja-JP"/>
              <a:t>2</a:t>
            </a:r>
            <a:r>
              <a:rPr kumimoji="1" lang="ja-JP" altLang="en-US"/>
              <a:t>日前から毎日出勤していました。</a:t>
            </a:r>
            <a:endParaRPr kumimoji="1" lang="en-US" altLang="ja-JP"/>
          </a:p>
          <a:p>
            <a:endParaRPr kumimoji="1" lang="en-US" altLang="ja-JP"/>
          </a:p>
          <a:p>
            <a:r>
              <a:rPr kumimoji="1" lang="ja-JP" altLang="en-US"/>
              <a:t>ここで考えてみましょう。</a:t>
            </a:r>
            <a:endParaRPr kumimoji="1" lang="en-US" altLang="ja-JP"/>
          </a:p>
          <a:p>
            <a:r>
              <a:rPr kumimoji="1" lang="ja-JP" altLang="en-US"/>
              <a:t>自分の施設の職員が陽性になったと聞いたとき、まず、皆さんは何をしますか？していますか？</a:t>
            </a:r>
            <a:endParaRPr kumimoji="1" lang="en-US" altLang="ja-JP"/>
          </a:p>
          <a:p>
            <a:endParaRPr kumimoji="1" lang="en-US" altLang="ja-JP"/>
          </a:p>
          <a:p>
            <a:r>
              <a:rPr kumimoji="1" lang="ja-JP" altLang="en-US"/>
              <a:t>さらに、今後の対応を検討するためにどのような情報が必要ですか、１分間、各自で考えてワークシートにかいてみてください。</a:t>
            </a:r>
            <a:endParaRPr kumimoji="1" lang="en-US" altLang="ja-JP"/>
          </a:p>
          <a:p>
            <a:endParaRPr kumimoji="1" lang="en-US" altLang="ja-JP"/>
          </a:p>
          <a:p>
            <a:r>
              <a:rPr kumimoji="1" lang="ja-JP" altLang="en-US"/>
              <a:t>（</a:t>
            </a:r>
            <a:r>
              <a:rPr kumimoji="1" lang="en-US" altLang="ja-JP"/>
              <a:t>thinking</a:t>
            </a:r>
            <a:r>
              <a:rPr kumimoji="1" lang="ja-JP" altLang="en-US"/>
              <a:t>　</a:t>
            </a:r>
            <a:r>
              <a:rPr kumimoji="1" lang="en-US" altLang="ja-JP"/>
              <a:t>time </a:t>
            </a:r>
            <a:r>
              <a:rPr kumimoji="1" lang="ja-JP" altLang="en-US"/>
              <a:t>１分）</a:t>
            </a:r>
            <a:endParaRPr kumimoji="1" lang="en-US" altLang="ja-JP"/>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8</a:t>
            </a:fld>
            <a:endParaRPr kumimoji="1" lang="ja-JP" altLang="en-US"/>
          </a:p>
        </p:txBody>
      </p:sp>
    </p:spTree>
    <p:extLst>
      <p:ext uri="{BB962C8B-B14F-4D97-AF65-F5344CB8AC3E}">
        <p14:creationId xmlns:p14="http://schemas.microsoft.com/office/powerpoint/2010/main" val="8064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a:t>
            </a:r>
            <a:r>
              <a:rPr kumimoji="1" lang="en-US" altLang="ja-JP"/>
              <a:t>thinking</a:t>
            </a:r>
            <a:r>
              <a:rPr kumimoji="1" lang="ja-JP" altLang="en-US"/>
              <a:t>　</a:t>
            </a:r>
            <a:r>
              <a:rPr kumimoji="1" lang="en-US" altLang="ja-JP"/>
              <a:t>time </a:t>
            </a:r>
            <a:r>
              <a:rPr kumimoji="1" lang="ja-JP" altLang="en-US"/>
              <a:t>１分）</a:t>
            </a:r>
            <a:endParaRPr kumimoji="1" lang="en-US" altLang="ja-JP"/>
          </a:p>
          <a:p>
            <a:endParaRPr kumimoji="1" lang="en-US" altLang="ja-JP"/>
          </a:p>
          <a:p>
            <a:r>
              <a:rPr kumimoji="1" lang="ja-JP" altLang="en-US"/>
              <a:t>いかがですか？</a:t>
            </a:r>
            <a:endParaRPr kumimoji="1" lang="en-US" altLang="ja-JP"/>
          </a:p>
          <a:p>
            <a:r>
              <a:rPr kumimoji="1" lang="ja-JP" altLang="en-US"/>
              <a:t>まずは、何をしますか？</a:t>
            </a:r>
            <a:endParaRPr kumimoji="1" lang="en-US" altLang="ja-JP"/>
          </a:p>
          <a:p>
            <a:r>
              <a:rPr kumimoji="1" lang="en-US" altLang="ja-JP"/>
              <a:t>【</a:t>
            </a:r>
            <a:r>
              <a:rPr kumimoji="1" lang="ja-JP" altLang="en-US"/>
              <a:t>参加者にあてる</a:t>
            </a:r>
            <a:r>
              <a:rPr kumimoji="1" lang="en-US" altLang="ja-JP"/>
              <a:t>】</a:t>
            </a:r>
            <a:r>
              <a:rPr kumimoji="1" lang="ja-JP" altLang="en-US"/>
              <a:t>　　</a:t>
            </a:r>
            <a:r>
              <a:rPr kumimoji="1" lang="en-US" altLang="ja-JP"/>
              <a:t>2</a:t>
            </a:r>
            <a:r>
              <a:rPr kumimoji="1" lang="ja-JP" altLang="en-US"/>
              <a:t>名</a:t>
            </a:r>
            <a:r>
              <a:rPr kumimoji="1" lang="en-US" altLang="ja-JP"/>
              <a:t>×1</a:t>
            </a:r>
            <a:r>
              <a:rPr kumimoji="1" lang="ja-JP" altLang="en-US"/>
              <a:t>分</a:t>
            </a:r>
            <a:endParaRPr kumimoji="1" lang="en-US" altLang="ja-JP"/>
          </a:p>
          <a:p>
            <a:endParaRPr kumimoji="1" lang="en-US" altLang="ja-JP"/>
          </a:p>
          <a:p>
            <a:r>
              <a:rPr kumimoji="1" lang="ja-JP" altLang="en-US"/>
              <a:t>ありがとうございます。</a:t>
            </a:r>
            <a:endParaRPr kumimoji="1" lang="en-US" altLang="ja-JP"/>
          </a:p>
          <a:p>
            <a:endParaRPr kumimoji="1" lang="en-US" altLang="ja-JP"/>
          </a:p>
          <a:p>
            <a:r>
              <a:rPr kumimoji="1" lang="ja-JP" altLang="en-US"/>
              <a:t>次に　どのような情報が必要になると思いますか？</a:t>
            </a:r>
            <a:endParaRPr kumimoji="1" lang="en-US" altLang="ja-JP"/>
          </a:p>
          <a:p>
            <a:r>
              <a:rPr kumimoji="1" lang="en-US" altLang="ja-JP"/>
              <a:t>【</a:t>
            </a:r>
            <a:r>
              <a:rPr kumimoji="1" lang="ja-JP" altLang="en-US"/>
              <a:t>参加者にあてる</a:t>
            </a:r>
            <a:r>
              <a:rPr kumimoji="1" lang="en-US" altLang="ja-JP"/>
              <a:t>】</a:t>
            </a:r>
            <a:r>
              <a:rPr kumimoji="1" lang="ja-JP" altLang="en-US"/>
              <a:t>　　</a:t>
            </a:r>
            <a:r>
              <a:rPr kumimoji="1" lang="en-US" altLang="ja-JP"/>
              <a:t>2</a:t>
            </a:r>
            <a:r>
              <a:rPr kumimoji="1" lang="ja-JP" altLang="en-US"/>
              <a:t>名</a:t>
            </a:r>
            <a:r>
              <a:rPr kumimoji="1" lang="en-US" altLang="ja-JP"/>
              <a:t>×1</a:t>
            </a:r>
            <a:r>
              <a:rPr kumimoji="1" lang="ja-JP" altLang="en-US"/>
              <a:t>分</a:t>
            </a:r>
            <a:endParaRPr kumimoji="1" lang="en-US" altLang="ja-JP"/>
          </a:p>
          <a:p>
            <a:endParaRPr kumimoji="1" lang="en-US" altLang="ja-JP"/>
          </a:p>
          <a:p>
            <a:r>
              <a:rPr kumimoji="1" lang="ja-JP" altLang="en-US"/>
              <a:t>ありがとうございました。</a:t>
            </a:r>
            <a:endParaRPr kumimoji="1" lang="en-US" altLang="ja-JP"/>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32AA4EDF-01A7-49CA-90AF-5671319FE202}" type="slidenum">
              <a:rPr kumimoji="1" lang="ja-JP" altLang="en-US" smtClean="0"/>
              <a:pPr/>
              <a:t>9</a:t>
            </a:fld>
            <a:endParaRPr kumimoji="1" lang="ja-JP" altLang="en-US"/>
          </a:p>
        </p:txBody>
      </p:sp>
    </p:spTree>
    <p:extLst>
      <p:ext uri="{BB962C8B-B14F-4D97-AF65-F5344CB8AC3E}">
        <p14:creationId xmlns:p14="http://schemas.microsoft.com/office/powerpoint/2010/main" val="763086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805254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758277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66052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1279383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77041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1157759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576734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3042601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5999"/>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0" indent="0" algn="ctr">
              <a:buNone/>
              <a:defRPr sz="2000"/>
            </a:lvl2pPr>
            <a:lvl3pPr marL="914339" indent="0" algn="ctr">
              <a:buNone/>
              <a:defRPr sz="1800"/>
            </a:lvl3pPr>
            <a:lvl4pPr marL="1371509" indent="0" algn="ctr">
              <a:buNone/>
              <a:defRPr sz="1600"/>
            </a:lvl4pPr>
            <a:lvl5pPr marL="1828678" indent="0" algn="ctr">
              <a:buNone/>
              <a:defRPr sz="1600"/>
            </a:lvl5pPr>
            <a:lvl6pPr marL="2285847" indent="0" algn="ctr">
              <a:buNone/>
              <a:defRPr sz="1600"/>
            </a:lvl6pPr>
            <a:lvl7pPr marL="2743017" indent="0" algn="ctr">
              <a:buNone/>
              <a:defRPr sz="1600"/>
            </a:lvl7pPr>
            <a:lvl8pPr marL="3200187" indent="0" algn="ctr">
              <a:buNone/>
              <a:defRPr sz="1600"/>
            </a:lvl8pPr>
            <a:lvl9pPr marL="3657355"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660521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728865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99"/>
            </a:lvl1pPr>
          </a:lstStyle>
          <a:p>
            <a:r>
              <a:rPr lang="ja-JP" altLang="en-US"/>
              <a:t>マスター タイトルの書式設定</a:t>
            </a:r>
            <a:endParaRPr lang="en-US"/>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solidFill>
              </a:defRPr>
            </a:lvl1pPr>
            <a:lvl2pPr marL="457170" indent="0">
              <a:buNone/>
              <a:defRPr sz="2000">
                <a:solidFill>
                  <a:schemeClr val="tx1">
                    <a:tint val="75000"/>
                  </a:schemeClr>
                </a:solidFill>
              </a:defRPr>
            </a:lvl2pPr>
            <a:lvl3pPr marL="914339" indent="0">
              <a:buNone/>
              <a:defRPr sz="1800">
                <a:solidFill>
                  <a:schemeClr val="tx1">
                    <a:tint val="75000"/>
                  </a:schemeClr>
                </a:solidFill>
              </a:defRPr>
            </a:lvl3pPr>
            <a:lvl4pPr marL="1371509" indent="0">
              <a:buNone/>
              <a:defRPr sz="1600">
                <a:solidFill>
                  <a:schemeClr val="tx1">
                    <a:tint val="75000"/>
                  </a:schemeClr>
                </a:solidFill>
              </a:defRPr>
            </a:lvl4pPr>
            <a:lvl5pPr marL="1828678" indent="0">
              <a:buNone/>
              <a:defRPr sz="1600">
                <a:solidFill>
                  <a:schemeClr val="tx1">
                    <a:tint val="75000"/>
                  </a:schemeClr>
                </a:solidFill>
              </a:defRPr>
            </a:lvl5pPr>
            <a:lvl6pPr marL="2285847" indent="0">
              <a:buNone/>
              <a:defRPr sz="1600">
                <a:solidFill>
                  <a:schemeClr val="tx1">
                    <a:tint val="75000"/>
                  </a:schemeClr>
                </a:solidFill>
              </a:defRPr>
            </a:lvl6pPr>
            <a:lvl7pPr marL="2743017" indent="0">
              <a:buNone/>
              <a:defRPr sz="1600">
                <a:solidFill>
                  <a:schemeClr val="tx1">
                    <a:tint val="75000"/>
                  </a:schemeClr>
                </a:solidFill>
              </a:defRPr>
            </a:lvl7pPr>
            <a:lvl8pPr marL="3200187" indent="0">
              <a:buNone/>
              <a:defRPr sz="1600">
                <a:solidFill>
                  <a:schemeClr val="tx1">
                    <a:tint val="75000"/>
                  </a:schemeClr>
                </a:solidFill>
              </a:defRPr>
            </a:lvl8pPr>
            <a:lvl9pPr marL="3657355"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3721276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3884003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1"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3044500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90" y="1681165"/>
            <a:ext cx="5157786" cy="823912"/>
          </a:xfrm>
        </p:spPr>
        <p:txBody>
          <a:bodyPr anchor="b"/>
          <a:lstStyle>
            <a:lvl1pPr marL="0" indent="0">
              <a:buNone/>
              <a:defRPr sz="2400" b="1"/>
            </a:lvl1pPr>
            <a:lvl2pPr marL="457170" indent="0">
              <a:buNone/>
              <a:defRPr sz="2000" b="1"/>
            </a:lvl2pPr>
            <a:lvl3pPr marL="914339" indent="0">
              <a:buNone/>
              <a:defRPr sz="1800" b="1"/>
            </a:lvl3pPr>
            <a:lvl4pPr marL="1371509" indent="0">
              <a:buNone/>
              <a:defRPr sz="1600" b="1"/>
            </a:lvl4pPr>
            <a:lvl5pPr marL="1828678" indent="0">
              <a:buNone/>
              <a:defRPr sz="1600" b="1"/>
            </a:lvl5pPr>
            <a:lvl6pPr marL="2285847" indent="0">
              <a:buNone/>
              <a:defRPr sz="1600" b="1"/>
            </a:lvl6pPr>
            <a:lvl7pPr marL="2743017" indent="0">
              <a:buNone/>
              <a:defRPr sz="1600" b="1"/>
            </a:lvl7pPr>
            <a:lvl8pPr marL="3200187" indent="0">
              <a:buNone/>
              <a:defRPr sz="1600" b="1"/>
            </a:lvl8pPr>
            <a:lvl9pPr marL="3657355"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90" y="2505077"/>
            <a:ext cx="515778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1" y="1681165"/>
            <a:ext cx="5183188" cy="823912"/>
          </a:xfrm>
        </p:spPr>
        <p:txBody>
          <a:bodyPr anchor="b"/>
          <a:lstStyle>
            <a:lvl1pPr marL="0" indent="0">
              <a:buNone/>
              <a:defRPr sz="2400" b="1"/>
            </a:lvl1pPr>
            <a:lvl2pPr marL="457170" indent="0">
              <a:buNone/>
              <a:defRPr sz="2000" b="1"/>
            </a:lvl2pPr>
            <a:lvl3pPr marL="914339" indent="0">
              <a:buNone/>
              <a:defRPr sz="1800" b="1"/>
            </a:lvl3pPr>
            <a:lvl4pPr marL="1371509" indent="0">
              <a:buNone/>
              <a:defRPr sz="1600" b="1"/>
            </a:lvl4pPr>
            <a:lvl5pPr marL="1828678" indent="0">
              <a:buNone/>
              <a:defRPr sz="1600" b="1"/>
            </a:lvl5pPr>
            <a:lvl6pPr marL="2285847" indent="0">
              <a:buNone/>
              <a:defRPr sz="1600" b="1"/>
            </a:lvl6pPr>
            <a:lvl7pPr marL="2743017" indent="0">
              <a:buNone/>
              <a:defRPr sz="1600" b="1"/>
            </a:lvl7pPr>
            <a:lvl8pPr marL="3200187" indent="0">
              <a:buNone/>
              <a:defRPr sz="1600" b="1"/>
            </a:lvl8pPr>
            <a:lvl9pPr marL="3657355"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7"/>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3546313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202386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613470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393223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7" y="2057402"/>
            <a:ext cx="3932238" cy="3811588"/>
          </a:xfrm>
        </p:spPr>
        <p:txBody>
          <a:bodyPr/>
          <a:lstStyle>
            <a:lvl1pPr marL="0" indent="0">
              <a:buNone/>
              <a:defRPr sz="1600"/>
            </a:lvl1pPr>
            <a:lvl2pPr marL="457170" indent="0">
              <a:buNone/>
              <a:defRPr sz="1400"/>
            </a:lvl2pPr>
            <a:lvl3pPr marL="914339" indent="0">
              <a:buNone/>
              <a:defRPr sz="1200"/>
            </a:lvl3pPr>
            <a:lvl4pPr marL="1371509" indent="0">
              <a:buNone/>
              <a:defRPr sz="1000"/>
            </a:lvl4pPr>
            <a:lvl5pPr marL="1828678" indent="0">
              <a:buNone/>
              <a:defRPr sz="1000"/>
            </a:lvl5pPr>
            <a:lvl6pPr marL="2285847" indent="0">
              <a:buNone/>
              <a:defRPr sz="1000"/>
            </a:lvl6pPr>
            <a:lvl7pPr marL="2743017" indent="0">
              <a:buNone/>
              <a:defRPr sz="1000"/>
            </a:lvl7pPr>
            <a:lvl8pPr marL="3200187" indent="0">
              <a:buNone/>
              <a:defRPr sz="1000"/>
            </a:lvl8pPr>
            <a:lvl9pPr marL="3657355"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603199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393223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70" indent="0">
              <a:buNone/>
              <a:defRPr sz="2800"/>
            </a:lvl2pPr>
            <a:lvl3pPr marL="914339" indent="0">
              <a:buNone/>
              <a:defRPr sz="2400"/>
            </a:lvl3pPr>
            <a:lvl4pPr marL="1371509" indent="0">
              <a:buNone/>
              <a:defRPr sz="2000"/>
            </a:lvl4pPr>
            <a:lvl5pPr marL="1828678" indent="0">
              <a:buNone/>
              <a:defRPr sz="2000"/>
            </a:lvl5pPr>
            <a:lvl6pPr marL="2285847" indent="0">
              <a:buNone/>
              <a:defRPr sz="2000"/>
            </a:lvl6pPr>
            <a:lvl7pPr marL="2743017" indent="0">
              <a:buNone/>
              <a:defRPr sz="2000"/>
            </a:lvl7pPr>
            <a:lvl8pPr marL="3200187" indent="0">
              <a:buNone/>
              <a:defRPr sz="2000"/>
            </a:lvl8pPr>
            <a:lvl9pPr marL="3657355"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7" y="2057402"/>
            <a:ext cx="3932238" cy="3811588"/>
          </a:xfrm>
        </p:spPr>
        <p:txBody>
          <a:bodyPr/>
          <a:lstStyle>
            <a:lvl1pPr marL="0" indent="0">
              <a:buNone/>
              <a:defRPr sz="1600"/>
            </a:lvl1pPr>
            <a:lvl2pPr marL="457170" indent="0">
              <a:buNone/>
              <a:defRPr sz="1400"/>
            </a:lvl2pPr>
            <a:lvl3pPr marL="914339" indent="0">
              <a:buNone/>
              <a:defRPr sz="1200"/>
            </a:lvl3pPr>
            <a:lvl4pPr marL="1371509" indent="0">
              <a:buNone/>
              <a:defRPr sz="1000"/>
            </a:lvl4pPr>
            <a:lvl5pPr marL="1828678" indent="0">
              <a:buNone/>
              <a:defRPr sz="1000"/>
            </a:lvl5pPr>
            <a:lvl6pPr marL="2285847" indent="0">
              <a:buNone/>
              <a:defRPr sz="1000"/>
            </a:lvl6pPr>
            <a:lvl7pPr marL="2743017" indent="0">
              <a:buNone/>
              <a:defRPr sz="1000"/>
            </a:lvl7pPr>
            <a:lvl8pPr marL="3200187" indent="0">
              <a:buNone/>
              <a:defRPr sz="1000"/>
            </a:lvl8pPr>
            <a:lvl9pPr marL="3657355"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3293055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995819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2" y="365127"/>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2564010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236576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424129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1223565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2529640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3260050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243156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8A56521-7A8E-42EE-9C21-58B203064210}"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913612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29086458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56521-7A8E-42EE-9C21-58B203064210}" type="datetimeFigureOut">
              <a:rPr kumimoji="1" lang="ja-JP" altLang="en-US" smtClean="0"/>
              <a:t>2024/11/5</a:t>
            </a:fld>
            <a:endParaRPr kumimoji="1" lang="ja-JP" alt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506E25-81B1-410D-8B3F-E3AF087E50CA}" type="slidenum">
              <a:rPr kumimoji="1" lang="ja-JP" altLang="en-US" smtClean="0"/>
              <a:t>‹#›</a:t>
            </a:fld>
            <a:endParaRPr kumimoji="1" lang="ja-JP" altLang="en-US"/>
          </a:p>
        </p:txBody>
      </p:sp>
    </p:spTree>
    <p:extLst>
      <p:ext uri="{BB962C8B-B14F-4D97-AF65-F5344CB8AC3E}">
        <p14:creationId xmlns:p14="http://schemas.microsoft.com/office/powerpoint/2010/main" val="186701905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339"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85" indent="-228585" algn="l" defTabSz="914339"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54" indent="-228585" algn="l" defTabSz="914339"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24" indent="-228585" algn="l" defTabSz="914339"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093" indent="-228585" algn="l" defTabSz="91433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63" indent="-228585" algn="l" defTabSz="91433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32" indent="-228585" algn="l" defTabSz="91433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02" indent="-228585" algn="l" defTabSz="91433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771" indent="-228585" algn="l" defTabSz="91433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940" indent="-228585" algn="l" defTabSz="91433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39" rtl="0" eaLnBrk="1" latinLnBrk="0" hangingPunct="1">
        <a:defRPr kumimoji="1" sz="1800" kern="1200">
          <a:solidFill>
            <a:schemeClr val="tx1"/>
          </a:solidFill>
          <a:latin typeface="+mn-lt"/>
          <a:ea typeface="+mn-ea"/>
          <a:cs typeface="+mn-cs"/>
        </a:defRPr>
      </a:lvl1pPr>
      <a:lvl2pPr marL="457170" algn="l" defTabSz="914339" rtl="0" eaLnBrk="1" latinLnBrk="0" hangingPunct="1">
        <a:defRPr kumimoji="1" sz="1800" kern="1200">
          <a:solidFill>
            <a:schemeClr val="tx1"/>
          </a:solidFill>
          <a:latin typeface="+mn-lt"/>
          <a:ea typeface="+mn-ea"/>
          <a:cs typeface="+mn-cs"/>
        </a:defRPr>
      </a:lvl2pPr>
      <a:lvl3pPr marL="914339" algn="l" defTabSz="914339" rtl="0" eaLnBrk="1" latinLnBrk="0" hangingPunct="1">
        <a:defRPr kumimoji="1" sz="1800" kern="1200">
          <a:solidFill>
            <a:schemeClr val="tx1"/>
          </a:solidFill>
          <a:latin typeface="+mn-lt"/>
          <a:ea typeface="+mn-ea"/>
          <a:cs typeface="+mn-cs"/>
        </a:defRPr>
      </a:lvl3pPr>
      <a:lvl4pPr marL="1371509" algn="l" defTabSz="914339" rtl="0" eaLnBrk="1" latinLnBrk="0" hangingPunct="1">
        <a:defRPr kumimoji="1" sz="1800" kern="1200">
          <a:solidFill>
            <a:schemeClr val="tx1"/>
          </a:solidFill>
          <a:latin typeface="+mn-lt"/>
          <a:ea typeface="+mn-ea"/>
          <a:cs typeface="+mn-cs"/>
        </a:defRPr>
      </a:lvl4pPr>
      <a:lvl5pPr marL="1828678" algn="l" defTabSz="914339" rtl="0" eaLnBrk="1" latinLnBrk="0" hangingPunct="1">
        <a:defRPr kumimoji="1" sz="1800" kern="1200">
          <a:solidFill>
            <a:schemeClr val="tx1"/>
          </a:solidFill>
          <a:latin typeface="+mn-lt"/>
          <a:ea typeface="+mn-ea"/>
          <a:cs typeface="+mn-cs"/>
        </a:defRPr>
      </a:lvl5pPr>
      <a:lvl6pPr marL="2285847" algn="l" defTabSz="914339" rtl="0" eaLnBrk="1" latinLnBrk="0" hangingPunct="1">
        <a:defRPr kumimoji="1" sz="1800" kern="1200">
          <a:solidFill>
            <a:schemeClr val="tx1"/>
          </a:solidFill>
          <a:latin typeface="+mn-lt"/>
          <a:ea typeface="+mn-ea"/>
          <a:cs typeface="+mn-cs"/>
        </a:defRPr>
      </a:lvl6pPr>
      <a:lvl7pPr marL="2743017" algn="l" defTabSz="914339" rtl="0" eaLnBrk="1" latinLnBrk="0" hangingPunct="1">
        <a:defRPr kumimoji="1" sz="1800" kern="1200">
          <a:solidFill>
            <a:schemeClr val="tx1"/>
          </a:solidFill>
          <a:latin typeface="+mn-lt"/>
          <a:ea typeface="+mn-ea"/>
          <a:cs typeface="+mn-cs"/>
        </a:defRPr>
      </a:lvl7pPr>
      <a:lvl8pPr marL="3200187" algn="l" defTabSz="914339" rtl="0" eaLnBrk="1" latinLnBrk="0" hangingPunct="1">
        <a:defRPr kumimoji="1" sz="1800" kern="1200">
          <a:solidFill>
            <a:schemeClr val="tx1"/>
          </a:solidFill>
          <a:latin typeface="+mn-lt"/>
          <a:ea typeface="+mn-ea"/>
          <a:cs typeface="+mn-cs"/>
        </a:defRPr>
      </a:lvl8pPr>
      <a:lvl9pPr marL="3657355" algn="l" defTabSz="914339"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emf"/><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9.em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7.em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0.emf"/><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emf"/><Relationship Id="rId5" Type="http://schemas.openxmlformats.org/officeDocument/2006/relationships/image" Target="../media/image11.emf"/><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emf"/><Relationship Id="rId5" Type="http://schemas.openxmlformats.org/officeDocument/2006/relationships/hyperlink" Target="https://www.google.co.jp/url?sa=i&amp;url=https://www.irasutoya.com/2020/04/blog-post_70.html&amp;psig=AOvVaw2w2cO6M6274O5CcpeqtNw3&amp;ust=1623149560790000&amp;source=images&amp;cd=vfe&amp;ved=0CAIQjRxqFwoTCLDX292thfECFQAAAAAdAAAAABAD"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hyperlink" Target="https://www.google.co.jp/url?sa=i&amp;url=https://www.irasutoya.com/2020/04/blog-post_70.html&amp;psig=AOvVaw2w2cO6M6274O5CcpeqtNw3&amp;ust=1623149560790000&amp;source=images&amp;cd=vfe&amp;ved=0CAIQjRxqFwoTCLDX292thfECFQAAAAAdAAAAABAD"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3.emf"/><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4.emf"/><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1.png"/><Relationship Id="rId12" Type="http://schemas.microsoft.com/office/2007/relationships/hdphoto" Target="../media/hdphoto5.wdp"/><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2.png"/><Relationship Id="rId1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0.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pref.fukui.lg.jp/doc/sakai-hwc/welfare/houkokuyousiki.html"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2.bp.blogspot.com/-PCDybCG1jaM/Ws2ulu1tQwI/AAAAAAABLPg/if9ui-JoOpITbWE47wMcq8qjSzdeDfzPgCLcBGAs/s800/baito_kyuukei_man.png"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3.png"/></Relationships>
</file>

<file path=ppt/slides/_rels/slide7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hyperlink" Target="https://www.google.com/url?sa=i&amp;url=https://www.ac-illust.com/main/search_result.php?word=%E6%8E%A2%E3%81%99&amp;psig=AOvVaw3XUyD32XuSdofghjDQevT6&amp;ust=1623716322442000&amp;source=images&amp;cd=vfe&amp;ved=0CAIQjRxqFwoTCKiclenslfECFQAAAAAdAAAAABAD"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48.png"/><Relationship Id="rId4" Type="http://schemas.openxmlformats.org/officeDocument/2006/relationships/hyperlink" Target="https://2.bp.blogspot.com/-PCDybCG1jaM/Ws2ulu1tQwI/AAAAAAABLPg/if9ui-JoOpITbWE47wMcq8qjSzdeDfzPgCLcBGAs/s800/baito_kyuukei_man.png" TargetMode="External"/><Relationship Id="rId9" Type="http://schemas.microsoft.com/office/2007/relationships/hdphoto" Target="../media/hdphoto8.wdp"/></Relationships>
</file>

<file path=ppt/slides/_rels/slide7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s://2.bp.blogspot.com/-PCDybCG1jaM/Ws2ulu1tQwI/AAAAAAABLPg/if9ui-JoOpITbWE47wMcq8qjSzdeDfzPgCLcBGAs/s800/baito_kyuukei_man.png" TargetMode="External"/><Relationship Id="rId7" Type="http://schemas.openxmlformats.org/officeDocument/2006/relationships/image" Target="../media/image49.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hyperlink" Target="https://www.google.com/url?sa=i&amp;url=https://www.ac-illust.com/main/search_result.php?word=%E6%8E%A2%E3%81%99&amp;psig=AOvVaw3XUyD32XuSdofghjDQevT6&amp;ust=1623716322442000&amp;source=images&amp;cd=vfe&amp;ved=0CAIQjRxqFwoTCKiclenslfECFQAAAAAdAAAAABAD" TargetMode="External"/><Relationship Id="rId9" Type="http://schemas.openxmlformats.org/officeDocument/2006/relationships/image" Target="../media/image51.png"/></Relationships>
</file>

<file path=ppt/slides/_rels/slide7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3.jpeg"/><Relationship Id="rId7" Type="http://schemas.microsoft.com/office/2007/relationships/hdphoto" Target="../media/hdphoto8.wdp"/><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www.google.com/url?sa=i&amp;url=https://www.ac-illust.com/main/search_result.php?word=%E6%8E%A2%E3%81%99&amp;psig=AOvVaw3XUyD32XuSdofghjDQevT6&amp;ust=1623716322442000&amp;source=images&amp;cd=vfe&amp;ved=0CAIQjRxqFwoTCKiclenslfECFQAAAAAdAAAAABAD" TargetMode="External"/><Relationship Id="rId4" Type="http://schemas.openxmlformats.org/officeDocument/2006/relationships/hyperlink" Target="https://2.bp.blogspot.com/-PCDybCG1jaM/Ws2ulu1tQwI/AAAAAAABLPg/if9ui-JoOpITbWE47wMcq8qjSzdeDfzPgCLcBGAs/s800/baito_kyuukei_man.png" TargetMode="External"/></Relationships>
</file>

<file path=ppt/slides/_rels/slide7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2049A4-C5D3-4FC7-A9C4-947F323EA1AB}"/>
              </a:ext>
            </a:extLst>
          </p:cNvPr>
          <p:cNvSpPr>
            <a:spLocks noGrp="1"/>
          </p:cNvSpPr>
          <p:nvPr>
            <p:ph type="ctrTitle"/>
          </p:nvPr>
        </p:nvSpPr>
        <p:spPr>
          <a:xfrm>
            <a:off x="696686" y="0"/>
            <a:ext cx="12627428" cy="4332264"/>
          </a:xfrm>
        </p:spPr>
        <p:txBody>
          <a:bodyPr anchor="b">
            <a:normAutofit fontScale="90000"/>
          </a:bodyPr>
          <a:lstStyle/>
          <a:p>
            <a:pPr algn="l"/>
            <a:r>
              <a:rPr kumimoji="1" lang="ja-JP" altLang="en-US" sz="3600" dirty="0">
                <a:solidFill>
                  <a:schemeClr val="tx1"/>
                </a:solidFill>
              </a:rPr>
              <a:t>感染症予防研修</a:t>
            </a:r>
            <a:br>
              <a:rPr kumimoji="1" lang="en-US" altLang="ja-JP" sz="3600" dirty="0">
                <a:solidFill>
                  <a:schemeClr val="tx1"/>
                </a:solidFill>
              </a:rPr>
            </a:br>
            <a:br>
              <a:rPr kumimoji="1" lang="en-US" altLang="ja-JP" sz="3600" dirty="0">
                <a:solidFill>
                  <a:schemeClr val="tx1"/>
                </a:solidFill>
              </a:rPr>
            </a:br>
            <a:r>
              <a:rPr lang="ja-JP" altLang="en-US" sz="3600" dirty="0">
                <a:solidFill>
                  <a:schemeClr val="tx1"/>
                </a:solidFill>
                <a:latin typeface="HGPｺﾞｼｯｸE" panose="020B0900000000000000" pitchFamily="50" charset="-128"/>
                <a:ea typeface="HGPｺﾞｼｯｸE" panose="020B0900000000000000" pitchFamily="50" charset="-128"/>
                <a:cs typeface="Times New Roman" panose="02020603050405020304" pitchFamily="18" charset="0"/>
              </a:rPr>
              <a:t>　</a:t>
            </a:r>
            <a:r>
              <a:rPr lang="ja-JP" altLang="ja-JP" sz="3600" kern="1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「感染症集団発生時の手順について</a:t>
            </a:r>
            <a:r>
              <a:rPr lang="ja-JP" altLang="en-US" sz="3600" kern="1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a:t>
            </a:r>
            <a:br>
              <a:rPr lang="en-US" altLang="ja-JP" sz="3600" kern="1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br>
            <a:br>
              <a:rPr lang="en-US" altLang="ja-JP" sz="3600" kern="1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br>
            <a:r>
              <a:rPr lang="ja-JP" altLang="en-US" sz="3600" kern="1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　</a:t>
            </a:r>
            <a:r>
              <a:rPr lang="ja-JP" altLang="ja-JP" sz="3600" kern="1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事例から</a:t>
            </a:r>
            <a:r>
              <a:rPr lang="ja-JP" altLang="en-US" sz="3600" kern="1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具体的に</a:t>
            </a:r>
            <a:r>
              <a:rPr lang="ja-JP" altLang="ja-JP" sz="3600" kern="1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学ぼう</a:t>
            </a:r>
            <a:r>
              <a:rPr lang="ja-JP" altLang="ja-JP" sz="3600" kern="12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a:t>
            </a:r>
            <a:br>
              <a:rPr lang="en-US" altLang="ja-JP" sz="3600" kern="12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br>
            <a:br>
              <a:rPr lang="en-US" altLang="ja-JP" sz="3600" kern="12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br>
            <a:br>
              <a:rPr lang="ja-JP" altLang="ja-JP" sz="3600" kern="1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br>
            <a:r>
              <a:rPr lang="ja-JP" altLang="en-US" sz="3600" kern="1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　　　</a:t>
            </a:r>
            <a:r>
              <a:rPr lang="ja-JP" altLang="ja-JP" sz="3600" kern="12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～各施設での取り組みや</a:t>
            </a:r>
            <a:r>
              <a:rPr lang="en-US" altLang="ja-JP" sz="3600" kern="12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ADL</a:t>
            </a:r>
            <a:r>
              <a:rPr lang="ja-JP" altLang="ja-JP" sz="3600" kern="12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維持</a:t>
            </a:r>
            <a:r>
              <a:rPr lang="ja-JP" altLang="en-US" sz="3600" kern="12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対策の</a:t>
            </a:r>
            <a:r>
              <a:rPr lang="ja-JP" altLang="ja-JP" sz="3600" kern="12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rPr>
              <a:t>共有～</a:t>
            </a:r>
            <a:endParaRPr lang="ja-JP" altLang="ja-JP" sz="3600" kern="100" dirty="0">
              <a:solidFill>
                <a:schemeClr val="tx1"/>
              </a:solidFill>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sp>
        <p:nvSpPr>
          <p:cNvPr id="3" name="字幕 2">
            <a:extLst>
              <a:ext uri="{FF2B5EF4-FFF2-40B4-BE49-F238E27FC236}">
                <a16:creationId xmlns:a16="http://schemas.microsoft.com/office/drawing/2014/main" id="{4126A18D-E4EB-4559-8975-96C725DDD9C4}"/>
              </a:ext>
            </a:extLst>
          </p:cNvPr>
          <p:cNvSpPr>
            <a:spLocks noGrp="1"/>
          </p:cNvSpPr>
          <p:nvPr>
            <p:ph type="subTitle" idx="1"/>
          </p:nvPr>
        </p:nvSpPr>
        <p:spPr>
          <a:xfrm>
            <a:off x="5747657" y="5668288"/>
            <a:ext cx="9056205" cy="1312657"/>
          </a:xfrm>
        </p:spPr>
        <p:txBody>
          <a:bodyPr anchor="t">
            <a:normAutofit/>
          </a:bodyPr>
          <a:lstStyle/>
          <a:p>
            <a:pPr algn="l"/>
            <a:r>
              <a:rPr kumimoji="1" lang="ja-JP" altLang="en-US" sz="2800" dirty="0">
                <a:solidFill>
                  <a:schemeClr val="tx1"/>
                </a:solidFill>
              </a:rPr>
              <a:t>令和</a:t>
            </a:r>
            <a:r>
              <a:rPr lang="ja-JP" altLang="en-US" sz="2800" dirty="0">
                <a:solidFill>
                  <a:schemeClr val="tx1"/>
                </a:solidFill>
              </a:rPr>
              <a:t>６</a:t>
            </a:r>
            <a:r>
              <a:rPr kumimoji="1" lang="ja-JP" altLang="en-US" sz="2800" dirty="0">
                <a:solidFill>
                  <a:schemeClr val="tx1"/>
                </a:solidFill>
              </a:rPr>
              <a:t>年１０月</a:t>
            </a:r>
            <a:r>
              <a:rPr lang="ja-JP" altLang="en-US" sz="2800" dirty="0">
                <a:solidFill>
                  <a:schemeClr val="tx1"/>
                </a:solidFill>
              </a:rPr>
              <a:t>２５</a:t>
            </a:r>
            <a:r>
              <a:rPr kumimoji="1" lang="ja-JP" altLang="en-US" sz="2800" dirty="0">
                <a:solidFill>
                  <a:schemeClr val="tx1"/>
                </a:solidFill>
              </a:rPr>
              <a:t>日（金）</a:t>
            </a:r>
            <a:endParaRPr kumimoji="1" lang="en-US" altLang="ja-JP" sz="2800" dirty="0">
              <a:solidFill>
                <a:schemeClr val="tx1"/>
              </a:solidFill>
            </a:endParaRPr>
          </a:p>
          <a:p>
            <a:pPr algn="l"/>
            <a:r>
              <a:rPr lang="ja-JP" altLang="en-US" sz="2800" dirty="0">
                <a:solidFill>
                  <a:schemeClr val="tx1"/>
                </a:solidFill>
              </a:rPr>
              <a:t>坂井健康福祉センター</a:t>
            </a:r>
            <a:endParaRPr kumimoji="1" lang="ja-JP" altLang="en-US" sz="2800" dirty="0">
              <a:solidFill>
                <a:schemeClr val="tx1"/>
              </a:solidFill>
            </a:endParaRPr>
          </a:p>
        </p:txBody>
      </p:sp>
    </p:spTree>
    <p:extLst>
      <p:ext uri="{BB962C8B-B14F-4D97-AF65-F5344CB8AC3E}">
        <p14:creationId xmlns:p14="http://schemas.microsoft.com/office/powerpoint/2010/main" val="3952224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E5A1FD-F962-4BE9-8A11-E82590428CE2}"/>
              </a:ext>
            </a:extLst>
          </p:cNvPr>
          <p:cNvSpPr>
            <a:spLocks noGrp="1"/>
          </p:cNvSpPr>
          <p:nvPr>
            <p:ph type="title"/>
          </p:nvPr>
        </p:nvSpPr>
        <p:spPr>
          <a:xfrm>
            <a:off x="489451" y="346262"/>
            <a:ext cx="9491128" cy="1005883"/>
          </a:xfrm>
          <a:solidFill>
            <a:schemeClr val="accent4">
              <a:lumMod val="20000"/>
              <a:lumOff val="80000"/>
            </a:schemeClr>
          </a:solidFill>
          <a:ln w="25400">
            <a:solidFill>
              <a:srgbClr val="FF0000"/>
            </a:solidFill>
          </a:ln>
        </p:spPr>
        <p:txBody>
          <a:bodyPr>
            <a:normAutofit/>
          </a:bodyPr>
          <a:lstStyle/>
          <a:p>
            <a:r>
              <a:rPr kumimoji="1" lang="ja-JP" altLang="en-US" sz="4400">
                <a:solidFill>
                  <a:schemeClr val="tx1"/>
                </a:solidFill>
                <a:latin typeface="HGP創英角ﾎﾟｯﾌﾟ体" panose="040B0A00000000000000" pitchFamily="50" charset="-128"/>
                <a:ea typeface="HGP創英角ﾎﾟｯﾌﾟ体" panose="040B0A00000000000000" pitchFamily="50" charset="-128"/>
              </a:rPr>
              <a:t>対応①指揮命令系統の確立・明確化</a:t>
            </a:r>
          </a:p>
        </p:txBody>
      </p:sp>
      <p:graphicFrame>
        <p:nvGraphicFramePr>
          <p:cNvPr id="4" name="コンテンツ プレースホルダー 3">
            <a:extLst>
              <a:ext uri="{FF2B5EF4-FFF2-40B4-BE49-F238E27FC236}">
                <a16:creationId xmlns:a16="http://schemas.microsoft.com/office/drawing/2014/main" id="{3864A1A2-832E-4096-9F10-EB3419CF0863}"/>
              </a:ext>
            </a:extLst>
          </p:cNvPr>
          <p:cNvGraphicFramePr>
            <a:graphicFrameLocks noGrp="1"/>
          </p:cNvGraphicFramePr>
          <p:nvPr>
            <p:ph idx="1"/>
            <p:extLst>
              <p:ext uri="{D42A27DB-BD31-4B8C-83A1-F6EECF244321}">
                <p14:modId xmlns:p14="http://schemas.microsoft.com/office/powerpoint/2010/main" val="2994261883"/>
              </p:ext>
            </p:extLst>
          </p:nvPr>
        </p:nvGraphicFramePr>
        <p:xfrm>
          <a:off x="677862" y="1624519"/>
          <a:ext cx="10285210" cy="4982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矢印: 下 8">
            <a:extLst>
              <a:ext uri="{FF2B5EF4-FFF2-40B4-BE49-F238E27FC236}">
                <a16:creationId xmlns:a16="http://schemas.microsoft.com/office/drawing/2014/main" id="{82403E30-C877-444F-8F28-351EF6512D5E}"/>
              </a:ext>
            </a:extLst>
          </p:cNvPr>
          <p:cNvSpPr/>
          <p:nvPr/>
        </p:nvSpPr>
        <p:spPr>
          <a:xfrm>
            <a:off x="4917224" y="2641656"/>
            <a:ext cx="1048871" cy="3675529"/>
          </a:xfrm>
          <a:prstGeom prst="downArrow">
            <a:avLst/>
          </a:prstGeom>
          <a:solidFill>
            <a:schemeClr val="accent5">
              <a:lumMod val="40000"/>
              <a:lumOff val="60000"/>
              <a:alpha val="78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HGP創英角ﾎﾟｯﾌﾟ体" panose="040B0A00000000000000" pitchFamily="50" charset="-128"/>
                <a:ea typeface="HGP創英角ﾎﾟｯﾌﾟ体" panose="040B0A00000000000000" pitchFamily="50" charset="-128"/>
              </a:rPr>
              <a:t>指示</a:t>
            </a:r>
          </a:p>
        </p:txBody>
      </p:sp>
      <p:sp>
        <p:nvSpPr>
          <p:cNvPr id="15" name="矢印: 上 14">
            <a:extLst>
              <a:ext uri="{FF2B5EF4-FFF2-40B4-BE49-F238E27FC236}">
                <a16:creationId xmlns:a16="http://schemas.microsoft.com/office/drawing/2014/main" id="{514961DA-8D5D-4AE9-8899-F5C8D19C02B3}"/>
              </a:ext>
            </a:extLst>
          </p:cNvPr>
          <p:cNvSpPr/>
          <p:nvPr/>
        </p:nvSpPr>
        <p:spPr>
          <a:xfrm>
            <a:off x="6141398" y="2563834"/>
            <a:ext cx="891905" cy="3486150"/>
          </a:xfrm>
          <a:prstGeom prst="upArrow">
            <a:avLst/>
          </a:prstGeom>
          <a:solidFill>
            <a:schemeClr val="tx2">
              <a:lumMod val="40000"/>
              <a:lumOff val="60000"/>
              <a:alpha val="5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HGP創英角ﾎﾟｯﾌﾟ体" panose="040B0A00000000000000" pitchFamily="50" charset="-128"/>
                <a:ea typeface="HGP創英角ﾎﾟｯﾌﾟ体" panose="040B0A00000000000000" pitchFamily="50" charset="-128"/>
              </a:rPr>
              <a:t>報告</a:t>
            </a:r>
          </a:p>
        </p:txBody>
      </p:sp>
    </p:spTree>
    <p:extLst>
      <p:ext uri="{BB962C8B-B14F-4D97-AF65-F5344CB8AC3E}">
        <p14:creationId xmlns:p14="http://schemas.microsoft.com/office/powerpoint/2010/main" val="4270632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D42E76-875C-4AB3-9F3C-195D63C02666}"/>
              </a:ext>
            </a:extLst>
          </p:cNvPr>
          <p:cNvSpPr>
            <a:spLocks noGrp="1"/>
          </p:cNvSpPr>
          <p:nvPr>
            <p:ph type="title"/>
          </p:nvPr>
        </p:nvSpPr>
        <p:spPr>
          <a:xfrm>
            <a:off x="910797" y="570231"/>
            <a:ext cx="8670947" cy="1005650"/>
          </a:xfrm>
          <a:solidFill>
            <a:schemeClr val="accent4">
              <a:lumMod val="20000"/>
              <a:lumOff val="80000"/>
            </a:schemeClr>
          </a:solidFill>
          <a:ln w="25400">
            <a:solidFill>
              <a:srgbClr val="FF0000"/>
            </a:solidFill>
          </a:ln>
        </p:spPr>
        <p:txBody>
          <a:bodyPr>
            <a:normAutofit/>
          </a:bodyPr>
          <a:lstStyle/>
          <a:p>
            <a:r>
              <a:rPr lang="ja-JP" altLang="en-US" sz="4000">
                <a:solidFill>
                  <a:schemeClr val="tx1"/>
                </a:solidFill>
                <a:latin typeface="HGP創英角ﾎﾟｯﾌﾟ体" panose="040B0A00000000000000" pitchFamily="50" charset="-128"/>
                <a:ea typeface="HGP創英角ﾎﾟｯﾌﾟ体" panose="040B0A00000000000000" pitchFamily="50" charset="-128"/>
              </a:rPr>
              <a:t>対応②情報の整理、共有</a:t>
            </a:r>
            <a:endParaRPr kumimoji="1" lang="ja-JP" altLang="en-US" sz="4000">
              <a:solidFill>
                <a:schemeClr val="tx1"/>
              </a:solidFill>
              <a:latin typeface="HGP創英角ﾎﾟｯﾌﾟ体" panose="040B0A00000000000000" pitchFamily="50" charset="-128"/>
              <a:ea typeface="HGP創英角ﾎﾟｯﾌﾟ体" panose="040B0A00000000000000" pitchFamily="50" charset="-128"/>
            </a:endParaRPr>
          </a:p>
        </p:txBody>
      </p:sp>
      <p:graphicFrame>
        <p:nvGraphicFramePr>
          <p:cNvPr id="4" name="表 4">
            <a:extLst>
              <a:ext uri="{FF2B5EF4-FFF2-40B4-BE49-F238E27FC236}">
                <a16:creationId xmlns:a16="http://schemas.microsoft.com/office/drawing/2014/main" id="{B61471CB-88D9-4890-886F-ED5358094EAB}"/>
              </a:ext>
            </a:extLst>
          </p:cNvPr>
          <p:cNvGraphicFramePr>
            <a:graphicFrameLocks noGrp="1"/>
          </p:cNvGraphicFramePr>
          <p:nvPr>
            <p:ph idx="1"/>
            <p:extLst>
              <p:ext uri="{D42A27DB-BD31-4B8C-83A1-F6EECF244321}">
                <p14:modId xmlns:p14="http://schemas.microsoft.com/office/powerpoint/2010/main" val="2954483488"/>
              </p:ext>
            </p:extLst>
          </p:nvPr>
        </p:nvGraphicFramePr>
        <p:xfrm>
          <a:off x="910797" y="2434337"/>
          <a:ext cx="8882254" cy="4043680"/>
        </p:xfrm>
        <a:graphic>
          <a:graphicData uri="http://schemas.openxmlformats.org/drawingml/2006/table">
            <a:tbl>
              <a:tblPr firstRow="1" bandRow="1">
                <a:tableStyleId>{5C22544A-7EE6-4342-B048-85BDC9FD1C3A}</a:tableStyleId>
              </a:tblPr>
              <a:tblGrid>
                <a:gridCol w="563880">
                  <a:extLst>
                    <a:ext uri="{9D8B030D-6E8A-4147-A177-3AD203B41FA5}">
                      <a16:colId xmlns:a16="http://schemas.microsoft.com/office/drawing/2014/main" val="2953484729"/>
                    </a:ext>
                  </a:extLst>
                </a:gridCol>
                <a:gridCol w="674863">
                  <a:extLst>
                    <a:ext uri="{9D8B030D-6E8A-4147-A177-3AD203B41FA5}">
                      <a16:colId xmlns:a16="http://schemas.microsoft.com/office/drawing/2014/main" val="1523168885"/>
                    </a:ext>
                  </a:extLst>
                </a:gridCol>
                <a:gridCol w="892657">
                  <a:extLst>
                    <a:ext uri="{9D8B030D-6E8A-4147-A177-3AD203B41FA5}">
                      <a16:colId xmlns:a16="http://schemas.microsoft.com/office/drawing/2014/main" val="2037919655"/>
                    </a:ext>
                  </a:extLst>
                </a:gridCol>
                <a:gridCol w="708343">
                  <a:extLst>
                    <a:ext uri="{9D8B030D-6E8A-4147-A177-3AD203B41FA5}">
                      <a16:colId xmlns:a16="http://schemas.microsoft.com/office/drawing/2014/main" val="2414303468"/>
                    </a:ext>
                  </a:extLst>
                </a:gridCol>
                <a:gridCol w="573185">
                  <a:extLst>
                    <a:ext uri="{9D8B030D-6E8A-4147-A177-3AD203B41FA5}">
                      <a16:colId xmlns:a16="http://schemas.microsoft.com/office/drawing/2014/main" val="372272839"/>
                    </a:ext>
                  </a:extLst>
                </a:gridCol>
                <a:gridCol w="573185">
                  <a:extLst>
                    <a:ext uri="{9D8B030D-6E8A-4147-A177-3AD203B41FA5}">
                      <a16:colId xmlns:a16="http://schemas.microsoft.com/office/drawing/2014/main" val="1523378477"/>
                    </a:ext>
                  </a:extLst>
                </a:gridCol>
                <a:gridCol w="573185">
                  <a:extLst>
                    <a:ext uri="{9D8B030D-6E8A-4147-A177-3AD203B41FA5}">
                      <a16:colId xmlns:a16="http://schemas.microsoft.com/office/drawing/2014/main" val="1881934841"/>
                    </a:ext>
                  </a:extLst>
                </a:gridCol>
                <a:gridCol w="573185">
                  <a:extLst>
                    <a:ext uri="{9D8B030D-6E8A-4147-A177-3AD203B41FA5}">
                      <a16:colId xmlns:a16="http://schemas.microsoft.com/office/drawing/2014/main" val="820244996"/>
                    </a:ext>
                  </a:extLst>
                </a:gridCol>
                <a:gridCol w="573185">
                  <a:extLst>
                    <a:ext uri="{9D8B030D-6E8A-4147-A177-3AD203B41FA5}">
                      <a16:colId xmlns:a16="http://schemas.microsoft.com/office/drawing/2014/main" val="3477444925"/>
                    </a:ext>
                  </a:extLst>
                </a:gridCol>
                <a:gridCol w="573185">
                  <a:extLst>
                    <a:ext uri="{9D8B030D-6E8A-4147-A177-3AD203B41FA5}">
                      <a16:colId xmlns:a16="http://schemas.microsoft.com/office/drawing/2014/main" val="2262229818"/>
                    </a:ext>
                  </a:extLst>
                </a:gridCol>
                <a:gridCol w="2603401">
                  <a:extLst>
                    <a:ext uri="{9D8B030D-6E8A-4147-A177-3AD203B41FA5}">
                      <a16:colId xmlns:a16="http://schemas.microsoft.com/office/drawing/2014/main" val="4172904014"/>
                    </a:ext>
                  </a:extLst>
                </a:gridCol>
              </a:tblGrid>
              <a:tr h="370840">
                <a:tc>
                  <a:txBody>
                    <a:bodyPr/>
                    <a:lstStyle/>
                    <a:p>
                      <a:pPr algn="ctr"/>
                      <a:r>
                        <a:rPr kumimoji="1" lang="en-US" altLang="ja-JP"/>
                        <a:t>NO</a:t>
                      </a:r>
                    </a:p>
                  </a:txBody>
                  <a:tcPr/>
                </a:tc>
                <a:tc>
                  <a:txBody>
                    <a:bodyPr/>
                    <a:lstStyle/>
                    <a:p>
                      <a:pPr algn="ctr"/>
                      <a:r>
                        <a:rPr kumimoji="1" lang="ja-JP" altLang="en-US"/>
                        <a:t>氏名</a:t>
                      </a:r>
                    </a:p>
                  </a:txBody>
                  <a:tcPr/>
                </a:tc>
                <a:tc>
                  <a:txBody>
                    <a:bodyPr/>
                    <a:lstStyle/>
                    <a:p>
                      <a:pPr algn="ctr"/>
                      <a:r>
                        <a:rPr kumimoji="1" lang="ja-JP" altLang="en-US"/>
                        <a:t>発症日</a:t>
                      </a:r>
                    </a:p>
                  </a:txBody>
                  <a:tcPr/>
                </a:tc>
                <a:tc>
                  <a:txBody>
                    <a:bodyPr/>
                    <a:lstStyle/>
                    <a:p>
                      <a:pPr algn="ctr"/>
                      <a:r>
                        <a:rPr kumimoji="1" lang="ja-JP" altLang="en-US"/>
                        <a:t>症状</a:t>
                      </a:r>
                    </a:p>
                  </a:txBody>
                  <a:tcPr/>
                </a:tc>
                <a:tc>
                  <a:txBody>
                    <a:bodyPr/>
                    <a:lstStyle/>
                    <a:p>
                      <a:pPr algn="ctr"/>
                      <a:r>
                        <a:rPr kumimoji="1" lang="en-US" altLang="ja-JP"/>
                        <a:t>7/7</a:t>
                      </a:r>
                      <a:endParaRPr kumimoji="1" lang="ja-JP" altLang="en-US"/>
                    </a:p>
                  </a:txBody>
                  <a:tcPr/>
                </a:tc>
                <a:tc>
                  <a:txBody>
                    <a:bodyPr/>
                    <a:lstStyle/>
                    <a:p>
                      <a:pPr algn="ctr"/>
                      <a:r>
                        <a:rPr kumimoji="1" lang="en-US" altLang="ja-JP"/>
                        <a:t>7/8</a:t>
                      </a:r>
                      <a:endParaRPr kumimoji="1" lang="ja-JP" altLang="en-US"/>
                    </a:p>
                  </a:txBody>
                  <a:tcPr/>
                </a:tc>
                <a:tc>
                  <a:txBody>
                    <a:bodyPr/>
                    <a:lstStyle/>
                    <a:p>
                      <a:pPr algn="ctr"/>
                      <a:r>
                        <a:rPr kumimoji="1" lang="en-US" altLang="ja-JP"/>
                        <a:t>7/9</a:t>
                      </a:r>
                      <a:endParaRPr kumimoji="1" lang="ja-JP" altLang="en-US"/>
                    </a:p>
                  </a:txBody>
                  <a:tcPr/>
                </a:tc>
                <a:tc>
                  <a:txBody>
                    <a:bodyPr/>
                    <a:lstStyle/>
                    <a:p>
                      <a:pPr algn="ctr"/>
                      <a:endParaRPr kumimoji="1" lang="ja-JP" altLang="en-US"/>
                    </a:p>
                  </a:txBody>
                  <a:tcPr/>
                </a:tc>
                <a:tc>
                  <a:txBody>
                    <a:bodyPr/>
                    <a:lstStyle/>
                    <a:p>
                      <a:pPr algn="ctr"/>
                      <a:endParaRPr kumimoji="1" lang="ja-JP" altLang="en-US"/>
                    </a:p>
                  </a:txBody>
                  <a:tcPr/>
                </a:tc>
                <a:tc>
                  <a:txBody>
                    <a:bodyPr/>
                    <a:lstStyle/>
                    <a:p>
                      <a:pPr algn="ctr"/>
                      <a:endParaRPr kumimoji="1" lang="ja-JP" altLang="en-US"/>
                    </a:p>
                  </a:txBody>
                  <a:tcPr/>
                </a:tc>
                <a:tc>
                  <a:txBody>
                    <a:bodyPr/>
                    <a:lstStyle/>
                    <a:p>
                      <a:pPr algn="ctr"/>
                      <a:r>
                        <a:rPr kumimoji="1" lang="ja-JP" altLang="en-US"/>
                        <a:t>備考</a:t>
                      </a:r>
                    </a:p>
                  </a:txBody>
                  <a:tcPr/>
                </a:tc>
                <a:extLst>
                  <a:ext uri="{0D108BD9-81ED-4DB2-BD59-A6C34878D82A}">
                    <a16:rowId xmlns:a16="http://schemas.microsoft.com/office/drawing/2014/main" val="3292526847"/>
                  </a:ext>
                </a:extLst>
              </a:tr>
              <a:tr h="640080">
                <a:tc>
                  <a:txBody>
                    <a:bodyPr/>
                    <a:lstStyle/>
                    <a:p>
                      <a:r>
                        <a:rPr kumimoji="1" lang="en-US" altLang="ja-JP"/>
                        <a:t>1</a:t>
                      </a:r>
                    </a:p>
                  </a:txBody>
                  <a:tcPr/>
                </a:tc>
                <a:tc>
                  <a:txBody>
                    <a:bodyPr/>
                    <a:lstStyle/>
                    <a:p>
                      <a:r>
                        <a:rPr kumimoji="1" lang="en-US" altLang="ja-JP"/>
                        <a:t>A</a:t>
                      </a:r>
                      <a:endParaRPr kumimoji="1" lang="ja-JP" altLang="en-US"/>
                    </a:p>
                  </a:txBody>
                  <a:tcPr/>
                </a:tc>
                <a:tc>
                  <a:txBody>
                    <a:bodyPr/>
                    <a:lstStyle/>
                    <a:p>
                      <a:r>
                        <a:rPr kumimoji="1" lang="en-US" altLang="ja-JP"/>
                        <a:t>7/5</a:t>
                      </a:r>
                      <a:endParaRPr kumimoji="1" lang="ja-JP" altLang="en-US"/>
                    </a:p>
                  </a:txBody>
                  <a:tcPr/>
                </a:tc>
                <a:tc>
                  <a:txBody>
                    <a:bodyPr/>
                    <a:lstStyle/>
                    <a:p>
                      <a:r>
                        <a:rPr kumimoji="1" lang="ja-JP" altLang="en-US"/>
                        <a:t>発熱、咳</a:t>
                      </a:r>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r>
                        <a:rPr kumimoji="1" lang="ja-JP" altLang="en-US"/>
                        <a:t>個室３　</a:t>
                      </a:r>
                      <a:r>
                        <a:rPr kumimoji="1" lang="en-US" altLang="ja-JP"/>
                        <a:t>7/7</a:t>
                      </a:r>
                      <a:r>
                        <a:rPr kumimoji="1" lang="ja-JP" altLang="en-US"/>
                        <a:t>陽性</a:t>
                      </a:r>
                    </a:p>
                  </a:txBody>
                  <a:tcPr/>
                </a:tc>
                <a:extLst>
                  <a:ext uri="{0D108BD9-81ED-4DB2-BD59-A6C34878D82A}">
                    <a16:rowId xmlns:a16="http://schemas.microsoft.com/office/drawing/2014/main" val="1984409501"/>
                  </a:ext>
                </a:extLst>
              </a:tr>
              <a:tr h="640080">
                <a:tc>
                  <a:txBody>
                    <a:bodyPr/>
                    <a:lstStyle/>
                    <a:p>
                      <a:r>
                        <a:rPr kumimoji="1" lang="en-US" altLang="ja-JP"/>
                        <a:t>2</a:t>
                      </a:r>
                      <a:endParaRPr kumimoji="1" lang="ja-JP" altLang="en-US"/>
                    </a:p>
                  </a:txBody>
                  <a:tcPr/>
                </a:tc>
                <a:tc>
                  <a:txBody>
                    <a:bodyPr/>
                    <a:lstStyle/>
                    <a:p>
                      <a:r>
                        <a:rPr kumimoji="1" lang="en-US" altLang="ja-JP"/>
                        <a:t>B</a:t>
                      </a:r>
                      <a:endParaRPr kumimoji="1" lang="ja-JP" altLang="en-US"/>
                    </a:p>
                  </a:txBody>
                  <a:tcPr/>
                </a:tc>
                <a:tc>
                  <a:txBody>
                    <a:bodyPr/>
                    <a:lstStyle/>
                    <a:p>
                      <a:r>
                        <a:rPr kumimoji="1" lang="en-US" altLang="ja-JP"/>
                        <a:t>7/7</a:t>
                      </a:r>
                      <a:endParaRPr kumimoji="1" lang="ja-JP" altLang="en-US"/>
                    </a:p>
                  </a:txBody>
                  <a:tcPr/>
                </a:tc>
                <a:tc>
                  <a:txBody>
                    <a:bodyPr/>
                    <a:lstStyle/>
                    <a:p>
                      <a:r>
                        <a:rPr kumimoji="1" lang="ja-JP" altLang="en-US"/>
                        <a:t>咳</a:t>
                      </a:r>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r>
                        <a:rPr kumimoji="1" lang="ja-JP" altLang="en-US"/>
                        <a:t>個室</a:t>
                      </a:r>
                      <a:r>
                        <a:rPr kumimoji="1" lang="en-US" altLang="ja-JP"/>
                        <a:t>10</a:t>
                      </a:r>
                      <a:r>
                        <a:rPr kumimoji="1" lang="ja-JP" altLang="en-US"/>
                        <a:t>　</a:t>
                      </a:r>
                    </a:p>
                  </a:txBody>
                  <a:tcPr/>
                </a:tc>
                <a:extLst>
                  <a:ext uri="{0D108BD9-81ED-4DB2-BD59-A6C34878D82A}">
                    <a16:rowId xmlns:a16="http://schemas.microsoft.com/office/drawing/2014/main" val="2912797185"/>
                  </a:ext>
                </a:extLst>
              </a:tr>
              <a:tr h="640080">
                <a:tc>
                  <a:txBody>
                    <a:bodyPr/>
                    <a:lstStyle/>
                    <a:p>
                      <a:r>
                        <a:rPr kumimoji="1" lang="en-US" altLang="ja-JP"/>
                        <a:t>3</a:t>
                      </a:r>
                      <a:endParaRPr kumimoji="1" lang="ja-JP" altLang="en-US"/>
                    </a:p>
                  </a:txBody>
                  <a:tcPr/>
                </a:tc>
                <a:tc>
                  <a:txBody>
                    <a:bodyPr/>
                    <a:lstStyle/>
                    <a:p>
                      <a:r>
                        <a:rPr kumimoji="1" lang="en-US" altLang="ja-JP"/>
                        <a:t>C</a:t>
                      </a:r>
                      <a:endParaRPr kumimoji="1" lang="ja-JP" altLang="en-US"/>
                    </a:p>
                  </a:txBody>
                  <a:tcPr/>
                </a:tc>
                <a:tc>
                  <a:txBody>
                    <a:bodyPr/>
                    <a:lstStyle/>
                    <a:p>
                      <a:r>
                        <a:rPr kumimoji="1" lang="en-US" altLang="ja-JP"/>
                        <a:t>7/7</a:t>
                      </a:r>
                      <a:endParaRPr kumimoji="1" lang="ja-JP" altLang="en-US"/>
                    </a:p>
                  </a:txBody>
                  <a:tcPr/>
                </a:tc>
                <a:tc>
                  <a:txBody>
                    <a:bodyPr/>
                    <a:lstStyle/>
                    <a:p>
                      <a:r>
                        <a:rPr kumimoji="1" lang="ja-JP" altLang="en-US"/>
                        <a:t>咳、微熱</a:t>
                      </a:r>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r>
                        <a:rPr kumimoji="1" lang="ja-JP" altLang="en-US"/>
                        <a:t>個室</a:t>
                      </a:r>
                      <a:r>
                        <a:rPr kumimoji="1" lang="en-US" altLang="ja-JP"/>
                        <a:t>11</a:t>
                      </a:r>
                      <a:endParaRPr kumimoji="1" lang="ja-JP" altLang="en-US"/>
                    </a:p>
                  </a:txBody>
                  <a:tcPr/>
                </a:tc>
                <a:extLst>
                  <a:ext uri="{0D108BD9-81ED-4DB2-BD59-A6C34878D82A}">
                    <a16:rowId xmlns:a16="http://schemas.microsoft.com/office/drawing/2014/main" val="2055402522"/>
                  </a:ext>
                </a:extLst>
              </a:tr>
              <a:tr h="640080">
                <a:tc>
                  <a:txBody>
                    <a:bodyPr/>
                    <a:lstStyle/>
                    <a:p>
                      <a:r>
                        <a:rPr kumimoji="1" lang="en-US" altLang="ja-JP"/>
                        <a:t>4</a:t>
                      </a:r>
                      <a:endParaRPr kumimoji="1" lang="ja-JP" altLang="en-US"/>
                    </a:p>
                  </a:txBody>
                  <a:tcPr/>
                </a:tc>
                <a:tc>
                  <a:txBody>
                    <a:bodyPr/>
                    <a:lstStyle/>
                    <a:p>
                      <a:r>
                        <a:rPr kumimoji="1" lang="en-US" altLang="ja-JP"/>
                        <a:t>Z</a:t>
                      </a:r>
                      <a:endParaRPr kumimoji="1" lang="ja-JP" altLang="en-US"/>
                    </a:p>
                  </a:txBody>
                  <a:tcPr/>
                </a:tc>
                <a:tc>
                  <a:txBody>
                    <a:bodyPr/>
                    <a:lstStyle/>
                    <a:p>
                      <a:r>
                        <a:rPr kumimoji="1" lang="en-US" altLang="ja-JP"/>
                        <a:t>7/3</a:t>
                      </a:r>
                      <a:endParaRPr kumimoji="1" lang="ja-JP" altLang="en-US"/>
                    </a:p>
                  </a:txBody>
                  <a:tcPr/>
                </a:tc>
                <a:tc>
                  <a:txBody>
                    <a:bodyPr/>
                    <a:lstStyle/>
                    <a:p>
                      <a:r>
                        <a:rPr kumimoji="1" lang="ja-JP" altLang="en-US"/>
                        <a:t>体調不良</a:t>
                      </a:r>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2108191028"/>
                  </a:ext>
                </a:extLst>
              </a:tr>
              <a:tr h="370840">
                <a:tc>
                  <a:txBody>
                    <a:bodyPr/>
                    <a:lstStyle/>
                    <a:p>
                      <a:r>
                        <a:rPr kumimoji="1" lang="en-US" altLang="ja-JP"/>
                        <a:t>5</a:t>
                      </a:r>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2589568264"/>
                  </a:ext>
                </a:extLst>
              </a:tr>
              <a:tr h="370840">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799265842"/>
                  </a:ext>
                </a:extLst>
              </a:tr>
              <a:tr h="370840">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3835763968"/>
                  </a:ext>
                </a:extLst>
              </a:tr>
            </a:tbl>
          </a:graphicData>
        </a:graphic>
      </p:graphicFrame>
      <p:sp>
        <p:nvSpPr>
          <p:cNvPr id="3" name="テキスト ボックス 2">
            <a:extLst>
              <a:ext uri="{FF2B5EF4-FFF2-40B4-BE49-F238E27FC236}">
                <a16:creationId xmlns:a16="http://schemas.microsoft.com/office/drawing/2014/main" id="{1ACF486C-F945-4057-ACF4-D621EA334EF4}"/>
              </a:ext>
            </a:extLst>
          </p:cNvPr>
          <p:cNvSpPr txBox="1"/>
          <p:nvPr/>
        </p:nvSpPr>
        <p:spPr>
          <a:xfrm>
            <a:off x="921621" y="1972672"/>
            <a:ext cx="2954655" cy="461665"/>
          </a:xfrm>
          <a:prstGeom prst="rect">
            <a:avLst/>
          </a:prstGeom>
          <a:noFill/>
        </p:spPr>
        <p:txBody>
          <a:bodyPr wrap="none" rtlCol="0">
            <a:spAutoFit/>
          </a:bodyPr>
          <a:lstStyle/>
          <a:p>
            <a:r>
              <a:rPr kumimoji="1" lang="ja-JP" altLang="en-US" sz="2400" b="1"/>
              <a:t>例：発生状況の整理</a:t>
            </a:r>
          </a:p>
        </p:txBody>
      </p:sp>
      <p:sp>
        <p:nvSpPr>
          <p:cNvPr id="5" name="テキスト ボックス 4">
            <a:extLst>
              <a:ext uri="{FF2B5EF4-FFF2-40B4-BE49-F238E27FC236}">
                <a16:creationId xmlns:a16="http://schemas.microsoft.com/office/drawing/2014/main" id="{F595457E-B088-43F9-9012-0A6B7DE2D2E1}"/>
              </a:ext>
            </a:extLst>
          </p:cNvPr>
          <p:cNvSpPr txBox="1"/>
          <p:nvPr/>
        </p:nvSpPr>
        <p:spPr>
          <a:xfrm>
            <a:off x="493016" y="5628360"/>
            <a:ext cx="11381065" cy="523220"/>
          </a:xfrm>
          <a:prstGeom prst="rect">
            <a:avLst/>
          </a:prstGeom>
          <a:solidFill>
            <a:srgbClr val="FFFF00"/>
          </a:solidFill>
          <a:ln w="15875">
            <a:solidFill>
              <a:schemeClr val="tx1"/>
            </a:solidFill>
          </a:ln>
        </p:spPr>
        <p:txBody>
          <a:bodyPr wrap="square" rtlCol="0">
            <a:spAutoFit/>
          </a:bodyPr>
          <a:lstStyle/>
          <a:p>
            <a:r>
              <a:rPr kumimoji="1" lang="ja-JP" altLang="en-US" sz="2800">
                <a:solidFill>
                  <a:srgbClr val="FF0000"/>
                </a:solidFill>
              </a:rPr>
              <a:t>職員がいつも見れるように、ホワイトボートに貼る等！見える化を！</a:t>
            </a:r>
          </a:p>
        </p:txBody>
      </p:sp>
    </p:spTree>
    <p:extLst>
      <p:ext uri="{BB962C8B-B14F-4D97-AF65-F5344CB8AC3E}">
        <p14:creationId xmlns:p14="http://schemas.microsoft.com/office/powerpoint/2010/main" val="179600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804373-00E8-4551-8E2C-77C13581ECEF}"/>
              </a:ext>
            </a:extLst>
          </p:cNvPr>
          <p:cNvSpPr>
            <a:spLocks noGrp="1"/>
          </p:cNvSpPr>
          <p:nvPr>
            <p:ph type="title"/>
          </p:nvPr>
        </p:nvSpPr>
        <p:spPr>
          <a:xfrm>
            <a:off x="677334" y="609600"/>
            <a:ext cx="8596668" cy="946826"/>
          </a:xfrm>
          <a:solidFill>
            <a:schemeClr val="accent4">
              <a:lumMod val="20000"/>
              <a:lumOff val="80000"/>
            </a:schemeClr>
          </a:solidFill>
          <a:ln w="25400">
            <a:solidFill>
              <a:srgbClr val="FF0000"/>
            </a:solidFill>
          </a:ln>
        </p:spPr>
        <p:txBody>
          <a:bodyPr>
            <a:normAutofit/>
          </a:bodyPr>
          <a:lstStyle/>
          <a:p>
            <a:r>
              <a:rPr kumimoji="1" lang="ja-JP" altLang="en-US" sz="4000">
                <a:solidFill>
                  <a:schemeClr val="tx1"/>
                </a:solidFill>
                <a:latin typeface="HGP創英角ﾎﾟｯﾌﾟ体" panose="040B0A00000000000000" pitchFamily="50" charset="-128"/>
                <a:ea typeface="HGP創英角ﾎﾟｯﾌﾟ体" panose="040B0A00000000000000" pitchFamily="50" charset="-128"/>
              </a:rPr>
              <a:t>対応③保健所や嘱託医への報告、相談</a:t>
            </a:r>
          </a:p>
        </p:txBody>
      </p:sp>
      <p:sp>
        <p:nvSpPr>
          <p:cNvPr id="3" name="コンテンツ プレースホルダー 2">
            <a:extLst>
              <a:ext uri="{FF2B5EF4-FFF2-40B4-BE49-F238E27FC236}">
                <a16:creationId xmlns:a16="http://schemas.microsoft.com/office/drawing/2014/main" id="{05B943BC-BF1C-4812-BA8B-711A69A20C1C}"/>
              </a:ext>
            </a:extLst>
          </p:cNvPr>
          <p:cNvSpPr>
            <a:spLocks noGrp="1"/>
          </p:cNvSpPr>
          <p:nvPr>
            <p:ph idx="1"/>
          </p:nvPr>
        </p:nvSpPr>
        <p:spPr>
          <a:xfrm>
            <a:off x="677333" y="2160589"/>
            <a:ext cx="10451109" cy="4087811"/>
          </a:xfrm>
        </p:spPr>
        <p:txBody>
          <a:bodyPr>
            <a:normAutofit lnSpcReduction="10000"/>
          </a:bodyPr>
          <a:lstStyle/>
          <a:p>
            <a:r>
              <a:rPr kumimoji="1" lang="ja-JP" altLang="en-US" sz="3200" dirty="0"/>
              <a:t>状況に応じ、速やかに保健所や嘱託医に報告、相談</a:t>
            </a:r>
            <a:endParaRPr kumimoji="1" lang="en-US" altLang="ja-JP" sz="3200" dirty="0"/>
          </a:p>
          <a:p>
            <a:pPr marL="0" indent="0">
              <a:buNone/>
            </a:pPr>
            <a:r>
              <a:rPr kumimoji="1" lang="ja-JP" altLang="en-US" sz="3200" dirty="0"/>
              <a:t>　</a:t>
            </a:r>
            <a:r>
              <a:rPr kumimoji="1" lang="ja-JP" altLang="en-US" sz="3200" b="1" dirty="0">
                <a:solidFill>
                  <a:srgbClr val="FF0000"/>
                </a:solidFill>
              </a:rPr>
              <a:t>重症化防止！！</a:t>
            </a:r>
            <a:endParaRPr kumimoji="1" lang="en-US" altLang="ja-JP" sz="3200" b="1" dirty="0">
              <a:solidFill>
                <a:srgbClr val="FF0000"/>
              </a:solidFill>
            </a:endParaRPr>
          </a:p>
          <a:p>
            <a:endParaRPr kumimoji="1" lang="en-US" altLang="ja-JP" sz="3200" dirty="0">
              <a:solidFill>
                <a:srgbClr val="FF0000"/>
              </a:solidFill>
            </a:endParaRPr>
          </a:p>
          <a:p>
            <a:r>
              <a:rPr lang="ja-JP" altLang="en-US" sz="3200" dirty="0"/>
              <a:t>保健所に平面図、職員および利用者の名簿、</a:t>
            </a:r>
            <a:endParaRPr lang="en-US" altLang="ja-JP" sz="3200" dirty="0"/>
          </a:p>
          <a:p>
            <a:pPr marL="0" indent="0">
              <a:buNone/>
            </a:pPr>
            <a:r>
              <a:rPr lang="ja-JP" altLang="en-US" sz="3200" dirty="0"/>
              <a:t>　健康状態についてメール等で提出</a:t>
            </a:r>
            <a:endParaRPr lang="en-US" altLang="ja-JP" sz="3200" dirty="0"/>
          </a:p>
          <a:p>
            <a:pPr marL="0" indent="0">
              <a:buNone/>
            </a:pPr>
            <a:endParaRPr lang="en-US" altLang="ja-JP" sz="3200" dirty="0"/>
          </a:p>
          <a:p>
            <a:r>
              <a:rPr lang="ja-JP" altLang="en-US" sz="3200" dirty="0"/>
              <a:t>ゾーニング、感染防御対策の検討</a:t>
            </a:r>
            <a:endParaRPr lang="en-US" altLang="ja-JP" sz="3200" dirty="0"/>
          </a:p>
        </p:txBody>
      </p:sp>
    </p:spTree>
    <p:extLst>
      <p:ext uri="{BB962C8B-B14F-4D97-AF65-F5344CB8AC3E}">
        <p14:creationId xmlns:p14="http://schemas.microsoft.com/office/powerpoint/2010/main" val="453950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486228" y="241543"/>
            <a:ext cx="10849429" cy="1378857"/>
          </a:xfrm>
          <a:solidFill>
            <a:schemeClr val="accent1">
              <a:lumMod val="75000"/>
            </a:schemeClr>
          </a:solidFill>
          <a:ln>
            <a:solidFill>
              <a:schemeClr val="accent1">
                <a:lumMod val="60000"/>
                <a:lumOff val="40000"/>
              </a:schemeClr>
            </a:solidFill>
          </a:ln>
        </p:spPr>
        <p:txBody>
          <a:bodyPr>
            <a:normAutofit/>
          </a:bodyPr>
          <a:lstStyle/>
          <a:p>
            <a:pPr algn="ctr"/>
            <a:r>
              <a:rPr lang="ja-JP" altLang="en-US" sz="3600" b="1">
                <a:solidFill>
                  <a:schemeClr val="bg1"/>
                </a:solidFill>
                <a:latin typeface="BIZ UDPゴシック" panose="020B0400000000000000" pitchFamily="50" charset="-128"/>
                <a:ea typeface="BIZ UDPゴシック" panose="020B0400000000000000" pitchFamily="50" charset="-128"/>
              </a:rPr>
              <a:t>感染源の追及や拡大防止対策の検討に必要なもの</a:t>
            </a:r>
            <a:br>
              <a:rPr lang="en-US" altLang="ja-JP" sz="3600" b="1">
                <a:solidFill>
                  <a:schemeClr val="bg1"/>
                </a:solidFill>
                <a:latin typeface="BIZ UDPゴシック" panose="020B0400000000000000" pitchFamily="50" charset="-128"/>
                <a:ea typeface="BIZ UDPゴシック" panose="020B0400000000000000" pitchFamily="50" charset="-128"/>
              </a:rPr>
            </a:br>
            <a:r>
              <a:rPr lang="ja-JP" altLang="en-US" sz="3600" b="1">
                <a:solidFill>
                  <a:schemeClr val="bg1"/>
                </a:solidFill>
                <a:latin typeface="BIZ UDPゴシック" panose="020B0400000000000000" pitchFamily="50" charset="-128"/>
                <a:ea typeface="BIZ UDPゴシック" panose="020B0400000000000000" pitchFamily="50" charset="-128"/>
              </a:rPr>
              <a:t>（</a:t>
            </a:r>
            <a:r>
              <a:rPr lang="ja-JP" altLang="en-US" b="1">
                <a:solidFill>
                  <a:schemeClr val="bg1"/>
                </a:solidFill>
                <a:latin typeface="BIZ UDPゴシック" panose="020B0400000000000000" pitchFamily="50" charset="-128"/>
                <a:ea typeface="BIZ UDPゴシック" panose="020B0400000000000000" pitchFamily="50" charset="-128"/>
              </a:rPr>
              <a:t>平時から準備しておくと良い）</a:t>
            </a: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486228" y="1746913"/>
            <a:ext cx="11896840" cy="5915547"/>
          </a:xfrm>
        </p:spPr>
        <p:txBody>
          <a:bodyPr>
            <a:normAutofit/>
          </a:bodyPr>
          <a:lstStyle/>
          <a:p>
            <a:pPr marL="0" indent="0">
              <a:buNone/>
            </a:pPr>
            <a:r>
              <a:rPr lang="ja-JP" altLang="en-US" sz="2400"/>
              <a:t>　・</a:t>
            </a:r>
            <a:r>
              <a:rPr lang="ja-JP" altLang="en-US" sz="2400">
                <a:latin typeface="+mn-ea"/>
              </a:rPr>
              <a:t>施設概要、職員数、入所者数、嘱託医、行事予定表</a:t>
            </a:r>
            <a:endParaRPr lang="en-US" altLang="ja-JP" sz="2400">
              <a:latin typeface="+mn-ea"/>
            </a:endParaRPr>
          </a:p>
          <a:p>
            <a:pPr marL="0" indent="0">
              <a:buNone/>
            </a:pPr>
            <a:r>
              <a:rPr lang="ja-JP" altLang="en-US" sz="2400"/>
              <a:t>　・平面図（部屋の大きさと換気の状況、有症者の導線がわかるもの</a:t>
            </a:r>
            <a:r>
              <a:rPr lang="ja-JP" altLang="en-US" sz="2400">
                <a:latin typeface="+mn-ea"/>
              </a:rPr>
              <a:t>）</a:t>
            </a:r>
            <a:endParaRPr lang="en-US" altLang="ja-JP" sz="2400">
              <a:latin typeface="+mn-ea"/>
            </a:endParaRPr>
          </a:p>
          <a:p>
            <a:pPr marL="0" indent="0">
              <a:buNone/>
            </a:pPr>
            <a:r>
              <a:rPr lang="ja-JP" altLang="en-US" sz="2400"/>
              <a:t>　</a:t>
            </a:r>
            <a:r>
              <a:rPr lang="ja-JP" altLang="en-US" sz="2400">
                <a:latin typeface="+mn-ea"/>
              </a:rPr>
              <a:t>・勤務表</a:t>
            </a:r>
            <a:endParaRPr lang="en-US" altLang="ja-JP" sz="2400">
              <a:latin typeface="+mn-ea"/>
            </a:endParaRPr>
          </a:p>
          <a:p>
            <a:pPr marL="0" indent="0">
              <a:buNone/>
            </a:pPr>
            <a:r>
              <a:rPr lang="ja-JP" altLang="en-US" sz="2400">
                <a:latin typeface="+mn-ea"/>
              </a:rPr>
              <a:t>　・有症職員（サザエさん）の業務内容、動線</a:t>
            </a:r>
            <a:endParaRPr lang="en-US" altLang="ja-JP" sz="2400"/>
          </a:p>
          <a:p>
            <a:pPr marL="0" indent="0">
              <a:buNone/>
            </a:pPr>
            <a:r>
              <a:rPr lang="ja-JP" altLang="en-US" sz="2400"/>
              <a:t>　・有症職員、入所者の健康観察一覧</a:t>
            </a:r>
            <a:r>
              <a:rPr lang="ja-JP" altLang="en-US" sz="2000"/>
              <a:t>（氏名、年齢、性別、基礎疾患、症状、検査結果等）</a:t>
            </a:r>
            <a:endParaRPr lang="en-US" altLang="ja-JP" sz="2200"/>
          </a:p>
          <a:p>
            <a:pPr marL="0" indent="0">
              <a:buNone/>
            </a:pPr>
            <a:r>
              <a:rPr lang="ja-JP" altLang="en-US" sz="2400"/>
              <a:t>　・更衣室や休憩室等の密でマスクを外す機会の多い場所の利用者、時間、人数</a:t>
            </a:r>
            <a:endParaRPr lang="en-US" altLang="ja-JP" sz="2400"/>
          </a:p>
          <a:p>
            <a:pPr marL="0" indent="0">
              <a:buNone/>
            </a:pPr>
            <a:r>
              <a:rPr lang="ja-JP" altLang="en-US" sz="2400"/>
              <a:t>　・職員と入所者のマスク着用の把握</a:t>
            </a:r>
            <a:endParaRPr lang="en-US" altLang="ja-JP" sz="2400"/>
          </a:p>
          <a:p>
            <a:pPr marL="0" indent="0">
              <a:buNone/>
            </a:pPr>
            <a:r>
              <a:rPr lang="ja-JP" altLang="en-US" sz="2400"/>
              <a:t>　・施設内の換気状況、換気時間、消毒状況、清掃の頻度や範囲等、感染防御の状況　</a:t>
            </a:r>
            <a:endParaRPr lang="en-US" altLang="ja-JP" sz="2400"/>
          </a:p>
          <a:p>
            <a:pPr marL="0" indent="0">
              <a:buNone/>
            </a:pPr>
            <a:r>
              <a:rPr lang="ja-JP" altLang="en-US" sz="2400"/>
              <a:t>　・</a:t>
            </a:r>
            <a:r>
              <a:rPr lang="ja-JP" altLang="en-US" sz="2400" u="sng"/>
              <a:t>嘱託医、市町担当課との情報共有、報告方法、内容</a:t>
            </a:r>
            <a:endParaRPr lang="en-US" altLang="ja-JP" sz="2400" u="sng"/>
          </a:p>
          <a:p>
            <a:pPr marL="0" indent="0">
              <a:buNone/>
            </a:pPr>
            <a:r>
              <a:rPr lang="ja-JP" altLang="en-US" sz="2400"/>
              <a:t>　・</a:t>
            </a:r>
            <a:r>
              <a:rPr lang="ja-JP" altLang="en-US" sz="2400" u="sng"/>
              <a:t>家族への情報提供方法</a:t>
            </a:r>
            <a:endParaRPr lang="en-US" altLang="ja-JP" sz="2400" u="sng"/>
          </a:p>
          <a:p>
            <a:pPr marL="0" indent="0">
              <a:buNone/>
            </a:pPr>
            <a:endParaRPr lang="en-US" altLang="ja-JP" sz="2400"/>
          </a:p>
        </p:txBody>
      </p:sp>
      <p:sp>
        <p:nvSpPr>
          <p:cNvPr id="4" name="スライド番号プレースホルダー 3">
            <a:extLst>
              <a:ext uri="{FF2B5EF4-FFF2-40B4-BE49-F238E27FC236}">
                <a16:creationId xmlns:a16="http://schemas.microsoft.com/office/drawing/2014/main" id="{83D5A6AD-9906-4ADB-822E-30ABAAF95758}"/>
              </a:ext>
            </a:extLst>
          </p:cNvPr>
          <p:cNvSpPr>
            <a:spLocks noGrp="1"/>
          </p:cNvSpPr>
          <p:nvPr>
            <p:ph type="sldNum" sz="quarter" idx="12"/>
          </p:nvPr>
        </p:nvSpPr>
        <p:spPr/>
        <p:txBody>
          <a:bodyPr/>
          <a:lstStyle/>
          <a:p>
            <a:fld id="{AEA97E42-CDB2-4647-ABED-1CCC9FBCDBEC}" type="slidenum">
              <a:rPr kumimoji="1" lang="ja-JP" altLang="en-US" smtClean="0"/>
              <a:pPr/>
              <a:t>13</a:t>
            </a:fld>
            <a:endParaRPr kumimoji="1" lang="ja-JP" altLang="en-US"/>
          </a:p>
        </p:txBody>
      </p:sp>
    </p:spTree>
    <p:extLst>
      <p:ext uri="{BB962C8B-B14F-4D97-AF65-F5344CB8AC3E}">
        <p14:creationId xmlns:p14="http://schemas.microsoft.com/office/powerpoint/2010/main" val="2842298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00FDFE42-47FD-F7C3-DFC4-A73B354AD0D7}"/>
              </a:ext>
            </a:extLst>
          </p:cNvPr>
          <p:cNvSpPr>
            <a:spLocks noGrp="1"/>
          </p:cNvSpPr>
          <p:nvPr>
            <p:ph idx="1"/>
          </p:nvPr>
        </p:nvSpPr>
        <p:spPr>
          <a:xfrm>
            <a:off x="890285" y="1798753"/>
            <a:ext cx="11167533" cy="4111483"/>
          </a:xfrm>
        </p:spPr>
        <p:txBody>
          <a:bodyPr>
            <a:normAutofit fontScale="92500"/>
          </a:bodyPr>
          <a:lstStyle/>
          <a:p>
            <a:r>
              <a:rPr lang="ja-JP" altLang="en-US" sz="4000"/>
              <a:t>指揮命令系統を確立し、</a:t>
            </a:r>
            <a:endParaRPr lang="en-US" altLang="ja-JP" sz="4000"/>
          </a:p>
          <a:p>
            <a:r>
              <a:rPr lang="ja-JP" altLang="en-US" sz="4000"/>
              <a:t>サザエさんの勤務状況や</a:t>
            </a:r>
            <a:endParaRPr lang="en-US" altLang="ja-JP" sz="4000"/>
          </a:p>
          <a:p>
            <a:pPr marL="0" indent="0">
              <a:buNone/>
            </a:pPr>
            <a:r>
              <a:rPr lang="ja-JP" altLang="en-US" sz="4000"/>
              <a:t>　入所者および職員との接触状況等を確認しました。</a:t>
            </a:r>
            <a:endParaRPr lang="en-US" altLang="ja-JP" sz="4000"/>
          </a:p>
          <a:p>
            <a:pPr marL="0" indent="0">
              <a:buNone/>
            </a:pPr>
            <a:endParaRPr lang="en-US" altLang="ja-JP" sz="4000"/>
          </a:p>
          <a:p>
            <a:pPr marL="0" indent="0">
              <a:buNone/>
            </a:pPr>
            <a:r>
              <a:rPr lang="ja-JP" altLang="en-US" sz="4000"/>
              <a:t>　　　</a:t>
            </a:r>
            <a:endParaRPr lang="en-US" altLang="ja-JP" sz="4000"/>
          </a:p>
          <a:p>
            <a:pPr marL="0" indent="0">
              <a:buNone/>
            </a:pPr>
            <a:r>
              <a:rPr lang="ja-JP" altLang="en-US" sz="4000"/>
              <a:t>　</a:t>
            </a:r>
            <a:r>
              <a:rPr lang="ja-JP" altLang="en-US" sz="4000" b="1">
                <a:solidFill>
                  <a:srgbClr val="FF0000"/>
                </a:solidFill>
              </a:rPr>
              <a:t>情報を整理し現状を分析してみましょう。</a:t>
            </a:r>
          </a:p>
        </p:txBody>
      </p:sp>
      <p:sp>
        <p:nvSpPr>
          <p:cNvPr id="3" name="矢印: 下 2">
            <a:extLst>
              <a:ext uri="{FF2B5EF4-FFF2-40B4-BE49-F238E27FC236}">
                <a16:creationId xmlns:a16="http://schemas.microsoft.com/office/drawing/2014/main" id="{460075EA-B8A8-CF7F-805B-F12B1FA1E7A3}"/>
              </a:ext>
            </a:extLst>
          </p:cNvPr>
          <p:cNvSpPr/>
          <p:nvPr/>
        </p:nvSpPr>
        <p:spPr>
          <a:xfrm>
            <a:off x="4664074" y="4115310"/>
            <a:ext cx="2156346" cy="6414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7">
            <a:extLst>
              <a:ext uri="{FF2B5EF4-FFF2-40B4-BE49-F238E27FC236}">
                <a16:creationId xmlns:a16="http://schemas.microsoft.com/office/drawing/2014/main" id="{78B836C7-1E77-ECA5-7680-09FDB2369B18}"/>
              </a:ext>
            </a:extLst>
          </p:cNvPr>
          <p:cNvSpPr txBox="1">
            <a:spLocks/>
          </p:cNvSpPr>
          <p:nvPr/>
        </p:nvSpPr>
        <p:spPr>
          <a:xfrm>
            <a:off x="903581" y="359936"/>
            <a:ext cx="9677333" cy="894935"/>
          </a:xfrm>
          <a:prstGeom prst="rect">
            <a:avLst/>
          </a:prstGeom>
          <a:solidFill>
            <a:schemeClr val="accent1">
              <a:lumMod val="20000"/>
              <a:lumOff val="80000"/>
            </a:schemeClr>
          </a:solidFill>
          <a:ln>
            <a:solidFill>
              <a:schemeClr val="tx1"/>
            </a:solidFill>
          </a:ln>
        </p:spPr>
        <p:txBody>
          <a:bodyPr vert="horz" lIns="91440" tIns="45720" rIns="91440" bIns="45720" rtlCol="0" anchor="t">
            <a:norm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000" b="1">
                <a:solidFill>
                  <a:schemeClr val="tx1"/>
                </a:solidFill>
              </a:rPr>
              <a:t>　　　情報の整理とアセスメント</a:t>
            </a:r>
          </a:p>
        </p:txBody>
      </p:sp>
    </p:spTree>
    <p:extLst>
      <p:ext uri="{BB962C8B-B14F-4D97-AF65-F5344CB8AC3E}">
        <p14:creationId xmlns:p14="http://schemas.microsoft.com/office/powerpoint/2010/main" val="2734169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652318" y="153204"/>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b="1">
                <a:solidFill>
                  <a:schemeClr val="bg1"/>
                </a:solidFill>
                <a:latin typeface="BIZ UDゴシック" panose="020B0400000000000000" pitchFamily="49" charset="-128"/>
                <a:ea typeface="BIZ UDゴシック" panose="020B0400000000000000" pitchFamily="49" charset="-128"/>
              </a:rPr>
              <a:t>（施設概要）</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652318" y="1210756"/>
            <a:ext cx="10684214" cy="4648043"/>
          </a:xfrm>
        </p:spPr>
        <p:txBody>
          <a:bodyPr>
            <a:noAutofit/>
          </a:bodyPr>
          <a:lstStyle/>
          <a:p>
            <a:pPr marL="0" indent="0">
              <a:buNone/>
            </a:pPr>
            <a:r>
              <a:rPr lang="ja-JP" altLang="en-US" sz="3200">
                <a:latin typeface="+mn-ea"/>
              </a:rPr>
              <a:t>・施設は４階建て</a:t>
            </a:r>
            <a:endParaRPr lang="en-US" altLang="ja-JP" sz="3200">
              <a:latin typeface="+mn-ea"/>
            </a:endParaRPr>
          </a:p>
          <a:p>
            <a:pPr marL="0" indent="0">
              <a:buNone/>
            </a:pPr>
            <a:endParaRPr lang="en-US" altLang="ja-JP" sz="3200">
              <a:latin typeface="+mn-ea"/>
            </a:endParaRPr>
          </a:p>
          <a:p>
            <a:pPr marL="0" indent="0">
              <a:buNone/>
            </a:pPr>
            <a:r>
              <a:rPr lang="ja-JP" altLang="en-US" sz="3200">
                <a:latin typeface="+mn-ea"/>
              </a:rPr>
              <a:t>・東棟と西棟に１０部屋ずつの個室（ユニット型）</a:t>
            </a:r>
            <a:endParaRPr lang="en-US" altLang="ja-JP" sz="3200">
              <a:latin typeface="+mn-ea"/>
            </a:endParaRPr>
          </a:p>
          <a:p>
            <a:pPr marL="0" indent="0">
              <a:buNone/>
            </a:pPr>
            <a:endParaRPr lang="en-US" altLang="ja-JP" sz="3200">
              <a:latin typeface="+mn-ea"/>
            </a:endParaRPr>
          </a:p>
          <a:p>
            <a:pPr marL="0" indent="0">
              <a:buNone/>
            </a:pPr>
            <a:r>
              <a:rPr lang="ja-JP" altLang="en-US" sz="3200">
                <a:latin typeface="+mn-ea"/>
              </a:rPr>
              <a:t>・入所定員は８０名</a:t>
            </a:r>
            <a:endParaRPr lang="en-US" altLang="ja-JP" sz="3200">
              <a:latin typeface="+mn-ea"/>
            </a:endParaRPr>
          </a:p>
          <a:p>
            <a:pPr marL="0" indent="0">
              <a:buNone/>
            </a:pPr>
            <a:endParaRPr lang="en-US" altLang="ja-JP" sz="3200">
              <a:latin typeface="+mn-ea"/>
            </a:endParaRPr>
          </a:p>
          <a:p>
            <a:pPr marL="0" indent="0">
              <a:buNone/>
            </a:pPr>
            <a:r>
              <a:rPr lang="ja-JP" altLang="en-US" sz="3200">
                <a:latin typeface="+mn-ea"/>
              </a:rPr>
              <a:t>・職員は計７０名</a:t>
            </a:r>
            <a:endParaRPr lang="en-US" altLang="ja-JP" sz="3200">
              <a:latin typeface="+mn-ea"/>
            </a:endParaRPr>
          </a:p>
          <a:p>
            <a:pPr marL="0" indent="0">
              <a:buNone/>
            </a:pPr>
            <a:r>
              <a:rPr lang="ja-JP" altLang="en-US" sz="3200">
                <a:latin typeface="+mn-ea"/>
              </a:rPr>
              <a:t>　介護職員５２名、看護職員６名、事務職員５名、</a:t>
            </a:r>
            <a:endParaRPr lang="en-US" altLang="ja-JP" sz="3200">
              <a:latin typeface="+mn-ea"/>
            </a:endParaRPr>
          </a:p>
          <a:p>
            <a:pPr marL="0" indent="0">
              <a:buNone/>
            </a:pPr>
            <a:r>
              <a:rPr lang="ja-JP" altLang="en-US" sz="3200">
                <a:latin typeface="+mn-ea"/>
              </a:rPr>
              <a:t>　その他職員（生活相談員、給食職員等）７名</a:t>
            </a:r>
            <a:endParaRPr lang="en-US" altLang="ja-JP" sz="3200">
              <a:latin typeface="+mn-ea"/>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15</a:t>
            </a:fld>
            <a:endParaRPr kumimoji="1" lang="ja-JP" altLang="en-US"/>
          </a:p>
        </p:txBody>
      </p:sp>
      <p:pic>
        <p:nvPicPr>
          <p:cNvPr id="34" name="オーディオ 33">
            <a:hlinkClick r:id="" action="ppaction://media"/>
            <a:extLst>
              <a:ext uri="{FF2B5EF4-FFF2-40B4-BE49-F238E27FC236}">
                <a16:creationId xmlns:a16="http://schemas.microsoft.com/office/drawing/2014/main" id="{2A486624-7CDF-2715-C57D-0A91EFB88456}"/>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58335836"/>
      </p:ext>
    </p:extLst>
  </p:cSld>
  <p:clrMapOvr>
    <a:masterClrMapping/>
  </p:clrMapOvr>
  <mc:AlternateContent xmlns:mc="http://schemas.openxmlformats.org/markup-compatibility/2006" xmlns:p14="http://schemas.microsoft.com/office/powerpoint/2010/main">
    <mc:Choice Requires="p14">
      <p:transition spd="slow" p14:dur="2000" advTm="31595"/>
    </mc:Choice>
    <mc:Fallback xmlns="">
      <p:transition spd="slow" advTm="31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b="1">
                <a:solidFill>
                  <a:schemeClr val="bg1"/>
                </a:solidFill>
                <a:latin typeface="BIZ UDゴシック" panose="020B0400000000000000" pitchFamily="49" charset="-128"/>
                <a:ea typeface="BIZ UDゴシック" panose="020B0400000000000000" pitchFamily="49" charset="-128"/>
              </a:rPr>
              <a:t>（施設概要）</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933855" y="1089874"/>
            <a:ext cx="9452043" cy="5690306"/>
          </a:xfrm>
        </p:spPr>
        <p:txBody>
          <a:bodyPr>
            <a:normAutofit lnSpcReduction="10000"/>
          </a:bodyPr>
          <a:lstStyle/>
          <a:p>
            <a:pPr marL="0" indent="0">
              <a:buNone/>
            </a:pPr>
            <a:r>
              <a:rPr lang="ja-JP" altLang="en-US" sz="3600">
                <a:latin typeface="+mn-ea"/>
              </a:rPr>
              <a:t>・かもめ荘の介護士の勤務は以下のとおり</a:t>
            </a:r>
            <a:endParaRPr lang="en-US" altLang="ja-JP" sz="3600">
              <a:latin typeface="+mn-ea"/>
            </a:endParaRPr>
          </a:p>
          <a:p>
            <a:pPr marL="0" indent="0">
              <a:buNone/>
            </a:pPr>
            <a:r>
              <a:rPr lang="ja-JP" altLang="en-US" sz="3600">
                <a:latin typeface="+mn-ea"/>
              </a:rPr>
              <a:t>　　　早　 出　　</a:t>
            </a:r>
            <a:r>
              <a:rPr lang="en-US" altLang="ja-JP" sz="3600">
                <a:latin typeface="+mn-ea"/>
              </a:rPr>
              <a:t>7:00</a:t>
            </a:r>
            <a:r>
              <a:rPr lang="ja-JP" altLang="en-US" sz="3600">
                <a:latin typeface="+mn-ea"/>
              </a:rPr>
              <a:t>～</a:t>
            </a:r>
            <a:r>
              <a:rPr lang="en-US" altLang="ja-JP" sz="3600">
                <a:latin typeface="+mn-ea"/>
              </a:rPr>
              <a:t>16:00</a:t>
            </a:r>
          </a:p>
          <a:p>
            <a:pPr marL="0" indent="0">
              <a:buNone/>
            </a:pPr>
            <a:r>
              <a:rPr lang="ja-JP" altLang="en-US" sz="3600">
                <a:latin typeface="+mn-ea"/>
              </a:rPr>
              <a:t>　　　日　 勤　　</a:t>
            </a:r>
            <a:r>
              <a:rPr lang="en-US" altLang="ja-JP" sz="3600">
                <a:latin typeface="+mn-ea"/>
              </a:rPr>
              <a:t>9:00</a:t>
            </a:r>
            <a:r>
              <a:rPr lang="ja-JP" altLang="en-US" sz="3600">
                <a:latin typeface="+mn-ea"/>
              </a:rPr>
              <a:t>～</a:t>
            </a:r>
            <a:r>
              <a:rPr lang="en-US" altLang="ja-JP" sz="3600">
                <a:latin typeface="+mn-ea"/>
              </a:rPr>
              <a:t>18:00</a:t>
            </a:r>
          </a:p>
          <a:p>
            <a:pPr marL="0" indent="0">
              <a:buNone/>
            </a:pPr>
            <a:r>
              <a:rPr lang="ja-JP" altLang="en-US" sz="3600">
                <a:latin typeface="+mn-ea"/>
              </a:rPr>
              <a:t>　　　長夜勤   </a:t>
            </a:r>
            <a:r>
              <a:rPr lang="en-US" altLang="ja-JP" sz="3600">
                <a:latin typeface="+mn-ea"/>
              </a:rPr>
              <a:t>17:00</a:t>
            </a:r>
            <a:r>
              <a:rPr lang="ja-JP" altLang="en-US" sz="3600">
                <a:latin typeface="+mn-ea"/>
              </a:rPr>
              <a:t>～翌</a:t>
            </a:r>
            <a:r>
              <a:rPr lang="en-US" altLang="ja-JP" sz="3600">
                <a:latin typeface="+mn-ea"/>
              </a:rPr>
              <a:t>7:30</a:t>
            </a:r>
          </a:p>
          <a:p>
            <a:pPr marL="0" indent="0">
              <a:buNone/>
            </a:pPr>
            <a:r>
              <a:rPr lang="ja-JP" altLang="en-US" sz="3600">
                <a:latin typeface="+mn-ea"/>
              </a:rPr>
              <a:t>　　　夜　 勤　 </a:t>
            </a:r>
            <a:r>
              <a:rPr lang="en-US" altLang="ja-JP" sz="3600">
                <a:latin typeface="+mn-ea"/>
              </a:rPr>
              <a:t>22:00</a:t>
            </a:r>
            <a:r>
              <a:rPr lang="ja-JP" altLang="en-US" sz="3600">
                <a:latin typeface="+mn-ea"/>
              </a:rPr>
              <a:t>～翌</a:t>
            </a:r>
            <a:r>
              <a:rPr lang="en-US" altLang="ja-JP" sz="3600">
                <a:latin typeface="+mn-ea"/>
              </a:rPr>
              <a:t>9:30</a:t>
            </a:r>
          </a:p>
          <a:p>
            <a:pPr marL="0" indent="0">
              <a:buNone/>
            </a:pPr>
            <a:endParaRPr lang="en-US" altLang="ja-JP" sz="3600">
              <a:latin typeface="+mn-ea"/>
            </a:endParaRPr>
          </a:p>
          <a:p>
            <a:pPr marL="0" indent="0">
              <a:buNone/>
            </a:pPr>
            <a:r>
              <a:rPr lang="ja-JP" altLang="en-US" sz="3600">
                <a:latin typeface="+mn-ea"/>
              </a:rPr>
              <a:t>・夜勤は東西のユニットを往来する。</a:t>
            </a:r>
            <a:endParaRPr lang="en-US" altLang="ja-JP" sz="3600">
              <a:latin typeface="+mn-ea"/>
            </a:endParaRPr>
          </a:p>
          <a:p>
            <a:pPr marL="0" indent="0">
              <a:buNone/>
            </a:pPr>
            <a:endParaRPr lang="en-US" altLang="ja-JP" sz="3600">
              <a:latin typeface="+mn-ea"/>
            </a:endParaRPr>
          </a:p>
          <a:p>
            <a:pPr marL="0" indent="0">
              <a:buNone/>
            </a:pPr>
            <a:r>
              <a:rPr lang="ja-JP" altLang="en-US" sz="3600">
                <a:latin typeface="+mn-ea"/>
              </a:rPr>
              <a:t>・協力医療機関はかもめ病院</a:t>
            </a:r>
            <a:endParaRPr lang="en-US" altLang="ja-JP" sz="3600">
              <a:latin typeface="+mn-ea"/>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16</a:t>
            </a:fld>
            <a:endParaRPr kumimoji="1" lang="ja-JP" altLang="en-US"/>
          </a:p>
        </p:txBody>
      </p:sp>
      <p:pic>
        <p:nvPicPr>
          <p:cNvPr id="23" name="オーディオ 22">
            <a:hlinkClick r:id="" action="ppaction://media"/>
            <a:extLst>
              <a:ext uri="{FF2B5EF4-FFF2-40B4-BE49-F238E27FC236}">
                <a16:creationId xmlns:a16="http://schemas.microsoft.com/office/drawing/2014/main" id="{B08D45B8-622C-C6E9-85EC-5D2E694A7779}"/>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27881419"/>
      </p:ext>
    </p:extLst>
  </p:cSld>
  <p:clrMapOvr>
    <a:masterClrMapping/>
  </p:clrMapOvr>
  <mc:AlternateContent xmlns:mc="http://schemas.openxmlformats.org/markup-compatibility/2006" xmlns:p14="http://schemas.microsoft.com/office/powerpoint/2010/main">
    <mc:Choice Requires="p14">
      <p:transition spd="slow" p14:dur="2000" advTm="24949"/>
    </mc:Choice>
    <mc:Fallback xmlns="">
      <p:transition spd="slow" advTm="24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09"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b="1">
                <a:solidFill>
                  <a:schemeClr val="bg1"/>
                </a:solidFill>
                <a:latin typeface="BIZ UDゴシック" panose="020B0400000000000000" pitchFamily="49" charset="-128"/>
                <a:ea typeface="BIZ UDゴシック" panose="020B0400000000000000" pitchFamily="49" charset="-128"/>
              </a:rPr>
              <a:t>（職員数）</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17</a:t>
            </a:fld>
            <a:endParaRPr kumimoji="1" lang="ja-JP" altLang="en-US"/>
          </a:p>
        </p:txBody>
      </p:sp>
      <p:sp>
        <p:nvSpPr>
          <p:cNvPr id="7" name="正方形/長方形 6">
            <a:extLst>
              <a:ext uri="{FF2B5EF4-FFF2-40B4-BE49-F238E27FC236}">
                <a16:creationId xmlns:a16="http://schemas.microsoft.com/office/drawing/2014/main" id="{1CB3DC25-C4C4-4D47-B785-933C8E4C2124}"/>
              </a:ext>
            </a:extLst>
          </p:cNvPr>
          <p:cNvSpPr/>
          <p:nvPr/>
        </p:nvSpPr>
        <p:spPr>
          <a:xfrm>
            <a:off x="1745602" y="5050065"/>
            <a:ext cx="7823171" cy="10813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F9CE6DD-71C3-40B7-B269-49BCA0A13DAE}"/>
              </a:ext>
            </a:extLst>
          </p:cNvPr>
          <p:cNvSpPr/>
          <p:nvPr/>
        </p:nvSpPr>
        <p:spPr>
          <a:xfrm>
            <a:off x="1745602" y="3847574"/>
            <a:ext cx="7831696" cy="12024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3D6A004E-B465-4538-820F-8CFCD60048CA}"/>
              </a:ext>
            </a:extLst>
          </p:cNvPr>
          <p:cNvSpPr/>
          <p:nvPr/>
        </p:nvSpPr>
        <p:spPr>
          <a:xfrm>
            <a:off x="1745602" y="2766267"/>
            <a:ext cx="7831696" cy="10813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40792B2-6E22-476F-A3C6-8E94CA90037B}"/>
              </a:ext>
            </a:extLst>
          </p:cNvPr>
          <p:cNvSpPr/>
          <p:nvPr/>
        </p:nvSpPr>
        <p:spPr>
          <a:xfrm>
            <a:off x="1745602" y="1679511"/>
            <a:ext cx="7845817" cy="10813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9CFB73F-F3AF-42AB-8386-85EA155D5335}"/>
              </a:ext>
            </a:extLst>
          </p:cNvPr>
          <p:cNvSpPr txBox="1"/>
          <p:nvPr/>
        </p:nvSpPr>
        <p:spPr>
          <a:xfrm>
            <a:off x="1749981" y="2015412"/>
            <a:ext cx="578498" cy="369332"/>
          </a:xfrm>
          <a:prstGeom prst="rect">
            <a:avLst/>
          </a:prstGeom>
          <a:noFill/>
        </p:spPr>
        <p:txBody>
          <a:bodyPr wrap="square" rtlCol="0">
            <a:spAutoFit/>
          </a:bodyPr>
          <a:lstStyle/>
          <a:p>
            <a:r>
              <a:rPr kumimoji="1" lang="ja-JP" altLang="en-US"/>
              <a:t>４</a:t>
            </a:r>
            <a:r>
              <a:rPr kumimoji="1" lang="en-US" altLang="ja-JP"/>
              <a:t>F</a:t>
            </a:r>
            <a:endParaRPr kumimoji="1" lang="ja-JP" altLang="en-US"/>
          </a:p>
        </p:txBody>
      </p:sp>
      <p:sp>
        <p:nvSpPr>
          <p:cNvPr id="13" name="テキスト ボックス 12">
            <a:extLst>
              <a:ext uri="{FF2B5EF4-FFF2-40B4-BE49-F238E27FC236}">
                <a16:creationId xmlns:a16="http://schemas.microsoft.com/office/drawing/2014/main" id="{45671113-D8C8-49F3-9BD1-09C787D07F7B}"/>
              </a:ext>
            </a:extLst>
          </p:cNvPr>
          <p:cNvSpPr txBox="1"/>
          <p:nvPr/>
        </p:nvSpPr>
        <p:spPr>
          <a:xfrm>
            <a:off x="1729426" y="3084149"/>
            <a:ext cx="578498" cy="369332"/>
          </a:xfrm>
          <a:prstGeom prst="rect">
            <a:avLst/>
          </a:prstGeom>
          <a:noFill/>
        </p:spPr>
        <p:txBody>
          <a:bodyPr wrap="square" rtlCol="0">
            <a:spAutoFit/>
          </a:bodyPr>
          <a:lstStyle/>
          <a:p>
            <a:r>
              <a:rPr lang="ja-JP" altLang="en-US"/>
              <a:t>３</a:t>
            </a:r>
            <a:r>
              <a:rPr kumimoji="1" lang="en-US" altLang="ja-JP"/>
              <a:t>F</a:t>
            </a:r>
            <a:endParaRPr kumimoji="1" lang="ja-JP" altLang="en-US"/>
          </a:p>
        </p:txBody>
      </p:sp>
      <p:sp>
        <p:nvSpPr>
          <p:cNvPr id="14" name="テキスト ボックス 13">
            <a:extLst>
              <a:ext uri="{FF2B5EF4-FFF2-40B4-BE49-F238E27FC236}">
                <a16:creationId xmlns:a16="http://schemas.microsoft.com/office/drawing/2014/main" id="{185ACAC3-5CC4-46F1-AD26-B55599FEF37D}"/>
              </a:ext>
            </a:extLst>
          </p:cNvPr>
          <p:cNvSpPr txBox="1"/>
          <p:nvPr/>
        </p:nvSpPr>
        <p:spPr>
          <a:xfrm>
            <a:off x="1749748" y="4205123"/>
            <a:ext cx="578498" cy="369332"/>
          </a:xfrm>
          <a:prstGeom prst="rect">
            <a:avLst/>
          </a:prstGeom>
          <a:noFill/>
        </p:spPr>
        <p:txBody>
          <a:bodyPr wrap="square" rtlCol="0">
            <a:spAutoFit/>
          </a:bodyPr>
          <a:lstStyle/>
          <a:p>
            <a:r>
              <a:rPr kumimoji="1" lang="ja-JP" altLang="en-US"/>
              <a:t>２</a:t>
            </a:r>
            <a:r>
              <a:rPr kumimoji="1" lang="en-US" altLang="ja-JP"/>
              <a:t>F</a:t>
            </a:r>
            <a:endParaRPr kumimoji="1" lang="ja-JP" altLang="en-US"/>
          </a:p>
        </p:txBody>
      </p:sp>
      <p:sp>
        <p:nvSpPr>
          <p:cNvPr id="15" name="テキスト ボックス 14">
            <a:extLst>
              <a:ext uri="{FF2B5EF4-FFF2-40B4-BE49-F238E27FC236}">
                <a16:creationId xmlns:a16="http://schemas.microsoft.com/office/drawing/2014/main" id="{55039354-64DD-4D03-96C2-EA718C5A4945}"/>
              </a:ext>
            </a:extLst>
          </p:cNvPr>
          <p:cNvSpPr txBox="1"/>
          <p:nvPr/>
        </p:nvSpPr>
        <p:spPr>
          <a:xfrm>
            <a:off x="1711560" y="5406052"/>
            <a:ext cx="578498" cy="369332"/>
          </a:xfrm>
          <a:prstGeom prst="rect">
            <a:avLst/>
          </a:prstGeom>
          <a:noFill/>
        </p:spPr>
        <p:txBody>
          <a:bodyPr wrap="square" rtlCol="0">
            <a:spAutoFit/>
          </a:bodyPr>
          <a:lstStyle/>
          <a:p>
            <a:r>
              <a:rPr lang="ja-JP" altLang="en-US"/>
              <a:t>１</a:t>
            </a:r>
            <a:r>
              <a:rPr kumimoji="1" lang="en-US" altLang="ja-JP"/>
              <a:t>F</a:t>
            </a:r>
            <a:endParaRPr kumimoji="1" lang="ja-JP" altLang="en-US"/>
          </a:p>
        </p:txBody>
      </p:sp>
      <p:grpSp>
        <p:nvGrpSpPr>
          <p:cNvPr id="53" name="グループ化 52">
            <a:extLst>
              <a:ext uri="{FF2B5EF4-FFF2-40B4-BE49-F238E27FC236}">
                <a16:creationId xmlns:a16="http://schemas.microsoft.com/office/drawing/2014/main" id="{A4D17A2C-73A6-4CE5-B0F2-EC27B8C24759}"/>
              </a:ext>
            </a:extLst>
          </p:cNvPr>
          <p:cNvGrpSpPr/>
          <p:nvPr/>
        </p:nvGrpSpPr>
        <p:grpSpPr>
          <a:xfrm>
            <a:off x="8997834" y="2057233"/>
            <a:ext cx="410547" cy="591705"/>
            <a:chOff x="1045029" y="2015412"/>
            <a:chExt cx="410547" cy="591705"/>
          </a:xfrm>
          <a:solidFill>
            <a:schemeClr val="accent2">
              <a:lumMod val="40000"/>
              <a:lumOff val="60000"/>
            </a:schemeClr>
          </a:solidFill>
        </p:grpSpPr>
        <p:sp>
          <p:nvSpPr>
            <p:cNvPr id="54" name="二等辺三角形 53">
              <a:extLst>
                <a:ext uri="{FF2B5EF4-FFF2-40B4-BE49-F238E27FC236}">
                  <a16:creationId xmlns:a16="http://schemas.microsoft.com/office/drawing/2014/main" id="{3AEECA25-6497-4221-8775-5ADD61186015}"/>
                </a:ext>
              </a:extLst>
            </p:cNvPr>
            <p:cNvSpPr/>
            <p:nvPr/>
          </p:nvSpPr>
          <p:spPr>
            <a:xfrm>
              <a:off x="1127838" y="2316191"/>
              <a:ext cx="244929" cy="290926"/>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スマイル 54">
              <a:extLst>
                <a:ext uri="{FF2B5EF4-FFF2-40B4-BE49-F238E27FC236}">
                  <a16:creationId xmlns:a16="http://schemas.microsoft.com/office/drawing/2014/main" id="{577D398E-967F-4ED9-96E9-81E71FD55C72}"/>
                </a:ext>
              </a:extLst>
            </p:cNvPr>
            <p:cNvSpPr/>
            <p:nvPr/>
          </p:nvSpPr>
          <p:spPr>
            <a:xfrm>
              <a:off x="1045029" y="2015412"/>
              <a:ext cx="410547" cy="311787"/>
            </a:xfrm>
            <a:prstGeom prst="smileyFac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9" name="グループ化 58">
            <a:extLst>
              <a:ext uri="{FF2B5EF4-FFF2-40B4-BE49-F238E27FC236}">
                <a16:creationId xmlns:a16="http://schemas.microsoft.com/office/drawing/2014/main" id="{A095C848-DEFB-4328-A041-F5F7303B0806}"/>
              </a:ext>
            </a:extLst>
          </p:cNvPr>
          <p:cNvGrpSpPr/>
          <p:nvPr/>
        </p:nvGrpSpPr>
        <p:grpSpPr>
          <a:xfrm>
            <a:off x="8820816" y="3074363"/>
            <a:ext cx="410547" cy="591705"/>
            <a:chOff x="1045029" y="2015412"/>
            <a:chExt cx="410547" cy="591705"/>
          </a:xfrm>
          <a:solidFill>
            <a:schemeClr val="accent2">
              <a:lumMod val="40000"/>
              <a:lumOff val="60000"/>
            </a:schemeClr>
          </a:solidFill>
        </p:grpSpPr>
        <p:sp>
          <p:nvSpPr>
            <p:cNvPr id="60" name="二等辺三角形 59">
              <a:extLst>
                <a:ext uri="{FF2B5EF4-FFF2-40B4-BE49-F238E27FC236}">
                  <a16:creationId xmlns:a16="http://schemas.microsoft.com/office/drawing/2014/main" id="{68A2BC6B-36CD-4696-BCD8-96E7352F8D11}"/>
                </a:ext>
              </a:extLst>
            </p:cNvPr>
            <p:cNvSpPr/>
            <p:nvPr/>
          </p:nvSpPr>
          <p:spPr>
            <a:xfrm>
              <a:off x="1127838" y="2316191"/>
              <a:ext cx="244929" cy="290926"/>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スマイル 60">
              <a:extLst>
                <a:ext uri="{FF2B5EF4-FFF2-40B4-BE49-F238E27FC236}">
                  <a16:creationId xmlns:a16="http://schemas.microsoft.com/office/drawing/2014/main" id="{4705283F-5500-4EF0-83F0-F68C3484900B}"/>
                </a:ext>
              </a:extLst>
            </p:cNvPr>
            <p:cNvSpPr/>
            <p:nvPr/>
          </p:nvSpPr>
          <p:spPr>
            <a:xfrm>
              <a:off x="1045029" y="2015412"/>
              <a:ext cx="410547" cy="311787"/>
            </a:xfrm>
            <a:prstGeom prst="smileyFac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 name="グループ化 61">
            <a:extLst>
              <a:ext uri="{FF2B5EF4-FFF2-40B4-BE49-F238E27FC236}">
                <a16:creationId xmlns:a16="http://schemas.microsoft.com/office/drawing/2014/main" id="{D5BA4B40-D566-451D-9FA7-B359EED78B61}"/>
              </a:ext>
            </a:extLst>
          </p:cNvPr>
          <p:cNvGrpSpPr/>
          <p:nvPr/>
        </p:nvGrpSpPr>
        <p:grpSpPr>
          <a:xfrm>
            <a:off x="8821315" y="4241666"/>
            <a:ext cx="410547" cy="591705"/>
            <a:chOff x="1045029" y="2015412"/>
            <a:chExt cx="410547" cy="591705"/>
          </a:xfrm>
          <a:solidFill>
            <a:schemeClr val="accent2">
              <a:lumMod val="40000"/>
              <a:lumOff val="60000"/>
            </a:schemeClr>
          </a:solidFill>
        </p:grpSpPr>
        <p:sp>
          <p:nvSpPr>
            <p:cNvPr id="63" name="二等辺三角形 62">
              <a:extLst>
                <a:ext uri="{FF2B5EF4-FFF2-40B4-BE49-F238E27FC236}">
                  <a16:creationId xmlns:a16="http://schemas.microsoft.com/office/drawing/2014/main" id="{3D8F9B97-7DDD-48F0-99EE-868D3CF6AF28}"/>
                </a:ext>
              </a:extLst>
            </p:cNvPr>
            <p:cNvSpPr/>
            <p:nvPr/>
          </p:nvSpPr>
          <p:spPr>
            <a:xfrm>
              <a:off x="1127838" y="2316191"/>
              <a:ext cx="244929" cy="290926"/>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スマイル 63">
              <a:extLst>
                <a:ext uri="{FF2B5EF4-FFF2-40B4-BE49-F238E27FC236}">
                  <a16:creationId xmlns:a16="http://schemas.microsoft.com/office/drawing/2014/main" id="{66D290F7-F307-4757-8B4D-5CEA3F798F9E}"/>
                </a:ext>
              </a:extLst>
            </p:cNvPr>
            <p:cNvSpPr/>
            <p:nvPr/>
          </p:nvSpPr>
          <p:spPr>
            <a:xfrm>
              <a:off x="1045029" y="2015412"/>
              <a:ext cx="410547" cy="311787"/>
            </a:xfrm>
            <a:prstGeom prst="smileyFac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5" name="グループ化 64">
            <a:extLst>
              <a:ext uri="{FF2B5EF4-FFF2-40B4-BE49-F238E27FC236}">
                <a16:creationId xmlns:a16="http://schemas.microsoft.com/office/drawing/2014/main" id="{85C69042-F886-4FB2-AC58-F70FE3E834AC}"/>
              </a:ext>
            </a:extLst>
          </p:cNvPr>
          <p:cNvGrpSpPr/>
          <p:nvPr/>
        </p:nvGrpSpPr>
        <p:grpSpPr>
          <a:xfrm>
            <a:off x="8948762" y="5353861"/>
            <a:ext cx="410547" cy="591705"/>
            <a:chOff x="1045029" y="2015412"/>
            <a:chExt cx="410547" cy="591705"/>
          </a:xfrm>
          <a:solidFill>
            <a:schemeClr val="accent2">
              <a:lumMod val="40000"/>
              <a:lumOff val="60000"/>
            </a:schemeClr>
          </a:solidFill>
        </p:grpSpPr>
        <p:sp>
          <p:nvSpPr>
            <p:cNvPr id="66" name="二等辺三角形 65">
              <a:extLst>
                <a:ext uri="{FF2B5EF4-FFF2-40B4-BE49-F238E27FC236}">
                  <a16:creationId xmlns:a16="http://schemas.microsoft.com/office/drawing/2014/main" id="{726FA4F1-61CB-419F-A6AE-3630404AFBD2}"/>
                </a:ext>
              </a:extLst>
            </p:cNvPr>
            <p:cNvSpPr/>
            <p:nvPr/>
          </p:nvSpPr>
          <p:spPr>
            <a:xfrm>
              <a:off x="1127838" y="2316191"/>
              <a:ext cx="244929" cy="290926"/>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スマイル 66">
              <a:extLst>
                <a:ext uri="{FF2B5EF4-FFF2-40B4-BE49-F238E27FC236}">
                  <a16:creationId xmlns:a16="http://schemas.microsoft.com/office/drawing/2014/main" id="{D521971E-950E-459B-88FB-4EF5EF856081}"/>
                </a:ext>
              </a:extLst>
            </p:cNvPr>
            <p:cNvSpPr/>
            <p:nvPr/>
          </p:nvSpPr>
          <p:spPr>
            <a:xfrm>
              <a:off x="1045029" y="2015412"/>
              <a:ext cx="410547" cy="311787"/>
            </a:xfrm>
            <a:prstGeom prst="smileyFac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8" name="グループ化 67">
            <a:extLst>
              <a:ext uri="{FF2B5EF4-FFF2-40B4-BE49-F238E27FC236}">
                <a16:creationId xmlns:a16="http://schemas.microsoft.com/office/drawing/2014/main" id="{FD6E9C7C-3B22-4C67-B113-C2BF141DD6DA}"/>
              </a:ext>
            </a:extLst>
          </p:cNvPr>
          <p:cNvGrpSpPr/>
          <p:nvPr/>
        </p:nvGrpSpPr>
        <p:grpSpPr>
          <a:xfrm>
            <a:off x="2047682" y="1007584"/>
            <a:ext cx="410547" cy="591705"/>
            <a:chOff x="1045029" y="2015412"/>
            <a:chExt cx="410547" cy="591705"/>
          </a:xfrm>
        </p:grpSpPr>
        <p:sp>
          <p:nvSpPr>
            <p:cNvPr id="69" name="二等辺三角形 68">
              <a:extLst>
                <a:ext uri="{FF2B5EF4-FFF2-40B4-BE49-F238E27FC236}">
                  <a16:creationId xmlns:a16="http://schemas.microsoft.com/office/drawing/2014/main" id="{EBA41CF0-7835-48E3-B16A-317291939A01}"/>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スマイル 69">
              <a:extLst>
                <a:ext uri="{FF2B5EF4-FFF2-40B4-BE49-F238E27FC236}">
                  <a16:creationId xmlns:a16="http://schemas.microsoft.com/office/drawing/2014/main" id="{635DC4B2-B6DE-4B48-BD2B-AB1CA792E5F4}"/>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45DC4397-A69F-4453-9B49-9D3FFA7CC4AD}"/>
              </a:ext>
            </a:extLst>
          </p:cNvPr>
          <p:cNvSpPr txBox="1"/>
          <p:nvPr/>
        </p:nvSpPr>
        <p:spPr>
          <a:xfrm>
            <a:off x="2513978" y="1219697"/>
            <a:ext cx="1194319" cy="369332"/>
          </a:xfrm>
          <a:prstGeom prst="rect">
            <a:avLst/>
          </a:prstGeom>
          <a:noFill/>
        </p:spPr>
        <p:txBody>
          <a:bodyPr wrap="square" rtlCol="0">
            <a:spAutoFit/>
          </a:bodyPr>
          <a:lstStyle/>
          <a:p>
            <a:r>
              <a:rPr kumimoji="1" lang="ja-JP" altLang="en-US">
                <a:latin typeface="HGPｺﾞｼｯｸE" panose="020B0900000000000000" pitchFamily="50" charset="-128"/>
                <a:ea typeface="HGPｺﾞｼｯｸE" panose="020B0900000000000000" pitchFamily="50" charset="-128"/>
              </a:rPr>
              <a:t>介護職員</a:t>
            </a:r>
          </a:p>
        </p:txBody>
      </p:sp>
      <p:sp>
        <p:nvSpPr>
          <p:cNvPr id="71" name="テキスト ボックス 70">
            <a:extLst>
              <a:ext uri="{FF2B5EF4-FFF2-40B4-BE49-F238E27FC236}">
                <a16:creationId xmlns:a16="http://schemas.microsoft.com/office/drawing/2014/main" id="{023252ED-3C67-411D-AD28-13FE239EF367}"/>
              </a:ext>
            </a:extLst>
          </p:cNvPr>
          <p:cNvSpPr txBox="1"/>
          <p:nvPr/>
        </p:nvSpPr>
        <p:spPr>
          <a:xfrm>
            <a:off x="9521326" y="1097919"/>
            <a:ext cx="1194319" cy="369332"/>
          </a:xfrm>
          <a:prstGeom prst="rect">
            <a:avLst/>
          </a:prstGeom>
          <a:noFill/>
        </p:spPr>
        <p:txBody>
          <a:bodyPr wrap="square" rtlCol="0">
            <a:spAutoFit/>
          </a:bodyPr>
          <a:lstStyle/>
          <a:p>
            <a:r>
              <a:rPr kumimoji="1" lang="ja-JP" altLang="en-US" b="1">
                <a:latin typeface="HGPｺﾞｼｯｸE" panose="020B0900000000000000" pitchFamily="50" charset="-128"/>
                <a:ea typeface="HGPｺﾞｼｯｸE" panose="020B0900000000000000" pitchFamily="50" charset="-128"/>
              </a:rPr>
              <a:t>看護職員</a:t>
            </a:r>
          </a:p>
        </p:txBody>
      </p:sp>
      <p:grpSp>
        <p:nvGrpSpPr>
          <p:cNvPr id="72" name="グループ化 71">
            <a:extLst>
              <a:ext uri="{FF2B5EF4-FFF2-40B4-BE49-F238E27FC236}">
                <a16:creationId xmlns:a16="http://schemas.microsoft.com/office/drawing/2014/main" id="{98C81D8A-4F1A-4FA0-826C-920A5D528D20}"/>
              </a:ext>
            </a:extLst>
          </p:cNvPr>
          <p:cNvGrpSpPr/>
          <p:nvPr/>
        </p:nvGrpSpPr>
        <p:grpSpPr>
          <a:xfrm>
            <a:off x="9010346" y="1012510"/>
            <a:ext cx="410547" cy="591705"/>
            <a:chOff x="1045029" y="2015412"/>
            <a:chExt cx="410547" cy="591705"/>
          </a:xfrm>
          <a:solidFill>
            <a:schemeClr val="accent2">
              <a:lumMod val="40000"/>
              <a:lumOff val="60000"/>
            </a:schemeClr>
          </a:solidFill>
        </p:grpSpPr>
        <p:sp>
          <p:nvSpPr>
            <p:cNvPr id="73" name="二等辺三角形 72">
              <a:extLst>
                <a:ext uri="{FF2B5EF4-FFF2-40B4-BE49-F238E27FC236}">
                  <a16:creationId xmlns:a16="http://schemas.microsoft.com/office/drawing/2014/main" id="{DCC49B59-91CA-4E51-B614-70B783F27786}"/>
                </a:ext>
              </a:extLst>
            </p:cNvPr>
            <p:cNvSpPr/>
            <p:nvPr/>
          </p:nvSpPr>
          <p:spPr>
            <a:xfrm>
              <a:off x="1127838" y="2316191"/>
              <a:ext cx="244929" cy="290926"/>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スマイル 73">
              <a:extLst>
                <a:ext uri="{FF2B5EF4-FFF2-40B4-BE49-F238E27FC236}">
                  <a16:creationId xmlns:a16="http://schemas.microsoft.com/office/drawing/2014/main" id="{344E2C27-4845-4E6B-A9A5-EA0A4BB5A95A}"/>
                </a:ext>
              </a:extLst>
            </p:cNvPr>
            <p:cNvSpPr/>
            <p:nvPr/>
          </p:nvSpPr>
          <p:spPr>
            <a:xfrm>
              <a:off x="1045029" y="2015412"/>
              <a:ext cx="410547" cy="311787"/>
            </a:xfrm>
            <a:prstGeom prst="smileyFac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右中かっこ 4">
            <a:extLst>
              <a:ext uri="{FF2B5EF4-FFF2-40B4-BE49-F238E27FC236}">
                <a16:creationId xmlns:a16="http://schemas.microsoft.com/office/drawing/2014/main" id="{B37CBE0B-0242-4FEA-8A24-19806EAED153}"/>
              </a:ext>
            </a:extLst>
          </p:cNvPr>
          <p:cNvSpPr/>
          <p:nvPr/>
        </p:nvSpPr>
        <p:spPr>
          <a:xfrm rot="16200000">
            <a:off x="5144187" y="-1220081"/>
            <a:ext cx="597443" cy="6131464"/>
          </a:xfrm>
          <a:prstGeom prst="rightBrace">
            <a:avLst>
              <a:gd name="adj1" fmla="val 8333"/>
              <a:gd name="adj2" fmla="val 89570"/>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0F85A1DD-5259-4B66-AADA-1C521AC8095F}"/>
              </a:ext>
            </a:extLst>
          </p:cNvPr>
          <p:cNvSpPr txBox="1"/>
          <p:nvPr/>
        </p:nvSpPr>
        <p:spPr>
          <a:xfrm>
            <a:off x="7453403" y="1090827"/>
            <a:ext cx="960408" cy="369332"/>
          </a:xfrm>
          <a:prstGeom prst="rect">
            <a:avLst/>
          </a:prstGeom>
          <a:noFill/>
        </p:spPr>
        <p:txBody>
          <a:bodyPr wrap="square" rtlCol="0">
            <a:spAutoFit/>
          </a:bodyPr>
          <a:lstStyle/>
          <a:p>
            <a:r>
              <a:rPr kumimoji="1" lang="ja-JP" altLang="en-US"/>
              <a:t>１３人</a:t>
            </a:r>
          </a:p>
        </p:txBody>
      </p:sp>
      <p:sp>
        <p:nvSpPr>
          <p:cNvPr id="76" name="テキスト ボックス 75">
            <a:extLst>
              <a:ext uri="{FF2B5EF4-FFF2-40B4-BE49-F238E27FC236}">
                <a16:creationId xmlns:a16="http://schemas.microsoft.com/office/drawing/2014/main" id="{F608257C-20B2-4B38-A093-D7C3ED236EF8}"/>
              </a:ext>
            </a:extLst>
          </p:cNvPr>
          <p:cNvSpPr txBox="1"/>
          <p:nvPr/>
        </p:nvSpPr>
        <p:spPr>
          <a:xfrm>
            <a:off x="8691062" y="1705840"/>
            <a:ext cx="1437745" cy="369332"/>
          </a:xfrm>
          <a:prstGeom prst="rect">
            <a:avLst/>
          </a:prstGeom>
          <a:noFill/>
        </p:spPr>
        <p:txBody>
          <a:bodyPr wrap="square" rtlCol="0">
            <a:spAutoFit/>
          </a:bodyPr>
          <a:lstStyle/>
          <a:p>
            <a:r>
              <a:rPr kumimoji="1" lang="ja-JP" altLang="en-US"/>
              <a:t>各階１人</a:t>
            </a:r>
          </a:p>
        </p:txBody>
      </p:sp>
      <p:grpSp>
        <p:nvGrpSpPr>
          <p:cNvPr id="6" name="グループ化 5">
            <a:extLst>
              <a:ext uri="{FF2B5EF4-FFF2-40B4-BE49-F238E27FC236}">
                <a16:creationId xmlns:a16="http://schemas.microsoft.com/office/drawing/2014/main" id="{6829BEA4-B3E3-444F-97F6-4CA779952B18}"/>
              </a:ext>
            </a:extLst>
          </p:cNvPr>
          <p:cNvGrpSpPr/>
          <p:nvPr/>
        </p:nvGrpSpPr>
        <p:grpSpPr>
          <a:xfrm>
            <a:off x="2569030" y="2015412"/>
            <a:ext cx="5885413" cy="635724"/>
            <a:chOff x="1045029" y="2015412"/>
            <a:chExt cx="5885413" cy="635724"/>
          </a:xfrm>
        </p:grpSpPr>
        <p:grpSp>
          <p:nvGrpSpPr>
            <p:cNvPr id="19" name="グループ化 18">
              <a:extLst>
                <a:ext uri="{FF2B5EF4-FFF2-40B4-BE49-F238E27FC236}">
                  <a16:creationId xmlns:a16="http://schemas.microsoft.com/office/drawing/2014/main" id="{353CC238-9788-441D-8CB1-9C8EECFB9EE6}"/>
                </a:ext>
              </a:extLst>
            </p:cNvPr>
            <p:cNvGrpSpPr/>
            <p:nvPr/>
          </p:nvGrpSpPr>
          <p:grpSpPr>
            <a:xfrm>
              <a:off x="1045029" y="2015412"/>
              <a:ext cx="410547" cy="591705"/>
              <a:chOff x="1045029" y="2015412"/>
              <a:chExt cx="410547" cy="591705"/>
            </a:xfrm>
          </p:grpSpPr>
          <p:sp>
            <p:nvSpPr>
              <p:cNvPr id="18" name="二等辺三角形 17">
                <a:extLst>
                  <a:ext uri="{FF2B5EF4-FFF2-40B4-BE49-F238E27FC236}">
                    <a16:creationId xmlns:a16="http://schemas.microsoft.com/office/drawing/2014/main" id="{2835D31F-1655-48DF-9D1B-603DB57F310A}"/>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マイル 16">
                <a:extLst>
                  <a:ext uri="{FF2B5EF4-FFF2-40B4-BE49-F238E27FC236}">
                    <a16:creationId xmlns:a16="http://schemas.microsoft.com/office/drawing/2014/main" id="{DFEF1489-8C0C-429E-8499-6BC20D16124F}"/>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1D5FACF8-67AD-43C6-9C04-119B71E7EFED}"/>
                </a:ext>
              </a:extLst>
            </p:cNvPr>
            <p:cNvGrpSpPr/>
            <p:nvPr/>
          </p:nvGrpSpPr>
          <p:grpSpPr>
            <a:xfrm>
              <a:off x="3368742" y="2020338"/>
              <a:ext cx="410547" cy="591705"/>
              <a:chOff x="1045029" y="2015412"/>
              <a:chExt cx="410547" cy="591705"/>
            </a:xfrm>
          </p:grpSpPr>
          <p:sp>
            <p:nvSpPr>
              <p:cNvPr id="21" name="二等辺三角形 20">
                <a:extLst>
                  <a:ext uri="{FF2B5EF4-FFF2-40B4-BE49-F238E27FC236}">
                    <a16:creationId xmlns:a16="http://schemas.microsoft.com/office/drawing/2014/main" id="{971DEFF7-E3E8-48CD-A740-48D42E45659E}"/>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スマイル 21">
                <a:extLst>
                  <a:ext uri="{FF2B5EF4-FFF2-40B4-BE49-F238E27FC236}">
                    <a16:creationId xmlns:a16="http://schemas.microsoft.com/office/drawing/2014/main" id="{ABFC557B-3849-4E7A-9FE4-61BE14C41CCE}"/>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274A5FCE-077E-425F-988E-DBB236D8D3E7}"/>
                </a:ext>
              </a:extLst>
            </p:cNvPr>
            <p:cNvGrpSpPr/>
            <p:nvPr/>
          </p:nvGrpSpPr>
          <p:grpSpPr>
            <a:xfrm>
              <a:off x="1992085" y="2017611"/>
              <a:ext cx="410547" cy="591705"/>
              <a:chOff x="1045029" y="2015412"/>
              <a:chExt cx="410547" cy="591705"/>
            </a:xfrm>
          </p:grpSpPr>
          <p:sp>
            <p:nvSpPr>
              <p:cNvPr id="24" name="二等辺三角形 23">
                <a:extLst>
                  <a:ext uri="{FF2B5EF4-FFF2-40B4-BE49-F238E27FC236}">
                    <a16:creationId xmlns:a16="http://schemas.microsoft.com/office/drawing/2014/main" id="{FF86C14D-5CD9-4AA7-9AA5-B7D0D4E80FAD}"/>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マイル 24">
                <a:extLst>
                  <a:ext uri="{FF2B5EF4-FFF2-40B4-BE49-F238E27FC236}">
                    <a16:creationId xmlns:a16="http://schemas.microsoft.com/office/drawing/2014/main" id="{1526DA36-F5B0-4581-B55C-006032E47043}"/>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23111BC3-C91E-47CA-8DE6-51C19A248CCA}"/>
                </a:ext>
              </a:extLst>
            </p:cNvPr>
            <p:cNvGrpSpPr/>
            <p:nvPr/>
          </p:nvGrpSpPr>
          <p:grpSpPr>
            <a:xfrm>
              <a:off x="2444621" y="2020338"/>
              <a:ext cx="410547" cy="591705"/>
              <a:chOff x="1045029" y="2015412"/>
              <a:chExt cx="410547" cy="591705"/>
            </a:xfrm>
          </p:grpSpPr>
          <p:sp>
            <p:nvSpPr>
              <p:cNvPr id="27" name="二等辺三角形 26">
                <a:extLst>
                  <a:ext uri="{FF2B5EF4-FFF2-40B4-BE49-F238E27FC236}">
                    <a16:creationId xmlns:a16="http://schemas.microsoft.com/office/drawing/2014/main" id="{2C096CB1-00D4-4C6F-96BE-C876B85FE420}"/>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マイル 27">
                <a:extLst>
                  <a:ext uri="{FF2B5EF4-FFF2-40B4-BE49-F238E27FC236}">
                    <a16:creationId xmlns:a16="http://schemas.microsoft.com/office/drawing/2014/main" id="{00D0837B-677F-4318-B604-5719D38F04DA}"/>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グループ化 28">
              <a:extLst>
                <a:ext uri="{FF2B5EF4-FFF2-40B4-BE49-F238E27FC236}">
                  <a16:creationId xmlns:a16="http://schemas.microsoft.com/office/drawing/2014/main" id="{07FFEFAE-1E46-46D9-80C2-33FEAA0CD2A8}"/>
                </a:ext>
              </a:extLst>
            </p:cNvPr>
            <p:cNvGrpSpPr/>
            <p:nvPr/>
          </p:nvGrpSpPr>
          <p:grpSpPr>
            <a:xfrm>
              <a:off x="2897157" y="2017611"/>
              <a:ext cx="410547" cy="591705"/>
              <a:chOff x="1045029" y="2015412"/>
              <a:chExt cx="410547" cy="591705"/>
            </a:xfrm>
          </p:grpSpPr>
          <p:sp>
            <p:nvSpPr>
              <p:cNvPr id="30" name="二等辺三角形 29">
                <a:extLst>
                  <a:ext uri="{FF2B5EF4-FFF2-40B4-BE49-F238E27FC236}">
                    <a16:creationId xmlns:a16="http://schemas.microsoft.com/office/drawing/2014/main" id="{51CB7EB7-27A8-48BE-875D-E3034ADA8FA9}"/>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スマイル 30">
                <a:extLst>
                  <a:ext uri="{FF2B5EF4-FFF2-40B4-BE49-F238E27FC236}">
                    <a16:creationId xmlns:a16="http://schemas.microsoft.com/office/drawing/2014/main" id="{DE9404B7-91FB-474E-8808-CE1F4F4CB9EA}"/>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41805B7D-F6B4-4F8A-8B3D-32755364360D}"/>
                </a:ext>
              </a:extLst>
            </p:cNvPr>
            <p:cNvGrpSpPr/>
            <p:nvPr/>
          </p:nvGrpSpPr>
          <p:grpSpPr>
            <a:xfrm>
              <a:off x="1497560" y="2042875"/>
              <a:ext cx="410547" cy="591705"/>
              <a:chOff x="1045029" y="2015412"/>
              <a:chExt cx="410547" cy="591705"/>
            </a:xfrm>
          </p:grpSpPr>
          <p:sp>
            <p:nvSpPr>
              <p:cNvPr id="33" name="二等辺三角形 32">
                <a:extLst>
                  <a:ext uri="{FF2B5EF4-FFF2-40B4-BE49-F238E27FC236}">
                    <a16:creationId xmlns:a16="http://schemas.microsoft.com/office/drawing/2014/main" id="{DC686C52-AC84-4662-A8AE-ED2B4E4FECD0}"/>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スマイル 33">
                <a:extLst>
                  <a:ext uri="{FF2B5EF4-FFF2-40B4-BE49-F238E27FC236}">
                    <a16:creationId xmlns:a16="http://schemas.microsoft.com/office/drawing/2014/main" id="{0BA4B8C4-1548-4A08-9E08-F62630C4CD0E}"/>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 name="グループ化 34">
              <a:extLst>
                <a:ext uri="{FF2B5EF4-FFF2-40B4-BE49-F238E27FC236}">
                  <a16:creationId xmlns:a16="http://schemas.microsoft.com/office/drawing/2014/main" id="{ED5D3D70-985F-4137-8171-C57473AA26F9}"/>
                </a:ext>
              </a:extLst>
            </p:cNvPr>
            <p:cNvGrpSpPr/>
            <p:nvPr/>
          </p:nvGrpSpPr>
          <p:grpSpPr>
            <a:xfrm>
              <a:off x="3845765" y="2042347"/>
              <a:ext cx="410547" cy="591705"/>
              <a:chOff x="1045029" y="2015412"/>
              <a:chExt cx="410547" cy="591705"/>
            </a:xfrm>
          </p:grpSpPr>
          <p:sp>
            <p:nvSpPr>
              <p:cNvPr id="36" name="二等辺三角形 35">
                <a:extLst>
                  <a:ext uri="{FF2B5EF4-FFF2-40B4-BE49-F238E27FC236}">
                    <a16:creationId xmlns:a16="http://schemas.microsoft.com/office/drawing/2014/main" id="{BF8FE458-F38F-43E6-BC88-F104A5CA683D}"/>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スマイル 36">
                <a:extLst>
                  <a:ext uri="{FF2B5EF4-FFF2-40B4-BE49-F238E27FC236}">
                    <a16:creationId xmlns:a16="http://schemas.microsoft.com/office/drawing/2014/main" id="{E2E81E3D-6A94-471A-838C-529EE2D47579}"/>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37">
              <a:extLst>
                <a:ext uri="{FF2B5EF4-FFF2-40B4-BE49-F238E27FC236}">
                  <a16:creationId xmlns:a16="http://schemas.microsoft.com/office/drawing/2014/main" id="{C45932E7-91C0-4D2C-8A02-FD08FBB214A4}"/>
                </a:ext>
              </a:extLst>
            </p:cNvPr>
            <p:cNvGrpSpPr/>
            <p:nvPr/>
          </p:nvGrpSpPr>
          <p:grpSpPr>
            <a:xfrm>
              <a:off x="5152633" y="2041819"/>
              <a:ext cx="410547" cy="591705"/>
              <a:chOff x="1045029" y="2015412"/>
              <a:chExt cx="410547" cy="591705"/>
            </a:xfrm>
          </p:grpSpPr>
          <p:sp>
            <p:nvSpPr>
              <p:cNvPr id="39" name="二等辺三角形 38">
                <a:extLst>
                  <a:ext uri="{FF2B5EF4-FFF2-40B4-BE49-F238E27FC236}">
                    <a16:creationId xmlns:a16="http://schemas.microsoft.com/office/drawing/2014/main" id="{D3B56701-CA89-469F-82EC-ED2FC0FC2FF7}"/>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スマイル 39">
                <a:extLst>
                  <a:ext uri="{FF2B5EF4-FFF2-40B4-BE49-F238E27FC236}">
                    <a16:creationId xmlns:a16="http://schemas.microsoft.com/office/drawing/2014/main" id="{930A5DD3-7265-4D28-BAC9-59FD8A9D28CE}"/>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グループ化 40">
              <a:extLst>
                <a:ext uri="{FF2B5EF4-FFF2-40B4-BE49-F238E27FC236}">
                  <a16:creationId xmlns:a16="http://schemas.microsoft.com/office/drawing/2014/main" id="{DDC0AF0C-BED6-445C-9020-1D233C2BD261}"/>
                </a:ext>
              </a:extLst>
            </p:cNvPr>
            <p:cNvGrpSpPr/>
            <p:nvPr/>
          </p:nvGrpSpPr>
          <p:grpSpPr>
            <a:xfrm>
              <a:off x="4298301" y="2042347"/>
              <a:ext cx="410547" cy="591705"/>
              <a:chOff x="1045029" y="2015412"/>
              <a:chExt cx="410547" cy="591705"/>
            </a:xfrm>
          </p:grpSpPr>
          <p:sp>
            <p:nvSpPr>
              <p:cNvPr id="42" name="二等辺三角形 41">
                <a:extLst>
                  <a:ext uri="{FF2B5EF4-FFF2-40B4-BE49-F238E27FC236}">
                    <a16:creationId xmlns:a16="http://schemas.microsoft.com/office/drawing/2014/main" id="{A9759943-AC3D-4C91-AA6D-3D73BCA19AA5}"/>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スマイル 42">
                <a:extLst>
                  <a:ext uri="{FF2B5EF4-FFF2-40B4-BE49-F238E27FC236}">
                    <a16:creationId xmlns:a16="http://schemas.microsoft.com/office/drawing/2014/main" id="{CCCFC0E5-33FA-4148-A5DE-0E417735F535}"/>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a:extLst>
                <a:ext uri="{FF2B5EF4-FFF2-40B4-BE49-F238E27FC236}">
                  <a16:creationId xmlns:a16="http://schemas.microsoft.com/office/drawing/2014/main" id="{532BD511-AE03-44DA-BA4F-B92DAC861558}"/>
                </a:ext>
              </a:extLst>
            </p:cNvPr>
            <p:cNvGrpSpPr/>
            <p:nvPr/>
          </p:nvGrpSpPr>
          <p:grpSpPr>
            <a:xfrm>
              <a:off x="4708848" y="2042347"/>
              <a:ext cx="410547" cy="591705"/>
              <a:chOff x="1045029" y="2015412"/>
              <a:chExt cx="410547" cy="591705"/>
            </a:xfrm>
          </p:grpSpPr>
          <p:sp>
            <p:nvSpPr>
              <p:cNvPr id="45" name="二等辺三角形 44">
                <a:extLst>
                  <a:ext uri="{FF2B5EF4-FFF2-40B4-BE49-F238E27FC236}">
                    <a16:creationId xmlns:a16="http://schemas.microsoft.com/office/drawing/2014/main" id="{679DC6B6-2777-4968-A779-C4E5568A5E98}"/>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スマイル 45">
                <a:extLst>
                  <a:ext uri="{FF2B5EF4-FFF2-40B4-BE49-F238E27FC236}">
                    <a16:creationId xmlns:a16="http://schemas.microsoft.com/office/drawing/2014/main" id="{E734E0BB-E201-4A60-A7F4-7B4FC83D1D26}"/>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グループ化 46">
              <a:extLst>
                <a:ext uri="{FF2B5EF4-FFF2-40B4-BE49-F238E27FC236}">
                  <a16:creationId xmlns:a16="http://schemas.microsoft.com/office/drawing/2014/main" id="{9123D77D-EB0E-47B9-AE90-BF914F4049EA}"/>
                </a:ext>
              </a:extLst>
            </p:cNvPr>
            <p:cNvGrpSpPr/>
            <p:nvPr/>
          </p:nvGrpSpPr>
          <p:grpSpPr>
            <a:xfrm>
              <a:off x="5601665" y="2057753"/>
              <a:ext cx="410547" cy="591705"/>
              <a:chOff x="1045029" y="2015412"/>
              <a:chExt cx="410547" cy="591705"/>
            </a:xfrm>
          </p:grpSpPr>
          <p:sp>
            <p:nvSpPr>
              <p:cNvPr id="48" name="二等辺三角形 47">
                <a:extLst>
                  <a:ext uri="{FF2B5EF4-FFF2-40B4-BE49-F238E27FC236}">
                    <a16:creationId xmlns:a16="http://schemas.microsoft.com/office/drawing/2014/main" id="{127762E3-A845-46A1-84F8-ACF11EAB5285}"/>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スマイル 48">
                <a:extLst>
                  <a:ext uri="{FF2B5EF4-FFF2-40B4-BE49-F238E27FC236}">
                    <a16:creationId xmlns:a16="http://schemas.microsoft.com/office/drawing/2014/main" id="{36A618E2-E5AA-4F67-92AD-8CEC22A32E13}"/>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a:extLst>
                <a:ext uri="{FF2B5EF4-FFF2-40B4-BE49-F238E27FC236}">
                  <a16:creationId xmlns:a16="http://schemas.microsoft.com/office/drawing/2014/main" id="{BE957CE9-20B1-4318-862E-E6D94C19854A}"/>
                </a:ext>
              </a:extLst>
            </p:cNvPr>
            <p:cNvGrpSpPr/>
            <p:nvPr/>
          </p:nvGrpSpPr>
          <p:grpSpPr>
            <a:xfrm>
              <a:off x="6050116" y="2057232"/>
              <a:ext cx="410547" cy="591705"/>
              <a:chOff x="1045029" y="2015412"/>
              <a:chExt cx="410547" cy="591705"/>
            </a:xfrm>
          </p:grpSpPr>
          <p:sp>
            <p:nvSpPr>
              <p:cNvPr id="51" name="二等辺三角形 50">
                <a:extLst>
                  <a:ext uri="{FF2B5EF4-FFF2-40B4-BE49-F238E27FC236}">
                    <a16:creationId xmlns:a16="http://schemas.microsoft.com/office/drawing/2014/main" id="{AE332C94-EC9D-41ED-8F69-37F65F184481}"/>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スマイル 51">
                <a:extLst>
                  <a:ext uri="{FF2B5EF4-FFF2-40B4-BE49-F238E27FC236}">
                    <a16:creationId xmlns:a16="http://schemas.microsoft.com/office/drawing/2014/main" id="{D1872FDA-5C0D-4620-B74B-B0681592AB7E}"/>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7" name="グループ化 76">
              <a:extLst>
                <a:ext uri="{FF2B5EF4-FFF2-40B4-BE49-F238E27FC236}">
                  <a16:creationId xmlns:a16="http://schemas.microsoft.com/office/drawing/2014/main" id="{CBFC1723-ED48-47F7-8956-B94D52B2C72A}"/>
                </a:ext>
              </a:extLst>
            </p:cNvPr>
            <p:cNvGrpSpPr/>
            <p:nvPr/>
          </p:nvGrpSpPr>
          <p:grpSpPr>
            <a:xfrm>
              <a:off x="6519895" y="2059431"/>
              <a:ext cx="410547" cy="591705"/>
              <a:chOff x="1045029" y="2015412"/>
              <a:chExt cx="410547" cy="591705"/>
            </a:xfrm>
          </p:grpSpPr>
          <p:sp>
            <p:nvSpPr>
              <p:cNvPr id="78" name="二等辺三角形 77">
                <a:extLst>
                  <a:ext uri="{FF2B5EF4-FFF2-40B4-BE49-F238E27FC236}">
                    <a16:creationId xmlns:a16="http://schemas.microsoft.com/office/drawing/2014/main" id="{A4EF8A1C-D382-4224-BBD9-E667EAA51C2B}"/>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スマイル 78">
                <a:extLst>
                  <a:ext uri="{FF2B5EF4-FFF2-40B4-BE49-F238E27FC236}">
                    <a16:creationId xmlns:a16="http://schemas.microsoft.com/office/drawing/2014/main" id="{48A18178-9B23-4489-B12C-810D01875FA4}"/>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80" name="グループ化 79">
            <a:extLst>
              <a:ext uri="{FF2B5EF4-FFF2-40B4-BE49-F238E27FC236}">
                <a16:creationId xmlns:a16="http://schemas.microsoft.com/office/drawing/2014/main" id="{7A4C99E3-B110-4A55-A3BD-9CF4FC82985A}"/>
              </a:ext>
            </a:extLst>
          </p:cNvPr>
          <p:cNvGrpSpPr/>
          <p:nvPr/>
        </p:nvGrpSpPr>
        <p:grpSpPr>
          <a:xfrm>
            <a:off x="2509868" y="3043029"/>
            <a:ext cx="5885413" cy="635724"/>
            <a:chOff x="1045029" y="2015412"/>
            <a:chExt cx="5885413" cy="635724"/>
          </a:xfrm>
        </p:grpSpPr>
        <p:grpSp>
          <p:nvGrpSpPr>
            <p:cNvPr id="81" name="グループ化 80">
              <a:extLst>
                <a:ext uri="{FF2B5EF4-FFF2-40B4-BE49-F238E27FC236}">
                  <a16:creationId xmlns:a16="http://schemas.microsoft.com/office/drawing/2014/main" id="{0FF50CD9-D9D3-4745-8C0A-CAB379E445D1}"/>
                </a:ext>
              </a:extLst>
            </p:cNvPr>
            <p:cNvGrpSpPr/>
            <p:nvPr/>
          </p:nvGrpSpPr>
          <p:grpSpPr>
            <a:xfrm>
              <a:off x="1045029" y="2015412"/>
              <a:ext cx="410547" cy="591705"/>
              <a:chOff x="1045029" y="2015412"/>
              <a:chExt cx="410547" cy="591705"/>
            </a:xfrm>
          </p:grpSpPr>
          <p:sp>
            <p:nvSpPr>
              <p:cNvPr id="118" name="二等辺三角形 117">
                <a:extLst>
                  <a:ext uri="{FF2B5EF4-FFF2-40B4-BE49-F238E27FC236}">
                    <a16:creationId xmlns:a16="http://schemas.microsoft.com/office/drawing/2014/main" id="{E7AF419A-F5B9-434E-A50B-56DBFFF00191}"/>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スマイル 118">
                <a:extLst>
                  <a:ext uri="{FF2B5EF4-FFF2-40B4-BE49-F238E27FC236}">
                    <a16:creationId xmlns:a16="http://schemas.microsoft.com/office/drawing/2014/main" id="{727E3846-14B0-4F7A-9429-B4D0CC7D57A3}"/>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grpSp>
          <p:nvGrpSpPr>
            <p:cNvPr id="82" name="グループ化 81">
              <a:extLst>
                <a:ext uri="{FF2B5EF4-FFF2-40B4-BE49-F238E27FC236}">
                  <a16:creationId xmlns:a16="http://schemas.microsoft.com/office/drawing/2014/main" id="{5FF9C567-15BD-4E20-985A-CE1015AE37BD}"/>
                </a:ext>
              </a:extLst>
            </p:cNvPr>
            <p:cNvGrpSpPr/>
            <p:nvPr/>
          </p:nvGrpSpPr>
          <p:grpSpPr>
            <a:xfrm>
              <a:off x="3368742" y="2020338"/>
              <a:ext cx="410547" cy="591705"/>
              <a:chOff x="1045029" y="2015412"/>
              <a:chExt cx="410547" cy="591705"/>
            </a:xfrm>
          </p:grpSpPr>
          <p:sp>
            <p:nvSpPr>
              <p:cNvPr id="116" name="二等辺三角形 115">
                <a:extLst>
                  <a:ext uri="{FF2B5EF4-FFF2-40B4-BE49-F238E27FC236}">
                    <a16:creationId xmlns:a16="http://schemas.microsoft.com/office/drawing/2014/main" id="{8C536050-899E-4E7F-BFB0-EF73A0AEBD59}"/>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スマイル 116">
                <a:extLst>
                  <a:ext uri="{FF2B5EF4-FFF2-40B4-BE49-F238E27FC236}">
                    <a16:creationId xmlns:a16="http://schemas.microsoft.com/office/drawing/2014/main" id="{D77D8F43-6BA2-45D5-B947-6CA5C09D72DB}"/>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3" name="グループ化 82">
              <a:extLst>
                <a:ext uri="{FF2B5EF4-FFF2-40B4-BE49-F238E27FC236}">
                  <a16:creationId xmlns:a16="http://schemas.microsoft.com/office/drawing/2014/main" id="{106B05EF-8F21-4E19-9197-5C47A6ED90F9}"/>
                </a:ext>
              </a:extLst>
            </p:cNvPr>
            <p:cNvGrpSpPr/>
            <p:nvPr/>
          </p:nvGrpSpPr>
          <p:grpSpPr>
            <a:xfrm>
              <a:off x="1992085" y="2017611"/>
              <a:ext cx="410547" cy="591705"/>
              <a:chOff x="1045029" y="2015412"/>
              <a:chExt cx="410547" cy="591705"/>
            </a:xfrm>
          </p:grpSpPr>
          <p:sp>
            <p:nvSpPr>
              <p:cNvPr id="114" name="二等辺三角形 113">
                <a:extLst>
                  <a:ext uri="{FF2B5EF4-FFF2-40B4-BE49-F238E27FC236}">
                    <a16:creationId xmlns:a16="http://schemas.microsoft.com/office/drawing/2014/main" id="{A08EEE4C-50FA-4EAA-8794-F1EA5CC5EE6A}"/>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スマイル 114">
                <a:extLst>
                  <a:ext uri="{FF2B5EF4-FFF2-40B4-BE49-F238E27FC236}">
                    <a16:creationId xmlns:a16="http://schemas.microsoft.com/office/drawing/2014/main" id="{809E67B4-9E65-4155-B916-99EB4E69071B}"/>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4" name="グループ化 83">
              <a:extLst>
                <a:ext uri="{FF2B5EF4-FFF2-40B4-BE49-F238E27FC236}">
                  <a16:creationId xmlns:a16="http://schemas.microsoft.com/office/drawing/2014/main" id="{3686AFC5-4684-4462-A2F5-3E43E2FCD18E}"/>
                </a:ext>
              </a:extLst>
            </p:cNvPr>
            <p:cNvGrpSpPr/>
            <p:nvPr/>
          </p:nvGrpSpPr>
          <p:grpSpPr>
            <a:xfrm>
              <a:off x="2444621" y="2020338"/>
              <a:ext cx="410547" cy="591705"/>
              <a:chOff x="1045029" y="2015412"/>
              <a:chExt cx="410547" cy="591705"/>
            </a:xfrm>
          </p:grpSpPr>
          <p:sp>
            <p:nvSpPr>
              <p:cNvPr id="112" name="二等辺三角形 111">
                <a:extLst>
                  <a:ext uri="{FF2B5EF4-FFF2-40B4-BE49-F238E27FC236}">
                    <a16:creationId xmlns:a16="http://schemas.microsoft.com/office/drawing/2014/main" id="{03F995CC-E649-451E-96D0-75B0C7F32BAB}"/>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スマイル 112">
                <a:extLst>
                  <a:ext uri="{FF2B5EF4-FFF2-40B4-BE49-F238E27FC236}">
                    <a16:creationId xmlns:a16="http://schemas.microsoft.com/office/drawing/2014/main" id="{D33DA1E6-D238-408B-B461-52D2DF6ABA67}"/>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5" name="グループ化 84">
              <a:extLst>
                <a:ext uri="{FF2B5EF4-FFF2-40B4-BE49-F238E27FC236}">
                  <a16:creationId xmlns:a16="http://schemas.microsoft.com/office/drawing/2014/main" id="{E38CB015-638A-4CD9-A8C9-1EF718F39A6F}"/>
                </a:ext>
              </a:extLst>
            </p:cNvPr>
            <p:cNvGrpSpPr/>
            <p:nvPr/>
          </p:nvGrpSpPr>
          <p:grpSpPr>
            <a:xfrm>
              <a:off x="2897157" y="2017611"/>
              <a:ext cx="410547" cy="591705"/>
              <a:chOff x="1045029" y="2015412"/>
              <a:chExt cx="410547" cy="591705"/>
            </a:xfrm>
          </p:grpSpPr>
          <p:sp>
            <p:nvSpPr>
              <p:cNvPr id="110" name="二等辺三角形 109">
                <a:extLst>
                  <a:ext uri="{FF2B5EF4-FFF2-40B4-BE49-F238E27FC236}">
                    <a16:creationId xmlns:a16="http://schemas.microsoft.com/office/drawing/2014/main" id="{554F3AB3-DFBF-43FA-8885-8F27356140DA}"/>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スマイル 110">
                <a:extLst>
                  <a:ext uri="{FF2B5EF4-FFF2-40B4-BE49-F238E27FC236}">
                    <a16:creationId xmlns:a16="http://schemas.microsoft.com/office/drawing/2014/main" id="{E2D682D2-F831-418D-9C42-556E5F7044A4}"/>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6" name="グループ化 85">
              <a:extLst>
                <a:ext uri="{FF2B5EF4-FFF2-40B4-BE49-F238E27FC236}">
                  <a16:creationId xmlns:a16="http://schemas.microsoft.com/office/drawing/2014/main" id="{D3A4FEA4-5CD8-495A-A380-215051A630DB}"/>
                </a:ext>
              </a:extLst>
            </p:cNvPr>
            <p:cNvGrpSpPr/>
            <p:nvPr/>
          </p:nvGrpSpPr>
          <p:grpSpPr>
            <a:xfrm>
              <a:off x="1497560" y="2042875"/>
              <a:ext cx="410547" cy="591705"/>
              <a:chOff x="1045029" y="2015412"/>
              <a:chExt cx="410547" cy="591705"/>
            </a:xfrm>
          </p:grpSpPr>
          <p:sp>
            <p:nvSpPr>
              <p:cNvPr id="108" name="二等辺三角形 107">
                <a:extLst>
                  <a:ext uri="{FF2B5EF4-FFF2-40B4-BE49-F238E27FC236}">
                    <a16:creationId xmlns:a16="http://schemas.microsoft.com/office/drawing/2014/main" id="{E932630B-CEF6-4D45-B89A-FDEF1CAD00F3}"/>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スマイル 108">
                <a:extLst>
                  <a:ext uri="{FF2B5EF4-FFF2-40B4-BE49-F238E27FC236}">
                    <a16:creationId xmlns:a16="http://schemas.microsoft.com/office/drawing/2014/main" id="{18C82813-E322-43E6-BDB9-A02B2DA1F4B5}"/>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7" name="グループ化 86">
              <a:extLst>
                <a:ext uri="{FF2B5EF4-FFF2-40B4-BE49-F238E27FC236}">
                  <a16:creationId xmlns:a16="http://schemas.microsoft.com/office/drawing/2014/main" id="{62B16216-E0E8-4495-9B13-4C0EC3B06B9A}"/>
                </a:ext>
              </a:extLst>
            </p:cNvPr>
            <p:cNvGrpSpPr/>
            <p:nvPr/>
          </p:nvGrpSpPr>
          <p:grpSpPr>
            <a:xfrm>
              <a:off x="3845765" y="2042347"/>
              <a:ext cx="410547" cy="591705"/>
              <a:chOff x="1045029" y="2015412"/>
              <a:chExt cx="410547" cy="591705"/>
            </a:xfrm>
          </p:grpSpPr>
          <p:sp>
            <p:nvSpPr>
              <p:cNvPr id="106" name="二等辺三角形 105">
                <a:extLst>
                  <a:ext uri="{FF2B5EF4-FFF2-40B4-BE49-F238E27FC236}">
                    <a16:creationId xmlns:a16="http://schemas.microsoft.com/office/drawing/2014/main" id="{1589F761-73B7-4063-96DF-0BA393CA699A}"/>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スマイル 106">
                <a:extLst>
                  <a:ext uri="{FF2B5EF4-FFF2-40B4-BE49-F238E27FC236}">
                    <a16:creationId xmlns:a16="http://schemas.microsoft.com/office/drawing/2014/main" id="{D0A480C2-92F3-41E0-A5A9-12E0840110A1}"/>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8" name="グループ化 87">
              <a:extLst>
                <a:ext uri="{FF2B5EF4-FFF2-40B4-BE49-F238E27FC236}">
                  <a16:creationId xmlns:a16="http://schemas.microsoft.com/office/drawing/2014/main" id="{706350A1-F24D-4AE6-99DA-43B2FB314C94}"/>
                </a:ext>
              </a:extLst>
            </p:cNvPr>
            <p:cNvGrpSpPr/>
            <p:nvPr/>
          </p:nvGrpSpPr>
          <p:grpSpPr>
            <a:xfrm>
              <a:off x="5152633" y="2041819"/>
              <a:ext cx="410547" cy="591705"/>
              <a:chOff x="1045029" y="2015412"/>
              <a:chExt cx="410547" cy="591705"/>
            </a:xfrm>
          </p:grpSpPr>
          <p:sp>
            <p:nvSpPr>
              <p:cNvPr id="104" name="二等辺三角形 103">
                <a:extLst>
                  <a:ext uri="{FF2B5EF4-FFF2-40B4-BE49-F238E27FC236}">
                    <a16:creationId xmlns:a16="http://schemas.microsoft.com/office/drawing/2014/main" id="{DF44831F-5D8E-4FF0-A04A-F07D709B8957}"/>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スマイル 104">
                <a:extLst>
                  <a:ext uri="{FF2B5EF4-FFF2-40B4-BE49-F238E27FC236}">
                    <a16:creationId xmlns:a16="http://schemas.microsoft.com/office/drawing/2014/main" id="{2FAF9355-078F-4D29-A023-7B289A1EAB5F}"/>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9" name="グループ化 88">
              <a:extLst>
                <a:ext uri="{FF2B5EF4-FFF2-40B4-BE49-F238E27FC236}">
                  <a16:creationId xmlns:a16="http://schemas.microsoft.com/office/drawing/2014/main" id="{6A4FEB5F-E228-4A2F-A512-401CC226C3F9}"/>
                </a:ext>
              </a:extLst>
            </p:cNvPr>
            <p:cNvGrpSpPr/>
            <p:nvPr/>
          </p:nvGrpSpPr>
          <p:grpSpPr>
            <a:xfrm>
              <a:off x="4298301" y="2042347"/>
              <a:ext cx="410547" cy="591705"/>
              <a:chOff x="1045029" y="2015412"/>
              <a:chExt cx="410547" cy="591705"/>
            </a:xfrm>
          </p:grpSpPr>
          <p:sp>
            <p:nvSpPr>
              <p:cNvPr id="102" name="二等辺三角形 101">
                <a:extLst>
                  <a:ext uri="{FF2B5EF4-FFF2-40B4-BE49-F238E27FC236}">
                    <a16:creationId xmlns:a16="http://schemas.microsoft.com/office/drawing/2014/main" id="{A7A47042-AA68-459B-84A9-A5AF7A7CFC56}"/>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スマイル 102">
                <a:extLst>
                  <a:ext uri="{FF2B5EF4-FFF2-40B4-BE49-F238E27FC236}">
                    <a16:creationId xmlns:a16="http://schemas.microsoft.com/office/drawing/2014/main" id="{092B764F-9AE4-41C0-A5AD-43335E9B8160}"/>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0" name="グループ化 89">
              <a:extLst>
                <a:ext uri="{FF2B5EF4-FFF2-40B4-BE49-F238E27FC236}">
                  <a16:creationId xmlns:a16="http://schemas.microsoft.com/office/drawing/2014/main" id="{6A418A15-0921-487E-884B-31087706D99B}"/>
                </a:ext>
              </a:extLst>
            </p:cNvPr>
            <p:cNvGrpSpPr/>
            <p:nvPr/>
          </p:nvGrpSpPr>
          <p:grpSpPr>
            <a:xfrm>
              <a:off x="4708848" y="2042347"/>
              <a:ext cx="410547" cy="591705"/>
              <a:chOff x="1045029" y="2015412"/>
              <a:chExt cx="410547" cy="591705"/>
            </a:xfrm>
          </p:grpSpPr>
          <p:sp>
            <p:nvSpPr>
              <p:cNvPr id="100" name="二等辺三角形 99">
                <a:extLst>
                  <a:ext uri="{FF2B5EF4-FFF2-40B4-BE49-F238E27FC236}">
                    <a16:creationId xmlns:a16="http://schemas.microsoft.com/office/drawing/2014/main" id="{9C962158-D944-450F-92A8-099EDD65BB1A}"/>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スマイル 100">
                <a:extLst>
                  <a:ext uri="{FF2B5EF4-FFF2-40B4-BE49-F238E27FC236}">
                    <a16:creationId xmlns:a16="http://schemas.microsoft.com/office/drawing/2014/main" id="{B29698B6-EB34-45CC-920D-2691B7198368}"/>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1" name="グループ化 90">
              <a:extLst>
                <a:ext uri="{FF2B5EF4-FFF2-40B4-BE49-F238E27FC236}">
                  <a16:creationId xmlns:a16="http://schemas.microsoft.com/office/drawing/2014/main" id="{1E800E16-2BBD-4477-9F7F-B667C4B5A414}"/>
                </a:ext>
              </a:extLst>
            </p:cNvPr>
            <p:cNvGrpSpPr/>
            <p:nvPr/>
          </p:nvGrpSpPr>
          <p:grpSpPr>
            <a:xfrm>
              <a:off x="5601665" y="2057753"/>
              <a:ext cx="410547" cy="591705"/>
              <a:chOff x="1045029" y="2015412"/>
              <a:chExt cx="410547" cy="591705"/>
            </a:xfrm>
          </p:grpSpPr>
          <p:sp>
            <p:nvSpPr>
              <p:cNvPr id="98" name="二等辺三角形 97">
                <a:extLst>
                  <a:ext uri="{FF2B5EF4-FFF2-40B4-BE49-F238E27FC236}">
                    <a16:creationId xmlns:a16="http://schemas.microsoft.com/office/drawing/2014/main" id="{4730C82A-B8AE-4583-B3E4-8E23EB622CBC}"/>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スマイル 98">
                <a:extLst>
                  <a:ext uri="{FF2B5EF4-FFF2-40B4-BE49-F238E27FC236}">
                    <a16:creationId xmlns:a16="http://schemas.microsoft.com/office/drawing/2014/main" id="{724B7E78-BEC0-401F-924B-0571F80A4D2A}"/>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2" name="グループ化 91">
              <a:extLst>
                <a:ext uri="{FF2B5EF4-FFF2-40B4-BE49-F238E27FC236}">
                  <a16:creationId xmlns:a16="http://schemas.microsoft.com/office/drawing/2014/main" id="{DADD386E-715B-4F86-9D4C-98CACB6B72FC}"/>
                </a:ext>
              </a:extLst>
            </p:cNvPr>
            <p:cNvGrpSpPr/>
            <p:nvPr/>
          </p:nvGrpSpPr>
          <p:grpSpPr>
            <a:xfrm>
              <a:off x="6050116" y="2057232"/>
              <a:ext cx="410547" cy="591705"/>
              <a:chOff x="1045029" y="2015412"/>
              <a:chExt cx="410547" cy="591705"/>
            </a:xfrm>
          </p:grpSpPr>
          <p:sp>
            <p:nvSpPr>
              <p:cNvPr id="96" name="二等辺三角形 95">
                <a:extLst>
                  <a:ext uri="{FF2B5EF4-FFF2-40B4-BE49-F238E27FC236}">
                    <a16:creationId xmlns:a16="http://schemas.microsoft.com/office/drawing/2014/main" id="{D1F1DB09-48C2-4DE7-8262-0BD1B295FA0E}"/>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スマイル 96">
                <a:extLst>
                  <a:ext uri="{FF2B5EF4-FFF2-40B4-BE49-F238E27FC236}">
                    <a16:creationId xmlns:a16="http://schemas.microsoft.com/office/drawing/2014/main" id="{33846E54-EE56-422E-A30F-E25A40B69221}"/>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3" name="グループ化 92">
              <a:extLst>
                <a:ext uri="{FF2B5EF4-FFF2-40B4-BE49-F238E27FC236}">
                  <a16:creationId xmlns:a16="http://schemas.microsoft.com/office/drawing/2014/main" id="{7291807E-A4B1-4CAE-B4B6-F77D706ED453}"/>
                </a:ext>
              </a:extLst>
            </p:cNvPr>
            <p:cNvGrpSpPr/>
            <p:nvPr/>
          </p:nvGrpSpPr>
          <p:grpSpPr>
            <a:xfrm>
              <a:off x="6519895" y="2059431"/>
              <a:ext cx="410547" cy="591705"/>
              <a:chOff x="1045029" y="2015412"/>
              <a:chExt cx="410547" cy="591705"/>
            </a:xfrm>
          </p:grpSpPr>
          <p:sp>
            <p:nvSpPr>
              <p:cNvPr id="94" name="二等辺三角形 93">
                <a:extLst>
                  <a:ext uri="{FF2B5EF4-FFF2-40B4-BE49-F238E27FC236}">
                    <a16:creationId xmlns:a16="http://schemas.microsoft.com/office/drawing/2014/main" id="{1053EC04-0D7C-43D7-9763-DF93CAB9FDAF}"/>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スマイル 94">
                <a:extLst>
                  <a:ext uri="{FF2B5EF4-FFF2-40B4-BE49-F238E27FC236}">
                    <a16:creationId xmlns:a16="http://schemas.microsoft.com/office/drawing/2014/main" id="{CD367695-5894-482C-B8BC-679183B513B4}"/>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20" name="グループ化 119">
            <a:extLst>
              <a:ext uri="{FF2B5EF4-FFF2-40B4-BE49-F238E27FC236}">
                <a16:creationId xmlns:a16="http://schemas.microsoft.com/office/drawing/2014/main" id="{5728EBF6-3598-4459-8B11-806805A90E5F}"/>
              </a:ext>
            </a:extLst>
          </p:cNvPr>
          <p:cNvGrpSpPr/>
          <p:nvPr/>
        </p:nvGrpSpPr>
        <p:grpSpPr>
          <a:xfrm>
            <a:off x="2555968" y="4128213"/>
            <a:ext cx="5885413" cy="635724"/>
            <a:chOff x="1045029" y="2015412"/>
            <a:chExt cx="5885413" cy="635724"/>
          </a:xfrm>
        </p:grpSpPr>
        <p:grpSp>
          <p:nvGrpSpPr>
            <p:cNvPr id="121" name="グループ化 120">
              <a:extLst>
                <a:ext uri="{FF2B5EF4-FFF2-40B4-BE49-F238E27FC236}">
                  <a16:creationId xmlns:a16="http://schemas.microsoft.com/office/drawing/2014/main" id="{D4053BB1-472B-4851-8DE8-E2A3BBD50820}"/>
                </a:ext>
              </a:extLst>
            </p:cNvPr>
            <p:cNvGrpSpPr/>
            <p:nvPr/>
          </p:nvGrpSpPr>
          <p:grpSpPr>
            <a:xfrm>
              <a:off x="1045029" y="2015412"/>
              <a:ext cx="410547" cy="591705"/>
              <a:chOff x="1045029" y="2015412"/>
              <a:chExt cx="410547" cy="591705"/>
            </a:xfrm>
          </p:grpSpPr>
          <p:sp>
            <p:nvSpPr>
              <p:cNvPr id="158" name="二等辺三角形 157">
                <a:extLst>
                  <a:ext uri="{FF2B5EF4-FFF2-40B4-BE49-F238E27FC236}">
                    <a16:creationId xmlns:a16="http://schemas.microsoft.com/office/drawing/2014/main" id="{7057DF67-B08B-42B1-81F5-BD6399CF4837}"/>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スマイル 158">
                <a:extLst>
                  <a:ext uri="{FF2B5EF4-FFF2-40B4-BE49-F238E27FC236}">
                    <a16:creationId xmlns:a16="http://schemas.microsoft.com/office/drawing/2014/main" id="{2648A33A-D862-4ABD-A598-30B6C077DA93}"/>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2" name="グループ化 121">
              <a:extLst>
                <a:ext uri="{FF2B5EF4-FFF2-40B4-BE49-F238E27FC236}">
                  <a16:creationId xmlns:a16="http://schemas.microsoft.com/office/drawing/2014/main" id="{79A2F18F-4F5E-4317-8B70-47B81611F0EE}"/>
                </a:ext>
              </a:extLst>
            </p:cNvPr>
            <p:cNvGrpSpPr/>
            <p:nvPr/>
          </p:nvGrpSpPr>
          <p:grpSpPr>
            <a:xfrm>
              <a:off x="3368742" y="2020338"/>
              <a:ext cx="410547" cy="591705"/>
              <a:chOff x="1045029" y="2015412"/>
              <a:chExt cx="410547" cy="591705"/>
            </a:xfrm>
          </p:grpSpPr>
          <p:sp>
            <p:nvSpPr>
              <p:cNvPr id="156" name="二等辺三角形 155">
                <a:extLst>
                  <a:ext uri="{FF2B5EF4-FFF2-40B4-BE49-F238E27FC236}">
                    <a16:creationId xmlns:a16="http://schemas.microsoft.com/office/drawing/2014/main" id="{BAE01AA6-66D8-47EA-BC0B-9C6F96E3D14F}"/>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スマイル 156">
                <a:extLst>
                  <a:ext uri="{FF2B5EF4-FFF2-40B4-BE49-F238E27FC236}">
                    <a16:creationId xmlns:a16="http://schemas.microsoft.com/office/drawing/2014/main" id="{EDB4D8CD-0681-4405-9C59-CE67A20C8163}"/>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3" name="グループ化 122">
              <a:extLst>
                <a:ext uri="{FF2B5EF4-FFF2-40B4-BE49-F238E27FC236}">
                  <a16:creationId xmlns:a16="http://schemas.microsoft.com/office/drawing/2014/main" id="{1CE5E6C6-5E19-409B-81F3-0B7FA0D72284}"/>
                </a:ext>
              </a:extLst>
            </p:cNvPr>
            <p:cNvGrpSpPr/>
            <p:nvPr/>
          </p:nvGrpSpPr>
          <p:grpSpPr>
            <a:xfrm>
              <a:off x="1992085" y="2017611"/>
              <a:ext cx="410547" cy="591705"/>
              <a:chOff x="1045029" y="2015412"/>
              <a:chExt cx="410547" cy="591705"/>
            </a:xfrm>
          </p:grpSpPr>
          <p:sp>
            <p:nvSpPr>
              <p:cNvPr id="154" name="二等辺三角形 153">
                <a:extLst>
                  <a:ext uri="{FF2B5EF4-FFF2-40B4-BE49-F238E27FC236}">
                    <a16:creationId xmlns:a16="http://schemas.microsoft.com/office/drawing/2014/main" id="{5522C06F-318C-4842-AFB0-2AD8D168E78E}"/>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スマイル 154">
                <a:extLst>
                  <a:ext uri="{FF2B5EF4-FFF2-40B4-BE49-F238E27FC236}">
                    <a16:creationId xmlns:a16="http://schemas.microsoft.com/office/drawing/2014/main" id="{5A871852-8A30-4E29-9629-2A4931FB6221}"/>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4" name="グループ化 123">
              <a:extLst>
                <a:ext uri="{FF2B5EF4-FFF2-40B4-BE49-F238E27FC236}">
                  <a16:creationId xmlns:a16="http://schemas.microsoft.com/office/drawing/2014/main" id="{5C4364A1-023A-4F44-A1F2-EF4729D51709}"/>
                </a:ext>
              </a:extLst>
            </p:cNvPr>
            <p:cNvGrpSpPr/>
            <p:nvPr/>
          </p:nvGrpSpPr>
          <p:grpSpPr>
            <a:xfrm>
              <a:off x="2444621" y="2020338"/>
              <a:ext cx="410547" cy="591705"/>
              <a:chOff x="1045029" y="2015412"/>
              <a:chExt cx="410547" cy="591705"/>
            </a:xfrm>
          </p:grpSpPr>
          <p:sp>
            <p:nvSpPr>
              <p:cNvPr id="152" name="二等辺三角形 151">
                <a:extLst>
                  <a:ext uri="{FF2B5EF4-FFF2-40B4-BE49-F238E27FC236}">
                    <a16:creationId xmlns:a16="http://schemas.microsoft.com/office/drawing/2014/main" id="{58647B33-206A-438F-AD51-C515FDE24B2D}"/>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スマイル 152">
                <a:extLst>
                  <a:ext uri="{FF2B5EF4-FFF2-40B4-BE49-F238E27FC236}">
                    <a16:creationId xmlns:a16="http://schemas.microsoft.com/office/drawing/2014/main" id="{FA9E596D-D7EF-4FC9-B973-2706D27A769B}"/>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5" name="グループ化 124">
              <a:extLst>
                <a:ext uri="{FF2B5EF4-FFF2-40B4-BE49-F238E27FC236}">
                  <a16:creationId xmlns:a16="http://schemas.microsoft.com/office/drawing/2014/main" id="{2C19E917-70DF-4B99-96D4-2E4026E740C3}"/>
                </a:ext>
              </a:extLst>
            </p:cNvPr>
            <p:cNvGrpSpPr/>
            <p:nvPr/>
          </p:nvGrpSpPr>
          <p:grpSpPr>
            <a:xfrm>
              <a:off x="2897157" y="2017611"/>
              <a:ext cx="410547" cy="591705"/>
              <a:chOff x="1045029" y="2015412"/>
              <a:chExt cx="410547" cy="591705"/>
            </a:xfrm>
          </p:grpSpPr>
          <p:sp>
            <p:nvSpPr>
              <p:cNvPr id="150" name="二等辺三角形 149">
                <a:extLst>
                  <a:ext uri="{FF2B5EF4-FFF2-40B4-BE49-F238E27FC236}">
                    <a16:creationId xmlns:a16="http://schemas.microsoft.com/office/drawing/2014/main" id="{50DF411D-1CD6-4B7C-818D-CF4026A095B0}"/>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スマイル 150">
                <a:extLst>
                  <a:ext uri="{FF2B5EF4-FFF2-40B4-BE49-F238E27FC236}">
                    <a16:creationId xmlns:a16="http://schemas.microsoft.com/office/drawing/2014/main" id="{D1C3F672-11A6-449C-A5E7-C213F98DB550}"/>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6" name="グループ化 125">
              <a:extLst>
                <a:ext uri="{FF2B5EF4-FFF2-40B4-BE49-F238E27FC236}">
                  <a16:creationId xmlns:a16="http://schemas.microsoft.com/office/drawing/2014/main" id="{B7B8CD6D-5072-4249-8CEA-E3853622EF2A}"/>
                </a:ext>
              </a:extLst>
            </p:cNvPr>
            <p:cNvGrpSpPr/>
            <p:nvPr/>
          </p:nvGrpSpPr>
          <p:grpSpPr>
            <a:xfrm>
              <a:off x="1497560" y="2042875"/>
              <a:ext cx="410547" cy="591705"/>
              <a:chOff x="1045029" y="2015412"/>
              <a:chExt cx="410547" cy="591705"/>
            </a:xfrm>
          </p:grpSpPr>
          <p:sp>
            <p:nvSpPr>
              <p:cNvPr id="148" name="二等辺三角形 147">
                <a:extLst>
                  <a:ext uri="{FF2B5EF4-FFF2-40B4-BE49-F238E27FC236}">
                    <a16:creationId xmlns:a16="http://schemas.microsoft.com/office/drawing/2014/main" id="{B10FEEAF-A19F-4DDA-8660-C357C968F03F}"/>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スマイル 148">
                <a:extLst>
                  <a:ext uri="{FF2B5EF4-FFF2-40B4-BE49-F238E27FC236}">
                    <a16:creationId xmlns:a16="http://schemas.microsoft.com/office/drawing/2014/main" id="{642B246F-82A6-4114-B6BA-9656141B08E1}"/>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7" name="グループ化 126">
              <a:extLst>
                <a:ext uri="{FF2B5EF4-FFF2-40B4-BE49-F238E27FC236}">
                  <a16:creationId xmlns:a16="http://schemas.microsoft.com/office/drawing/2014/main" id="{4CDC25CB-833F-49DD-87D8-20D468FCDA5A}"/>
                </a:ext>
              </a:extLst>
            </p:cNvPr>
            <p:cNvGrpSpPr/>
            <p:nvPr/>
          </p:nvGrpSpPr>
          <p:grpSpPr>
            <a:xfrm>
              <a:off x="3845765" y="2042347"/>
              <a:ext cx="410547" cy="591705"/>
              <a:chOff x="1045029" y="2015412"/>
              <a:chExt cx="410547" cy="591705"/>
            </a:xfrm>
          </p:grpSpPr>
          <p:sp>
            <p:nvSpPr>
              <p:cNvPr id="146" name="二等辺三角形 145">
                <a:extLst>
                  <a:ext uri="{FF2B5EF4-FFF2-40B4-BE49-F238E27FC236}">
                    <a16:creationId xmlns:a16="http://schemas.microsoft.com/office/drawing/2014/main" id="{7CF5D1A2-BD8A-4FEE-833C-9441C2637541}"/>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スマイル 146">
                <a:extLst>
                  <a:ext uri="{FF2B5EF4-FFF2-40B4-BE49-F238E27FC236}">
                    <a16:creationId xmlns:a16="http://schemas.microsoft.com/office/drawing/2014/main" id="{427FBECC-1F74-4CAB-8A48-37EFD2827E47}"/>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8" name="グループ化 127">
              <a:extLst>
                <a:ext uri="{FF2B5EF4-FFF2-40B4-BE49-F238E27FC236}">
                  <a16:creationId xmlns:a16="http://schemas.microsoft.com/office/drawing/2014/main" id="{D7E80374-0935-4C4C-AE5B-229B43B6A59B}"/>
                </a:ext>
              </a:extLst>
            </p:cNvPr>
            <p:cNvGrpSpPr/>
            <p:nvPr/>
          </p:nvGrpSpPr>
          <p:grpSpPr>
            <a:xfrm>
              <a:off x="5152633" y="2041819"/>
              <a:ext cx="410547" cy="591705"/>
              <a:chOff x="1045029" y="2015412"/>
              <a:chExt cx="410547" cy="591705"/>
            </a:xfrm>
          </p:grpSpPr>
          <p:sp>
            <p:nvSpPr>
              <p:cNvPr id="144" name="二等辺三角形 143">
                <a:extLst>
                  <a:ext uri="{FF2B5EF4-FFF2-40B4-BE49-F238E27FC236}">
                    <a16:creationId xmlns:a16="http://schemas.microsoft.com/office/drawing/2014/main" id="{DF436BA4-9B07-469E-9C06-157316D3268F}"/>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スマイル 144">
                <a:extLst>
                  <a:ext uri="{FF2B5EF4-FFF2-40B4-BE49-F238E27FC236}">
                    <a16:creationId xmlns:a16="http://schemas.microsoft.com/office/drawing/2014/main" id="{538F5374-8747-406A-BF7D-AB2D83E36F08}"/>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9" name="グループ化 128">
              <a:extLst>
                <a:ext uri="{FF2B5EF4-FFF2-40B4-BE49-F238E27FC236}">
                  <a16:creationId xmlns:a16="http://schemas.microsoft.com/office/drawing/2014/main" id="{9E9E6E43-BA52-47DE-A477-1E54BC04BBBB}"/>
                </a:ext>
              </a:extLst>
            </p:cNvPr>
            <p:cNvGrpSpPr/>
            <p:nvPr/>
          </p:nvGrpSpPr>
          <p:grpSpPr>
            <a:xfrm>
              <a:off x="4298301" y="2042347"/>
              <a:ext cx="410547" cy="591705"/>
              <a:chOff x="1045029" y="2015412"/>
              <a:chExt cx="410547" cy="591705"/>
            </a:xfrm>
          </p:grpSpPr>
          <p:sp>
            <p:nvSpPr>
              <p:cNvPr id="142" name="二等辺三角形 141">
                <a:extLst>
                  <a:ext uri="{FF2B5EF4-FFF2-40B4-BE49-F238E27FC236}">
                    <a16:creationId xmlns:a16="http://schemas.microsoft.com/office/drawing/2014/main" id="{E44BDCF8-9BB0-4A2D-BA28-A8CA2B2FC59F}"/>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スマイル 142">
                <a:extLst>
                  <a:ext uri="{FF2B5EF4-FFF2-40B4-BE49-F238E27FC236}">
                    <a16:creationId xmlns:a16="http://schemas.microsoft.com/office/drawing/2014/main" id="{61E91514-D7C2-4F5D-849B-D56B719B4CF6}"/>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0" name="グループ化 129">
              <a:extLst>
                <a:ext uri="{FF2B5EF4-FFF2-40B4-BE49-F238E27FC236}">
                  <a16:creationId xmlns:a16="http://schemas.microsoft.com/office/drawing/2014/main" id="{357DBA42-5E00-4C33-9FFE-8F92695D5964}"/>
                </a:ext>
              </a:extLst>
            </p:cNvPr>
            <p:cNvGrpSpPr/>
            <p:nvPr/>
          </p:nvGrpSpPr>
          <p:grpSpPr>
            <a:xfrm>
              <a:off x="4708848" y="2042347"/>
              <a:ext cx="410547" cy="591705"/>
              <a:chOff x="1045029" y="2015412"/>
              <a:chExt cx="410547" cy="591705"/>
            </a:xfrm>
          </p:grpSpPr>
          <p:sp>
            <p:nvSpPr>
              <p:cNvPr id="140" name="二等辺三角形 139">
                <a:extLst>
                  <a:ext uri="{FF2B5EF4-FFF2-40B4-BE49-F238E27FC236}">
                    <a16:creationId xmlns:a16="http://schemas.microsoft.com/office/drawing/2014/main" id="{354E0296-7FF5-4A0C-8ABF-40AADA096D49}"/>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スマイル 140">
                <a:extLst>
                  <a:ext uri="{FF2B5EF4-FFF2-40B4-BE49-F238E27FC236}">
                    <a16:creationId xmlns:a16="http://schemas.microsoft.com/office/drawing/2014/main" id="{5CEA242F-AF36-4871-8F7B-8B6C1E9035CE}"/>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1" name="グループ化 130">
              <a:extLst>
                <a:ext uri="{FF2B5EF4-FFF2-40B4-BE49-F238E27FC236}">
                  <a16:creationId xmlns:a16="http://schemas.microsoft.com/office/drawing/2014/main" id="{64D92366-B6B8-4CA2-99BD-FC09AF748C0F}"/>
                </a:ext>
              </a:extLst>
            </p:cNvPr>
            <p:cNvGrpSpPr/>
            <p:nvPr/>
          </p:nvGrpSpPr>
          <p:grpSpPr>
            <a:xfrm>
              <a:off x="5601665" y="2057753"/>
              <a:ext cx="410547" cy="591705"/>
              <a:chOff x="1045029" y="2015412"/>
              <a:chExt cx="410547" cy="591705"/>
            </a:xfrm>
          </p:grpSpPr>
          <p:sp>
            <p:nvSpPr>
              <p:cNvPr id="138" name="二等辺三角形 137">
                <a:extLst>
                  <a:ext uri="{FF2B5EF4-FFF2-40B4-BE49-F238E27FC236}">
                    <a16:creationId xmlns:a16="http://schemas.microsoft.com/office/drawing/2014/main" id="{A0E36F15-8A48-4F00-BDF0-7613EBBFD294}"/>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スマイル 138">
                <a:extLst>
                  <a:ext uri="{FF2B5EF4-FFF2-40B4-BE49-F238E27FC236}">
                    <a16:creationId xmlns:a16="http://schemas.microsoft.com/office/drawing/2014/main" id="{03AD8008-4298-43CB-A526-6A00C45C80FC}"/>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2" name="グループ化 131">
              <a:extLst>
                <a:ext uri="{FF2B5EF4-FFF2-40B4-BE49-F238E27FC236}">
                  <a16:creationId xmlns:a16="http://schemas.microsoft.com/office/drawing/2014/main" id="{40F717D9-CEA8-4B9D-BF79-FFD61F88493D}"/>
                </a:ext>
              </a:extLst>
            </p:cNvPr>
            <p:cNvGrpSpPr/>
            <p:nvPr/>
          </p:nvGrpSpPr>
          <p:grpSpPr>
            <a:xfrm>
              <a:off x="6050116" y="2057232"/>
              <a:ext cx="410547" cy="591705"/>
              <a:chOff x="1045029" y="2015412"/>
              <a:chExt cx="410547" cy="591705"/>
            </a:xfrm>
          </p:grpSpPr>
          <p:sp>
            <p:nvSpPr>
              <p:cNvPr id="136" name="二等辺三角形 135">
                <a:extLst>
                  <a:ext uri="{FF2B5EF4-FFF2-40B4-BE49-F238E27FC236}">
                    <a16:creationId xmlns:a16="http://schemas.microsoft.com/office/drawing/2014/main" id="{39D637F1-8729-46E2-A28B-B74B2DD5C456}"/>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スマイル 136">
                <a:extLst>
                  <a:ext uri="{FF2B5EF4-FFF2-40B4-BE49-F238E27FC236}">
                    <a16:creationId xmlns:a16="http://schemas.microsoft.com/office/drawing/2014/main" id="{69B734E2-FDCB-4848-8956-C1BF5AC292F8}"/>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3" name="グループ化 132">
              <a:extLst>
                <a:ext uri="{FF2B5EF4-FFF2-40B4-BE49-F238E27FC236}">
                  <a16:creationId xmlns:a16="http://schemas.microsoft.com/office/drawing/2014/main" id="{22FFCEF8-5E4A-4A36-BF22-30CEC5587283}"/>
                </a:ext>
              </a:extLst>
            </p:cNvPr>
            <p:cNvGrpSpPr/>
            <p:nvPr/>
          </p:nvGrpSpPr>
          <p:grpSpPr>
            <a:xfrm>
              <a:off x="6519895" y="2059431"/>
              <a:ext cx="410547" cy="591705"/>
              <a:chOff x="1045029" y="2015412"/>
              <a:chExt cx="410547" cy="591705"/>
            </a:xfrm>
          </p:grpSpPr>
          <p:sp>
            <p:nvSpPr>
              <p:cNvPr id="134" name="二等辺三角形 133">
                <a:extLst>
                  <a:ext uri="{FF2B5EF4-FFF2-40B4-BE49-F238E27FC236}">
                    <a16:creationId xmlns:a16="http://schemas.microsoft.com/office/drawing/2014/main" id="{F7729771-C5A4-45F6-ABB7-C59F0D590238}"/>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スマイル 134">
                <a:extLst>
                  <a:ext uri="{FF2B5EF4-FFF2-40B4-BE49-F238E27FC236}">
                    <a16:creationId xmlns:a16="http://schemas.microsoft.com/office/drawing/2014/main" id="{85B1D603-7AFA-4B3A-B471-B2AFC8AEFB6E}"/>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60" name="グループ化 159">
            <a:extLst>
              <a:ext uri="{FF2B5EF4-FFF2-40B4-BE49-F238E27FC236}">
                <a16:creationId xmlns:a16="http://schemas.microsoft.com/office/drawing/2014/main" id="{2288C503-5DF7-4866-850C-E179674B0DF4}"/>
              </a:ext>
            </a:extLst>
          </p:cNvPr>
          <p:cNvGrpSpPr/>
          <p:nvPr/>
        </p:nvGrpSpPr>
        <p:grpSpPr>
          <a:xfrm>
            <a:off x="2540419" y="5304915"/>
            <a:ext cx="5885413" cy="635724"/>
            <a:chOff x="1045029" y="2015412"/>
            <a:chExt cx="5885413" cy="635724"/>
          </a:xfrm>
        </p:grpSpPr>
        <p:grpSp>
          <p:nvGrpSpPr>
            <p:cNvPr id="161" name="グループ化 160">
              <a:extLst>
                <a:ext uri="{FF2B5EF4-FFF2-40B4-BE49-F238E27FC236}">
                  <a16:creationId xmlns:a16="http://schemas.microsoft.com/office/drawing/2014/main" id="{4EFCEE0E-946E-4E99-8843-F7DF240274F2}"/>
                </a:ext>
              </a:extLst>
            </p:cNvPr>
            <p:cNvGrpSpPr/>
            <p:nvPr/>
          </p:nvGrpSpPr>
          <p:grpSpPr>
            <a:xfrm>
              <a:off x="1045029" y="2015412"/>
              <a:ext cx="410547" cy="591705"/>
              <a:chOff x="1045029" y="2015412"/>
              <a:chExt cx="410547" cy="591705"/>
            </a:xfrm>
          </p:grpSpPr>
          <p:sp>
            <p:nvSpPr>
              <p:cNvPr id="198" name="二等辺三角形 197">
                <a:extLst>
                  <a:ext uri="{FF2B5EF4-FFF2-40B4-BE49-F238E27FC236}">
                    <a16:creationId xmlns:a16="http://schemas.microsoft.com/office/drawing/2014/main" id="{2E9344BF-D5CA-4C20-B52C-9B2F587994C0}"/>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スマイル 198">
                <a:extLst>
                  <a:ext uri="{FF2B5EF4-FFF2-40B4-BE49-F238E27FC236}">
                    <a16:creationId xmlns:a16="http://schemas.microsoft.com/office/drawing/2014/main" id="{5D57C134-97BB-4FA3-971C-2BC6EB272FA1}"/>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2" name="グループ化 161">
              <a:extLst>
                <a:ext uri="{FF2B5EF4-FFF2-40B4-BE49-F238E27FC236}">
                  <a16:creationId xmlns:a16="http://schemas.microsoft.com/office/drawing/2014/main" id="{A015D079-DE85-4965-B0CE-31B1C05C6EC9}"/>
                </a:ext>
              </a:extLst>
            </p:cNvPr>
            <p:cNvGrpSpPr/>
            <p:nvPr/>
          </p:nvGrpSpPr>
          <p:grpSpPr>
            <a:xfrm>
              <a:off x="3368742" y="2020338"/>
              <a:ext cx="410547" cy="591705"/>
              <a:chOff x="1045029" y="2015412"/>
              <a:chExt cx="410547" cy="591705"/>
            </a:xfrm>
          </p:grpSpPr>
          <p:sp>
            <p:nvSpPr>
              <p:cNvPr id="196" name="二等辺三角形 195">
                <a:extLst>
                  <a:ext uri="{FF2B5EF4-FFF2-40B4-BE49-F238E27FC236}">
                    <a16:creationId xmlns:a16="http://schemas.microsoft.com/office/drawing/2014/main" id="{75D24C8F-B060-4673-8671-8057701B19E8}"/>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スマイル 196">
                <a:extLst>
                  <a:ext uri="{FF2B5EF4-FFF2-40B4-BE49-F238E27FC236}">
                    <a16:creationId xmlns:a16="http://schemas.microsoft.com/office/drawing/2014/main" id="{E342C966-DD4C-43CC-8A6C-87F2F0A7F0D0}"/>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3" name="グループ化 162">
              <a:extLst>
                <a:ext uri="{FF2B5EF4-FFF2-40B4-BE49-F238E27FC236}">
                  <a16:creationId xmlns:a16="http://schemas.microsoft.com/office/drawing/2014/main" id="{F2919FC4-1C49-4403-AFA5-C07BCE8887E9}"/>
                </a:ext>
              </a:extLst>
            </p:cNvPr>
            <p:cNvGrpSpPr/>
            <p:nvPr/>
          </p:nvGrpSpPr>
          <p:grpSpPr>
            <a:xfrm>
              <a:off x="1992085" y="2017611"/>
              <a:ext cx="410547" cy="591705"/>
              <a:chOff x="1045029" y="2015412"/>
              <a:chExt cx="410547" cy="591705"/>
            </a:xfrm>
          </p:grpSpPr>
          <p:sp>
            <p:nvSpPr>
              <p:cNvPr id="194" name="二等辺三角形 193">
                <a:extLst>
                  <a:ext uri="{FF2B5EF4-FFF2-40B4-BE49-F238E27FC236}">
                    <a16:creationId xmlns:a16="http://schemas.microsoft.com/office/drawing/2014/main" id="{D2BA1CDA-13B5-45E1-BB80-6A360DF146AF}"/>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スマイル 194">
                <a:extLst>
                  <a:ext uri="{FF2B5EF4-FFF2-40B4-BE49-F238E27FC236}">
                    <a16:creationId xmlns:a16="http://schemas.microsoft.com/office/drawing/2014/main" id="{6C6EF656-F0F2-416A-98AC-93A6D1DFF274}"/>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4" name="グループ化 163">
              <a:extLst>
                <a:ext uri="{FF2B5EF4-FFF2-40B4-BE49-F238E27FC236}">
                  <a16:creationId xmlns:a16="http://schemas.microsoft.com/office/drawing/2014/main" id="{4C24BB78-7A49-4A22-83DC-3F29CA879D0B}"/>
                </a:ext>
              </a:extLst>
            </p:cNvPr>
            <p:cNvGrpSpPr/>
            <p:nvPr/>
          </p:nvGrpSpPr>
          <p:grpSpPr>
            <a:xfrm>
              <a:off x="2444621" y="2020338"/>
              <a:ext cx="410547" cy="591705"/>
              <a:chOff x="1045029" y="2015412"/>
              <a:chExt cx="410547" cy="591705"/>
            </a:xfrm>
          </p:grpSpPr>
          <p:sp>
            <p:nvSpPr>
              <p:cNvPr id="192" name="二等辺三角形 191">
                <a:extLst>
                  <a:ext uri="{FF2B5EF4-FFF2-40B4-BE49-F238E27FC236}">
                    <a16:creationId xmlns:a16="http://schemas.microsoft.com/office/drawing/2014/main" id="{FDB210B2-6DD1-4D75-ACF4-1C5751D8371B}"/>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スマイル 192">
                <a:extLst>
                  <a:ext uri="{FF2B5EF4-FFF2-40B4-BE49-F238E27FC236}">
                    <a16:creationId xmlns:a16="http://schemas.microsoft.com/office/drawing/2014/main" id="{5E9417DD-0F0B-43F4-BAC4-C696C9220CEC}"/>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5" name="グループ化 164">
              <a:extLst>
                <a:ext uri="{FF2B5EF4-FFF2-40B4-BE49-F238E27FC236}">
                  <a16:creationId xmlns:a16="http://schemas.microsoft.com/office/drawing/2014/main" id="{2641C9BA-DE4D-48B9-B4CC-18D629F3BA29}"/>
                </a:ext>
              </a:extLst>
            </p:cNvPr>
            <p:cNvGrpSpPr/>
            <p:nvPr/>
          </p:nvGrpSpPr>
          <p:grpSpPr>
            <a:xfrm>
              <a:off x="2897157" y="2017611"/>
              <a:ext cx="410547" cy="591705"/>
              <a:chOff x="1045029" y="2015412"/>
              <a:chExt cx="410547" cy="591705"/>
            </a:xfrm>
          </p:grpSpPr>
          <p:sp>
            <p:nvSpPr>
              <p:cNvPr id="190" name="二等辺三角形 189">
                <a:extLst>
                  <a:ext uri="{FF2B5EF4-FFF2-40B4-BE49-F238E27FC236}">
                    <a16:creationId xmlns:a16="http://schemas.microsoft.com/office/drawing/2014/main" id="{EBAA10FE-5637-4635-9AA7-2A7C681C0931}"/>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スマイル 190">
                <a:extLst>
                  <a:ext uri="{FF2B5EF4-FFF2-40B4-BE49-F238E27FC236}">
                    <a16:creationId xmlns:a16="http://schemas.microsoft.com/office/drawing/2014/main" id="{40F932D9-90B7-4F5E-B0F6-FB4D326927BD}"/>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6" name="グループ化 165">
              <a:extLst>
                <a:ext uri="{FF2B5EF4-FFF2-40B4-BE49-F238E27FC236}">
                  <a16:creationId xmlns:a16="http://schemas.microsoft.com/office/drawing/2014/main" id="{BC7F48EC-C0DF-4A77-9C15-884AF8DC9F4F}"/>
                </a:ext>
              </a:extLst>
            </p:cNvPr>
            <p:cNvGrpSpPr/>
            <p:nvPr/>
          </p:nvGrpSpPr>
          <p:grpSpPr>
            <a:xfrm>
              <a:off x="1497560" y="2042875"/>
              <a:ext cx="410547" cy="591705"/>
              <a:chOff x="1045029" y="2015412"/>
              <a:chExt cx="410547" cy="591705"/>
            </a:xfrm>
          </p:grpSpPr>
          <p:sp>
            <p:nvSpPr>
              <p:cNvPr id="188" name="二等辺三角形 187">
                <a:extLst>
                  <a:ext uri="{FF2B5EF4-FFF2-40B4-BE49-F238E27FC236}">
                    <a16:creationId xmlns:a16="http://schemas.microsoft.com/office/drawing/2014/main" id="{81217023-6F35-4B09-9F51-0434C5AE6D42}"/>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スマイル 188">
                <a:extLst>
                  <a:ext uri="{FF2B5EF4-FFF2-40B4-BE49-F238E27FC236}">
                    <a16:creationId xmlns:a16="http://schemas.microsoft.com/office/drawing/2014/main" id="{F8C94B12-6986-44CE-A6F5-9998FAB81F38}"/>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7" name="グループ化 166">
              <a:extLst>
                <a:ext uri="{FF2B5EF4-FFF2-40B4-BE49-F238E27FC236}">
                  <a16:creationId xmlns:a16="http://schemas.microsoft.com/office/drawing/2014/main" id="{25537C85-249C-49E7-8031-29A1D9DB139A}"/>
                </a:ext>
              </a:extLst>
            </p:cNvPr>
            <p:cNvGrpSpPr/>
            <p:nvPr/>
          </p:nvGrpSpPr>
          <p:grpSpPr>
            <a:xfrm>
              <a:off x="3845765" y="2042347"/>
              <a:ext cx="410547" cy="591705"/>
              <a:chOff x="1045029" y="2015412"/>
              <a:chExt cx="410547" cy="591705"/>
            </a:xfrm>
          </p:grpSpPr>
          <p:sp>
            <p:nvSpPr>
              <p:cNvPr id="186" name="二等辺三角形 185">
                <a:extLst>
                  <a:ext uri="{FF2B5EF4-FFF2-40B4-BE49-F238E27FC236}">
                    <a16:creationId xmlns:a16="http://schemas.microsoft.com/office/drawing/2014/main" id="{33D88FCB-0F49-4110-ACEF-C97F269D4B61}"/>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スマイル 186">
                <a:extLst>
                  <a:ext uri="{FF2B5EF4-FFF2-40B4-BE49-F238E27FC236}">
                    <a16:creationId xmlns:a16="http://schemas.microsoft.com/office/drawing/2014/main" id="{9F5F0295-9BEE-4388-B848-4C1EF4DCF301}"/>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8" name="グループ化 167">
              <a:extLst>
                <a:ext uri="{FF2B5EF4-FFF2-40B4-BE49-F238E27FC236}">
                  <a16:creationId xmlns:a16="http://schemas.microsoft.com/office/drawing/2014/main" id="{4A9C2F28-C5E3-4F36-A4AD-6CEAFA2E0C24}"/>
                </a:ext>
              </a:extLst>
            </p:cNvPr>
            <p:cNvGrpSpPr/>
            <p:nvPr/>
          </p:nvGrpSpPr>
          <p:grpSpPr>
            <a:xfrm>
              <a:off x="5152633" y="2041819"/>
              <a:ext cx="410547" cy="591705"/>
              <a:chOff x="1045029" y="2015412"/>
              <a:chExt cx="410547" cy="591705"/>
            </a:xfrm>
          </p:grpSpPr>
          <p:sp>
            <p:nvSpPr>
              <p:cNvPr id="184" name="二等辺三角形 183">
                <a:extLst>
                  <a:ext uri="{FF2B5EF4-FFF2-40B4-BE49-F238E27FC236}">
                    <a16:creationId xmlns:a16="http://schemas.microsoft.com/office/drawing/2014/main" id="{A30AD727-98D4-45C0-8C57-DA0C0B831E8D}"/>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スマイル 184">
                <a:extLst>
                  <a:ext uri="{FF2B5EF4-FFF2-40B4-BE49-F238E27FC236}">
                    <a16:creationId xmlns:a16="http://schemas.microsoft.com/office/drawing/2014/main" id="{E2CE91EC-C844-4E58-9C5A-F6DC72B13BCF}"/>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9" name="グループ化 168">
              <a:extLst>
                <a:ext uri="{FF2B5EF4-FFF2-40B4-BE49-F238E27FC236}">
                  <a16:creationId xmlns:a16="http://schemas.microsoft.com/office/drawing/2014/main" id="{6C057C47-79DA-4EAA-B476-D1C5FB66128E}"/>
                </a:ext>
              </a:extLst>
            </p:cNvPr>
            <p:cNvGrpSpPr/>
            <p:nvPr/>
          </p:nvGrpSpPr>
          <p:grpSpPr>
            <a:xfrm>
              <a:off x="4298301" y="2042347"/>
              <a:ext cx="410547" cy="591705"/>
              <a:chOff x="1045029" y="2015412"/>
              <a:chExt cx="410547" cy="591705"/>
            </a:xfrm>
          </p:grpSpPr>
          <p:sp>
            <p:nvSpPr>
              <p:cNvPr id="182" name="二等辺三角形 181">
                <a:extLst>
                  <a:ext uri="{FF2B5EF4-FFF2-40B4-BE49-F238E27FC236}">
                    <a16:creationId xmlns:a16="http://schemas.microsoft.com/office/drawing/2014/main" id="{697F447D-C4E4-460E-9B8B-850DE6DB097D}"/>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スマイル 182">
                <a:extLst>
                  <a:ext uri="{FF2B5EF4-FFF2-40B4-BE49-F238E27FC236}">
                    <a16:creationId xmlns:a16="http://schemas.microsoft.com/office/drawing/2014/main" id="{DF63A74E-E848-43D5-92CF-2BA68D9363A9}"/>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0" name="グループ化 169">
              <a:extLst>
                <a:ext uri="{FF2B5EF4-FFF2-40B4-BE49-F238E27FC236}">
                  <a16:creationId xmlns:a16="http://schemas.microsoft.com/office/drawing/2014/main" id="{5F9C2A6E-FEDB-46F9-9A10-6D5D06E829F1}"/>
                </a:ext>
              </a:extLst>
            </p:cNvPr>
            <p:cNvGrpSpPr/>
            <p:nvPr/>
          </p:nvGrpSpPr>
          <p:grpSpPr>
            <a:xfrm>
              <a:off x="4708848" y="2042347"/>
              <a:ext cx="410547" cy="591705"/>
              <a:chOff x="1045029" y="2015412"/>
              <a:chExt cx="410547" cy="591705"/>
            </a:xfrm>
          </p:grpSpPr>
          <p:sp>
            <p:nvSpPr>
              <p:cNvPr id="180" name="二等辺三角形 179">
                <a:extLst>
                  <a:ext uri="{FF2B5EF4-FFF2-40B4-BE49-F238E27FC236}">
                    <a16:creationId xmlns:a16="http://schemas.microsoft.com/office/drawing/2014/main" id="{1AC44BFA-BB5E-40BB-BFF1-EBCB1568A4D7}"/>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スマイル 180">
                <a:extLst>
                  <a:ext uri="{FF2B5EF4-FFF2-40B4-BE49-F238E27FC236}">
                    <a16:creationId xmlns:a16="http://schemas.microsoft.com/office/drawing/2014/main" id="{B358E641-5DFB-4212-8096-113CD3AA01D9}"/>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1" name="グループ化 170">
              <a:extLst>
                <a:ext uri="{FF2B5EF4-FFF2-40B4-BE49-F238E27FC236}">
                  <a16:creationId xmlns:a16="http://schemas.microsoft.com/office/drawing/2014/main" id="{C23FFE25-72EB-4D19-91CC-2E49B50F6F78}"/>
                </a:ext>
              </a:extLst>
            </p:cNvPr>
            <p:cNvGrpSpPr/>
            <p:nvPr/>
          </p:nvGrpSpPr>
          <p:grpSpPr>
            <a:xfrm>
              <a:off x="5601665" y="2057753"/>
              <a:ext cx="410547" cy="591705"/>
              <a:chOff x="1045029" y="2015412"/>
              <a:chExt cx="410547" cy="591705"/>
            </a:xfrm>
          </p:grpSpPr>
          <p:sp>
            <p:nvSpPr>
              <p:cNvPr id="178" name="二等辺三角形 177">
                <a:extLst>
                  <a:ext uri="{FF2B5EF4-FFF2-40B4-BE49-F238E27FC236}">
                    <a16:creationId xmlns:a16="http://schemas.microsoft.com/office/drawing/2014/main" id="{7B19D2C1-1A82-4366-937F-62A2DA63BDBA}"/>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スマイル 178">
                <a:extLst>
                  <a:ext uri="{FF2B5EF4-FFF2-40B4-BE49-F238E27FC236}">
                    <a16:creationId xmlns:a16="http://schemas.microsoft.com/office/drawing/2014/main" id="{848FFECC-F954-499B-961D-EF293F7C9B34}"/>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2" name="グループ化 171">
              <a:extLst>
                <a:ext uri="{FF2B5EF4-FFF2-40B4-BE49-F238E27FC236}">
                  <a16:creationId xmlns:a16="http://schemas.microsoft.com/office/drawing/2014/main" id="{C6284334-F4E2-4924-AC66-9D7619BDBA7A}"/>
                </a:ext>
              </a:extLst>
            </p:cNvPr>
            <p:cNvGrpSpPr/>
            <p:nvPr/>
          </p:nvGrpSpPr>
          <p:grpSpPr>
            <a:xfrm>
              <a:off x="6050116" y="2057232"/>
              <a:ext cx="410547" cy="591705"/>
              <a:chOff x="1045029" y="2015412"/>
              <a:chExt cx="410547" cy="591705"/>
            </a:xfrm>
          </p:grpSpPr>
          <p:sp>
            <p:nvSpPr>
              <p:cNvPr id="176" name="二等辺三角形 175">
                <a:extLst>
                  <a:ext uri="{FF2B5EF4-FFF2-40B4-BE49-F238E27FC236}">
                    <a16:creationId xmlns:a16="http://schemas.microsoft.com/office/drawing/2014/main" id="{FA39B33C-E0FF-4B60-8062-A6AA585C77BF}"/>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スマイル 176">
                <a:extLst>
                  <a:ext uri="{FF2B5EF4-FFF2-40B4-BE49-F238E27FC236}">
                    <a16:creationId xmlns:a16="http://schemas.microsoft.com/office/drawing/2014/main" id="{5D5631D9-586E-4B57-B09C-6A7810A6B50E}"/>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3" name="グループ化 172">
              <a:extLst>
                <a:ext uri="{FF2B5EF4-FFF2-40B4-BE49-F238E27FC236}">
                  <a16:creationId xmlns:a16="http://schemas.microsoft.com/office/drawing/2014/main" id="{A77E2DB4-B291-49D2-8321-E7D676036F09}"/>
                </a:ext>
              </a:extLst>
            </p:cNvPr>
            <p:cNvGrpSpPr/>
            <p:nvPr/>
          </p:nvGrpSpPr>
          <p:grpSpPr>
            <a:xfrm>
              <a:off x="6519895" y="2059431"/>
              <a:ext cx="410547" cy="591705"/>
              <a:chOff x="1045029" y="2015412"/>
              <a:chExt cx="410547" cy="591705"/>
            </a:xfrm>
          </p:grpSpPr>
          <p:sp>
            <p:nvSpPr>
              <p:cNvPr id="174" name="二等辺三角形 173">
                <a:extLst>
                  <a:ext uri="{FF2B5EF4-FFF2-40B4-BE49-F238E27FC236}">
                    <a16:creationId xmlns:a16="http://schemas.microsoft.com/office/drawing/2014/main" id="{81E5D366-DBAF-4EA7-9897-1A2F30EF1357}"/>
                  </a:ext>
                </a:extLst>
              </p:cNvPr>
              <p:cNvSpPr/>
              <p:nvPr/>
            </p:nvSpPr>
            <p:spPr>
              <a:xfrm>
                <a:off x="1127838" y="2316191"/>
                <a:ext cx="244929" cy="2909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スマイル 174">
                <a:extLst>
                  <a:ext uri="{FF2B5EF4-FFF2-40B4-BE49-F238E27FC236}">
                    <a16:creationId xmlns:a16="http://schemas.microsoft.com/office/drawing/2014/main" id="{7004B290-ACF8-4BA1-B443-31E126B7CB04}"/>
                  </a:ext>
                </a:extLst>
              </p:cNvPr>
              <p:cNvSpPr/>
              <p:nvPr/>
            </p:nvSpPr>
            <p:spPr>
              <a:xfrm>
                <a:off x="1045029" y="2015412"/>
                <a:ext cx="410547" cy="31178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201" name="グループ化 200">
            <a:extLst>
              <a:ext uri="{FF2B5EF4-FFF2-40B4-BE49-F238E27FC236}">
                <a16:creationId xmlns:a16="http://schemas.microsoft.com/office/drawing/2014/main" id="{77451ECD-7674-497E-8631-4F572A26DB0F}"/>
              </a:ext>
            </a:extLst>
          </p:cNvPr>
          <p:cNvGrpSpPr/>
          <p:nvPr/>
        </p:nvGrpSpPr>
        <p:grpSpPr>
          <a:xfrm>
            <a:off x="9976535" y="4727463"/>
            <a:ext cx="410547" cy="591705"/>
            <a:chOff x="1045029" y="2015412"/>
            <a:chExt cx="410547" cy="591705"/>
          </a:xfrm>
          <a:solidFill>
            <a:schemeClr val="accent2">
              <a:lumMod val="40000"/>
              <a:lumOff val="60000"/>
            </a:schemeClr>
          </a:solidFill>
        </p:grpSpPr>
        <p:sp>
          <p:nvSpPr>
            <p:cNvPr id="202" name="二等辺三角形 201">
              <a:extLst>
                <a:ext uri="{FF2B5EF4-FFF2-40B4-BE49-F238E27FC236}">
                  <a16:creationId xmlns:a16="http://schemas.microsoft.com/office/drawing/2014/main" id="{A8859FFC-66E8-43A6-811D-68D9639463CF}"/>
                </a:ext>
              </a:extLst>
            </p:cNvPr>
            <p:cNvSpPr/>
            <p:nvPr/>
          </p:nvSpPr>
          <p:spPr>
            <a:xfrm>
              <a:off x="1127838" y="2316191"/>
              <a:ext cx="244929" cy="290926"/>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スマイル 202">
              <a:extLst>
                <a:ext uri="{FF2B5EF4-FFF2-40B4-BE49-F238E27FC236}">
                  <a16:creationId xmlns:a16="http://schemas.microsoft.com/office/drawing/2014/main" id="{B0B1232A-A246-4B43-B7C9-2E5C9D48AA09}"/>
                </a:ext>
              </a:extLst>
            </p:cNvPr>
            <p:cNvSpPr/>
            <p:nvPr/>
          </p:nvSpPr>
          <p:spPr>
            <a:xfrm>
              <a:off x="1045029" y="2015412"/>
              <a:ext cx="410547" cy="311787"/>
            </a:xfrm>
            <a:prstGeom prst="smileyFac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4" name="グループ化 203">
            <a:extLst>
              <a:ext uri="{FF2B5EF4-FFF2-40B4-BE49-F238E27FC236}">
                <a16:creationId xmlns:a16="http://schemas.microsoft.com/office/drawing/2014/main" id="{B3E49E8D-5F84-4888-926D-51694CD13805}"/>
              </a:ext>
            </a:extLst>
          </p:cNvPr>
          <p:cNvGrpSpPr/>
          <p:nvPr/>
        </p:nvGrpSpPr>
        <p:grpSpPr>
          <a:xfrm>
            <a:off x="9963296" y="2393715"/>
            <a:ext cx="410547" cy="591705"/>
            <a:chOff x="1045029" y="2015412"/>
            <a:chExt cx="410547" cy="591705"/>
          </a:xfrm>
          <a:solidFill>
            <a:schemeClr val="accent2">
              <a:lumMod val="40000"/>
              <a:lumOff val="60000"/>
            </a:schemeClr>
          </a:solidFill>
        </p:grpSpPr>
        <p:sp>
          <p:nvSpPr>
            <p:cNvPr id="205" name="二等辺三角形 204">
              <a:extLst>
                <a:ext uri="{FF2B5EF4-FFF2-40B4-BE49-F238E27FC236}">
                  <a16:creationId xmlns:a16="http://schemas.microsoft.com/office/drawing/2014/main" id="{CEAAB910-AEBB-48D0-A358-19FAA4CE84D3}"/>
                </a:ext>
              </a:extLst>
            </p:cNvPr>
            <p:cNvSpPr/>
            <p:nvPr/>
          </p:nvSpPr>
          <p:spPr>
            <a:xfrm>
              <a:off x="1127838" y="2316191"/>
              <a:ext cx="244929" cy="290926"/>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スマイル 205">
              <a:extLst>
                <a:ext uri="{FF2B5EF4-FFF2-40B4-BE49-F238E27FC236}">
                  <a16:creationId xmlns:a16="http://schemas.microsoft.com/office/drawing/2014/main" id="{80635401-1069-45C1-9A41-546BA120C5B5}"/>
                </a:ext>
              </a:extLst>
            </p:cNvPr>
            <p:cNvSpPr/>
            <p:nvPr/>
          </p:nvSpPr>
          <p:spPr>
            <a:xfrm>
              <a:off x="1045029" y="2015412"/>
              <a:ext cx="410547" cy="311787"/>
            </a:xfrm>
            <a:prstGeom prst="smileyFac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右中かっこ 8">
            <a:extLst>
              <a:ext uri="{FF2B5EF4-FFF2-40B4-BE49-F238E27FC236}">
                <a16:creationId xmlns:a16="http://schemas.microsoft.com/office/drawing/2014/main" id="{1EAA49ED-28F8-4B13-B7A4-C6916EA753F4}"/>
              </a:ext>
            </a:extLst>
          </p:cNvPr>
          <p:cNvSpPr/>
          <p:nvPr/>
        </p:nvSpPr>
        <p:spPr>
          <a:xfrm>
            <a:off x="9588997" y="2488062"/>
            <a:ext cx="279885" cy="85574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08" name="右中かっこ 207">
            <a:extLst>
              <a:ext uri="{FF2B5EF4-FFF2-40B4-BE49-F238E27FC236}">
                <a16:creationId xmlns:a16="http://schemas.microsoft.com/office/drawing/2014/main" id="{B4C2D49A-7BB4-44C1-81C0-1C469D845A78}"/>
              </a:ext>
            </a:extLst>
          </p:cNvPr>
          <p:cNvSpPr/>
          <p:nvPr/>
        </p:nvSpPr>
        <p:spPr>
          <a:xfrm>
            <a:off x="9590744" y="4710464"/>
            <a:ext cx="279885" cy="85574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6" name="二等辺三角形 15">
            <a:extLst>
              <a:ext uri="{FF2B5EF4-FFF2-40B4-BE49-F238E27FC236}">
                <a16:creationId xmlns:a16="http://schemas.microsoft.com/office/drawing/2014/main" id="{4E106F80-B63A-4DD2-B6D0-676B05C9BA0F}"/>
              </a:ext>
            </a:extLst>
          </p:cNvPr>
          <p:cNvSpPr/>
          <p:nvPr/>
        </p:nvSpPr>
        <p:spPr>
          <a:xfrm>
            <a:off x="2614703" y="2914919"/>
            <a:ext cx="185767" cy="12260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二等辺三角形 208">
            <a:extLst>
              <a:ext uri="{FF2B5EF4-FFF2-40B4-BE49-F238E27FC236}">
                <a16:creationId xmlns:a16="http://schemas.microsoft.com/office/drawing/2014/main" id="{20B7D11B-7959-4C4B-8100-DFCED1AD1109}"/>
              </a:ext>
            </a:extLst>
          </p:cNvPr>
          <p:cNvSpPr/>
          <p:nvPr/>
        </p:nvSpPr>
        <p:spPr>
          <a:xfrm rot="6886257" flipV="1">
            <a:off x="2399862" y="3037327"/>
            <a:ext cx="197363" cy="1395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二等辺三角形 209">
            <a:extLst>
              <a:ext uri="{FF2B5EF4-FFF2-40B4-BE49-F238E27FC236}">
                <a16:creationId xmlns:a16="http://schemas.microsoft.com/office/drawing/2014/main" id="{C5E32873-4370-40DC-8C24-A22B2C589937}"/>
              </a:ext>
            </a:extLst>
          </p:cNvPr>
          <p:cNvSpPr/>
          <p:nvPr/>
        </p:nvSpPr>
        <p:spPr>
          <a:xfrm rot="13869930" flipV="1">
            <a:off x="2843902" y="3007372"/>
            <a:ext cx="214126" cy="15355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526CFB31-D8F3-45F2-B909-D99E2FEF315E}"/>
              </a:ext>
            </a:extLst>
          </p:cNvPr>
          <p:cNvSpPr/>
          <p:nvPr/>
        </p:nvSpPr>
        <p:spPr>
          <a:xfrm>
            <a:off x="2306364" y="2736827"/>
            <a:ext cx="802443" cy="11664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テキスト ボックス 210">
            <a:extLst>
              <a:ext uri="{FF2B5EF4-FFF2-40B4-BE49-F238E27FC236}">
                <a16:creationId xmlns:a16="http://schemas.microsoft.com/office/drawing/2014/main" id="{E92531E8-7099-433E-903F-0E4CE9455FDA}"/>
              </a:ext>
            </a:extLst>
          </p:cNvPr>
          <p:cNvSpPr txBox="1"/>
          <p:nvPr/>
        </p:nvSpPr>
        <p:spPr>
          <a:xfrm>
            <a:off x="1020880" y="2720994"/>
            <a:ext cx="1437745" cy="369332"/>
          </a:xfrm>
          <a:prstGeom prst="rect">
            <a:avLst/>
          </a:prstGeom>
          <a:solidFill>
            <a:schemeClr val="accent4">
              <a:lumMod val="20000"/>
              <a:lumOff val="80000"/>
            </a:schemeClr>
          </a:solidFill>
          <a:ln>
            <a:solidFill>
              <a:schemeClr val="tx1"/>
            </a:solidFill>
          </a:ln>
        </p:spPr>
        <p:txBody>
          <a:bodyPr wrap="square" rtlCol="0">
            <a:spAutoFit/>
          </a:bodyPr>
          <a:lstStyle/>
          <a:p>
            <a:r>
              <a:rPr lang="ja-JP" altLang="en-US" b="1">
                <a:solidFill>
                  <a:srgbClr val="FF0000"/>
                </a:solidFill>
                <a:latin typeface="HGPｺﾞｼｯｸE" panose="020B0900000000000000" pitchFamily="50" charset="-128"/>
                <a:ea typeface="HGPｺﾞｼｯｸE" panose="020B0900000000000000" pitchFamily="50" charset="-128"/>
              </a:rPr>
              <a:t>サザエさん</a:t>
            </a:r>
            <a:endParaRPr kumimoji="1" lang="ja-JP" altLang="en-US" b="1">
              <a:solidFill>
                <a:srgbClr val="FF0000"/>
              </a:solidFill>
              <a:latin typeface="HGPｺﾞｼｯｸE" panose="020B0900000000000000" pitchFamily="50" charset="-128"/>
              <a:ea typeface="HGPｺﾞｼｯｸE" panose="020B0900000000000000" pitchFamily="50" charset="-128"/>
            </a:endParaRPr>
          </a:p>
        </p:txBody>
      </p:sp>
      <p:cxnSp>
        <p:nvCxnSpPr>
          <p:cNvPr id="58" name="直線コネクタ 57">
            <a:extLst>
              <a:ext uri="{FF2B5EF4-FFF2-40B4-BE49-F238E27FC236}">
                <a16:creationId xmlns:a16="http://schemas.microsoft.com/office/drawing/2014/main" id="{4F38D31F-C72B-493F-B92D-E773960B4D88}"/>
              </a:ext>
            </a:extLst>
          </p:cNvPr>
          <p:cNvCxnSpPr/>
          <p:nvPr/>
        </p:nvCxnSpPr>
        <p:spPr>
          <a:xfrm>
            <a:off x="5311632" y="1706134"/>
            <a:ext cx="16947" cy="4451860"/>
          </a:xfrm>
          <a:prstGeom prst="line">
            <a:avLst/>
          </a:prstGeom>
        </p:spPr>
        <p:style>
          <a:lnRef idx="1">
            <a:schemeClr val="dk1"/>
          </a:lnRef>
          <a:fillRef idx="0">
            <a:schemeClr val="dk1"/>
          </a:fillRef>
          <a:effectRef idx="0">
            <a:schemeClr val="dk1"/>
          </a:effectRef>
          <a:fontRef idx="minor">
            <a:schemeClr val="tx1"/>
          </a:fontRef>
        </p:style>
      </p:cxnSp>
      <p:sp>
        <p:nvSpPr>
          <p:cNvPr id="212" name="テキスト ボックス 211">
            <a:extLst>
              <a:ext uri="{FF2B5EF4-FFF2-40B4-BE49-F238E27FC236}">
                <a16:creationId xmlns:a16="http://schemas.microsoft.com/office/drawing/2014/main" id="{D2228D9F-D137-4DCF-A572-9A2A77E8E9D8}"/>
              </a:ext>
            </a:extLst>
          </p:cNvPr>
          <p:cNvSpPr txBox="1"/>
          <p:nvPr/>
        </p:nvSpPr>
        <p:spPr>
          <a:xfrm>
            <a:off x="2922459" y="6237649"/>
            <a:ext cx="2427979" cy="369332"/>
          </a:xfrm>
          <a:prstGeom prst="rect">
            <a:avLst/>
          </a:prstGeom>
          <a:noFill/>
        </p:spPr>
        <p:txBody>
          <a:bodyPr wrap="square" rtlCol="0">
            <a:spAutoFit/>
          </a:bodyPr>
          <a:lstStyle/>
          <a:p>
            <a:r>
              <a:rPr kumimoji="1" lang="ja-JP" altLang="en-US"/>
              <a:t>西棟担当（６人）</a:t>
            </a:r>
          </a:p>
        </p:txBody>
      </p:sp>
      <p:sp>
        <p:nvSpPr>
          <p:cNvPr id="213" name="テキスト ボックス 212">
            <a:extLst>
              <a:ext uri="{FF2B5EF4-FFF2-40B4-BE49-F238E27FC236}">
                <a16:creationId xmlns:a16="http://schemas.microsoft.com/office/drawing/2014/main" id="{87E26B7C-2D70-4572-A1CB-359286964498}"/>
              </a:ext>
            </a:extLst>
          </p:cNvPr>
          <p:cNvSpPr txBox="1"/>
          <p:nvPr/>
        </p:nvSpPr>
        <p:spPr>
          <a:xfrm>
            <a:off x="5726169" y="6243896"/>
            <a:ext cx="2289116" cy="369332"/>
          </a:xfrm>
          <a:prstGeom prst="rect">
            <a:avLst/>
          </a:prstGeom>
          <a:noFill/>
        </p:spPr>
        <p:txBody>
          <a:bodyPr wrap="square" rtlCol="0">
            <a:spAutoFit/>
          </a:bodyPr>
          <a:lstStyle/>
          <a:p>
            <a:r>
              <a:rPr lang="ja-JP" altLang="en-US"/>
              <a:t>東</a:t>
            </a:r>
            <a:r>
              <a:rPr kumimoji="1" lang="ja-JP" altLang="en-US"/>
              <a:t>棟担当（６人）</a:t>
            </a:r>
          </a:p>
        </p:txBody>
      </p:sp>
      <p:cxnSp>
        <p:nvCxnSpPr>
          <p:cNvPr id="214" name="直線コネクタ 213">
            <a:extLst>
              <a:ext uri="{FF2B5EF4-FFF2-40B4-BE49-F238E27FC236}">
                <a16:creationId xmlns:a16="http://schemas.microsoft.com/office/drawing/2014/main" id="{658241A3-459F-44B6-BA9D-4BB9F2934B96}"/>
              </a:ext>
            </a:extLst>
          </p:cNvPr>
          <p:cNvCxnSpPr/>
          <p:nvPr/>
        </p:nvCxnSpPr>
        <p:spPr>
          <a:xfrm>
            <a:off x="7945385" y="1705450"/>
            <a:ext cx="16947" cy="4451860"/>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215" name="テキスト ボックス 214">
            <a:extLst>
              <a:ext uri="{FF2B5EF4-FFF2-40B4-BE49-F238E27FC236}">
                <a16:creationId xmlns:a16="http://schemas.microsoft.com/office/drawing/2014/main" id="{45BA5CE2-040F-455B-BD55-0427637A5069}"/>
              </a:ext>
            </a:extLst>
          </p:cNvPr>
          <p:cNvSpPr txBox="1"/>
          <p:nvPr/>
        </p:nvSpPr>
        <p:spPr>
          <a:xfrm>
            <a:off x="7745400" y="6232054"/>
            <a:ext cx="2211956" cy="369332"/>
          </a:xfrm>
          <a:prstGeom prst="rect">
            <a:avLst/>
          </a:prstGeom>
          <a:noFill/>
        </p:spPr>
        <p:txBody>
          <a:bodyPr wrap="square" rtlCol="0">
            <a:spAutoFit/>
          </a:bodyPr>
          <a:lstStyle/>
          <a:p>
            <a:r>
              <a:rPr kumimoji="1" lang="ja-JP" altLang="en-US"/>
              <a:t>両棟往来（１人）</a:t>
            </a:r>
          </a:p>
        </p:txBody>
      </p:sp>
      <p:sp>
        <p:nvSpPr>
          <p:cNvPr id="57" name="上下矢印 56"/>
          <p:cNvSpPr/>
          <p:nvPr/>
        </p:nvSpPr>
        <p:spPr>
          <a:xfrm>
            <a:off x="10062815" y="3357272"/>
            <a:ext cx="258045" cy="1272467"/>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テキスト ボックス 206">
            <a:extLst>
              <a:ext uri="{FF2B5EF4-FFF2-40B4-BE49-F238E27FC236}">
                <a16:creationId xmlns:a16="http://schemas.microsoft.com/office/drawing/2014/main" id="{87B2E0A5-9FF0-4C7F-BB5B-56A38AE7DA53}"/>
              </a:ext>
            </a:extLst>
          </p:cNvPr>
          <p:cNvSpPr txBox="1"/>
          <p:nvPr/>
        </p:nvSpPr>
        <p:spPr>
          <a:xfrm>
            <a:off x="9695928" y="3768329"/>
            <a:ext cx="1291418" cy="523220"/>
          </a:xfrm>
          <a:prstGeom prst="rect">
            <a:avLst/>
          </a:prstGeom>
          <a:solidFill>
            <a:schemeClr val="bg1"/>
          </a:solidFill>
          <a:ln>
            <a:solidFill>
              <a:schemeClr val="tx1"/>
            </a:solidFill>
          </a:ln>
        </p:spPr>
        <p:txBody>
          <a:bodyPr wrap="square" rtlCol="0">
            <a:spAutoFit/>
          </a:bodyPr>
          <a:lstStyle/>
          <a:p>
            <a:r>
              <a:rPr lang="ja-JP" altLang="en-US" sz="1400"/>
              <a:t>２階分とりまとめ担当</a:t>
            </a:r>
            <a:r>
              <a:rPr kumimoji="1" lang="ja-JP" altLang="en-US" sz="1400"/>
              <a:t>１人</a:t>
            </a:r>
          </a:p>
        </p:txBody>
      </p:sp>
      <p:sp>
        <p:nvSpPr>
          <p:cNvPr id="216" name="テキスト ボックス 215">
            <a:extLst>
              <a:ext uri="{FF2B5EF4-FFF2-40B4-BE49-F238E27FC236}">
                <a16:creationId xmlns:a16="http://schemas.microsoft.com/office/drawing/2014/main" id="{87B2E0A5-9FF0-4C7F-BB5B-56A38AE7DA53}"/>
              </a:ext>
            </a:extLst>
          </p:cNvPr>
          <p:cNvSpPr txBox="1"/>
          <p:nvPr/>
        </p:nvSpPr>
        <p:spPr>
          <a:xfrm>
            <a:off x="9724859" y="1635759"/>
            <a:ext cx="1128899" cy="584775"/>
          </a:xfrm>
          <a:prstGeom prst="rect">
            <a:avLst/>
          </a:prstGeom>
          <a:solidFill>
            <a:schemeClr val="bg1"/>
          </a:solidFill>
          <a:ln>
            <a:noFill/>
          </a:ln>
        </p:spPr>
        <p:txBody>
          <a:bodyPr wrap="square" rtlCol="0">
            <a:spAutoFit/>
          </a:bodyPr>
          <a:lstStyle/>
          <a:p>
            <a:pPr algn="ctr"/>
            <a:r>
              <a:rPr lang="ja-JP" altLang="en-US" sz="1600"/>
              <a:t>３</a:t>
            </a:r>
            <a:r>
              <a:rPr lang="en-US" altLang="ja-JP" sz="1600"/>
              <a:t>F</a:t>
            </a:r>
            <a:r>
              <a:rPr lang="ja-JP" altLang="en-US" sz="1600"/>
              <a:t>４</a:t>
            </a:r>
            <a:r>
              <a:rPr lang="en-US" altLang="ja-JP" sz="1600"/>
              <a:t>F</a:t>
            </a:r>
            <a:r>
              <a:rPr lang="ja-JP" altLang="en-US" sz="1600"/>
              <a:t>担当</a:t>
            </a:r>
            <a:endParaRPr kumimoji="1" lang="ja-JP" altLang="en-US" sz="1600"/>
          </a:p>
        </p:txBody>
      </p:sp>
      <p:sp>
        <p:nvSpPr>
          <p:cNvPr id="217" name="テキスト ボックス 216">
            <a:extLst>
              <a:ext uri="{FF2B5EF4-FFF2-40B4-BE49-F238E27FC236}">
                <a16:creationId xmlns:a16="http://schemas.microsoft.com/office/drawing/2014/main" id="{87B2E0A5-9FF0-4C7F-BB5B-56A38AE7DA53}"/>
              </a:ext>
            </a:extLst>
          </p:cNvPr>
          <p:cNvSpPr txBox="1"/>
          <p:nvPr/>
        </p:nvSpPr>
        <p:spPr>
          <a:xfrm>
            <a:off x="9754790" y="5525363"/>
            <a:ext cx="1128899" cy="584775"/>
          </a:xfrm>
          <a:prstGeom prst="rect">
            <a:avLst/>
          </a:prstGeom>
          <a:solidFill>
            <a:schemeClr val="bg1"/>
          </a:solidFill>
          <a:ln>
            <a:noFill/>
          </a:ln>
        </p:spPr>
        <p:txBody>
          <a:bodyPr wrap="square" rtlCol="0">
            <a:spAutoFit/>
          </a:bodyPr>
          <a:lstStyle/>
          <a:p>
            <a:pPr algn="ctr"/>
            <a:r>
              <a:rPr lang="ja-JP" altLang="en-US" sz="1600"/>
              <a:t>１</a:t>
            </a:r>
            <a:r>
              <a:rPr lang="en-US" altLang="ja-JP" sz="1600"/>
              <a:t>F</a:t>
            </a:r>
            <a:r>
              <a:rPr lang="ja-JP" altLang="en-US" sz="1600"/>
              <a:t>２</a:t>
            </a:r>
            <a:r>
              <a:rPr lang="en-US" altLang="ja-JP" sz="1600"/>
              <a:t>F</a:t>
            </a:r>
            <a:r>
              <a:rPr lang="ja-JP" altLang="en-US" sz="1600"/>
              <a:t>担当</a:t>
            </a:r>
            <a:endParaRPr kumimoji="1" lang="ja-JP" altLang="en-US" sz="1600"/>
          </a:p>
        </p:txBody>
      </p:sp>
      <p:pic>
        <p:nvPicPr>
          <p:cNvPr id="230" name="オーディオ 229">
            <a:hlinkClick r:id="" action="ppaction://media"/>
            <a:extLst>
              <a:ext uri="{FF2B5EF4-FFF2-40B4-BE49-F238E27FC236}">
                <a16:creationId xmlns:a16="http://schemas.microsoft.com/office/drawing/2014/main" id="{AF9D0344-659A-9E27-281A-1395D66A99A8}"/>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9792201"/>
      </p:ext>
    </p:extLst>
  </p:cSld>
  <p:clrMapOvr>
    <a:masterClrMapping/>
  </p:clrMapOvr>
  <mc:AlternateContent xmlns:mc="http://schemas.openxmlformats.org/markup-compatibility/2006" xmlns:p14="http://schemas.microsoft.com/office/powerpoint/2010/main">
    <mc:Choice Requires="p14">
      <p:transition spd="slow" p14:dur="2000" advTm="38060"/>
    </mc:Choice>
    <mc:Fallback xmlns="">
      <p:transition spd="slow" advTm="3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04" fill="hold"/>
                                        <p:tgtEl>
                                          <p:spTgt spid="2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3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967409" y="113315"/>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b="1">
                <a:solidFill>
                  <a:schemeClr val="bg1"/>
                </a:solidFill>
                <a:latin typeface="BIZ UDゴシック" panose="020B0400000000000000" pitchFamily="49" charset="-128"/>
                <a:ea typeface="BIZ UDゴシック" panose="020B0400000000000000" pitchFamily="49" charset="-128"/>
              </a:rPr>
              <a:t>（業務内容）</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636104" y="1399889"/>
            <a:ext cx="10290313" cy="5855677"/>
          </a:xfrm>
        </p:spPr>
        <p:txBody>
          <a:bodyPr>
            <a:noAutofit/>
          </a:bodyPr>
          <a:lstStyle/>
          <a:p>
            <a:pPr marL="0" indent="0">
              <a:buNone/>
            </a:pPr>
            <a:r>
              <a:rPr lang="ja-JP" altLang="en-US" sz="2800">
                <a:latin typeface="+mn-ea"/>
              </a:rPr>
              <a:t>介護職員の主な業務内容は下記のとおり。日によって変更。</a:t>
            </a:r>
            <a:endParaRPr lang="en-US" altLang="ja-JP" sz="2800">
              <a:latin typeface="+mn-ea"/>
            </a:endParaRPr>
          </a:p>
          <a:p>
            <a:pPr marL="0" indent="0">
              <a:buNone/>
            </a:pPr>
            <a:r>
              <a:rPr lang="ja-JP" altLang="en-US" sz="2800">
                <a:latin typeface="+mn-ea"/>
              </a:rPr>
              <a:t>　　</a:t>
            </a:r>
            <a:endParaRPr lang="en-US" altLang="ja-JP" sz="2800">
              <a:latin typeface="+mn-ea"/>
            </a:endParaRPr>
          </a:p>
          <a:p>
            <a:pPr marL="0" indent="0">
              <a:buNone/>
            </a:pPr>
            <a:r>
              <a:rPr lang="ja-JP" altLang="en-US" sz="2800">
                <a:latin typeface="+mn-ea"/>
              </a:rPr>
              <a:t>　　</a:t>
            </a:r>
            <a:r>
              <a:rPr lang="en-US" altLang="ja-JP" sz="2800">
                <a:latin typeface="+mn-ea"/>
              </a:rPr>
              <a:t>【</a:t>
            </a:r>
            <a:r>
              <a:rPr lang="ja-JP" altLang="en-US" sz="2800">
                <a:latin typeface="+mn-ea"/>
              </a:rPr>
              <a:t>早出・日勤</a:t>
            </a:r>
            <a:r>
              <a:rPr lang="en-US" altLang="ja-JP" sz="2800">
                <a:latin typeface="+mn-ea"/>
              </a:rPr>
              <a:t>】</a:t>
            </a:r>
          </a:p>
          <a:p>
            <a:pPr marL="0" indent="0">
              <a:buNone/>
            </a:pPr>
            <a:r>
              <a:rPr lang="ja-JP" altLang="en-US" sz="2800">
                <a:latin typeface="+mn-ea"/>
              </a:rPr>
              <a:t>　　　・食事介助（昼夕・おやつ）、排せつ介助、移動介助、</a:t>
            </a:r>
            <a:endParaRPr lang="en-US" altLang="ja-JP" sz="2800">
              <a:latin typeface="+mn-ea"/>
            </a:endParaRPr>
          </a:p>
          <a:p>
            <a:pPr marL="0" indent="0">
              <a:buNone/>
            </a:pPr>
            <a:r>
              <a:rPr lang="ja-JP" altLang="en-US" sz="2800">
                <a:latin typeface="+mn-ea"/>
              </a:rPr>
              <a:t>　　　　口腔ケア、入浴介助、レクリエーション・行事活動等</a:t>
            </a:r>
            <a:endParaRPr lang="en-US" altLang="ja-JP" sz="2800">
              <a:latin typeface="+mn-ea"/>
            </a:endParaRPr>
          </a:p>
          <a:p>
            <a:pPr marL="0" indent="0">
              <a:buNone/>
            </a:pPr>
            <a:r>
              <a:rPr lang="ja-JP" altLang="en-US" sz="2800">
                <a:latin typeface="+mn-ea"/>
              </a:rPr>
              <a:t>　　</a:t>
            </a:r>
            <a:r>
              <a:rPr lang="en-US" altLang="ja-JP" sz="2800">
                <a:latin typeface="+mn-ea"/>
              </a:rPr>
              <a:t>【</a:t>
            </a:r>
            <a:r>
              <a:rPr lang="ja-JP" altLang="en-US" sz="2800">
                <a:latin typeface="+mn-ea"/>
              </a:rPr>
              <a:t>長夜勤</a:t>
            </a:r>
            <a:r>
              <a:rPr lang="en-US" altLang="ja-JP" sz="2800">
                <a:latin typeface="+mn-ea"/>
              </a:rPr>
              <a:t>】</a:t>
            </a:r>
          </a:p>
          <a:p>
            <a:pPr marL="0" indent="0">
              <a:buNone/>
            </a:pPr>
            <a:r>
              <a:rPr lang="ja-JP" altLang="en-US" sz="2800">
                <a:latin typeface="+mn-ea"/>
              </a:rPr>
              <a:t>　　　・食事介助（夕）、排せつ介助、巡視、検温等</a:t>
            </a:r>
            <a:endParaRPr lang="en-US" altLang="ja-JP" sz="2800">
              <a:latin typeface="+mn-ea"/>
            </a:endParaRPr>
          </a:p>
          <a:p>
            <a:pPr marL="0" indent="0">
              <a:buNone/>
            </a:pPr>
            <a:r>
              <a:rPr lang="ja-JP" altLang="en-US" sz="2800">
                <a:latin typeface="+mn-ea"/>
              </a:rPr>
              <a:t>　　</a:t>
            </a:r>
            <a:r>
              <a:rPr lang="en-US" altLang="ja-JP" sz="2800">
                <a:latin typeface="+mn-ea"/>
              </a:rPr>
              <a:t>【</a:t>
            </a:r>
            <a:r>
              <a:rPr lang="ja-JP" altLang="en-US" sz="2800">
                <a:latin typeface="+mn-ea"/>
              </a:rPr>
              <a:t>夜勤・早出</a:t>
            </a:r>
            <a:r>
              <a:rPr lang="en-US" altLang="ja-JP" sz="2800">
                <a:latin typeface="+mn-ea"/>
              </a:rPr>
              <a:t>】</a:t>
            </a:r>
          </a:p>
          <a:p>
            <a:pPr marL="0" indent="0">
              <a:buNone/>
            </a:pPr>
            <a:r>
              <a:rPr lang="ja-JP" altLang="en-US" sz="2800">
                <a:latin typeface="+mn-ea"/>
              </a:rPr>
              <a:t>　　　・食事介助（朝）、巡視（体交・排せつ介助）等</a:t>
            </a:r>
            <a:endParaRPr lang="en-US" altLang="ja-JP" sz="2800">
              <a:latin typeface="+mn-ea"/>
            </a:endParaRPr>
          </a:p>
          <a:p>
            <a:pPr marL="0" indent="0">
              <a:buNone/>
            </a:pPr>
            <a:endParaRPr lang="en-US" altLang="ja-JP" sz="2800">
              <a:latin typeface="+mn-ea"/>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18</a:t>
            </a:fld>
            <a:endParaRPr kumimoji="1" lang="ja-JP" altLang="en-US"/>
          </a:p>
        </p:txBody>
      </p:sp>
      <p:pic>
        <p:nvPicPr>
          <p:cNvPr id="14" name="オーディオ 13">
            <a:hlinkClick r:id="" action="ppaction://media"/>
            <a:extLst>
              <a:ext uri="{FF2B5EF4-FFF2-40B4-BE49-F238E27FC236}">
                <a16:creationId xmlns:a16="http://schemas.microsoft.com/office/drawing/2014/main" id="{A1761608-5C06-B6E3-E831-C4DF8EEBBCEC}"/>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88093124"/>
      </p:ext>
    </p:extLst>
  </p:cSld>
  <p:clrMapOvr>
    <a:masterClrMapping/>
  </p:clrMapOvr>
  <mc:AlternateContent xmlns:mc="http://schemas.openxmlformats.org/markup-compatibility/2006" xmlns:p14="http://schemas.microsoft.com/office/powerpoint/2010/main">
    <mc:Choice Requires="p14">
      <p:transition spd="slow" p14:dur="2000" advTm="21234"/>
    </mc:Choice>
    <mc:Fallback xmlns="">
      <p:transition spd="slow" advTm="21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1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b="1">
                <a:solidFill>
                  <a:schemeClr val="bg1"/>
                </a:solidFill>
                <a:latin typeface="BIZ UDゴシック" panose="020B0400000000000000" pitchFamily="49" charset="-128"/>
                <a:ea typeface="BIZ UDゴシック" panose="020B0400000000000000" pitchFamily="49" charset="-128"/>
              </a:rPr>
              <a:t>（施設全体図）</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19</a:t>
            </a:fld>
            <a:endParaRPr kumimoji="1" lang="ja-JP" altLang="en-US"/>
          </a:p>
        </p:txBody>
      </p:sp>
      <p:pic>
        <p:nvPicPr>
          <p:cNvPr id="6" name="図 5"/>
          <p:cNvPicPr>
            <a:picLocks noChangeAspect="1"/>
          </p:cNvPicPr>
          <p:nvPr/>
        </p:nvPicPr>
        <p:blipFill>
          <a:blip r:embed="rId5"/>
          <a:stretch>
            <a:fillRect/>
          </a:stretch>
        </p:blipFill>
        <p:spPr>
          <a:xfrm>
            <a:off x="755373" y="1113183"/>
            <a:ext cx="10972800" cy="5744817"/>
          </a:xfrm>
          <a:prstGeom prst="rect">
            <a:avLst/>
          </a:prstGeom>
        </p:spPr>
      </p:pic>
      <p:pic>
        <p:nvPicPr>
          <p:cNvPr id="13" name="オーディオ 12">
            <a:hlinkClick r:id="" action="ppaction://media"/>
            <a:extLst>
              <a:ext uri="{FF2B5EF4-FFF2-40B4-BE49-F238E27FC236}">
                <a16:creationId xmlns:a16="http://schemas.microsoft.com/office/drawing/2014/main" id="{07296C1D-05D7-5670-A121-43B7CE0C78A4}"/>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1173761"/>
      </p:ext>
    </p:extLst>
  </p:cSld>
  <p:clrMapOvr>
    <a:masterClrMapping/>
  </p:clrMapOvr>
  <mc:AlternateContent xmlns:mc="http://schemas.openxmlformats.org/markup-compatibility/2006" xmlns:p14="http://schemas.microsoft.com/office/powerpoint/2010/main">
    <mc:Choice Requires="p14">
      <p:transition spd="slow" p14:dur="2000" advTm="11272"/>
    </mc:Choice>
    <mc:Fallback xmlns="">
      <p:transition spd="slow" advTm="1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C08817-8764-4BD2-8270-CE04CF4BE6C2}"/>
              </a:ext>
            </a:extLst>
          </p:cNvPr>
          <p:cNvSpPr>
            <a:spLocks noGrp="1"/>
          </p:cNvSpPr>
          <p:nvPr>
            <p:ph type="title"/>
          </p:nvPr>
        </p:nvSpPr>
        <p:spPr>
          <a:xfrm>
            <a:off x="356322" y="127540"/>
            <a:ext cx="8596668" cy="602034"/>
          </a:xfrm>
        </p:spPr>
        <p:txBody>
          <a:bodyPr>
            <a:normAutofit fontScale="90000"/>
          </a:bodyPr>
          <a:lstStyle/>
          <a:p>
            <a:r>
              <a:rPr kumimoji="1" lang="ja-JP" altLang="en-US"/>
              <a:t>タイムスケジュール</a:t>
            </a:r>
            <a:endParaRPr kumimoji="1" lang="ja-JP" altLang="en-US" dirty="0"/>
          </a:p>
        </p:txBody>
      </p:sp>
      <p:sp>
        <p:nvSpPr>
          <p:cNvPr id="3" name="コンテンツ プレースホルダー 2">
            <a:extLst>
              <a:ext uri="{FF2B5EF4-FFF2-40B4-BE49-F238E27FC236}">
                <a16:creationId xmlns:a16="http://schemas.microsoft.com/office/drawing/2014/main" id="{E436125D-F810-44D1-9513-D41187A24D42}"/>
              </a:ext>
            </a:extLst>
          </p:cNvPr>
          <p:cNvSpPr>
            <a:spLocks noGrp="1"/>
          </p:cNvSpPr>
          <p:nvPr>
            <p:ph idx="1"/>
          </p:nvPr>
        </p:nvSpPr>
        <p:spPr>
          <a:xfrm>
            <a:off x="246743" y="1135974"/>
            <a:ext cx="12075885" cy="6128427"/>
          </a:xfrm>
        </p:spPr>
        <p:txBody>
          <a:bodyPr>
            <a:normAutofit lnSpcReduction="10000"/>
          </a:bodyPr>
          <a:lstStyle/>
          <a:p>
            <a:pPr marL="0" indent="0">
              <a:buNone/>
            </a:pPr>
            <a:r>
              <a:rPr lang="ja-JP" altLang="en-US" dirty="0"/>
              <a:t>１．あいさつ　　　坂井健康福祉センター所長　髙木和貴</a:t>
            </a:r>
            <a:endParaRPr lang="en-US" altLang="ja-JP" dirty="0"/>
          </a:p>
          <a:p>
            <a:pPr marL="0" indent="0">
              <a:buNone/>
            </a:pPr>
            <a:r>
              <a:rPr kumimoji="1" lang="ja-JP" altLang="en-US" dirty="0"/>
              <a:t>２．１３：３５～　クラスター発生時の対応からの学び、改善点</a:t>
            </a:r>
            <a:endParaRPr kumimoji="1" lang="en-US" altLang="ja-JP" dirty="0"/>
          </a:p>
          <a:p>
            <a:pPr marL="0" indent="0">
              <a:buNone/>
            </a:pPr>
            <a:r>
              <a:rPr lang="ja-JP" altLang="en-US" dirty="0"/>
              <a:t>　　　　　　　　　残っている課題</a:t>
            </a:r>
            <a:endParaRPr lang="en-US" altLang="ja-JP" dirty="0"/>
          </a:p>
          <a:p>
            <a:pPr marL="0" indent="0">
              <a:buNone/>
            </a:pPr>
            <a:r>
              <a:rPr lang="ja-JP" altLang="en-US" dirty="0"/>
              <a:t>　　　　　　　　　　　金津雲雀ケ丘寮　多田さん、牧野さん</a:t>
            </a:r>
            <a:endParaRPr lang="en-US" altLang="ja-JP" dirty="0"/>
          </a:p>
          <a:p>
            <a:pPr marL="0" indent="0">
              <a:buNone/>
            </a:pPr>
            <a:r>
              <a:rPr lang="ja-JP" altLang="en-US" dirty="0"/>
              <a:t>　　　　　　　　　　　東尋坊ハイツ　　濵田さん、松村さん</a:t>
            </a:r>
            <a:endParaRPr lang="en-US" altLang="ja-JP" dirty="0"/>
          </a:p>
          <a:p>
            <a:pPr marL="0" indent="0">
              <a:buNone/>
            </a:pPr>
            <a:r>
              <a:rPr kumimoji="1" lang="ja-JP" altLang="en-US" dirty="0"/>
              <a:t>３．１３：４５～　演習（１００分）</a:t>
            </a:r>
            <a:br>
              <a:rPr lang="en-US" altLang="ja-JP" dirty="0"/>
            </a:br>
            <a:r>
              <a:rPr lang="ja-JP" altLang="en-US" dirty="0"/>
              <a:t>　　　　　　　　　「職員のコロナ陽性から、施設内クラスター発生！」</a:t>
            </a:r>
            <a:endParaRPr lang="en-US" altLang="ja-JP" dirty="0"/>
          </a:p>
          <a:p>
            <a:pPr marL="0" indent="0">
              <a:buNone/>
            </a:pPr>
            <a:r>
              <a:rPr lang="ja-JP" altLang="en-US" dirty="0"/>
              <a:t>　　　　　　　　　①まず、するべきことを考えよう（個人</a:t>
            </a:r>
            <a:r>
              <a:rPr lang="en-US" altLang="ja-JP" dirty="0"/>
              <a:t>W</a:t>
            </a:r>
            <a:r>
              <a:rPr lang="ja-JP" altLang="en-US" dirty="0"/>
              <a:t>：１分）</a:t>
            </a:r>
            <a:endParaRPr lang="en-US" altLang="ja-JP" dirty="0"/>
          </a:p>
          <a:p>
            <a:pPr marL="0" indent="0">
              <a:buNone/>
            </a:pPr>
            <a:r>
              <a:rPr lang="ja-JP" altLang="en-US" dirty="0"/>
              <a:t>　　　　　　　　　②情報の整理とアセスメントをしよう（個人</a:t>
            </a:r>
            <a:r>
              <a:rPr lang="en-US" altLang="ja-JP" dirty="0"/>
              <a:t>W</a:t>
            </a:r>
            <a:r>
              <a:rPr lang="ja-JP" altLang="en-US" dirty="0"/>
              <a:t>）</a:t>
            </a:r>
            <a:endParaRPr lang="en-US" altLang="ja-JP" dirty="0"/>
          </a:p>
          <a:p>
            <a:pPr marL="0" indent="0">
              <a:buNone/>
            </a:pPr>
            <a:r>
              <a:rPr lang="ja-JP" altLang="en-US" dirty="0"/>
              <a:t>　　　　　　　　　③職員・入所者のトリアージ、濃厚接触者の洗い出し（個人</a:t>
            </a:r>
            <a:r>
              <a:rPr lang="en-US" altLang="ja-JP" dirty="0"/>
              <a:t>W:</a:t>
            </a:r>
            <a:r>
              <a:rPr lang="ja-JP" altLang="en-US" dirty="0"/>
              <a:t>１分）</a:t>
            </a:r>
            <a:endParaRPr lang="en-US" altLang="ja-JP" dirty="0"/>
          </a:p>
          <a:p>
            <a:pPr marL="0" indent="0">
              <a:buNone/>
            </a:pPr>
            <a:r>
              <a:rPr lang="ja-JP" altLang="en-US" dirty="0"/>
              <a:t>　　　　　　　　　④生活区域のゾーニング（個人</a:t>
            </a:r>
            <a:r>
              <a:rPr lang="en-US" altLang="ja-JP" dirty="0"/>
              <a:t>W</a:t>
            </a:r>
            <a:r>
              <a:rPr lang="ja-JP" altLang="en-US" dirty="0"/>
              <a:t>：１分）</a:t>
            </a:r>
            <a:endParaRPr lang="en-US" altLang="ja-JP" dirty="0"/>
          </a:p>
          <a:p>
            <a:pPr marL="0" indent="0">
              <a:buNone/>
            </a:pPr>
            <a:r>
              <a:rPr lang="ja-JP" altLang="en-US" dirty="0"/>
              <a:t>　　　　　　　　　⑤さらなる発症者からの濃厚接触者の洗い出しとゾーニング（</a:t>
            </a:r>
            <a:r>
              <a:rPr lang="en-US" altLang="ja-JP" dirty="0"/>
              <a:t>GW:</a:t>
            </a:r>
            <a:r>
              <a:rPr lang="ja-JP" altLang="en-US" dirty="0"/>
              <a:t>８分）</a:t>
            </a:r>
            <a:endParaRPr lang="en-US" altLang="ja-JP" dirty="0"/>
          </a:p>
          <a:p>
            <a:pPr marL="0" indent="0">
              <a:buNone/>
            </a:pPr>
            <a:r>
              <a:rPr lang="ja-JP" altLang="en-US" dirty="0"/>
              <a:t>　　　　　　　　　⑥業務継続に向けた見直し（</a:t>
            </a:r>
            <a:r>
              <a:rPr lang="en-US" altLang="ja-JP" dirty="0"/>
              <a:t>BCP</a:t>
            </a:r>
            <a:r>
              <a:rPr lang="ja-JP" altLang="en-US" dirty="0"/>
              <a:t>）（</a:t>
            </a:r>
            <a:r>
              <a:rPr lang="en-US" altLang="ja-JP" dirty="0"/>
              <a:t>GW</a:t>
            </a:r>
            <a:r>
              <a:rPr lang="ja-JP" altLang="en-US" dirty="0"/>
              <a:t>：８分）</a:t>
            </a:r>
            <a:endParaRPr lang="en-US" altLang="ja-JP" dirty="0"/>
          </a:p>
          <a:p>
            <a:pPr marL="0" indent="0">
              <a:buNone/>
            </a:pPr>
            <a:r>
              <a:rPr lang="ja-JP" altLang="en-US" dirty="0"/>
              <a:t>　　　　　　　　　⑦</a:t>
            </a:r>
            <a:r>
              <a:rPr lang="en-US" altLang="ja-JP" dirty="0"/>
              <a:t>ADL</a:t>
            </a:r>
            <a:r>
              <a:rPr lang="ja-JP" altLang="en-US" dirty="0"/>
              <a:t>を落とさない感染防止対策（</a:t>
            </a:r>
            <a:r>
              <a:rPr lang="en-US" altLang="ja-JP" dirty="0"/>
              <a:t>GW:</a:t>
            </a:r>
            <a:r>
              <a:rPr lang="ja-JP" altLang="en-US" dirty="0"/>
              <a:t>１０分）</a:t>
            </a:r>
            <a:endParaRPr lang="en-US" altLang="ja-JP" dirty="0"/>
          </a:p>
          <a:p>
            <a:pPr marL="0" indent="0">
              <a:buNone/>
            </a:pPr>
            <a:r>
              <a:rPr lang="ja-JP" altLang="en-US" dirty="0"/>
              <a:t>　　　　　　　　　⑧</a:t>
            </a:r>
            <a:r>
              <a:rPr kumimoji="1" lang="ja-JP" altLang="en-US" dirty="0"/>
              <a:t>平時からの備え</a:t>
            </a:r>
            <a:endParaRPr lang="en-US" altLang="ja-JP" dirty="0"/>
          </a:p>
          <a:p>
            <a:pPr marL="0" indent="0">
              <a:buNone/>
            </a:pPr>
            <a:r>
              <a:rPr lang="ja-JP" altLang="en-US" dirty="0"/>
              <a:t>４．</a:t>
            </a:r>
            <a:r>
              <a:rPr kumimoji="1" lang="ja-JP" altLang="en-US" dirty="0"/>
              <a:t>１５：２５～　総括</a:t>
            </a:r>
            <a:endParaRPr kumimoji="1" lang="en-US" altLang="ja-JP" dirty="0"/>
          </a:p>
          <a:p>
            <a:pPr>
              <a:buFont typeface="+mj-lt"/>
              <a:buAutoNum type="arabicPeriod"/>
            </a:pPr>
            <a:endParaRPr kumimoji="1" lang="ja-JP" altLang="en-US" dirty="0"/>
          </a:p>
        </p:txBody>
      </p:sp>
    </p:spTree>
    <p:extLst>
      <p:ext uri="{BB962C8B-B14F-4D97-AF65-F5344CB8AC3E}">
        <p14:creationId xmlns:p14="http://schemas.microsoft.com/office/powerpoint/2010/main" val="2260578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b="1">
                <a:solidFill>
                  <a:schemeClr val="bg1"/>
                </a:solidFill>
                <a:latin typeface="BIZ UDゴシック" panose="020B0400000000000000" pitchFamily="49" charset="-128"/>
                <a:ea typeface="BIZ UDゴシック" panose="020B0400000000000000" pitchFamily="49" charset="-128"/>
              </a:rPr>
              <a:t>（平面図）</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20</a:t>
            </a:fld>
            <a:endParaRPr kumimoji="1" lang="ja-JP" altLang="en-US"/>
          </a:p>
        </p:txBody>
      </p:sp>
      <p:pic>
        <p:nvPicPr>
          <p:cNvPr id="21" name="図 20"/>
          <p:cNvPicPr>
            <a:picLocks noChangeAspect="1"/>
          </p:cNvPicPr>
          <p:nvPr/>
        </p:nvPicPr>
        <p:blipFill>
          <a:blip r:embed="rId5" cstate="print"/>
          <a:stretch>
            <a:fillRect/>
          </a:stretch>
        </p:blipFill>
        <p:spPr>
          <a:xfrm rot="5400000">
            <a:off x="9441907" y="706008"/>
            <a:ext cx="513346" cy="1011518"/>
          </a:xfrm>
          <a:prstGeom prst="rect">
            <a:avLst/>
          </a:prstGeom>
        </p:spPr>
      </p:pic>
      <p:sp>
        <p:nvSpPr>
          <p:cNvPr id="24" name="テキスト ボックス 23"/>
          <p:cNvSpPr txBox="1"/>
          <p:nvPr/>
        </p:nvSpPr>
        <p:spPr>
          <a:xfrm>
            <a:off x="1820215" y="1099108"/>
            <a:ext cx="5318974" cy="369332"/>
          </a:xfrm>
          <a:prstGeom prst="rect">
            <a:avLst/>
          </a:prstGeom>
          <a:noFill/>
        </p:spPr>
        <p:txBody>
          <a:bodyPr wrap="square" rtlCol="0">
            <a:spAutoFit/>
          </a:bodyPr>
          <a:lstStyle/>
          <a:p>
            <a:r>
              <a:rPr kumimoji="1" lang="ja-JP" altLang="en-US"/>
              <a:t>１階正面入り口</a:t>
            </a:r>
          </a:p>
        </p:txBody>
      </p:sp>
      <p:pic>
        <p:nvPicPr>
          <p:cNvPr id="3" name="図 2"/>
          <p:cNvPicPr>
            <a:picLocks noChangeAspect="1"/>
          </p:cNvPicPr>
          <p:nvPr/>
        </p:nvPicPr>
        <p:blipFill>
          <a:blip r:embed="rId6"/>
          <a:stretch>
            <a:fillRect/>
          </a:stretch>
        </p:blipFill>
        <p:spPr>
          <a:xfrm>
            <a:off x="1524001" y="1099108"/>
            <a:ext cx="8707600" cy="5629858"/>
          </a:xfrm>
          <a:prstGeom prst="rect">
            <a:avLst/>
          </a:prstGeom>
        </p:spPr>
      </p:pic>
      <p:pic>
        <p:nvPicPr>
          <p:cNvPr id="13" name="オーディオ 12">
            <a:hlinkClick r:id="" action="ppaction://media"/>
            <a:extLst>
              <a:ext uri="{FF2B5EF4-FFF2-40B4-BE49-F238E27FC236}">
                <a16:creationId xmlns:a16="http://schemas.microsoft.com/office/drawing/2014/main" id="{F9C20310-B39A-1ED3-963C-788FA2641A21}"/>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306531"/>
      </p:ext>
    </p:extLst>
  </p:cSld>
  <p:clrMapOvr>
    <a:masterClrMapping/>
  </p:clrMapOvr>
  <mc:AlternateContent xmlns:mc="http://schemas.openxmlformats.org/markup-compatibility/2006" xmlns:p14="http://schemas.microsoft.com/office/powerpoint/2010/main">
    <mc:Choice Requires="p14">
      <p:transition spd="slow" p14:dur="2000" advTm="9738"/>
    </mc:Choice>
    <mc:Fallback xmlns="">
      <p:transition spd="slow" advTm="9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b="1">
                <a:solidFill>
                  <a:schemeClr val="bg1"/>
                </a:solidFill>
                <a:latin typeface="BIZ UDゴシック" panose="020B0400000000000000" pitchFamily="49" charset="-128"/>
                <a:ea typeface="BIZ UDゴシック" panose="020B0400000000000000" pitchFamily="49" charset="-128"/>
              </a:rPr>
              <a:t>（平面図）</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21</a:t>
            </a:fld>
            <a:endParaRPr kumimoji="1" lang="ja-JP" altLang="en-US"/>
          </a:p>
        </p:txBody>
      </p:sp>
      <p:pic>
        <p:nvPicPr>
          <p:cNvPr id="21" name="図 20"/>
          <p:cNvPicPr>
            <a:picLocks noChangeAspect="1"/>
          </p:cNvPicPr>
          <p:nvPr/>
        </p:nvPicPr>
        <p:blipFill>
          <a:blip r:embed="rId5" cstate="print"/>
          <a:stretch>
            <a:fillRect/>
          </a:stretch>
        </p:blipFill>
        <p:spPr>
          <a:xfrm rot="5400000">
            <a:off x="9441907" y="706008"/>
            <a:ext cx="513346" cy="1011518"/>
          </a:xfrm>
          <a:prstGeom prst="rect">
            <a:avLst/>
          </a:prstGeom>
        </p:spPr>
      </p:pic>
      <p:sp>
        <p:nvSpPr>
          <p:cNvPr id="24" name="テキスト ボックス 23"/>
          <p:cNvSpPr txBox="1"/>
          <p:nvPr/>
        </p:nvSpPr>
        <p:spPr>
          <a:xfrm>
            <a:off x="1820216" y="1099109"/>
            <a:ext cx="6170845" cy="369332"/>
          </a:xfrm>
          <a:prstGeom prst="rect">
            <a:avLst/>
          </a:prstGeom>
          <a:noFill/>
        </p:spPr>
        <p:txBody>
          <a:bodyPr wrap="square" rtlCol="0">
            <a:spAutoFit/>
          </a:bodyPr>
          <a:lstStyle/>
          <a:p>
            <a:r>
              <a:rPr kumimoji="1" lang="ja-JP" altLang="en-US"/>
              <a:t>２～４階で同様の作り</a:t>
            </a:r>
          </a:p>
        </p:txBody>
      </p:sp>
      <p:grpSp>
        <p:nvGrpSpPr>
          <p:cNvPr id="5" name="グループ化 4">
            <a:extLst>
              <a:ext uri="{FF2B5EF4-FFF2-40B4-BE49-F238E27FC236}">
                <a16:creationId xmlns:a16="http://schemas.microsoft.com/office/drawing/2014/main" id="{F0F997F6-A8E8-CC38-3379-EC9BC27F87F8}"/>
              </a:ext>
            </a:extLst>
          </p:cNvPr>
          <p:cNvGrpSpPr/>
          <p:nvPr/>
        </p:nvGrpSpPr>
        <p:grpSpPr>
          <a:xfrm>
            <a:off x="1049655" y="1468440"/>
            <a:ext cx="10092690" cy="4990918"/>
            <a:chOff x="377688" y="1468440"/>
            <a:chExt cx="10092690" cy="4990918"/>
          </a:xfrm>
        </p:grpSpPr>
        <p:pic>
          <p:nvPicPr>
            <p:cNvPr id="23" name="図 22"/>
            <p:cNvPicPr>
              <a:picLocks noChangeAspect="1"/>
            </p:cNvPicPr>
            <p:nvPr/>
          </p:nvPicPr>
          <p:blipFill>
            <a:blip r:embed="rId6"/>
            <a:stretch>
              <a:fillRect/>
            </a:stretch>
          </p:blipFill>
          <p:spPr>
            <a:xfrm>
              <a:off x="377688" y="1468440"/>
              <a:ext cx="10092690" cy="4990918"/>
            </a:xfrm>
            <a:prstGeom prst="rect">
              <a:avLst/>
            </a:prstGeom>
          </p:spPr>
        </p:pic>
        <p:cxnSp>
          <p:nvCxnSpPr>
            <p:cNvPr id="3" name="直線コネクタ 2">
              <a:extLst>
                <a:ext uri="{FF2B5EF4-FFF2-40B4-BE49-F238E27FC236}">
                  <a16:creationId xmlns:a16="http://schemas.microsoft.com/office/drawing/2014/main" id="{01765A8C-01CC-73B9-4E71-8920FDD992B7}"/>
                </a:ext>
              </a:extLst>
            </p:cNvPr>
            <p:cNvCxnSpPr>
              <a:cxnSpLocks/>
            </p:cNvCxnSpPr>
            <p:nvPr/>
          </p:nvCxnSpPr>
          <p:spPr>
            <a:xfrm>
              <a:off x="5655340" y="2989245"/>
              <a:ext cx="0" cy="92281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B59F029E-AC3B-5046-2F01-CAF6B209252A}"/>
                </a:ext>
              </a:extLst>
            </p:cNvPr>
            <p:cNvCxnSpPr>
              <a:cxnSpLocks/>
            </p:cNvCxnSpPr>
            <p:nvPr/>
          </p:nvCxnSpPr>
          <p:spPr>
            <a:xfrm>
              <a:off x="5664790" y="4085124"/>
              <a:ext cx="0" cy="933443"/>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97B6C3B8-662B-EA0E-B5EB-039002E17BE8}"/>
                </a:ext>
              </a:extLst>
            </p:cNvPr>
            <p:cNvSpPr txBox="1"/>
            <p:nvPr/>
          </p:nvSpPr>
          <p:spPr>
            <a:xfrm>
              <a:off x="5286008" y="3500347"/>
              <a:ext cx="369332" cy="1169551"/>
            </a:xfrm>
            <a:prstGeom prst="rect">
              <a:avLst/>
            </a:prstGeom>
            <a:noFill/>
          </p:spPr>
          <p:txBody>
            <a:bodyPr vert="eaVert" wrap="none" rtlCol="0">
              <a:spAutoFit/>
            </a:bodyPr>
            <a:lstStyle/>
            <a:p>
              <a:r>
                <a:rPr kumimoji="1" lang="ja-JP" altLang="en-US" sz="1200" b="1"/>
                <a:t>ガ　ラ　ス　窓</a:t>
              </a:r>
            </a:p>
          </p:txBody>
        </p:sp>
      </p:grpSp>
      <p:pic>
        <p:nvPicPr>
          <p:cNvPr id="16" name="オーディオ 15">
            <a:hlinkClick r:id="" action="ppaction://media"/>
            <a:extLst>
              <a:ext uri="{FF2B5EF4-FFF2-40B4-BE49-F238E27FC236}">
                <a16:creationId xmlns:a16="http://schemas.microsoft.com/office/drawing/2014/main" id="{D22EFB07-28BC-895D-8D40-FFBB7BF63471}"/>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6578548"/>
      </p:ext>
    </p:extLst>
  </p:cSld>
  <p:clrMapOvr>
    <a:masterClrMapping/>
  </p:clrMapOvr>
  <mc:AlternateContent xmlns:mc="http://schemas.openxmlformats.org/markup-compatibility/2006" xmlns:p14="http://schemas.microsoft.com/office/powerpoint/2010/main">
    <mc:Choice Requires="p14">
      <p:transition spd="slow" p14:dur="2000" advTm="16209"/>
    </mc:Choice>
    <mc:Fallback xmlns="">
      <p:transition spd="slow" advTm="16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641684"/>
          </a:xfrm>
          <a:solidFill>
            <a:schemeClr val="accent1">
              <a:lumMod val="75000"/>
            </a:schemeClr>
          </a:solidFill>
          <a:ln>
            <a:solidFill>
              <a:schemeClr val="accent1">
                <a:lumMod val="60000"/>
                <a:lumOff val="40000"/>
              </a:schemeClr>
            </a:solidFill>
          </a:ln>
        </p:spPr>
        <p:txBody>
          <a:bodyPr>
            <a:normAutofit/>
          </a:bodyPr>
          <a:lstStyle/>
          <a:p>
            <a:pPr algn="ctr"/>
            <a:r>
              <a:rPr lang="ja-JP" altLang="en-US" b="1">
                <a:solidFill>
                  <a:schemeClr val="bg1"/>
                </a:solidFill>
                <a:latin typeface="BIZ UDゴシック" panose="020B0400000000000000" pitchFamily="49" charset="-128"/>
                <a:ea typeface="BIZ UDゴシック" panose="020B0400000000000000" pitchFamily="49" charset="-128"/>
              </a:rPr>
              <a:t>（勤務表）</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graphicFrame>
        <p:nvGraphicFramePr>
          <p:cNvPr id="5" name="コンテンツ プレースホルダー 4"/>
          <p:cNvGraphicFramePr>
            <a:graphicFrameLocks noGrp="1"/>
          </p:cNvGraphicFramePr>
          <p:nvPr>
            <p:ph idx="1"/>
          </p:nvPr>
        </p:nvGraphicFramePr>
        <p:xfrm>
          <a:off x="1872914" y="796802"/>
          <a:ext cx="8446172" cy="5573308"/>
        </p:xfrm>
        <a:graphic>
          <a:graphicData uri="http://schemas.openxmlformats.org/drawingml/2006/table">
            <a:tbl>
              <a:tblPr firstRow="1" bandRow="1">
                <a:tableStyleId>{5C22544A-7EE6-4342-B048-85BDC9FD1C3A}</a:tableStyleId>
              </a:tblPr>
              <a:tblGrid>
                <a:gridCol w="1416091">
                  <a:extLst>
                    <a:ext uri="{9D8B030D-6E8A-4147-A177-3AD203B41FA5}">
                      <a16:colId xmlns:a16="http://schemas.microsoft.com/office/drawing/2014/main" val="20000"/>
                    </a:ext>
                  </a:extLst>
                </a:gridCol>
                <a:gridCol w="2126511">
                  <a:extLst>
                    <a:ext uri="{9D8B030D-6E8A-4147-A177-3AD203B41FA5}">
                      <a16:colId xmlns:a16="http://schemas.microsoft.com/office/drawing/2014/main" val="20001"/>
                    </a:ext>
                  </a:extLst>
                </a:gridCol>
                <a:gridCol w="2360428">
                  <a:extLst>
                    <a:ext uri="{9D8B030D-6E8A-4147-A177-3AD203B41FA5}">
                      <a16:colId xmlns:a16="http://schemas.microsoft.com/office/drawing/2014/main" val="20002"/>
                    </a:ext>
                  </a:extLst>
                </a:gridCol>
                <a:gridCol w="2543142">
                  <a:extLst>
                    <a:ext uri="{9D8B030D-6E8A-4147-A177-3AD203B41FA5}">
                      <a16:colId xmlns:a16="http://schemas.microsoft.com/office/drawing/2014/main" val="20003"/>
                    </a:ext>
                  </a:extLst>
                </a:gridCol>
              </a:tblGrid>
              <a:tr h="397737">
                <a:tc>
                  <a:txBody>
                    <a:bodyPr/>
                    <a:lstStyle/>
                    <a:p>
                      <a:endParaRPr kumimoji="1" lang="ja-JP" altLang="en-US" sz="1600">
                        <a:solidFill>
                          <a:schemeClr val="tx1"/>
                        </a:solidFill>
                      </a:endParaRPr>
                    </a:p>
                  </a:txBody>
                  <a:tcPr/>
                </a:tc>
                <a:tc>
                  <a:txBody>
                    <a:bodyPr/>
                    <a:lstStyle/>
                    <a:p>
                      <a:pPr algn="ctr"/>
                      <a:r>
                        <a:rPr kumimoji="1" lang="ja-JP" altLang="en-US" sz="1600">
                          <a:solidFill>
                            <a:schemeClr val="tx1"/>
                          </a:solidFill>
                        </a:rPr>
                        <a:t>１０月４日</a:t>
                      </a:r>
                    </a:p>
                  </a:txBody>
                  <a:tcPr/>
                </a:tc>
                <a:tc>
                  <a:txBody>
                    <a:bodyPr/>
                    <a:lstStyle/>
                    <a:p>
                      <a:pPr algn="ctr"/>
                      <a:r>
                        <a:rPr kumimoji="1" lang="ja-JP" altLang="en-US" sz="1600">
                          <a:solidFill>
                            <a:schemeClr val="tx1"/>
                          </a:solidFill>
                        </a:rPr>
                        <a:t>１０月５日</a:t>
                      </a:r>
                    </a:p>
                  </a:txBody>
                  <a:tcPr/>
                </a:tc>
                <a:tc>
                  <a:txBody>
                    <a:bodyPr/>
                    <a:lstStyle/>
                    <a:p>
                      <a:pPr algn="ctr"/>
                      <a:r>
                        <a:rPr kumimoji="1" lang="ja-JP" altLang="en-US" sz="1600">
                          <a:solidFill>
                            <a:schemeClr val="tx1"/>
                          </a:solidFill>
                        </a:rPr>
                        <a:t>１０月６日</a:t>
                      </a:r>
                    </a:p>
                  </a:txBody>
                  <a:tcPr/>
                </a:tc>
                <a:extLst>
                  <a:ext uri="{0D108BD9-81ED-4DB2-BD59-A6C34878D82A}">
                    <a16:rowId xmlns:a16="http://schemas.microsoft.com/office/drawing/2014/main" val="10000"/>
                  </a:ext>
                </a:extLst>
              </a:tr>
              <a:tr h="397737">
                <a:tc>
                  <a:txBody>
                    <a:bodyPr/>
                    <a:lstStyle/>
                    <a:p>
                      <a:pPr algn="ctr"/>
                      <a:r>
                        <a:rPr kumimoji="1" lang="ja-JP" altLang="en-US" sz="1600">
                          <a:solidFill>
                            <a:schemeClr val="tx1"/>
                          </a:solidFill>
                        </a:rPr>
                        <a:t>フグ田サザエ</a:t>
                      </a:r>
                      <a:endParaRPr kumimoji="1" lang="en-US" altLang="ja-JP" sz="1600">
                        <a:solidFill>
                          <a:schemeClr val="tx1"/>
                        </a:solidFill>
                      </a:endParaRPr>
                    </a:p>
                  </a:txBody>
                  <a:tcPr anchorCtr="1"/>
                </a:tc>
                <a:tc>
                  <a:txBody>
                    <a:bodyPr/>
                    <a:lstStyle/>
                    <a:p>
                      <a:pPr algn="ctr"/>
                      <a:r>
                        <a:rPr kumimoji="1" lang="ja-JP" altLang="en-US" sz="1600">
                          <a:solidFill>
                            <a:schemeClr val="tx1"/>
                          </a:solidFill>
                        </a:rPr>
                        <a:t>日勤</a:t>
                      </a:r>
                    </a:p>
                  </a:txBody>
                  <a:tcPr anchorCtr="1"/>
                </a:tc>
                <a:tc>
                  <a:txBody>
                    <a:bodyPr/>
                    <a:lstStyle/>
                    <a:p>
                      <a:pPr algn="ctr"/>
                      <a:r>
                        <a:rPr kumimoji="1" lang="ja-JP" altLang="en-US" sz="1600">
                          <a:solidFill>
                            <a:schemeClr val="tx1"/>
                          </a:solidFill>
                        </a:rPr>
                        <a:t>日勤</a:t>
                      </a:r>
                    </a:p>
                  </a:txBody>
                  <a:tcPr anchorCtr="1"/>
                </a:tc>
                <a:tc>
                  <a:txBody>
                    <a:bodyPr/>
                    <a:lstStyle/>
                    <a:p>
                      <a:pPr algn="ctr"/>
                      <a:r>
                        <a:rPr kumimoji="1" lang="ja-JP" altLang="en-US" sz="1600">
                          <a:solidFill>
                            <a:schemeClr val="tx1"/>
                          </a:solidFill>
                        </a:rPr>
                        <a:t>有休</a:t>
                      </a:r>
                    </a:p>
                  </a:txBody>
                  <a:tcPr anchorCtr="1"/>
                </a:tc>
                <a:extLst>
                  <a:ext uri="{0D108BD9-81ED-4DB2-BD59-A6C34878D82A}">
                    <a16:rowId xmlns:a16="http://schemas.microsoft.com/office/drawing/2014/main" val="10001"/>
                  </a:ext>
                </a:extLst>
              </a:tr>
              <a:tr h="397737">
                <a:tc>
                  <a:txBody>
                    <a:bodyPr/>
                    <a:lstStyle/>
                    <a:p>
                      <a:pPr algn="ctr"/>
                      <a:r>
                        <a:rPr kumimoji="1" lang="en-US" altLang="ja-JP" sz="1600">
                          <a:solidFill>
                            <a:schemeClr val="tx1"/>
                          </a:solidFill>
                        </a:rPr>
                        <a:t>A</a:t>
                      </a:r>
                      <a:endParaRPr kumimoji="1" lang="ja-JP" altLang="en-US" sz="1600">
                        <a:solidFill>
                          <a:schemeClr val="tx1"/>
                        </a:solidFill>
                      </a:endParaRPr>
                    </a:p>
                  </a:txBody>
                  <a:tcPr anchorCtr="1"/>
                </a:tc>
                <a:tc>
                  <a:txBody>
                    <a:bodyPr/>
                    <a:lstStyle/>
                    <a:p>
                      <a:pPr algn="ctr"/>
                      <a:r>
                        <a:rPr kumimoji="1" lang="ja-JP" altLang="en-US" sz="1600">
                          <a:solidFill>
                            <a:schemeClr val="tx1"/>
                          </a:solidFill>
                        </a:rPr>
                        <a:t>早出</a:t>
                      </a:r>
                    </a:p>
                  </a:txBody>
                  <a:tcPr anchorCtr="1"/>
                </a:tc>
                <a:tc>
                  <a:txBody>
                    <a:bodyPr/>
                    <a:lstStyle/>
                    <a:p>
                      <a:pPr algn="ctr"/>
                      <a:r>
                        <a:rPr kumimoji="1" lang="ja-JP" altLang="en-US" sz="1600">
                          <a:solidFill>
                            <a:schemeClr val="tx1"/>
                          </a:solidFill>
                        </a:rPr>
                        <a:t>長夜</a:t>
                      </a:r>
                    </a:p>
                  </a:txBody>
                  <a:tcPr anchorCtr="1"/>
                </a:tc>
                <a:tc>
                  <a:txBody>
                    <a:bodyPr/>
                    <a:lstStyle/>
                    <a:p>
                      <a:pPr algn="ctr"/>
                      <a:r>
                        <a:rPr kumimoji="1" lang="ja-JP" altLang="en-US" sz="1600">
                          <a:solidFill>
                            <a:schemeClr val="tx1"/>
                          </a:solidFill>
                        </a:rPr>
                        <a:t>明</a:t>
                      </a:r>
                    </a:p>
                  </a:txBody>
                  <a:tcPr anchorCtr="1"/>
                </a:tc>
                <a:extLst>
                  <a:ext uri="{0D108BD9-81ED-4DB2-BD59-A6C34878D82A}">
                    <a16:rowId xmlns:a16="http://schemas.microsoft.com/office/drawing/2014/main" val="3138299925"/>
                  </a:ext>
                </a:extLst>
              </a:tr>
              <a:tr h="397737">
                <a:tc>
                  <a:txBody>
                    <a:bodyPr/>
                    <a:lstStyle/>
                    <a:p>
                      <a:pPr algn="ctr"/>
                      <a:r>
                        <a:rPr kumimoji="1" lang="en-US" altLang="ja-JP" sz="1600">
                          <a:solidFill>
                            <a:schemeClr val="tx1"/>
                          </a:solidFill>
                        </a:rPr>
                        <a:t>B</a:t>
                      </a:r>
                    </a:p>
                  </a:txBody>
                  <a:tcPr anchorCtr="1"/>
                </a:tc>
                <a:tc>
                  <a:txBody>
                    <a:bodyPr/>
                    <a:lstStyle/>
                    <a:p>
                      <a:pPr algn="ctr"/>
                      <a:r>
                        <a:rPr kumimoji="1" lang="ja-JP" altLang="en-US" sz="1600">
                          <a:solidFill>
                            <a:schemeClr val="tx1"/>
                          </a:solidFill>
                        </a:rPr>
                        <a:t>日勤</a:t>
                      </a:r>
                    </a:p>
                  </a:txBody>
                  <a:tcPr anchorCtr="1"/>
                </a:tc>
                <a:tc>
                  <a:txBody>
                    <a:bodyPr/>
                    <a:lstStyle/>
                    <a:p>
                      <a:pPr algn="ctr"/>
                      <a:r>
                        <a:rPr kumimoji="1" lang="ja-JP" altLang="en-US" sz="1600">
                          <a:solidFill>
                            <a:schemeClr val="tx1"/>
                          </a:solidFill>
                        </a:rPr>
                        <a:t>日勤</a:t>
                      </a:r>
                    </a:p>
                  </a:txBody>
                  <a:tcPr anchorCtr="1"/>
                </a:tc>
                <a:tc>
                  <a:txBody>
                    <a:bodyPr/>
                    <a:lstStyle/>
                    <a:p>
                      <a:pPr algn="ctr"/>
                      <a:r>
                        <a:rPr kumimoji="1" lang="ja-JP" altLang="en-US" sz="1600">
                          <a:solidFill>
                            <a:schemeClr val="tx1"/>
                          </a:solidFill>
                        </a:rPr>
                        <a:t>日勤</a:t>
                      </a:r>
                    </a:p>
                  </a:txBody>
                  <a:tcPr anchorCtr="1"/>
                </a:tc>
                <a:extLst>
                  <a:ext uri="{0D108BD9-81ED-4DB2-BD59-A6C34878D82A}">
                    <a16:rowId xmlns:a16="http://schemas.microsoft.com/office/drawing/2014/main" val="1841554788"/>
                  </a:ext>
                </a:extLst>
              </a:tr>
              <a:tr h="402727">
                <a:tc>
                  <a:txBody>
                    <a:bodyPr/>
                    <a:lstStyle/>
                    <a:p>
                      <a:pPr algn="ctr"/>
                      <a:r>
                        <a:rPr kumimoji="1" lang="en-US" altLang="ja-JP" sz="1600">
                          <a:solidFill>
                            <a:schemeClr val="tx1"/>
                          </a:solidFill>
                        </a:rPr>
                        <a:t>C</a:t>
                      </a:r>
                      <a:endParaRPr kumimoji="1" lang="ja-JP" altLang="en-US" sz="1600">
                        <a:solidFill>
                          <a:schemeClr val="tx1"/>
                        </a:solidFill>
                      </a:endParaRPr>
                    </a:p>
                  </a:txBody>
                  <a:tcPr anchorCtr="1"/>
                </a:tc>
                <a:tc>
                  <a:txBody>
                    <a:bodyPr/>
                    <a:lstStyle/>
                    <a:p>
                      <a:pPr algn="ctr"/>
                      <a:r>
                        <a:rPr kumimoji="1" lang="ja-JP" altLang="en-US" sz="1600">
                          <a:solidFill>
                            <a:schemeClr val="tx1"/>
                          </a:solidFill>
                        </a:rPr>
                        <a:t>早出</a:t>
                      </a:r>
                      <a:endParaRPr kumimoji="1" lang="en-US" altLang="ja-JP" sz="1600">
                        <a:solidFill>
                          <a:schemeClr val="tx1"/>
                        </a:solidFill>
                      </a:endParaRPr>
                    </a:p>
                  </a:txBody>
                  <a:tcPr anchorCtr="1"/>
                </a:tc>
                <a:tc>
                  <a:txBody>
                    <a:bodyPr/>
                    <a:lstStyle/>
                    <a:p>
                      <a:pPr algn="ctr"/>
                      <a:r>
                        <a:rPr kumimoji="1" lang="ja-JP" altLang="en-US" sz="1600">
                          <a:solidFill>
                            <a:schemeClr val="tx1"/>
                          </a:solidFill>
                        </a:rPr>
                        <a:t>休</a:t>
                      </a:r>
                    </a:p>
                  </a:txBody>
                  <a:tcPr anchorCtr="1"/>
                </a:tc>
                <a:tc>
                  <a:txBody>
                    <a:bodyPr/>
                    <a:lstStyle/>
                    <a:p>
                      <a:pPr algn="ctr"/>
                      <a:r>
                        <a:rPr kumimoji="1" lang="ja-JP" altLang="en-US" sz="1600">
                          <a:solidFill>
                            <a:schemeClr val="tx1"/>
                          </a:solidFill>
                        </a:rPr>
                        <a:t>早出</a:t>
                      </a:r>
                    </a:p>
                  </a:txBody>
                  <a:tcPr anchorCtr="1"/>
                </a:tc>
                <a:extLst>
                  <a:ext uri="{0D108BD9-81ED-4DB2-BD59-A6C34878D82A}">
                    <a16:rowId xmlns:a16="http://schemas.microsoft.com/office/drawing/2014/main" val="394494090"/>
                  </a:ext>
                </a:extLst>
              </a:tr>
              <a:tr h="397737">
                <a:tc>
                  <a:txBody>
                    <a:bodyPr/>
                    <a:lstStyle/>
                    <a:p>
                      <a:pPr algn="ctr"/>
                      <a:r>
                        <a:rPr kumimoji="1" lang="en-US" altLang="ja-JP" sz="1600">
                          <a:solidFill>
                            <a:schemeClr val="tx1"/>
                          </a:solidFill>
                        </a:rPr>
                        <a:t>D</a:t>
                      </a:r>
                      <a:endParaRPr kumimoji="1" lang="ja-JP" altLang="en-US" sz="1600">
                        <a:solidFill>
                          <a:schemeClr val="tx1"/>
                        </a:solidFill>
                      </a:endParaRPr>
                    </a:p>
                  </a:txBody>
                  <a:tcPr anchorCtr="1"/>
                </a:tc>
                <a:tc>
                  <a:txBody>
                    <a:bodyPr/>
                    <a:lstStyle/>
                    <a:p>
                      <a:pPr algn="ctr"/>
                      <a:r>
                        <a:rPr kumimoji="1" lang="ja-JP" altLang="en-US" sz="1600">
                          <a:solidFill>
                            <a:schemeClr val="tx1"/>
                          </a:solidFill>
                        </a:rPr>
                        <a:t>休</a:t>
                      </a:r>
                    </a:p>
                  </a:txBody>
                  <a:tcPr anchorCtr="1"/>
                </a:tc>
                <a:tc>
                  <a:txBody>
                    <a:bodyPr/>
                    <a:lstStyle/>
                    <a:p>
                      <a:pPr algn="ctr"/>
                      <a:r>
                        <a:rPr kumimoji="1" lang="ja-JP" altLang="en-US" sz="1600">
                          <a:solidFill>
                            <a:schemeClr val="tx1"/>
                          </a:solidFill>
                        </a:rPr>
                        <a:t>早出</a:t>
                      </a:r>
                    </a:p>
                  </a:txBody>
                  <a:tcPr anchorCtr="1"/>
                </a:tc>
                <a:tc>
                  <a:txBody>
                    <a:bodyPr/>
                    <a:lstStyle/>
                    <a:p>
                      <a:pPr algn="ctr"/>
                      <a:r>
                        <a:rPr kumimoji="1" lang="ja-JP" altLang="en-US" sz="1600">
                          <a:solidFill>
                            <a:schemeClr val="tx1"/>
                          </a:solidFill>
                        </a:rPr>
                        <a:t>夜勤</a:t>
                      </a:r>
                    </a:p>
                  </a:txBody>
                  <a:tcPr anchorCtr="1"/>
                </a:tc>
                <a:extLst>
                  <a:ext uri="{0D108BD9-81ED-4DB2-BD59-A6C34878D82A}">
                    <a16:rowId xmlns:a16="http://schemas.microsoft.com/office/drawing/2014/main" val="2761233963"/>
                  </a:ext>
                </a:extLst>
              </a:tr>
              <a:tr h="397737">
                <a:tc>
                  <a:txBody>
                    <a:bodyPr/>
                    <a:lstStyle/>
                    <a:p>
                      <a:pPr algn="ctr"/>
                      <a:r>
                        <a:rPr kumimoji="1" lang="en-US" altLang="ja-JP" sz="1600">
                          <a:solidFill>
                            <a:schemeClr val="tx1"/>
                          </a:solidFill>
                        </a:rPr>
                        <a:t>E</a:t>
                      </a:r>
                      <a:endParaRPr kumimoji="1" lang="ja-JP" altLang="en-US" sz="1600">
                        <a:solidFill>
                          <a:schemeClr val="tx1"/>
                        </a:solidFill>
                      </a:endParaRPr>
                    </a:p>
                  </a:txBody>
                  <a:tcPr anchorCtr="1"/>
                </a:tc>
                <a:tc>
                  <a:txBody>
                    <a:bodyPr/>
                    <a:lstStyle/>
                    <a:p>
                      <a:pPr algn="ctr"/>
                      <a:r>
                        <a:rPr kumimoji="1" lang="ja-JP" altLang="en-US" sz="1600">
                          <a:solidFill>
                            <a:schemeClr val="tx1"/>
                          </a:solidFill>
                        </a:rPr>
                        <a:t>早出</a:t>
                      </a:r>
                    </a:p>
                  </a:txBody>
                  <a:tcPr anchorCtr="1"/>
                </a:tc>
                <a:tc>
                  <a:txBody>
                    <a:bodyPr/>
                    <a:lstStyle/>
                    <a:p>
                      <a:pPr algn="ctr"/>
                      <a:r>
                        <a:rPr kumimoji="1" lang="ja-JP" altLang="en-US" sz="1600">
                          <a:solidFill>
                            <a:schemeClr val="tx1"/>
                          </a:solidFill>
                        </a:rPr>
                        <a:t>休</a:t>
                      </a:r>
                    </a:p>
                  </a:txBody>
                  <a:tcPr anchorCtr="1"/>
                </a:tc>
                <a:tc>
                  <a:txBody>
                    <a:bodyPr/>
                    <a:lstStyle/>
                    <a:p>
                      <a:pPr algn="ctr"/>
                      <a:r>
                        <a:rPr kumimoji="1" lang="ja-JP" altLang="en-US" sz="1600">
                          <a:solidFill>
                            <a:schemeClr val="tx1"/>
                          </a:solidFill>
                        </a:rPr>
                        <a:t>休</a:t>
                      </a:r>
                    </a:p>
                  </a:txBody>
                  <a:tcPr anchorCtr="1"/>
                </a:tc>
                <a:extLst>
                  <a:ext uri="{0D108BD9-81ED-4DB2-BD59-A6C34878D82A}">
                    <a16:rowId xmlns:a16="http://schemas.microsoft.com/office/drawing/2014/main" val="10003"/>
                  </a:ext>
                </a:extLst>
              </a:tr>
              <a:tr h="397737">
                <a:tc>
                  <a:txBody>
                    <a:bodyPr/>
                    <a:lstStyle/>
                    <a:p>
                      <a:pPr algn="ctr"/>
                      <a:r>
                        <a:rPr kumimoji="1" lang="en-US" altLang="ja-JP" sz="1600">
                          <a:solidFill>
                            <a:schemeClr val="tx1"/>
                          </a:solidFill>
                        </a:rPr>
                        <a:t>F</a:t>
                      </a:r>
                      <a:endParaRPr kumimoji="1" lang="ja-JP" altLang="en-US" sz="1600">
                        <a:solidFill>
                          <a:schemeClr val="tx1"/>
                        </a:solidFill>
                      </a:endParaRPr>
                    </a:p>
                  </a:txBody>
                  <a:tcPr anchorCtr="1"/>
                </a:tc>
                <a:tc>
                  <a:txBody>
                    <a:bodyPr/>
                    <a:lstStyle/>
                    <a:p>
                      <a:pPr algn="ctr"/>
                      <a:r>
                        <a:rPr kumimoji="1" lang="ja-JP" altLang="en-US" sz="1600">
                          <a:solidFill>
                            <a:schemeClr val="tx1"/>
                          </a:solidFill>
                        </a:rPr>
                        <a:t>明</a:t>
                      </a:r>
                    </a:p>
                  </a:txBody>
                  <a:tcPr anchorCtr="1"/>
                </a:tc>
                <a:tc>
                  <a:txBody>
                    <a:bodyPr/>
                    <a:lstStyle/>
                    <a:p>
                      <a:pPr algn="ctr"/>
                      <a:r>
                        <a:rPr kumimoji="1" lang="ja-JP" altLang="en-US" sz="1600">
                          <a:solidFill>
                            <a:schemeClr val="tx1"/>
                          </a:solidFill>
                        </a:rPr>
                        <a:t>休</a:t>
                      </a:r>
                    </a:p>
                  </a:txBody>
                  <a:tcPr anchorCtr="1"/>
                </a:tc>
                <a:tc>
                  <a:txBody>
                    <a:bodyPr/>
                    <a:lstStyle/>
                    <a:p>
                      <a:pPr algn="ctr"/>
                      <a:r>
                        <a:rPr kumimoji="1" lang="ja-JP" altLang="en-US" sz="1600">
                          <a:solidFill>
                            <a:schemeClr val="tx1"/>
                          </a:solidFill>
                        </a:rPr>
                        <a:t>休</a:t>
                      </a:r>
                    </a:p>
                  </a:txBody>
                  <a:tcPr anchorCtr="1"/>
                </a:tc>
                <a:extLst>
                  <a:ext uri="{0D108BD9-81ED-4DB2-BD59-A6C34878D82A}">
                    <a16:rowId xmlns:a16="http://schemas.microsoft.com/office/drawing/2014/main" val="10004"/>
                  </a:ext>
                </a:extLst>
              </a:tr>
              <a:tr h="397737">
                <a:tc>
                  <a:txBody>
                    <a:bodyPr/>
                    <a:lstStyle/>
                    <a:p>
                      <a:pPr algn="ctr"/>
                      <a:r>
                        <a:rPr kumimoji="1" lang="en-US" altLang="ja-JP" sz="1600">
                          <a:solidFill>
                            <a:schemeClr val="tx1"/>
                          </a:solidFill>
                        </a:rPr>
                        <a:t>G</a:t>
                      </a:r>
                      <a:endParaRPr kumimoji="1" lang="ja-JP" altLang="en-US" sz="1600">
                        <a:solidFill>
                          <a:schemeClr val="tx1"/>
                        </a:solidFill>
                      </a:endParaRPr>
                    </a:p>
                  </a:txBody>
                  <a:tcPr anchorCtr="1"/>
                </a:tc>
                <a:tc>
                  <a:txBody>
                    <a:bodyPr/>
                    <a:lstStyle/>
                    <a:p>
                      <a:pPr algn="ctr"/>
                      <a:r>
                        <a:rPr kumimoji="1" lang="ja-JP" altLang="en-US" sz="1600">
                          <a:solidFill>
                            <a:schemeClr val="tx1"/>
                          </a:solidFill>
                        </a:rPr>
                        <a:t>休</a:t>
                      </a:r>
                    </a:p>
                  </a:txBody>
                  <a:tcPr anchorCtr="1"/>
                </a:tc>
                <a:tc>
                  <a:txBody>
                    <a:bodyPr/>
                    <a:lstStyle/>
                    <a:p>
                      <a:pPr algn="ctr"/>
                      <a:r>
                        <a:rPr kumimoji="1" lang="ja-JP" altLang="en-US" sz="1600">
                          <a:solidFill>
                            <a:schemeClr val="tx1"/>
                          </a:solidFill>
                        </a:rPr>
                        <a:t>夜勤</a:t>
                      </a:r>
                    </a:p>
                  </a:txBody>
                  <a:tcPr anchorCtr="1"/>
                </a:tc>
                <a:tc>
                  <a:txBody>
                    <a:bodyPr/>
                    <a:lstStyle/>
                    <a:p>
                      <a:pPr algn="ctr"/>
                      <a:r>
                        <a:rPr kumimoji="1" lang="ja-JP" altLang="en-US" sz="1600">
                          <a:solidFill>
                            <a:schemeClr val="tx1"/>
                          </a:solidFill>
                        </a:rPr>
                        <a:t>長夜</a:t>
                      </a:r>
                    </a:p>
                  </a:txBody>
                  <a:tcPr anchorCtr="1"/>
                </a:tc>
                <a:extLst>
                  <a:ext uri="{0D108BD9-81ED-4DB2-BD59-A6C34878D82A}">
                    <a16:rowId xmlns:a16="http://schemas.microsoft.com/office/drawing/2014/main" val="10005"/>
                  </a:ext>
                </a:extLst>
              </a:tr>
              <a:tr h="397737">
                <a:tc>
                  <a:txBody>
                    <a:bodyPr/>
                    <a:lstStyle/>
                    <a:p>
                      <a:pPr algn="ctr"/>
                      <a:r>
                        <a:rPr kumimoji="1" lang="en-US" altLang="ja-JP" sz="1600">
                          <a:solidFill>
                            <a:schemeClr val="tx1"/>
                          </a:solidFill>
                        </a:rPr>
                        <a:t>H</a:t>
                      </a:r>
                      <a:endParaRPr kumimoji="1" lang="ja-JP" altLang="en-US" sz="1600">
                        <a:solidFill>
                          <a:schemeClr val="tx1"/>
                        </a:solidFill>
                      </a:endParaRPr>
                    </a:p>
                  </a:txBody>
                  <a:tcPr anchorCtr="1"/>
                </a:tc>
                <a:tc>
                  <a:txBody>
                    <a:bodyPr/>
                    <a:lstStyle/>
                    <a:p>
                      <a:pPr algn="ctr"/>
                      <a:r>
                        <a:rPr kumimoji="1" lang="ja-JP" altLang="en-US" sz="1600">
                          <a:solidFill>
                            <a:schemeClr val="tx1"/>
                          </a:solidFill>
                        </a:rPr>
                        <a:t>夜勤</a:t>
                      </a:r>
                    </a:p>
                  </a:txBody>
                  <a:tcPr anchorCtr="1"/>
                </a:tc>
                <a:tc>
                  <a:txBody>
                    <a:bodyPr/>
                    <a:lstStyle/>
                    <a:p>
                      <a:pPr algn="ctr"/>
                      <a:r>
                        <a:rPr kumimoji="1" lang="ja-JP" altLang="en-US" sz="1600">
                          <a:solidFill>
                            <a:schemeClr val="tx1"/>
                          </a:solidFill>
                        </a:rPr>
                        <a:t>休</a:t>
                      </a:r>
                    </a:p>
                  </a:txBody>
                  <a:tcPr anchorCtr="1"/>
                </a:tc>
                <a:tc>
                  <a:txBody>
                    <a:bodyPr/>
                    <a:lstStyle/>
                    <a:p>
                      <a:pPr algn="ctr"/>
                      <a:r>
                        <a:rPr kumimoji="1" lang="ja-JP" altLang="en-US" sz="1600">
                          <a:solidFill>
                            <a:schemeClr val="tx1"/>
                          </a:solidFill>
                        </a:rPr>
                        <a:t>日勤</a:t>
                      </a:r>
                    </a:p>
                  </a:txBody>
                  <a:tcPr anchorCtr="1"/>
                </a:tc>
                <a:extLst>
                  <a:ext uri="{0D108BD9-81ED-4DB2-BD59-A6C34878D82A}">
                    <a16:rowId xmlns:a16="http://schemas.microsoft.com/office/drawing/2014/main" val="10007"/>
                  </a:ext>
                </a:extLst>
              </a:tr>
              <a:tr h="397737">
                <a:tc>
                  <a:txBody>
                    <a:bodyPr/>
                    <a:lstStyle/>
                    <a:p>
                      <a:pPr algn="ctr"/>
                      <a:r>
                        <a:rPr kumimoji="1" lang="en-US" altLang="ja-JP" sz="1600">
                          <a:solidFill>
                            <a:schemeClr val="tx1"/>
                          </a:solidFill>
                        </a:rPr>
                        <a:t>I</a:t>
                      </a:r>
                      <a:endParaRPr kumimoji="1" lang="ja-JP" altLang="en-US" sz="1600">
                        <a:solidFill>
                          <a:schemeClr val="tx1"/>
                        </a:solidFill>
                      </a:endParaRPr>
                    </a:p>
                  </a:txBody>
                  <a:tcPr anchorCtr="1"/>
                </a:tc>
                <a:tc>
                  <a:txBody>
                    <a:bodyPr/>
                    <a:lstStyle/>
                    <a:p>
                      <a:pPr algn="ctr"/>
                      <a:r>
                        <a:rPr kumimoji="1" lang="ja-JP" altLang="en-US" sz="1600">
                          <a:solidFill>
                            <a:schemeClr val="tx1"/>
                          </a:solidFill>
                        </a:rPr>
                        <a:t>長夜</a:t>
                      </a:r>
                    </a:p>
                  </a:txBody>
                  <a:tcPr anchorCtr="1"/>
                </a:tc>
                <a:tc>
                  <a:txBody>
                    <a:bodyPr/>
                    <a:lstStyle/>
                    <a:p>
                      <a:pPr algn="ctr"/>
                      <a:r>
                        <a:rPr kumimoji="1" lang="ja-JP" altLang="en-US" sz="1600">
                          <a:solidFill>
                            <a:schemeClr val="tx1"/>
                          </a:solidFill>
                        </a:rPr>
                        <a:t>明</a:t>
                      </a:r>
                    </a:p>
                  </a:txBody>
                  <a:tcPr anchorCtr="1"/>
                </a:tc>
                <a:tc>
                  <a:txBody>
                    <a:bodyPr/>
                    <a:lstStyle/>
                    <a:p>
                      <a:pPr algn="ctr"/>
                      <a:r>
                        <a:rPr kumimoji="1" lang="ja-JP" altLang="en-US" sz="1600">
                          <a:solidFill>
                            <a:schemeClr val="tx1"/>
                          </a:solidFill>
                        </a:rPr>
                        <a:t>休</a:t>
                      </a:r>
                    </a:p>
                  </a:txBody>
                  <a:tcPr anchorCtr="1"/>
                </a:tc>
                <a:extLst>
                  <a:ext uri="{0D108BD9-81ED-4DB2-BD59-A6C34878D82A}">
                    <a16:rowId xmlns:a16="http://schemas.microsoft.com/office/drawing/2014/main" val="10009"/>
                  </a:ext>
                </a:extLst>
              </a:tr>
              <a:tr h="397737">
                <a:tc>
                  <a:txBody>
                    <a:bodyPr/>
                    <a:lstStyle/>
                    <a:p>
                      <a:pPr algn="ctr"/>
                      <a:r>
                        <a:rPr kumimoji="1" lang="en-US" altLang="ja-JP" sz="1600">
                          <a:solidFill>
                            <a:schemeClr val="tx1"/>
                          </a:solidFill>
                        </a:rPr>
                        <a:t>J</a:t>
                      </a:r>
                      <a:endParaRPr kumimoji="1" lang="ja-JP" altLang="en-US" sz="1600">
                        <a:solidFill>
                          <a:schemeClr val="tx1"/>
                        </a:solidFill>
                      </a:endParaRPr>
                    </a:p>
                  </a:txBody>
                  <a:tcPr anchorCtr="1"/>
                </a:tc>
                <a:tc>
                  <a:txBody>
                    <a:bodyPr/>
                    <a:lstStyle/>
                    <a:p>
                      <a:pPr algn="ctr"/>
                      <a:r>
                        <a:rPr kumimoji="1" lang="ja-JP" altLang="en-US" sz="1600">
                          <a:solidFill>
                            <a:schemeClr val="tx1"/>
                          </a:solidFill>
                        </a:rPr>
                        <a:t>休</a:t>
                      </a:r>
                    </a:p>
                  </a:txBody>
                  <a:tcPr anchorCtr="1"/>
                </a:tc>
                <a:tc>
                  <a:txBody>
                    <a:bodyPr/>
                    <a:lstStyle/>
                    <a:p>
                      <a:pPr algn="ctr"/>
                      <a:r>
                        <a:rPr kumimoji="1" lang="ja-JP" altLang="en-US" sz="1600">
                          <a:solidFill>
                            <a:schemeClr val="tx1"/>
                          </a:solidFill>
                        </a:rPr>
                        <a:t>早出</a:t>
                      </a:r>
                    </a:p>
                  </a:txBody>
                  <a:tcPr anchorCtr="1"/>
                </a:tc>
                <a:tc>
                  <a:txBody>
                    <a:bodyPr/>
                    <a:lstStyle/>
                    <a:p>
                      <a:pPr algn="ctr"/>
                      <a:r>
                        <a:rPr kumimoji="1" lang="ja-JP" altLang="en-US" sz="1600">
                          <a:solidFill>
                            <a:schemeClr val="tx1"/>
                          </a:solidFill>
                        </a:rPr>
                        <a:t>早出</a:t>
                      </a:r>
                    </a:p>
                  </a:txBody>
                  <a:tcPr anchorCtr="1"/>
                </a:tc>
                <a:extLst>
                  <a:ext uri="{0D108BD9-81ED-4DB2-BD59-A6C34878D82A}">
                    <a16:rowId xmlns:a16="http://schemas.microsoft.com/office/drawing/2014/main" val="10010"/>
                  </a:ext>
                </a:extLst>
              </a:tr>
              <a:tr h="397737">
                <a:tc>
                  <a:txBody>
                    <a:bodyPr/>
                    <a:lstStyle/>
                    <a:p>
                      <a:pPr algn="ctr"/>
                      <a:r>
                        <a:rPr kumimoji="1" lang="en-US" altLang="ja-JP" sz="1600">
                          <a:solidFill>
                            <a:schemeClr val="tx1"/>
                          </a:solidFill>
                        </a:rPr>
                        <a:t>K</a:t>
                      </a:r>
                      <a:endParaRPr kumimoji="1" lang="ja-JP" altLang="en-US" sz="1600">
                        <a:solidFill>
                          <a:schemeClr val="tx1"/>
                        </a:solidFill>
                      </a:endParaRPr>
                    </a:p>
                  </a:txBody>
                  <a:tcPr anchorCtr="1"/>
                </a:tc>
                <a:tc>
                  <a:txBody>
                    <a:bodyPr/>
                    <a:lstStyle/>
                    <a:p>
                      <a:pPr algn="ctr"/>
                      <a:r>
                        <a:rPr kumimoji="1" lang="ja-JP" altLang="en-US" sz="1600">
                          <a:solidFill>
                            <a:schemeClr val="tx1"/>
                          </a:solidFill>
                        </a:rPr>
                        <a:t>日勤</a:t>
                      </a:r>
                    </a:p>
                  </a:txBody>
                  <a:tcPr anchorCtr="1"/>
                </a:tc>
                <a:tc>
                  <a:txBody>
                    <a:bodyPr/>
                    <a:lstStyle/>
                    <a:p>
                      <a:pPr algn="ctr"/>
                      <a:r>
                        <a:rPr kumimoji="1" lang="ja-JP" altLang="en-US" sz="1600">
                          <a:solidFill>
                            <a:schemeClr val="tx1"/>
                          </a:solidFill>
                        </a:rPr>
                        <a:t>早出</a:t>
                      </a:r>
                    </a:p>
                  </a:txBody>
                  <a:tcPr anchorCtr="1"/>
                </a:tc>
                <a:tc>
                  <a:txBody>
                    <a:bodyPr/>
                    <a:lstStyle/>
                    <a:p>
                      <a:pPr algn="ctr"/>
                      <a:r>
                        <a:rPr kumimoji="1" lang="ja-JP" altLang="en-US" sz="1600">
                          <a:solidFill>
                            <a:schemeClr val="tx1"/>
                          </a:solidFill>
                        </a:rPr>
                        <a:t>日勤</a:t>
                      </a:r>
                    </a:p>
                  </a:txBody>
                  <a:tcPr anchorCtr="1"/>
                </a:tc>
                <a:extLst>
                  <a:ext uri="{0D108BD9-81ED-4DB2-BD59-A6C34878D82A}">
                    <a16:rowId xmlns:a16="http://schemas.microsoft.com/office/drawing/2014/main" val="2034001836"/>
                  </a:ext>
                </a:extLst>
              </a:tr>
              <a:tr h="397737">
                <a:tc>
                  <a:txBody>
                    <a:bodyPr/>
                    <a:lstStyle/>
                    <a:p>
                      <a:pPr algn="ctr"/>
                      <a:r>
                        <a:rPr kumimoji="1" lang="en-US" altLang="ja-JP" sz="1600">
                          <a:solidFill>
                            <a:schemeClr val="tx1"/>
                          </a:solidFill>
                        </a:rPr>
                        <a:t>L</a:t>
                      </a:r>
                      <a:endParaRPr kumimoji="1" lang="ja-JP" altLang="en-US" sz="1600">
                        <a:solidFill>
                          <a:schemeClr val="tx1"/>
                        </a:solidFill>
                      </a:endParaRPr>
                    </a:p>
                  </a:txBody>
                  <a:tcPr anchorCtr="1"/>
                </a:tc>
                <a:tc>
                  <a:txBody>
                    <a:bodyPr/>
                    <a:lstStyle/>
                    <a:p>
                      <a:pPr algn="ctr"/>
                      <a:r>
                        <a:rPr kumimoji="1" lang="ja-JP" altLang="en-US" sz="1600">
                          <a:solidFill>
                            <a:schemeClr val="tx1"/>
                          </a:solidFill>
                        </a:rPr>
                        <a:t>早出</a:t>
                      </a:r>
                    </a:p>
                  </a:txBody>
                  <a:tcPr anchorCtr="1"/>
                </a:tc>
                <a:tc>
                  <a:txBody>
                    <a:bodyPr/>
                    <a:lstStyle/>
                    <a:p>
                      <a:pPr algn="ctr"/>
                      <a:r>
                        <a:rPr kumimoji="1" lang="ja-JP" altLang="en-US" sz="1600">
                          <a:solidFill>
                            <a:schemeClr val="tx1"/>
                          </a:solidFill>
                        </a:rPr>
                        <a:t>日勤</a:t>
                      </a:r>
                    </a:p>
                  </a:txBody>
                  <a:tcPr anchorCtr="1"/>
                </a:tc>
                <a:tc>
                  <a:txBody>
                    <a:bodyPr/>
                    <a:lstStyle/>
                    <a:p>
                      <a:pPr algn="ctr"/>
                      <a:r>
                        <a:rPr kumimoji="1" lang="ja-JP" altLang="en-US" sz="1600">
                          <a:solidFill>
                            <a:schemeClr val="tx1"/>
                          </a:solidFill>
                        </a:rPr>
                        <a:t>早出</a:t>
                      </a:r>
                    </a:p>
                  </a:txBody>
                  <a:tcPr anchorCtr="1"/>
                </a:tc>
                <a:extLst>
                  <a:ext uri="{0D108BD9-81ED-4DB2-BD59-A6C34878D82A}">
                    <a16:rowId xmlns:a16="http://schemas.microsoft.com/office/drawing/2014/main" val="1547517897"/>
                  </a:ext>
                </a:extLst>
              </a:tr>
            </a:tbl>
          </a:graphicData>
        </a:graphic>
      </p:graphicFrame>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22</a:t>
            </a:fld>
            <a:endParaRPr kumimoji="1" lang="ja-JP" altLang="en-US"/>
          </a:p>
        </p:txBody>
      </p:sp>
      <p:sp>
        <p:nvSpPr>
          <p:cNvPr id="6" name="コンテンツ プレースホルダー 2">
            <a:extLst>
              <a:ext uri="{FF2B5EF4-FFF2-40B4-BE49-F238E27FC236}">
                <a16:creationId xmlns:a16="http://schemas.microsoft.com/office/drawing/2014/main" id="{BC8B29D1-A737-49AA-B109-5B71609DF455}"/>
              </a:ext>
            </a:extLst>
          </p:cNvPr>
          <p:cNvSpPr txBox="1">
            <a:spLocks/>
          </p:cNvSpPr>
          <p:nvPr/>
        </p:nvSpPr>
        <p:spPr>
          <a:xfrm>
            <a:off x="1872914" y="6445122"/>
            <a:ext cx="8446172" cy="455969"/>
          </a:xfrm>
          <a:prstGeom prst="rect">
            <a:avLst/>
          </a:prstGeom>
        </p:spPr>
        <p:txBody>
          <a:bodyPr vert="horz" lIns="91440" tIns="45720" rIns="91440" bIns="45720" rtlCol="0">
            <a:normAutofit fontScale="850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2000">
                <a:latin typeface="+mn-ea"/>
              </a:rPr>
              <a:t>早出</a:t>
            </a:r>
            <a:r>
              <a:rPr lang="en-US" altLang="ja-JP" sz="2000">
                <a:latin typeface="+mn-ea"/>
              </a:rPr>
              <a:t>7:00</a:t>
            </a:r>
            <a:r>
              <a:rPr lang="ja-JP" altLang="en-US" sz="2000">
                <a:latin typeface="+mn-ea"/>
              </a:rPr>
              <a:t>～</a:t>
            </a:r>
            <a:r>
              <a:rPr lang="en-US" altLang="ja-JP" sz="2000">
                <a:latin typeface="+mn-ea"/>
              </a:rPr>
              <a:t>16:00</a:t>
            </a:r>
            <a:r>
              <a:rPr lang="ja-JP" altLang="en-US" sz="2000">
                <a:latin typeface="+mn-ea"/>
              </a:rPr>
              <a:t>、日勤</a:t>
            </a:r>
            <a:r>
              <a:rPr lang="en-US" altLang="ja-JP" sz="2000">
                <a:latin typeface="+mn-ea"/>
              </a:rPr>
              <a:t>9:00</a:t>
            </a:r>
            <a:r>
              <a:rPr lang="ja-JP" altLang="en-US" sz="2000">
                <a:latin typeface="+mn-ea"/>
              </a:rPr>
              <a:t>～</a:t>
            </a:r>
            <a:r>
              <a:rPr lang="en-US" altLang="ja-JP" sz="2000">
                <a:latin typeface="+mn-ea"/>
              </a:rPr>
              <a:t>18:00</a:t>
            </a:r>
            <a:r>
              <a:rPr lang="ja-JP" altLang="en-US" sz="2000" err="1">
                <a:latin typeface="+mn-ea"/>
              </a:rPr>
              <a:t>、</a:t>
            </a:r>
            <a:r>
              <a:rPr lang="ja-JP" altLang="en-US" sz="2000">
                <a:latin typeface="+mn-ea"/>
              </a:rPr>
              <a:t>長夜</a:t>
            </a:r>
            <a:r>
              <a:rPr lang="en-US" altLang="ja-JP" sz="2000">
                <a:latin typeface="+mn-ea"/>
              </a:rPr>
              <a:t>17:00</a:t>
            </a:r>
            <a:r>
              <a:rPr lang="ja-JP" altLang="en-US" sz="2000">
                <a:latin typeface="+mn-ea"/>
              </a:rPr>
              <a:t>～翌</a:t>
            </a:r>
            <a:r>
              <a:rPr lang="en-US" altLang="ja-JP" sz="2000">
                <a:latin typeface="+mn-ea"/>
              </a:rPr>
              <a:t>7:30</a:t>
            </a:r>
            <a:r>
              <a:rPr lang="ja-JP" altLang="en-US" sz="2000">
                <a:latin typeface="+mn-ea"/>
              </a:rPr>
              <a:t>、夜勤</a:t>
            </a:r>
            <a:r>
              <a:rPr lang="en-US" altLang="ja-JP" sz="2000">
                <a:latin typeface="+mn-ea"/>
              </a:rPr>
              <a:t>22:00</a:t>
            </a:r>
            <a:r>
              <a:rPr lang="ja-JP" altLang="en-US" sz="2000">
                <a:latin typeface="+mn-ea"/>
              </a:rPr>
              <a:t>～翌</a:t>
            </a:r>
            <a:r>
              <a:rPr lang="en-US" altLang="ja-JP" sz="2000">
                <a:latin typeface="+mn-ea"/>
              </a:rPr>
              <a:t>9:30</a:t>
            </a:r>
          </a:p>
        </p:txBody>
      </p:sp>
      <p:sp>
        <p:nvSpPr>
          <p:cNvPr id="3" name="正方形/長方形 2"/>
          <p:cNvSpPr/>
          <p:nvPr/>
        </p:nvSpPr>
        <p:spPr>
          <a:xfrm>
            <a:off x="1872914" y="1147864"/>
            <a:ext cx="8446172" cy="3891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爆発: 14 pt 6">
            <a:extLst>
              <a:ext uri="{FF2B5EF4-FFF2-40B4-BE49-F238E27FC236}">
                <a16:creationId xmlns:a16="http://schemas.microsoft.com/office/drawing/2014/main" id="{16500F7B-DCB2-BAF4-0DEF-BCA39F1CE2D0}"/>
              </a:ext>
            </a:extLst>
          </p:cNvPr>
          <p:cNvSpPr/>
          <p:nvPr/>
        </p:nvSpPr>
        <p:spPr>
          <a:xfrm>
            <a:off x="9587948" y="409490"/>
            <a:ext cx="2604052" cy="112748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FF0000"/>
                </a:solidFill>
              </a:rPr>
              <a:t>発症！！</a:t>
            </a:r>
          </a:p>
        </p:txBody>
      </p:sp>
      <p:pic>
        <p:nvPicPr>
          <p:cNvPr id="24" name="オーディオ 23">
            <a:hlinkClick r:id="" action="ppaction://media"/>
            <a:extLst>
              <a:ext uri="{FF2B5EF4-FFF2-40B4-BE49-F238E27FC236}">
                <a16:creationId xmlns:a16="http://schemas.microsoft.com/office/drawing/2014/main" id="{5EB4DDCB-7E20-92A6-895D-689B07A0ACCF}"/>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1069591"/>
      </p:ext>
    </p:extLst>
  </p:cSld>
  <p:clrMapOvr>
    <a:masterClrMapping/>
  </p:clrMapOvr>
  <mc:AlternateContent xmlns:mc="http://schemas.openxmlformats.org/markup-compatibility/2006" xmlns:p14="http://schemas.microsoft.com/office/powerpoint/2010/main">
    <mc:Choice Requires="p14">
      <p:transition spd="slow" p14:dur="2000" advTm="22766"/>
    </mc:Choice>
    <mc:Fallback xmlns="">
      <p:transition spd="slow" advTm="2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b="1">
                <a:solidFill>
                  <a:schemeClr val="bg1"/>
                </a:solidFill>
                <a:latin typeface="BIZ UDゴシック" panose="020B0400000000000000" pitchFamily="49" charset="-128"/>
                <a:ea typeface="BIZ UDゴシック" panose="020B0400000000000000" pitchFamily="49" charset="-128"/>
              </a:rPr>
              <a:t>（感染制御対策）</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596348" y="1002324"/>
            <a:ext cx="10972800" cy="5855677"/>
          </a:xfrm>
        </p:spPr>
        <p:txBody>
          <a:bodyPr>
            <a:noAutofit/>
          </a:bodyPr>
          <a:lstStyle/>
          <a:p>
            <a:pPr marL="0" indent="0">
              <a:buNone/>
            </a:pPr>
            <a:r>
              <a:rPr lang="ja-JP" altLang="en-US" sz="2800">
                <a:latin typeface="+mn-ea"/>
              </a:rPr>
              <a:t>　施設内の感染対策</a:t>
            </a:r>
            <a:endParaRPr lang="en-US" altLang="ja-JP" sz="2800">
              <a:latin typeface="+mn-ea"/>
            </a:endParaRPr>
          </a:p>
          <a:p>
            <a:pPr marL="0" indent="0">
              <a:buNone/>
            </a:pPr>
            <a:r>
              <a:rPr lang="ja-JP" altLang="en-US" sz="2800">
                <a:latin typeface="+mn-ea"/>
              </a:rPr>
              <a:t>　①職員は</a:t>
            </a:r>
            <a:r>
              <a:rPr lang="ja-JP" altLang="en-US" sz="2800" u="sng">
                <a:solidFill>
                  <a:srgbClr val="FF0000"/>
                </a:solidFill>
                <a:latin typeface="+mn-ea"/>
              </a:rPr>
              <a:t>出勤前に体温チェック</a:t>
            </a:r>
            <a:r>
              <a:rPr lang="ja-JP" altLang="en-US" sz="2800">
                <a:latin typeface="+mn-ea"/>
              </a:rPr>
              <a:t>を行い、職員入口のチェック表に</a:t>
            </a:r>
            <a:endParaRPr lang="en-US" altLang="ja-JP" sz="2800">
              <a:latin typeface="+mn-ea"/>
            </a:endParaRPr>
          </a:p>
          <a:p>
            <a:pPr marL="0" indent="0">
              <a:buNone/>
            </a:pPr>
            <a:r>
              <a:rPr lang="ja-JP" altLang="en-US" sz="2800">
                <a:latin typeface="+mn-ea"/>
              </a:rPr>
              <a:t>　　「体温と症状の有無」を記載</a:t>
            </a:r>
            <a:endParaRPr lang="en-US" altLang="ja-JP" sz="2800">
              <a:latin typeface="+mn-ea"/>
            </a:endParaRPr>
          </a:p>
          <a:p>
            <a:pPr marL="0" indent="0">
              <a:buNone/>
            </a:pPr>
            <a:r>
              <a:rPr lang="ja-JP" altLang="en-US" sz="2800">
                <a:latin typeface="+mn-ea"/>
              </a:rPr>
              <a:t>　②出勤時には石鹸で手洗い、アルコール消毒を実施</a:t>
            </a:r>
            <a:endParaRPr lang="en-US" altLang="ja-JP" sz="2800">
              <a:latin typeface="+mn-ea"/>
            </a:endParaRPr>
          </a:p>
          <a:p>
            <a:pPr marL="0" indent="0">
              <a:buNone/>
            </a:pPr>
            <a:r>
              <a:rPr lang="ja-JP" altLang="en-US" sz="2800">
                <a:latin typeface="+mn-ea"/>
              </a:rPr>
              <a:t>　③職員は、施設内では</a:t>
            </a:r>
            <a:r>
              <a:rPr lang="ja-JP" altLang="en-US" sz="2800" u="sng">
                <a:solidFill>
                  <a:srgbClr val="FF0000"/>
                </a:solidFill>
                <a:latin typeface="+mn-ea"/>
              </a:rPr>
              <a:t>常時マスク着用</a:t>
            </a:r>
            <a:endParaRPr lang="en-US" altLang="ja-JP" sz="2800" u="sng">
              <a:solidFill>
                <a:srgbClr val="FF0000"/>
              </a:solidFill>
              <a:latin typeface="+mn-ea"/>
            </a:endParaRPr>
          </a:p>
          <a:p>
            <a:pPr marL="0" indent="0">
              <a:buNone/>
            </a:pPr>
            <a:r>
              <a:rPr lang="ja-JP" altLang="en-US" sz="2800">
                <a:solidFill>
                  <a:srgbClr val="FF0000"/>
                </a:solidFill>
                <a:latin typeface="+mn-ea"/>
              </a:rPr>
              <a:t>　</a:t>
            </a:r>
            <a:r>
              <a:rPr lang="ja-JP" altLang="en-US" sz="2800">
                <a:latin typeface="+mn-ea"/>
              </a:rPr>
              <a:t>④入所者のケアを行う際は</a:t>
            </a:r>
            <a:r>
              <a:rPr lang="ja-JP" altLang="en-US" sz="2800" u="sng">
                <a:solidFill>
                  <a:srgbClr val="FF0000"/>
                </a:solidFill>
                <a:latin typeface="+mn-ea"/>
              </a:rPr>
              <a:t>必ず手袋</a:t>
            </a:r>
            <a:r>
              <a:rPr lang="ja-JP" altLang="en-US" sz="2800">
                <a:latin typeface="+mn-ea"/>
              </a:rPr>
              <a:t>を着用、一ケア毎に交換</a:t>
            </a:r>
            <a:endParaRPr lang="en-US" altLang="ja-JP" sz="2800">
              <a:latin typeface="+mn-ea"/>
            </a:endParaRPr>
          </a:p>
          <a:p>
            <a:pPr marL="0" indent="0">
              <a:buNone/>
            </a:pPr>
            <a:r>
              <a:rPr lang="ja-JP" altLang="en-US" sz="2800">
                <a:latin typeface="+mn-ea"/>
              </a:rPr>
              <a:t>　⑤</a:t>
            </a:r>
            <a:r>
              <a:rPr lang="ja-JP" altLang="en-US" sz="2800" u="sng">
                <a:solidFill>
                  <a:srgbClr val="FF0000"/>
                </a:solidFill>
                <a:latin typeface="+mn-ea"/>
              </a:rPr>
              <a:t>一処置一手洗いの徹底</a:t>
            </a:r>
            <a:endParaRPr lang="en-US" altLang="ja-JP" sz="2800">
              <a:latin typeface="+mn-ea"/>
            </a:endParaRPr>
          </a:p>
          <a:p>
            <a:pPr marL="0" indent="0">
              <a:buNone/>
            </a:pPr>
            <a:r>
              <a:rPr lang="ja-JP" altLang="en-US" sz="2800">
                <a:latin typeface="+mn-ea"/>
              </a:rPr>
              <a:t>　⑥館内の換気扇は常時つけ、共有ホールの窓も時々開放。</a:t>
            </a:r>
            <a:endParaRPr lang="en-US" altLang="ja-JP" sz="2800">
              <a:latin typeface="+mn-ea"/>
            </a:endParaRPr>
          </a:p>
          <a:p>
            <a:pPr marL="0" indent="0">
              <a:buNone/>
            </a:pPr>
            <a:r>
              <a:rPr lang="ja-JP" altLang="en-US" sz="2800">
                <a:latin typeface="+mn-ea"/>
              </a:rPr>
              <a:t>　　利用者の居室も本人が嫌がらなければ、常時、１センチ開放。</a:t>
            </a:r>
            <a:endParaRPr lang="en-US" altLang="ja-JP" sz="2800">
              <a:latin typeface="+mn-ea"/>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23</a:t>
            </a:fld>
            <a:endParaRPr kumimoji="1" lang="ja-JP" altLang="en-US"/>
          </a:p>
        </p:txBody>
      </p:sp>
      <p:pic>
        <p:nvPicPr>
          <p:cNvPr id="17" name="オーディオ 16">
            <a:hlinkClick r:id="" action="ppaction://media"/>
            <a:extLst>
              <a:ext uri="{FF2B5EF4-FFF2-40B4-BE49-F238E27FC236}">
                <a16:creationId xmlns:a16="http://schemas.microsoft.com/office/drawing/2014/main" id="{8031A692-0892-DAC7-7FF9-463D07CA86FE}"/>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99991794"/>
      </p:ext>
    </p:extLst>
  </p:cSld>
  <p:clrMapOvr>
    <a:masterClrMapping/>
  </p:clrMapOvr>
  <mc:AlternateContent xmlns:mc="http://schemas.openxmlformats.org/markup-compatibility/2006" xmlns:p14="http://schemas.microsoft.com/office/powerpoint/2010/main">
    <mc:Choice Requires="p14">
      <p:transition spd="slow" p14:dur="2000" advTm="47517"/>
    </mc:Choice>
    <mc:Fallback xmlns="">
      <p:transition spd="slow" advTm="47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0" y="0"/>
            <a:ext cx="9144000" cy="631596"/>
          </a:xfrm>
          <a:solidFill>
            <a:schemeClr val="accent1">
              <a:lumMod val="75000"/>
            </a:schemeClr>
          </a:solidFill>
          <a:ln>
            <a:solidFill>
              <a:schemeClr val="accent1">
                <a:lumMod val="60000"/>
                <a:lumOff val="40000"/>
              </a:schemeClr>
            </a:solidFill>
          </a:ln>
        </p:spPr>
        <p:txBody>
          <a:bodyPr>
            <a:normAutofit/>
          </a:bodyPr>
          <a:lstStyle/>
          <a:p>
            <a:pPr algn="ctr"/>
            <a:r>
              <a:rPr lang="ja-JP" altLang="en-US" sz="2700" b="1">
                <a:solidFill>
                  <a:schemeClr val="bg1"/>
                </a:solidFill>
                <a:latin typeface="BIZ UDゴシック" panose="020B0400000000000000" pitchFamily="49" charset="-128"/>
                <a:ea typeface="BIZ UDゴシック" panose="020B0400000000000000" pitchFamily="49" charset="-128"/>
              </a:rPr>
              <a:t>サザエさんの動向</a:t>
            </a: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1696278" y="983866"/>
            <a:ext cx="8865704" cy="5360506"/>
          </a:xfrm>
        </p:spPr>
        <p:txBody>
          <a:bodyPr>
            <a:normAutofit/>
          </a:bodyPr>
          <a:lstStyle/>
          <a:p>
            <a:pPr marL="0" indent="0">
              <a:buNone/>
            </a:pPr>
            <a:endParaRPr kumimoji="1" lang="en-US" altLang="ja-JP"/>
          </a:p>
          <a:p>
            <a:pPr marL="0" indent="0">
              <a:buNone/>
            </a:pPr>
            <a:endParaRPr lang="en-US" altLang="ja-JP"/>
          </a:p>
          <a:p>
            <a:pPr marL="0" indent="0">
              <a:buNone/>
            </a:pPr>
            <a:endParaRPr kumimoji="1" lang="en-US" altLang="ja-JP"/>
          </a:p>
          <a:p>
            <a:pPr marL="0" indent="0">
              <a:buNone/>
            </a:pPr>
            <a:endParaRPr lang="en-US" altLang="ja-JP"/>
          </a:p>
          <a:p>
            <a:pPr marL="0" indent="0">
              <a:buNone/>
            </a:pPr>
            <a:endParaRPr kumimoji="1" lang="en-US" altLang="ja-JP"/>
          </a:p>
          <a:p>
            <a:pPr marL="0" indent="0">
              <a:buNone/>
            </a:pPr>
            <a:endParaRPr lang="en-US" altLang="ja-JP"/>
          </a:p>
          <a:p>
            <a:pPr marL="0" indent="0">
              <a:buNone/>
            </a:pPr>
            <a:endParaRPr kumimoji="1" lang="en-US" altLang="ja-JP"/>
          </a:p>
          <a:p>
            <a:pPr marL="0" indent="0">
              <a:buNone/>
            </a:pPr>
            <a:endParaRPr lang="en-US" altLang="ja-JP"/>
          </a:p>
          <a:p>
            <a:pPr marL="0" indent="0">
              <a:buNone/>
            </a:pPr>
            <a:endParaRPr kumimoji="1" lang="en-US" altLang="ja-JP"/>
          </a:p>
          <a:p>
            <a:pPr marL="0" indent="0">
              <a:buNone/>
            </a:pPr>
            <a:endParaRPr kumimoji="1" lang="en-US" altLang="ja-JP"/>
          </a:p>
        </p:txBody>
      </p:sp>
      <p:sp>
        <p:nvSpPr>
          <p:cNvPr id="6" name="スライド番号プレースホルダー 5">
            <a:extLst>
              <a:ext uri="{FF2B5EF4-FFF2-40B4-BE49-F238E27FC236}">
                <a16:creationId xmlns:a16="http://schemas.microsoft.com/office/drawing/2014/main" id="{B17EFF34-B89E-4FF2-B9BD-EEBCCE96E52D}"/>
              </a:ext>
            </a:extLst>
          </p:cNvPr>
          <p:cNvSpPr>
            <a:spLocks noGrp="1"/>
          </p:cNvSpPr>
          <p:nvPr>
            <p:ph type="sldNum" sz="quarter" idx="12"/>
          </p:nvPr>
        </p:nvSpPr>
        <p:spPr/>
        <p:txBody>
          <a:bodyPr/>
          <a:lstStyle/>
          <a:p>
            <a:fld id="{AEA97E42-CDB2-4647-ABED-1CCC9FBCDBEC}" type="slidenum">
              <a:rPr kumimoji="1" lang="ja-JP" altLang="en-US" smtClean="0"/>
              <a:pPr/>
              <a:t>24</a:t>
            </a:fld>
            <a:endParaRPr kumimoji="1" lang="ja-JP" altLang="en-US"/>
          </a:p>
        </p:txBody>
      </p:sp>
      <p:graphicFrame>
        <p:nvGraphicFramePr>
          <p:cNvPr id="4" name="表 4">
            <a:extLst>
              <a:ext uri="{FF2B5EF4-FFF2-40B4-BE49-F238E27FC236}">
                <a16:creationId xmlns:a16="http://schemas.microsoft.com/office/drawing/2014/main" id="{BD2D2993-AADD-4F45-BA3E-E1622BCEAA9B}"/>
              </a:ext>
            </a:extLst>
          </p:cNvPr>
          <p:cNvGraphicFramePr>
            <a:graphicFrameLocks noGrp="1"/>
          </p:cNvGraphicFramePr>
          <p:nvPr>
            <p:extLst>
              <p:ext uri="{D42A27DB-BD31-4B8C-83A1-F6EECF244321}">
                <p14:modId xmlns:p14="http://schemas.microsoft.com/office/powerpoint/2010/main" val="4045608126"/>
              </p:ext>
            </p:extLst>
          </p:nvPr>
        </p:nvGraphicFramePr>
        <p:xfrm>
          <a:off x="537328" y="724696"/>
          <a:ext cx="11444140" cy="6218774"/>
        </p:xfrm>
        <a:graphic>
          <a:graphicData uri="http://schemas.openxmlformats.org/drawingml/2006/table">
            <a:tbl>
              <a:tblPr firstRow="1" bandRow="1">
                <a:tableStyleId>{5C22544A-7EE6-4342-B048-85BDC9FD1C3A}</a:tableStyleId>
              </a:tblPr>
              <a:tblGrid>
                <a:gridCol w="1375649">
                  <a:extLst>
                    <a:ext uri="{9D8B030D-6E8A-4147-A177-3AD203B41FA5}">
                      <a16:colId xmlns:a16="http://schemas.microsoft.com/office/drawing/2014/main" val="2307065455"/>
                    </a:ext>
                  </a:extLst>
                </a:gridCol>
                <a:gridCol w="886784">
                  <a:extLst>
                    <a:ext uri="{9D8B030D-6E8A-4147-A177-3AD203B41FA5}">
                      <a16:colId xmlns:a16="http://schemas.microsoft.com/office/drawing/2014/main" val="1295654885"/>
                    </a:ext>
                  </a:extLst>
                </a:gridCol>
                <a:gridCol w="5052767">
                  <a:extLst>
                    <a:ext uri="{9D8B030D-6E8A-4147-A177-3AD203B41FA5}">
                      <a16:colId xmlns:a16="http://schemas.microsoft.com/office/drawing/2014/main" val="2805127945"/>
                    </a:ext>
                  </a:extLst>
                </a:gridCol>
                <a:gridCol w="3120272">
                  <a:extLst>
                    <a:ext uri="{9D8B030D-6E8A-4147-A177-3AD203B41FA5}">
                      <a16:colId xmlns:a16="http://schemas.microsoft.com/office/drawing/2014/main" val="4212103398"/>
                    </a:ext>
                  </a:extLst>
                </a:gridCol>
                <a:gridCol w="1008668">
                  <a:extLst>
                    <a:ext uri="{9D8B030D-6E8A-4147-A177-3AD203B41FA5}">
                      <a16:colId xmlns:a16="http://schemas.microsoft.com/office/drawing/2014/main" val="763114307"/>
                    </a:ext>
                  </a:extLst>
                </a:gridCol>
              </a:tblGrid>
              <a:tr h="397094">
                <a:tc>
                  <a:txBody>
                    <a:bodyPr/>
                    <a:lstStyle/>
                    <a:p>
                      <a:pPr algn="ctr"/>
                      <a:r>
                        <a:rPr kumimoji="1" lang="ja-JP" altLang="en-US"/>
                        <a:t>発症日より</a:t>
                      </a:r>
                    </a:p>
                  </a:txBody>
                  <a:tcPr anchor="ctr"/>
                </a:tc>
                <a:tc>
                  <a:txBody>
                    <a:bodyPr/>
                    <a:lstStyle/>
                    <a:p>
                      <a:pPr algn="ctr"/>
                      <a:r>
                        <a:rPr kumimoji="1" lang="ja-JP" altLang="en-US"/>
                        <a:t>日付</a:t>
                      </a:r>
                    </a:p>
                  </a:txBody>
                  <a:tcPr anchor="ctr"/>
                </a:tc>
                <a:tc>
                  <a:txBody>
                    <a:bodyPr/>
                    <a:lstStyle/>
                    <a:p>
                      <a:pPr algn="ctr"/>
                      <a:r>
                        <a:rPr kumimoji="1" lang="ja-JP" altLang="en-US"/>
                        <a:t>場所</a:t>
                      </a:r>
                    </a:p>
                  </a:txBody>
                  <a:tcPr anchor="ctr"/>
                </a:tc>
                <a:tc>
                  <a:txBody>
                    <a:bodyPr/>
                    <a:lstStyle/>
                    <a:p>
                      <a:pPr algn="ctr"/>
                      <a:r>
                        <a:rPr kumimoji="1" lang="ja-JP" altLang="en-US"/>
                        <a:t>接触者</a:t>
                      </a:r>
                    </a:p>
                  </a:txBody>
                  <a:tcPr anchor="ctr"/>
                </a:tc>
                <a:tc>
                  <a:txBody>
                    <a:bodyPr/>
                    <a:lstStyle/>
                    <a:p>
                      <a:pPr algn="ctr"/>
                      <a:r>
                        <a:rPr kumimoji="1" lang="ja-JP" altLang="en-US"/>
                        <a:t>マスク</a:t>
                      </a:r>
                      <a:endParaRPr kumimoji="1" lang="en-US" altLang="ja-JP"/>
                    </a:p>
                  </a:txBody>
                  <a:tcPr anchor="ctr"/>
                </a:tc>
                <a:extLst>
                  <a:ext uri="{0D108BD9-81ED-4DB2-BD59-A6C34878D82A}">
                    <a16:rowId xmlns:a16="http://schemas.microsoft.com/office/drawing/2014/main" val="1545938028"/>
                  </a:ext>
                </a:extLst>
              </a:tr>
              <a:tr h="4877256">
                <a:tc>
                  <a:txBody>
                    <a:bodyPr/>
                    <a:lstStyle/>
                    <a:p>
                      <a:r>
                        <a:rPr kumimoji="1" lang="ja-JP" altLang="en-US" sz="1800"/>
                        <a:t>２日前</a:t>
                      </a:r>
                    </a:p>
                  </a:txBody>
                  <a:tcPr/>
                </a:tc>
                <a:tc>
                  <a:txBody>
                    <a:bodyPr/>
                    <a:lstStyle/>
                    <a:p>
                      <a:r>
                        <a:rPr kumimoji="1" lang="en-US" altLang="ja-JP" sz="1800"/>
                        <a:t>10</a:t>
                      </a:r>
                      <a:r>
                        <a:rPr kumimoji="1" lang="ja-JP" altLang="en-US" sz="1800"/>
                        <a:t>／</a:t>
                      </a:r>
                      <a:r>
                        <a:rPr kumimoji="1" lang="en-US" altLang="ja-JP" sz="1800"/>
                        <a:t>4</a:t>
                      </a:r>
                    </a:p>
                    <a:p>
                      <a:r>
                        <a:rPr kumimoji="1" lang="ja-JP" altLang="en-US" sz="1800"/>
                        <a:t>（月）</a:t>
                      </a:r>
                      <a:endParaRPr kumimoji="1" lang="en-US" altLang="ja-JP" sz="1800"/>
                    </a:p>
                  </a:txBody>
                  <a:tcPr/>
                </a:tc>
                <a:tc>
                  <a:txBody>
                    <a:bodyPr/>
                    <a:lstStyle/>
                    <a:p>
                      <a:r>
                        <a:rPr kumimoji="1" lang="ja-JP" altLang="en-US" sz="1800">
                          <a:solidFill>
                            <a:srgbClr val="FF0000"/>
                          </a:solidFill>
                          <a:latin typeface="HGP創英角ﾎﾟｯﾌﾟ体" panose="040B0A00000000000000" pitchFamily="50" charset="-128"/>
                          <a:ea typeface="HGP創英角ﾎﾟｯﾌﾟ体" panose="040B0A00000000000000" pitchFamily="50" charset="-128"/>
                        </a:rPr>
                        <a:t>７</a:t>
                      </a:r>
                      <a:r>
                        <a:rPr kumimoji="1" lang="en-US" altLang="ja-JP" sz="1800">
                          <a:solidFill>
                            <a:srgbClr val="FF0000"/>
                          </a:solidFill>
                          <a:latin typeface="HGP創英角ﾎﾟｯﾌﾟ体" panose="040B0A00000000000000" pitchFamily="50" charset="-128"/>
                          <a:ea typeface="HGP創英角ﾎﾟｯﾌﾟ体" panose="040B0A00000000000000" pitchFamily="50" charset="-128"/>
                        </a:rPr>
                        <a:t>:00</a:t>
                      </a:r>
                      <a:r>
                        <a:rPr kumimoji="1" lang="ja-JP" altLang="en-US" sz="1800">
                          <a:solidFill>
                            <a:srgbClr val="FF0000"/>
                          </a:solidFill>
                          <a:latin typeface="HGP創英角ﾎﾟｯﾌﾟ体" panose="040B0A00000000000000" pitchFamily="50" charset="-128"/>
                          <a:ea typeface="HGP創英角ﾎﾟｯﾌﾟ体" panose="040B0A00000000000000" pitchFamily="50" charset="-128"/>
                        </a:rPr>
                        <a:t>　夫のマスオさんが微熱、咽頭痛あり。</a:t>
                      </a:r>
                      <a:endParaRPr kumimoji="1" lang="en-US" altLang="ja-JP" sz="1800">
                        <a:solidFill>
                          <a:srgbClr val="FF0000"/>
                        </a:solidFill>
                        <a:latin typeface="HGP創英角ﾎﾟｯﾌﾟ体" panose="040B0A00000000000000" pitchFamily="50" charset="-128"/>
                        <a:ea typeface="HGP創英角ﾎﾟｯﾌﾟ体" panose="040B0A00000000000000" pitchFamily="50" charset="-128"/>
                      </a:endParaRPr>
                    </a:p>
                    <a:p>
                      <a:r>
                        <a:rPr kumimoji="1" lang="en-US" altLang="ja-JP" sz="1800"/>
                        <a:t>8:30</a:t>
                      </a:r>
                      <a:r>
                        <a:rPr kumimoji="1" lang="ja-JP" altLang="en-US" sz="1800"/>
                        <a:t>　仕事（車通勤・</a:t>
                      </a:r>
                      <a:r>
                        <a:rPr kumimoji="1" lang="en-US" altLang="ja-JP" sz="1800"/>
                        <a:t>1</a:t>
                      </a:r>
                      <a:r>
                        <a:rPr kumimoji="1" lang="ja-JP" altLang="en-US" sz="1800"/>
                        <a:t>人、約</a:t>
                      </a:r>
                      <a:r>
                        <a:rPr kumimoji="1" lang="en-US" altLang="ja-JP" sz="1800"/>
                        <a:t>10</a:t>
                      </a:r>
                      <a:r>
                        <a:rPr kumimoji="1" lang="ja-JP" altLang="en-US" sz="1800"/>
                        <a:t>分）</a:t>
                      </a:r>
                    </a:p>
                    <a:p>
                      <a:r>
                        <a:rPr kumimoji="1" lang="en-US" altLang="ja-JP" sz="1800"/>
                        <a:t>8:40</a:t>
                      </a:r>
                      <a:r>
                        <a:rPr kumimoji="1" lang="ja-JP" altLang="en-US" sz="1800"/>
                        <a:t>　女性更衣室で着替え</a:t>
                      </a:r>
                      <a:endParaRPr kumimoji="1" lang="en-US" altLang="ja-JP" sz="1800"/>
                    </a:p>
                    <a:p>
                      <a:r>
                        <a:rPr kumimoji="1" lang="en-US" altLang="ja-JP" sz="1800"/>
                        <a:t>9:00</a:t>
                      </a:r>
                      <a:r>
                        <a:rPr kumimoji="1" lang="ja-JP" altLang="en-US" sz="1800"/>
                        <a:t>　詰所内で夜勤より引継ぎ</a:t>
                      </a:r>
                      <a:endParaRPr kumimoji="1" lang="en-US" altLang="ja-JP" sz="1800"/>
                    </a:p>
                    <a:p>
                      <a:endParaRPr kumimoji="1" lang="en-US" altLang="ja-JP" sz="1800"/>
                    </a:p>
                    <a:p>
                      <a:r>
                        <a:rPr kumimoji="1" lang="en-US" altLang="ja-JP" sz="1800"/>
                        <a:t>9:10</a:t>
                      </a:r>
                      <a:r>
                        <a:rPr kumimoji="1" lang="ja-JP" altLang="en-US" sz="1800"/>
                        <a:t>　生活介助（西棟３階入所者）</a:t>
                      </a:r>
                      <a:endParaRPr kumimoji="1" lang="en-US" altLang="ja-JP" sz="1800"/>
                    </a:p>
                    <a:p>
                      <a:endParaRPr kumimoji="1" lang="en-US" altLang="ja-JP" sz="1800"/>
                    </a:p>
                    <a:p>
                      <a:r>
                        <a:rPr kumimoji="1" lang="en-US" altLang="ja-JP" sz="1800"/>
                        <a:t>12:00</a:t>
                      </a:r>
                      <a:r>
                        <a:rPr kumimoji="1" lang="ja-JP" altLang="en-US" sz="1800"/>
                        <a:t>　食事介助</a:t>
                      </a:r>
                      <a:endParaRPr kumimoji="1" lang="en-US" altLang="ja-JP" sz="1800"/>
                    </a:p>
                    <a:p>
                      <a:endParaRPr kumimoji="1" lang="en-US" altLang="ja-JP" sz="1800"/>
                    </a:p>
                    <a:p>
                      <a:r>
                        <a:rPr kumimoji="1" lang="en-US" altLang="ja-JP" sz="1800"/>
                        <a:t>13:00</a:t>
                      </a:r>
                      <a:r>
                        <a:rPr kumimoji="1" lang="ja-JP" altLang="en-US" sz="1800"/>
                        <a:t>　詰所内の休憩室にて昼食</a:t>
                      </a:r>
                      <a:endParaRPr kumimoji="1" lang="en-US" altLang="ja-JP" sz="1800"/>
                    </a:p>
                    <a:p>
                      <a:endParaRPr kumimoji="1" lang="en-US" altLang="ja-JP" sz="1800"/>
                    </a:p>
                    <a:p>
                      <a:r>
                        <a:rPr kumimoji="1" lang="en-US" altLang="ja-JP" sz="1800"/>
                        <a:t>14:00</a:t>
                      </a:r>
                      <a:r>
                        <a:rPr kumimoji="1" lang="ja-JP" altLang="en-US" sz="1800"/>
                        <a:t>　生活介助（西棟３階入所者）</a:t>
                      </a:r>
                      <a:endParaRPr kumimoji="1" lang="en-US" altLang="ja-JP" sz="1800"/>
                    </a:p>
                    <a:p>
                      <a:r>
                        <a:rPr kumimoji="1" lang="en-US" altLang="ja-JP" sz="1800"/>
                        <a:t>17:45</a:t>
                      </a:r>
                      <a:r>
                        <a:rPr kumimoji="1" lang="ja-JP" altLang="en-US" sz="1800"/>
                        <a:t>　詰所内で長夜勤に引継ぎ</a:t>
                      </a:r>
                    </a:p>
                    <a:p>
                      <a:r>
                        <a:rPr kumimoji="1" lang="en-US" altLang="ja-JP" sz="1800"/>
                        <a:t>18:00</a:t>
                      </a:r>
                      <a:r>
                        <a:rPr kumimoji="1" lang="ja-JP" altLang="en-US" sz="1800"/>
                        <a:t>　業務終了</a:t>
                      </a:r>
                      <a:endParaRPr kumimoji="1" lang="en-US" altLang="ja-JP" sz="180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a:t>18:05</a:t>
                      </a:r>
                      <a:r>
                        <a:rPr kumimoji="1" lang="ja-JP" altLang="en-US" sz="1800"/>
                        <a:t>　女性更衣室で着替え</a:t>
                      </a:r>
                      <a:endParaRPr kumimoji="1" lang="en-US" altLang="ja-JP" sz="1800"/>
                    </a:p>
                    <a:p>
                      <a:r>
                        <a:rPr kumimoji="1" lang="en-US" altLang="ja-JP" sz="1800"/>
                        <a:t>18:15</a:t>
                      </a:r>
                      <a:r>
                        <a:rPr kumimoji="1" lang="ja-JP" altLang="en-US" sz="1800"/>
                        <a:t>　退勤</a:t>
                      </a:r>
                      <a:endParaRPr kumimoji="1" lang="en-US" altLang="ja-JP" sz="180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a:solidFill>
                            <a:srgbClr val="FF0000"/>
                          </a:solidFill>
                          <a:latin typeface="HGP創英角ﾎﾟｯﾌﾟ体" panose="040B0A00000000000000" pitchFamily="50" charset="-128"/>
                          <a:ea typeface="HGP創英角ﾎﾟｯﾌﾟ体" panose="040B0A00000000000000" pitchFamily="50" charset="-128"/>
                        </a:rPr>
                        <a:t>マスオさんからのコロナ陽性のメールに気づく。</a:t>
                      </a:r>
                      <a:endParaRPr kumimoji="1" lang="en-US" altLang="ja-JP" sz="180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a:t>18:30</a:t>
                      </a:r>
                      <a:r>
                        <a:rPr kumimoji="1" lang="ja-JP" altLang="en-US" sz="1800"/>
                        <a:t>　保育園にタラちゃんを迎えに行く。</a:t>
                      </a:r>
                    </a:p>
                    <a:p>
                      <a:r>
                        <a:rPr kumimoji="1" lang="en-US" altLang="ja-JP" sz="1800"/>
                        <a:t>19:10</a:t>
                      </a:r>
                      <a:r>
                        <a:rPr kumimoji="1" lang="ja-JP" altLang="en-US" sz="1800"/>
                        <a:t>　帰宅</a:t>
                      </a:r>
                      <a:endParaRPr kumimoji="1" lang="en-US" altLang="ja-JP" sz="1800"/>
                    </a:p>
                    <a:p>
                      <a:r>
                        <a:rPr kumimoji="1" lang="ja-JP" altLang="en-US" sz="1800" b="0">
                          <a:solidFill>
                            <a:srgbClr val="FF0000"/>
                          </a:solidFill>
                          <a:latin typeface="HGP創英角ｺﾞｼｯｸUB" panose="020B0900000000000000" pitchFamily="50" charset="-128"/>
                          <a:ea typeface="HGP創英角ｺﾞｼｯｸUB" panose="020B0900000000000000" pitchFamily="50" charset="-128"/>
                        </a:rPr>
                        <a:t>　　　　　</a:t>
                      </a:r>
                      <a:r>
                        <a:rPr kumimoji="1" lang="en-US" altLang="ja-JP" sz="1800" b="0">
                          <a:solidFill>
                            <a:srgbClr val="FF0000"/>
                          </a:solidFill>
                          <a:latin typeface="HGP創英角ｺﾞｼｯｸUB" panose="020B0900000000000000" pitchFamily="50" charset="-128"/>
                          <a:ea typeface="HGP創英角ｺﾞｼｯｸUB" panose="020B0900000000000000" pitchFamily="50" charset="-128"/>
                        </a:rPr>
                        <a:t>※</a:t>
                      </a:r>
                      <a:r>
                        <a:rPr kumimoji="1" lang="ja-JP" altLang="en-US" sz="1600" b="0">
                          <a:solidFill>
                            <a:srgbClr val="FF0000"/>
                          </a:solidFill>
                          <a:latin typeface="HGP創英角ｺﾞｼｯｸUB" panose="020B0900000000000000" pitchFamily="50" charset="-128"/>
                          <a:ea typeface="HGP創英角ｺﾞｼｯｸUB" panose="020B0900000000000000" pitchFamily="50" charset="-128"/>
                        </a:rPr>
                        <a:t>マスオさんは別室。</a:t>
                      </a:r>
                      <a:endParaRPr kumimoji="1" lang="en-US" altLang="ja-JP" sz="1600" b="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1600" b="0">
                          <a:solidFill>
                            <a:srgbClr val="FF0000"/>
                          </a:solidFill>
                          <a:latin typeface="HGP創英角ｺﾞｼｯｸUB" panose="020B0900000000000000" pitchFamily="50" charset="-128"/>
                          <a:ea typeface="HGP創英角ｺﾞｼｯｸUB" panose="020B0900000000000000" pitchFamily="50" charset="-128"/>
                        </a:rPr>
                        <a:t>　　　　　　　　他家族と可能な限りマスク着用してすごす。</a:t>
                      </a:r>
                      <a:endParaRPr kumimoji="1" lang="en-US" altLang="ja-JP" sz="1800" b="0">
                        <a:latin typeface="HGP創英角ｺﾞｼｯｸUB" panose="020B0900000000000000" pitchFamily="50" charset="-128"/>
                        <a:ea typeface="HGP創英角ｺﾞｼｯｸUB" panose="020B0900000000000000" pitchFamily="50" charset="-128"/>
                      </a:endParaRPr>
                    </a:p>
                  </a:txBody>
                  <a:tcPr/>
                </a:tc>
                <a:tc>
                  <a:txBody>
                    <a:bodyPr/>
                    <a:lstStyle/>
                    <a:p>
                      <a:endParaRPr kumimoji="1" lang="en-US" altLang="ja-JP" sz="1800"/>
                    </a:p>
                    <a:p>
                      <a:endParaRPr kumimoji="1" lang="en-US" altLang="ja-JP" sz="1800"/>
                    </a:p>
                    <a:p>
                      <a:r>
                        <a:rPr kumimoji="1" lang="ja-JP" altLang="en-US" sz="1800"/>
                        <a:t>同僚２名（</a:t>
                      </a:r>
                      <a:r>
                        <a:rPr kumimoji="1" lang="en-US" altLang="ja-JP" sz="1800"/>
                        <a:t>A</a:t>
                      </a:r>
                      <a:r>
                        <a:rPr kumimoji="1" lang="ja-JP" altLang="en-US" sz="1800"/>
                        <a:t>氏、</a:t>
                      </a:r>
                      <a:r>
                        <a:rPr kumimoji="1" lang="en-US" altLang="ja-JP" sz="1800"/>
                        <a:t>B</a:t>
                      </a:r>
                      <a:r>
                        <a:rPr kumimoji="1" lang="ja-JP" altLang="en-US" sz="1800"/>
                        <a:t>氏）</a:t>
                      </a:r>
                      <a:endParaRPr kumimoji="1" lang="en-US" altLang="ja-JP" sz="1800"/>
                    </a:p>
                    <a:p>
                      <a:endParaRPr kumimoji="1" lang="en-US" altLang="ja-JP" sz="1800"/>
                    </a:p>
                    <a:p>
                      <a:endParaRPr kumimoji="1" lang="en-US" altLang="ja-JP" sz="1800"/>
                    </a:p>
                    <a:p>
                      <a:r>
                        <a:rPr kumimoji="1" lang="ja-JP" altLang="en-US" sz="1800"/>
                        <a:t>入所者５名</a:t>
                      </a:r>
                      <a:endParaRPr kumimoji="1" lang="en-US" altLang="ja-JP" sz="1800"/>
                    </a:p>
                    <a:p>
                      <a:endParaRPr kumimoji="1" lang="en-US" altLang="ja-JP" sz="1800"/>
                    </a:p>
                    <a:p>
                      <a:r>
                        <a:rPr kumimoji="1" lang="ja-JP" altLang="en-US" sz="1800"/>
                        <a:t>３階（中島氏、堀川氏）</a:t>
                      </a:r>
                      <a:endParaRPr kumimoji="1" lang="en-US" altLang="ja-JP" sz="1800"/>
                    </a:p>
                    <a:p>
                      <a:endParaRPr kumimoji="1" lang="en-US" altLang="ja-JP" sz="1800"/>
                    </a:p>
                    <a:p>
                      <a:r>
                        <a:rPr kumimoji="1" lang="ja-JP" altLang="en-US" sz="1800"/>
                        <a:t>同僚２名（</a:t>
                      </a:r>
                      <a:r>
                        <a:rPr kumimoji="1" lang="en-US" altLang="ja-JP" sz="1800"/>
                        <a:t>A</a:t>
                      </a:r>
                      <a:r>
                        <a:rPr kumimoji="1" lang="ja-JP" altLang="en-US" sz="1800"/>
                        <a:t>氏、</a:t>
                      </a:r>
                      <a:r>
                        <a:rPr kumimoji="1" lang="en-US" altLang="ja-JP" sz="1800"/>
                        <a:t>C</a:t>
                      </a:r>
                      <a:r>
                        <a:rPr kumimoji="1" lang="ja-JP" altLang="en-US" sz="1800"/>
                        <a:t>氏）</a:t>
                      </a:r>
                      <a:endParaRPr kumimoji="1" lang="en-US" altLang="ja-JP" sz="1800"/>
                    </a:p>
                    <a:p>
                      <a:endParaRPr kumimoji="1" lang="en-US" altLang="ja-JP" sz="1800"/>
                    </a:p>
                    <a:p>
                      <a:r>
                        <a:rPr kumimoji="1" lang="ja-JP" altLang="en-US" sz="1800"/>
                        <a:t>入所者５名</a:t>
                      </a:r>
                      <a:endParaRPr kumimoji="1" lang="en-US" altLang="ja-JP" sz="1800"/>
                    </a:p>
                    <a:p>
                      <a:endParaRPr kumimoji="1" lang="en-US" altLang="ja-JP" sz="1800"/>
                    </a:p>
                    <a:p>
                      <a:endParaRPr kumimoji="1" lang="en-US" altLang="ja-JP" sz="1800"/>
                    </a:p>
                    <a:p>
                      <a:r>
                        <a:rPr kumimoji="1" lang="ja-JP" altLang="en-US" sz="1800"/>
                        <a:t>同僚１名（</a:t>
                      </a:r>
                      <a:r>
                        <a:rPr kumimoji="1" lang="en-US" altLang="ja-JP" sz="1800"/>
                        <a:t>B</a:t>
                      </a:r>
                      <a:r>
                        <a:rPr kumimoji="1" lang="ja-JP" altLang="en-US" sz="1800"/>
                        <a:t>氏）</a:t>
                      </a:r>
                      <a:endParaRPr kumimoji="1" lang="en-US" altLang="ja-JP" sz="1800"/>
                    </a:p>
                    <a:p>
                      <a:endParaRPr kumimoji="1" lang="en-US" altLang="ja-JP" sz="1800"/>
                    </a:p>
                    <a:p>
                      <a:r>
                        <a:rPr kumimoji="1" lang="ja-JP" altLang="en-US" sz="1800">
                          <a:solidFill>
                            <a:srgbClr val="FF0000"/>
                          </a:solidFill>
                          <a:latin typeface="HGP創英角ﾎﾟｯﾌﾟ体" panose="040B0A00000000000000" pitchFamily="50" charset="-128"/>
                          <a:ea typeface="HGP創英角ﾎﾟｯﾌﾟ体" panose="040B0A00000000000000" pitchFamily="50" charset="-128"/>
                        </a:rPr>
                        <a:t>➡車内から湯水施設長に連絡。</a:t>
                      </a:r>
                      <a:endParaRPr kumimoji="1" lang="en-US" altLang="ja-JP" sz="1800">
                        <a:solidFill>
                          <a:srgbClr val="FF0000"/>
                        </a:solidFill>
                        <a:latin typeface="HGP創英角ﾎﾟｯﾌﾟ体" panose="040B0A00000000000000" pitchFamily="50" charset="-128"/>
                        <a:ea typeface="HGP創英角ﾎﾟｯﾌﾟ体" panose="040B0A00000000000000" pitchFamily="50" charset="-128"/>
                      </a:endParaRPr>
                    </a:p>
                    <a:p>
                      <a:r>
                        <a:rPr kumimoji="1" lang="ja-JP" altLang="en-US" sz="1800" b="0">
                          <a:solidFill>
                            <a:schemeClr val="tx1"/>
                          </a:solidFill>
                          <a:latin typeface="HGP創英角ｺﾞｼｯｸUB" panose="020B0900000000000000" pitchFamily="50" charset="-128"/>
                          <a:ea typeface="HGP創英角ｺﾞｼｯｸUB" panose="020B0900000000000000" pitchFamily="50" charset="-128"/>
                        </a:rPr>
                        <a:t>いつもどおり出勤前の検温、厳重な症状確認、マスク着用や手洗いなどの徹底を指示。</a:t>
                      </a:r>
                      <a:endParaRPr kumimoji="1" lang="en-US" altLang="ja-JP" sz="1800" b="0">
                        <a:solidFill>
                          <a:schemeClr val="tx1"/>
                        </a:solidFill>
                        <a:latin typeface="HGP創英角ｺﾞｼｯｸUB" panose="020B0900000000000000" pitchFamily="50" charset="-128"/>
                        <a:ea typeface="HGP創英角ｺﾞｼｯｸUB" panose="020B0900000000000000"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a:t>無</a:t>
                      </a: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a:t>無</a:t>
                      </a: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a:t>有</a:t>
                      </a: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a:t>無</a:t>
                      </a: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a:t>有</a:t>
                      </a: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a:t>無</a:t>
                      </a: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a:t>有</a:t>
                      </a: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a:t>有</a:t>
                      </a:r>
                      <a:endParaRPr kumimoji="1" lang="en-US" altLang="ja-JP" sz="18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a:t>有</a:t>
                      </a:r>
                      <a:endParaRPr kumimoji="1" lang="en-US" altLang="ja-JP" sz="1800"/>
                    </a:p>
                  </a:txBody>
                  <a:tcPr/>
                </a:tc>
                <a:extLst>
                  <a:ext uri="{0D108BD9-81ED-4DB2-BD59-A6C34878D82A}">
                    <a16:rowId xmlns:a16="http://schemas.microsoft.com/office/drawing/2014/main" val="2373839034"/>
                  </a:ext>
                </a:extLst>
              </a:tr>
            </a:tbl>
          </a:graphicData>
        </a:graphic>
      </p:graphicFrame>
      <p:cxnSp>
        <p:nvCxnSpPr>
          <p:cNvPr id="9" name="直線矢印コネクタ 8"/>
          <p:cNvCxnSpPr>
            <a:cxnSpLocks/>
          </p:cNvCxnSpPr>
          <p:nvPr/>
        </p:nvCxnSpPr>
        <p:spPr>
          <a:xfrm>
            <a:off x="11172808" y="2372478"/>
            <a:ext cx="0" cy="9269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直線矢印コネクタ 6">
            <a:extLst>
              <a:ext uri="{FF2B5EF4-FFF2-40B4-BE49-F238E27FC236}">
                <a16:creationId xmlns:a16="http://schemas.microsoft.com/office/drawing/2014/main" id="{F6ADA41D-D711-F2C7-B502-537E893D544D}"/>
              </a:ext>
            </a:extLst>
          </p:cNvPr>
          <p:cNvCxnSpPr>
            <a:cxnSpLocks/>
          </p:cNvCxnSpPr>
          <p:nvPr/>
        </p:nvCxnSpPr>
        <p:spPr>
          <a:xfrm>
            <a:off x="11172808" y="4447945"/>
            <a:ext cx="0" cy="4728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オーディオ 23">
            <a:hlinkClick r:id="" action="ppaction://media"/>
            <a:extLst>
              <a:ext uri="{FF2B5EF4-FFF2-40B4-BE49-F238E27FC236}">
                <a16:creationId xmlns:a16="http://schemas.microsoft.com/office/drawing/2014/main" id="{E0A263EA-7BF9-1687-A18A-C089A88FD715}"/>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83182605"/>
      </p:ext>
    </p:extLst>
  </p:cSld>
  <p:clrMapOvr>
    <a:masterClrMapping/>
  </p:clrMapOvr>
  <mc:AlternateContent xmlns:mc="http://schemas.openxmlformats.org/markup-compatibility/2006" xmlns:p14="http://schemas.microsoft.com/office/powerpoint/2010/main">
    <mc:Choice Requires="p14">
      <p:transition spd="slow" p14:dur="2000" advTm="117307"/>
    </mc:Choice>
    <mc:Fallback xmlns="">
      <p:transition spd="slow" advTm="117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77"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0" y="0"/>
            <a:ext cx="9144000" cy="631594"/>
          </a:xfrm>
          <a:solidFill>
            <a:schemeClr val="accent1">
              <a:lumMod val="75000"/>
            </a:schemeClr>
          </a:solidFill>
          <a:ln>
            <a:solidFill>
              <a:schemeClr val="accent1">
                <a:lumMod val="60000"/>
                <a:lumOff val="40000"/>
              </a:schemeClr>
            </a:solidFill>
          </a:ln>
        </p:spPr>
        <p:txBody>
          <a:bodyPr>
            <a:normAutofit/>
          </a:bodyPr>
          <a:lstStyle/>
          <a:p>
            <a:pPr algn="ctr"/>
            <a:r>
              <a:rPr lang="ja-JP" altLang="en-US" sz="2700" b="1">
                <a:solidFill>
                  <a:schemeClr val="bg1"/>
                </a:solidFill>
                <a:latin typeface="BIZ UDゴシック" panose="020B0400000000000000" pitchFamily="49" charset="-128"/>
                <a:ea typeface="BIZ UDゴシック" panose="020B0400000000000000" pitchFamily="49" charset="-128"/>
              </a:rPr>
              <a:t>サザエさんの動向</a:t>
            </a: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1696278" y="983866"/>
            <a:ext cx="8865704" cy="5360506"/>
          </a:xfrm>
        </p:spPr>
        <p:txBody>
          <a:bodyPr>
            <a:normAutofit/>
          </a:bodyPr>
          <a:lstStyle/>
          <a:p>
            <a:pPr marL="0" indent="0">
              <a:buNone/>
            </a:pPr>
            <a:endParaRPr kumimoji="1" lang="en-US" altLang="ja-JP"/>
          </a:p>
          <a:p>
            <a:pPr marL="0" indent="0">
              <a:buNone/>
            </a:pPr>
            <a:endParaRPr lang="en-US" altLang="ja-JP"/>
          </a:p>
          <a:p>
            <a:pPr marL="0" indent="0">
              <a:buNone/>
            </a:pPr>
            <a:endParaRPr kumimoji="1" lang="en-US" altLang="ja-JP"/>
          </a:p>
          <a:p>
            <a:pPr marL="0" indent="0">
              <a:buNone/>
            </a:pPr>
            <a:endParaRPr lang="en-US" altLang="ja-JP"/>
          </a:p>
          <a:p>
            <a:pPr marL="0" indent="0">
              <a:buNone/>
            </a:pPr>
            <a:endParaRPr kumimoji="1" lang="en-US" altLang="ja-JP"/>
          </a:p>
          <a:p>
            <a:pPr marL="0" indent="0">
              <a:buNone/>
            </a:pPr>
            <a:endParaRPr lang="en-US" altLang="ja-JP"/>
          </a:p>
          <a:p>
            <a:pPr marL="0" indent="0">
              <a:buNone/>
            </a:pPr>
            <a:endParaRPr kumimoji="1" lang="en-US" altLang="ja-JP"/>
          </a:p>
          <a:p>
            <a:pPr marL="0" indent="0">
              <a:buNone/>
            </a:pPr>
            <a:endParaRPr lang="en-US" altLang="ja-JP"/>
          </a:p>
          <a:p>
            <a:pPr marL="0" indent="0">
              <a:buNone/>
            </a:pPr>
            <a:endParaRPr kumimoji="1" lang="en-US" altLang="ja-JP"/>
          </a:p>
          <a:p>
            <a:pPr marL="0" indent="0">
              <a:buNone/>
            </a:pPr>
            <a:endParaRPr kumimoji="1" lang="en-US" altLang="ja-JP"/>
          </a:p>
        </p:txBody>
      </p:sp>
      <p:sp>
        <p:nvSpPr>
          <p:cNvPr id="6" name="スライド番号プレースホルダー 5">
            <a:extLst>
              <a:ext uri="{FF2B5EF4-FFF2-40B4-BE49-F238E27FC236}">
                <a16:creationId xmlns:a16="http://schemas.microsoft.com/office/drawing/2014/main" id="{B17EFF34-B89E-4FF2-B9BD-EEBCCE96E5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A97E42-CDB2-4647-ABED-1CCC9FBCDBEC}" type="slidenum">
              <a:rPr kumimoji="1" lang="ja-JP" altLang="en-US" sz="900" b="0" i="0" u="none" strike="noStrike" kern="1200" cap="none" spc="0" normalizeH="0" baseline="0" noProof="0" smtClean="0">
                <a:ln>
                  <a:noFill/>
                </a:ln>
                <a:solidFill>
                  <a:srgbClr val="90C226"/>
                </a:solidFill>
                <a:effectLst/>
                <a:uLnTx/>
                <a:uFillTx/>
                <a:latin typeface="Trebuchet MS"/>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900" b="0" i="0" u="none" strike="noStrike" kern="1200" cap="none" spc="0" normalizeH="0" baseline="0" noProof="0">
              <a:ln>
                <a:noFill/>
              </a:ln>
              <a:solidFill>
                <a:srgbClr val="90C226"/>
              </a:solidFill>
              <a:effectLst/>
              <a:uLnTx/>
              <a:uFillTx/>
              <a:latin typeface="Trebuchet MS"/>
              <a:ea typeface="メイリオ" panose="020B0604030504040204" pitchFamily="50" charset="-128"/>
              <a:cs typeface="+mn-cs"/>
            </a:endParaRPr>
          </a:p>
        </p:txBody>
      </p:sp>
      <p:graphicFrame>
        <p:nvGraphicFramePr>
          <p:cNvPr id="4" name="表 4">
            <a:extLst>
              <a:ext uri="{FF2B5EF4-FFF2-40B4-BE49-F238E27FC236}">
                <a16:creationId xmlns:a16="http://schemas.microsoft.com/office/drawing/2014/main" id="{BD2D2993-AADD-4F45-BA3E-E1622BCEAA9B}"/>
              </a:ext>
            </a:extLst>
          </p:cNvPr>
          <p:cNvGraphicFramePr>
            <a:graphicFrameLocks noGrp="1"/>
          </p:cNvGraphicFramePr>
          <p:nvPr/>
        </p:nvGraphicFramePr>
        <p:xfrm>
          <a:off x="473765" y="732273"/>
          <a:ext cx="11310730" cy="6125727"/>
        </p:xfrm>
        <a:graphic>
          <a:graphicData uri="http://schemas.openxmlformats.org/drawingml/2006/table">
            <a:tbl>
              <a:tblPr firstRow="1" bandRow="1">
                <a:tableStyleId>{5C22544A-7EE6-4342-B048-85BDC9FD1C3A}</a:tableStyleId>
              </a:tblPr>
              <a:tblGrid>
                <a:gridCol w="1152939">
                  <a:extLst>
                    <a:ext uri="{9D8B030D-6E8A-4147-A177-3AD203B41FA5}">
                      <a16:colId xmlns:a16="http://schemas.microsoft.com/office/drawing/2014/main" val="2307065455"/>
                    </a:ext>
                  </a:extLst>
                </a:gridCol>
                <a:gridCol w="866036">
                  <a:extLst>
                    <a:ext uri="{9D8B030D-6E8A-4147-A177-3AD203B41FA5}">
                      <a16:colId xmlns:a16="http://schemas.microsoft.com/office/drawing/2014/main" val="1295654885"/>
                    </a:ext>
                  </a:extLst>
                </a:gridCol>
                <a:gridCol w="5303227">
                  <a:extLst>
                    <a:ext uri="{9D8B030D-6E8A-4147-A177-3AD203B41FA5}">
                      <a16:colId xmlns:a16="http://schemas.microsoft.com/office/drawing/2014/main" val="2805127945"/>
                    </a:ext>
                  </a:extLst>
                </a:gridCol>
                <a:gridCol w="2290713">
                  <a:extLst>
                    <a:ext uri="{9D8B030D-6E8A-4147-A177-3AD203B41FA5}">
                      <a16:colId xmlns:a16="http://schemas.microsoft.com/office/drawing/2014/main" val="4212103398"/>
                    </a:ext>
                  </a:extLst>
                </a:gridCol>
                <a:gridCol w="1697815">
                  <a:extLst>
                    <a:ext uri="{9D8B030D-6E8A-4147-A177-3AD203B41FA5}">
                      <a16:colId xmlns:a16="http://schemas.microsoft.com/office/drawing/2014/main" val="763114307"/>
                    </a:ext>
                  </a:extLst>
                </a:gridCol>
              </a:tblGrid>
              <a:tr h="425967">
                <a:tc>
                  <a:txBody>
                    <a:bodyPr/>
                    <a:lstStyle/>
                    <a:p>
                      <a:pPr algn="ctr"/>
                      <a:r>
                        <a:rPr kumimoji="1" lang="ja-JP" altLang="en-US" sz="1200"/>
                        <a:t>発症日より</a:t>
                      </a:r>
                    </a:p>
                  </a:txBody>
                  <a:tcPr anchor="ctr"/>
                </a:tc>
                <a:tc>
                  <a:txBody>
                    <a:bodyPr/>
                    <a:lstStyle/>
                    <a:p>
                      <a:pPr algn="ctr"/>
                      <a:r>
                        <a:rPr kumimoji="1" lang="ja-JP" altLang="en-US" sz="1200"/>
                        <a:t>日付</a:t>
                      </a:r>
                    </a:p>
                  </a:txBody>
                  <a:tcPr anchor="ctr"/>
                </a:tc>
                <a:tc>
                  <a:txBody>
                    <a:bodyPr/>
                    <a:lstStyle/>
                    <a:p>
                      <a:pPr algn="ctr"/>
                      <a:r>
                        <a:rPr kumimoji="1" lang="ja-JP" altLang="en-US" sz="1200"/>
                        <a:t>場所</a:t>
                      </a:r>
                    </a:p>
                  </a:txBody>
                  <a:tcPr anchor="ctr"/>
                </a:tc>
                <a:tc>
                  <a:txBody>
                    <a:bodyPr/>
                    <a:lstStyle/>
                    <a:p>
                      <a:pPr algn="ctr"/>
                      <a:r>
                        <a:rPr kumimoji="1" lang="ja-JP" altLang="en-US" sz="1200"/>
                        <a:t>接触者</a:t>
                      </a:r>
                    </a:p>
                  </a:txBody>
                  <a:tcPr anchor="ctr"/>
                </a:tc>
                <a:tc>
                  <a:txBody>
                    <a:bodyPr/>
                    <a:lstStyle/>
                    <a:p>
                      <a:pPr algn="ctr"/>
                      <a:r>
                        <a:rPr kumimoji="1" lang="ja-JP" altLang="en-US" sz="1200"/>
                        <a:t>マスク</a:t>
                      </a:r>
                      <a:endParaRPr kumimoji="1" lang="en-US" altLang="ja-JP" sz="1200"/>
                    </a:p>
                  </a:txBody>
                  <a:tcPr anchor="ctr"/>
                </a:tc>
                <a:extLst>
                  <a:ext uri="{0D108BD9-81ED-4DB2-BD59-A6C34878D82A}">
                    <a16:rowId xmlns:a16="http://schemas.microsoft.com/office/drawing/2014/main" val="1545938028"/>
                  </a:ext>
                </a:extLst>
              </a:tr>
              <a:tr h="5438429">
                <a:tc>
                  <a:txBody>
                    <a:bodyPr/>
                    <a:lstStyle/>
                    <a:p>
                      <a:r>
                        <a:rPr kumimoji="1" lang="ja-JP" altLang="en-US" sz="1600"/>
                        <a:t>１日前</a:t>
                      </a:r>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r>
                        <a:rPr kumimoji="1" lang="ja-JP" altLang="en-US" sz="1600"/>
                        <a:t>発症</a:t>
                      </a:r>
                    </a:p>
                  </a:txBody>
                  <a:tcPr/>
                </a:tc>
                <a:tc>
                  <a:txBody>
                    <a:bodyPr/>
                    <a:lstStyle/>
                    <a:p>
                      <a:r>
                        <a:rPr kumimoji="1" lang="en-US" altLang="ja-JP" sz="1600"/>
                        <a:t>10</a:t>
                      </a:r>
                      <a:r>
                        <a:rPr kumimoji="1" lang="ja-JP" altLang="en-US" sz="1600"/>
                        <a:t>／</a:t>
                      </a:r>
                      <a:r>
                        <a:rPr kumimoji="1" lang="en-US" altLang="ja-JP" sz="1600"/>
                        <a:t>5</a:t>
                      </a:r>
                    </a:p>
                    <a:p>
                      <a:r>
                        <a:rPr kumimoji="1" lang="ja-JP" altLang="en-US" sz="1600"/>
                        <a:t>（火）</a:t>
                      </a:r>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endParaRPr kumimoji="1" lang="en-US" altLang="ja-JP" sz="1600"/>
                    </a:p>
                    <a:p>
                      <a:r>
                        <a:rPr kumimoji="1" lang="en-US" altLang="ja-JP" sz="1600"/>
                        <a:t>10</a:t>
                      </a:r>
                      <a:r>
                        <a:rPr kumimoji="1" lang="ja-JP" altLang="en-US" sz="1600"/>
                        <a:t>／</a:t>
                      </a:r>
                      <a:r>
                        <a:rPr kumimoji="1" lang="en-US" altLang="ja-JP" sz="1600"/>
                        <a:t>6</a:t>
                      </a:r>
                    </a:p>
                    <a:p>
                      <a:r>
                        <a:rPr kumimoji="1" lang="ja-JP" altLang="en-US" sz="1600"/>
                        <a:t>（水）</a:t>
                      </a:r>
                      <a:endParaRPr kumimoji="1" lang="en-US" altLang="ja-JP" sz="1600"/>
                    </a:p>
                  </a:txBody>
                  <a:tcPr/>
                </a:tc>
                <a:tc>
                  <a:txBody>
                    <a:bodyPr/>
                    <a:lstStyle/>
                    <a:p>
                      <a:pPr>
                        <a:lnSpc>
                          <a:spcPts val="1900"/>
                        </a:lnSpc>
                      </a:pPr>
                      <a:r>
                        <a:rPr kumimoji="1" lang="en-US" altLang="ja-JP" sz="1600"/>
                        <a:t>8:30</a:t>
                      </a:r>
                      <a:r>
                        <a:rPr kumimoji="1" lang="ja-JP" altLang="en-US" sz="1600"/>
                        <a:t>　仕事（車通勤・</a:t>
                      </a:r>
                      <a:r>
                        <a:rPr kumimoji="1" lang="en-US" altLang="ja-JP" sz="1600"/>
                        <a:t>1</a:t>
                      </a:r>
                      <a:r>
                        <a:rPr kumimoji="1" lang="ja-JP" altLang="en-US" sz="1600"/>
                        <a:t>人、約</a:t>
                      </a:r>
                      <a:r>
                        <a:rPr kumimoji="1" lang="en-US" altLang="ja-JP" sz="1600"/>
                        <a:t>10</a:t>
                      </a:r>
                      <a:r>
                        <a:rPr kumimoji="1" lang="ja-JP" altLang="en-US" sz="1600"/>
                        <a:t>分）</a:t>
                      </a:r>
                    </a:p>
                    <a:p>
                      <a:pPr>
                        <a:lnSpc>
                          <a:spcPts val="1900"/>
                        </a:lnSpc>
                      </a:pPr>
                      <a:r>
                        <a:rPr kumimoji="1" lang="en-US" altLang="ja-JP" sz="1600"/>
                        <a:t>8:40</a:t>
                      </a:r>
                      <a:r>
                        <a:rPr kumimoji="1" lang="ja-JP" altLang="en-US" sz="1600"/>
                        <a:t>　女性更衣室で</a:t>
                      </a:r>
                      <a:r>
                        <a:rPr kumimoji="1" lang="en-US" altLang="ja-JP" sz="1600"/>
                        <a:t>1</a:t>
                      </a:r>
                      <a:r>
                        <a:rPr kumimoji="1" lang="ja-JP" altLang="en-US" sz="1600"/>
                        <a:t>人で着替え</a:t>
                      </a:r>
                      <a:endParaRPr kumimoji="1" lang="en-US" altLang="ja-JP" sz="1600"/>
                    </a:p>
                    <a:p>
                      <a:pPr>
                        <a:lnSpc>
                          <a:spcPts val="1900"/>
                        </a:lnSpc>
                      </a:pPr>
                      <a:r>
                        <a:rPr kumimoji="1" lang="en-US" altLang="ja-JP" sz="1600"/>
                        <a:t>9:00</a:t>
                      </a:r>
                      <a:r>
                        <a:rPr kumimoji="1" lang="ja-JP" altLang="en-US" sz="1600"/>
                        <a:t>　詰所内で夜勤より引継ぎ</a:t>
                      </a:r>
                      <a:endParaRPr kumimoji="1" lang="en-US" altLang="ja-JP" sz="1600"/>
                    </a:p>
                    <a:p>
                      <a:pPr>
                        <a:lnSpc>
                          <a:spcPts val="1900"/>
                        </a:lnSpc>
                      </a:pPr>
                      <a:endParaRPr kumimoji="1" lang="en-US" altLang="ja-JP" sz="1600"/>
                    </a:p>
                    <a:p>
                      <a:pPr>
                        <a:lnSpc>
                          <a:spcPts val="1900"/>
                        </a:lnSpc>
                      </a:pPr>
                      <a:r>
                        <a:rPr kumimoji="1" lang="en-US" altLang="ja-JP" sz="1600"/>
                        <a:t>9:10</a:t>
                      </a:r>
                      <a:r>
                        <a:rPr kumimoji="1" lang="ja-JP" altLang="en-US" sz="1600"/>
                        <a:t>　入浴介助（着脱介助）</a:t>
                      </a:r>
                      <a:endParaRPr kumimoji="1" lang="en-US" altLang="ja-JP" sz="1600"/>
                    </a:p>
                    <a:p>
                      <a:pPr>
                        <a:lnSpc>
                          <a:spcPts val="1900"/>
                        </a:lnSpc>
                      </a:pPr>
                      <a:endParaRPr kumimoji="1" lang="en-US" altLang="ja-JP" sz="1600"/>
                    </a:p>
                    <a:p>
                      <a:pPr>
                        <a:lnSpc>
                          <a:spcPts val="1900"/>
                        </a:lnSpc>
                      </a:pPr>
                      <a:endParaRPr kumimoji="1" lang="en-US" altLang="ja-JP" sz="1600"/>
                    </a:p>
                    <a:p>
                      <a:pPr>
                        <a:lnSpc>
                          <a:spcPts val="1900"/>
                        </a:lnSpc>
                      </a:pPr>
                      <a:endParaRPr kumimoji="1" lang="en-US" altLang="ja-JP" sz="1600"/>
                    </a:p>
                    <a:p>
                      <a:pPr>
                        <a:lnSpc>
                          <a:spcPts val="1900"/>
                        </a:lnSpc>
                      </a:pPr>
                      <a:endParaRPr kumimoji="1" lang="en-US" altLang="ja-JP" sz="1600"/>
                    </a:p>
                    <a:p>
                      <a:pPr>
                        <a:lnSpc>
                          <a:spcPts val="1900"/>
                        </a:lnSpc>
                      </a:pPr>
                      <a:r>
                        <a:rPr kumimoji="1" lang="en-US" altLang="ja-JP" sz="1600"/>
                        <a:t>12:00</a:t>
                      </a:r>
                      <a:r>
                        <a:rPr kumimoji="1" lang="ja-JP" altLang="en-US" sz="1600"/>
                        <a:t>　詰所内の休憩室にて昼食</a:t>
                      </a:r>
                      <a:endParaRPr kumimoji="1" lang="en-US" altLang="ja-JP" sz="1600"/>
                    </a:p>
                    <a:p>
                      <a:pPr>
                        <a:lnSpc>
                          <a:spcPts val="1900"/>
                        </a:lnSpc>
                      </a:pPr>
                      <a:endParaRPr kumimoji="1" lang="en-US" altLang="ja-JP" sz="1600"/>
                    </a:p>
                    <a:p>
                      <a:pPr marL="0" marR="0" lvl="0" indent="0" algn="l" defTabSz="685800" rtl="0" eaLnBrk="1" fontAlgn="auto" latinLnBrk="0" hangingPunct="1">
                        <a:lnSpc>
                          <a:spcPts val="1900"/>
                        </a:lnSpc>
                        <a:spcBef>
                          <a:spcPts val="0"/>
                        </a:spcBef>
                        <a:spcAft>
                          <a:spcPts val="0"/>
                        </a:spcAft>
                        <a:buClrTx/>
                        <a:buSzTx/>
                        <a:buFontTx/>
                        <a:buNone/>
                        <a:tabLst/>
                        <a:defRPr/>
                      </a:pPr>
                      <a:r>
                        <a:rPr kumimoji="1" lang="en-US" altLang="ja-JP" sz="1600"/>
                        <a:t>13:00</a:t>
                      </a:r>
                      <a:r>
                        <a:rPr kumimoji="1" lang="ja-JP" altLang="en-US" sz="1600"/>
                        <a:t>　生活介助（西棟３階入所者）</a:t>
                      </a:r>
                      <a:endParaRPr kumimoji="1" lang="en-US" altLang="ja-JP" sz="1600"/>
                    </a:p>
                    <a:p>
                      <a:pPr marL="0" marR="0" lvl="0" indent="0" algn="l" defTabSz="685800" rtl="0" eaLnBrk="1" fontAlgn="auto" latinLnBrk="0" hangingPunct="1">
                        <a:lnSpc>
                          <a:spcPts val="1900"/>
                        </a:lnSpc>
                        <a:spcBef>
                          <a:spcPts val="0"/>
                        </a:spcBef>
                        <a:spcAft>
                          <a:spcPts val="0"/>
                        </a:spcAft>
                        <a:buClrTx/>
                        <a:buSzTx/>
                        <a:buFontTx/>
                        <a:buNone/>
                        <a:tabLst/>
                        <a:defRPr/>
                      </a:pPr>
                      <a:endParaRPr kumimoji="1" lang="en-US" altLang="ja-JP" sz="1600"/>
                    </a:p>
                    <a:p>
                      <a:pPr>
                        <a:lnSpc>
                          <a:spcPts val="1900"/>
                        </a:lnSpc>
                      </a:pPr>
                      <a:r>
                        <a:rPr kumimoji="1" lang="en-US" altLang="ja-JP" sz="1600"/>
                        <a:t>17:45</a:t>
                      </a:r>
                      <a:r>
                        <a:rPr kumimoji="1" lang="ja-JP" altLang="en-US" sz="1600"/>
                        <a:t>　詰所内で長夜勤に引継ぎ</a:t>
                      </a:r>
                    </a:p>
                    <a:p>
                      <a:pPr>
                        <a:lnSpc>
                          <a:spcPts val="1900"/>
                        </a:lnSpc>
                      </a:pPr>
                      <a:r>
                        <a:rPr kumimoji="1" lang="en-US" altLang="ja-JP" sz="1600"/>
                        <a:t>18:00</a:t>
                      </a:r>
                      <a:r>
                        <a:rPr kumimoji="1" lang="ja-JP" altLang="en-US" sz="1600"/>
                        <a:t>　業務終了</a:t>
                      </a:r>
                      <a:endParaRPr kumimoji="1" lang="en-US" altLang="ja-JP" sz="1600"/>
                    </a:p>
                    <a:p>
                      <a:pPr marL="0" marR="0" lvl="0" indent="0" algn="l" defTabSz="457200" rtl="0" eaLnBrk="1" fontAlgn="auto" latinLnBrk="0" hangingPunct="1">
                        <a:lnSpc>
                          <a:spcPts val="1900"/>
                        </a:lnSpc>
                        <a:spcBef>
                          <a:spcPts val="0"/>
                        </a:spcBef>
                        <a:spcAft>
                          <a:spcPts val="0"/>
                        </a:spcAft>
                        <a:buClrTx/>
                        <a:buSzTx/>
                        <a:buFontTx/>
                        <a:buNone/>
                        <a:tabLst/>
                        <a:defRPr/>
                      </a:pPr>
                      <a:r>
                        <a:rPr kumimoji="1" lang="en-US" altLang="ja-JP" sz="1600"/>
                        <a:t>18:05</a:t>
                      </a:r>
                      <a:r>
                        <a:rPr kumimoji="1" lang="ja-JP" altLang="en-US" sz="1600"/>
                        <a:t>　女性更衣室で着替え</a:t>
                      </a:r>
                      <a:endParaRPr kumimoji="1" lang="en-US" altLang="ja-JP" sz="1600"/>
                    </a:p>
                    <a:p>
                      <a:pPr>
                        <a:lnSpc>
                          <a:spcPts val="1900"/>
                        </a:lnSpc>
                      </a:pPr>
                      <a:r>
                        <a:rPr kumimoji="1" lang="en-US" altLang="ja-JP" sz="1600"/>
                        <a:t>18:15</a:t>
                      </a:r>
                      <a:r>
                        <a:rPr kumimoji="1" lang="ja-JP" altLang="en-US" sz="1600"/>
                        <a:t>　退勤</a:t>
                      </a:r>
                      <a:endParaRPr kumimoji="1" lang="en-US" altLang="ja-JP" sz="1600"/>
                    </a:p>
                    <a:p>
                      <a:pPr>
                        <a:lnSpc>
                          <a:spcPts val="1900"/>
                        </a:lnSpc>
                      </a:pPr>
                      <a:r>
                        <a:rPr kumimoji="1" lang="en-US" altLang="ja-JP" sz="1600"/>
                        <a:t>18:30</a:t>
                      </a:r>
                      <a:r>
                        <a:rPr kumimoji="1" lang="ja-JP" altLang="en-US" sz="1600"/>
                        <a:t>　保育園にタラちゃんを迎えに行く。</a:t>
                      </a:r>
                      <a:endParaRPr kumimoji="1" lang="en-US" altLang="ja-JP" sz="1600"/>
                    </a:p>
                    <a:p>
                      <a:pPr>
                        <a:lnSpc>
                          <a:spcPts val="1900"/>
                        </a:lnSpc>
                      </a:pPr>
                      <a:r>
                        <a:rPr kumimoji="1" lang="en-US" altLang="ja-JP" sz="1600"/>
                        <a:t>18:45</a:t>
                      </a:r>
                      <a:r>
                        <a:rPr kumimoji="1" lang="ja-JP" altLang="en-US" sz="1600"/>
                        <a:t>　スーパーで買い物。</a:t>
                      </a:r>
                      <a:endParaRPr kumimoji="1" lang="en-US" altLang="ja-JP" sz="1600"/>
                    </a:p>
                    <a:p>
                      <a:pPr>
                        <a:lnSpc>
                          <a:spcPts val="1900"/>
                        </a:lnSpc>
                      </a:pPr>
                      <a:r>
                        <a:rPr kumimoji="1" lang="en-US" altLang="ja-JP" sz="1600"/>
                        <a:t>19:30</a:t>
                      </a:r>
                      <a:r>
                        <a:rPr kumimoji="1" lang="ja-JP" altLang="en-US" sz="1600"/>
                        <a:t>　帰宅。</a:t>
                      </a:r>
                      <a:endParaRPr kumimoji="1" lang="en-US" altLang="ja-JP" sz="1600"/>
                    </a:p>
                    <a:p>
                      <a:pPr>
                        <a:lnSpc>
                          <a:spcPts val="1900"/>
                        </a:lnSpc>
                      </a:pPr>
                      <a:endParaRPr kumimoji="1" lang="en-US" altLang="ja-JP" sz="1600"/>
                    </a:p>
                    <a:p>
                      <a:pPr>
                        <a:lnSpc>
                          <a:spcPts val="1900"/>
                        </a:lnSpc>
                      </a:pPr>
                      <a:r>
                        <a:rPr kumimoji="1" lang="en-US" altLang="ja-JP" sz="1600"/>
                        <a:t>5</a:t>
                      </a:r>
                      <a:r>
                        <a:rPr kumimoji="1" lang="ja-JP" altLang="en-US" sz="1600"/>
                        <a:t>：</a:t>
                      </a:r>
                      <a:r>
                        <a:rPr kumimoji="1" lang="en-US" altLang="ja-JP" sz="1600"/>
                        <a:t>00</a:t>
                      </a:r>
                      <a:r>
                        <a:rPr kumimoji="1" lang="ja-JP" altLang="en-US" sz="1600"/>
                        <a:t>　発熱。</a:t>
                      </a:r>
                      <a:r>
                        <a:rPr kumimoji="1" lang="en-US" altLang="ja-JP" sz="1600"/>
                        <a:t>38</a:t>
                      </a:r>
                      <a:r>
                        <a:rPr kumimoji="1" lang="ja-JP" altLang="en-US" sz="1600"/>
                        <a:t>度、簡易検査で「コロナ陽性」判明。</a:t>
                      </a:r>
                      <a:endParaRPr kumimoji="1" lang="en-US" altLang="ja-JP" sz="1600"/>
                    </a:p>
                    <a:p>
                      <a:pPr>
                        <a:lnSpc>
                          <a:spcPts val="1900"/>
                        </a:lnSpc>
                      </a:pPr>
                      <a:r>
                        <a:rPr kumimoji="1" lang="ja-JP" altLang="en-US" sz="1600"/>
                        <a:t>　　　　湯水施設長に連絡し、休み。</a:t>
                      </a:r>
                      <a:endParaRPr kumimoji="1" lang="en-US" altLang="ja-JP" sz="1600"/>
                    </a:p>
                  </a:txBody>
                  <a:tcPr/>
                </a:tc>
                <a:tc>
                  <a:txBody>
                    <a:bodyPr/>
                    <a:lstStyle/>
                    <a:p>
                      <a:pPr>
                        <a:lnSpc>
                          <a:spcPts val="1900"/>
                        </a:lnSpc>
                      </a:pPr>
                      <a:endParaRPr kumimoji="1" lang="en-US" altLang="ja-JP" sz="1600"/>
                    </a:p>
                    <a:p>
                      <a:pPr>
                        <a:lnSpc>
                          <a:spcPts val="1900"/>
                        </a:lnSpc>
                      </a:pPr>
                      <a:endParaRPr kumimoji="1" lang="en-US" altLang="ja-JP" sz="1600"/>
                    </a:p>
                    <a:p>
                      <a:pPr>
                        <a:lnSpc>
                          <a:spcPts val="1900"/>
                        </a:lnSpc>
                      </a:pPr>
                      <a:endParaRPr kumimoji="1" lang="en-US" altLang="ja-JP" sz="1600"/>
                    </a:p>
                    <a:p>
                      <a:pPr>
                        <a:lnSpc>
                          <a:spcPts val="1900"/>
                        </a:lnSpc>
                      </a:pPr>
                      <a:endParaRPr kumimoji="1" lang="en-US" altLang="ja-JP" sz="1600"/>
                    </a:p>
                    <a:p>
                      <a:pPr>
                        <a:lnSpc>
                          <a:spcPts val="1900"/>
                        </a:lnSpc>
                      </a:pPr>
                      <a:r>
                        <a:rPr kumimoji="1" lang="ja-JP" altLang="en-US" sz="1600"/>
                        <a:t>３階入所者３名</a:t>
                      </a:r>
                      <a:endParaRPr kumimoji="1" lang="en-US" altLang="ja-JP" sz="1600"/>
                    </a:p>
                    <a:p>
                      <a:pPr>
                        <a:lnSpc>
                          <a:spcPts val="1900"/>
                        </a:lnSpc>
                      </a:pPr>
                      <a:r>
                        <a:rPr kumimoji="1" lang="ja-JP" altLang="en-US" sz="1600"/>
                        <a:t>・石清水氏</a:t>
                      </a:r>
                      <a:endParaRPr kumimoji="1" lang="en-US" altLang="ja-JP" sz="1600"/>
                    </a:p>
                    <a:p>
                      <a:pPr>
                        <a:lnSpc>
                          <a:spcPts val="1900"/>
                        </a:lnSpc>
                      </a:pPr>
                      <a:r>
                        <a:rPr kumimoji="1" lang="ja-JP" altLang="en-US" sz="1600"/>
                        <a:t>・加藤氏</a:t>
                      </a:r>
                      <a:endParaRPr kumimoji="1" lang="en-US" altLang="ja-JP" sz="1600"/>
                    </a:p>
                    <a:p>
                      <a:pPr>
                        <a:lnSpc>
                          <a:spcPts val="1900"/>
                        </a:lnSpc>
                      </a:pPr>
                      <a:r>
                        <a:rPr kumimoji="1" lang="ja-JP" altLang="en-US" sz="1600"/>
                        <a:t>・山田氏</a:t>
                      </a:r>
                      <a:endParaRPr kumimoji="1" lang="en-US" altLang="ja-JP" sz="1600"/>
                    </a:p>
                    <a:p>
                      <a:pPr>
                        <a:lnSpc>
                          <a:spcPts val="1900"/>
                        </a:lnSpc>
                      </a:pPr>
                      <a:endParaRPr kumimoji="1" lang="en-US" altLang="ja-JP" sz="1600"/>
                    </a:p>
                    <a:p>
                      <a:pPr>
                        <a:lnSpc>
                          <a:spcPts val="1900"/>
                        </a:lnSpc>
                      </a:pPr>
                      <a:r>
                        <a:rPr kumimoji="1" lang="ja-JP" altLang="en-US" sz="1600"/>
                        <a:t>同僚１名（</a:t>
                      </a:r>
                      <a:r>
                        <a:rPr kumimoji="1" lang="en-US" altLang="ja-JP" sz="1600"/>
                        <a:t>D</a:t>
                      </a:r>
                      <a:r>
                        <a:rPr kumimoji="1" lang="ja-JP" altLang="en-US" sz="1600"/>
                        <a:t>氏）</a:t>
                      </a:r>
                      <a:endParaRPr kumimoji="1" lang="en-US" altLang="ja-JP" sz="1600"/>
                    </a:p>
                    <a:p>
                      <a:pPr>
                        <a:lnSpc>
                          <a:spcPts val="1900"/>
                        </a:lnSpc>
                      </a:pPr>
                      <a:endParaRPr kumimoji="1" lang="en-US" altLang="ja-JP" sz="1600"/>
                    </a:p>
                    <a:p>
                      <a:pPr>
                        <a:lnSpc>
                          <a:spcPts val="1900"/>
                        </a:lnSpc>
                      </a:pPr>
                      <a:r>
                        <a:rPr kumimoji="1" lang="ja-JP" altLang="en-US" sz="1600"/>
                        <a:t>入所者５名</a:t>
                      </a:r>
                      <a:endParaRPr kumimoji="1" lang="en-US" altLang="ja-JP" sz="1600"/>
                    </a:p>
                    <a:p>
                      <a:pPr>
                        <a:lnSpc>
                          <a:spcPts val="1900"/>
                        </a:lnSpc>
                      </a:pPr>
                      <a:endParaRPr kumimoji="1" lang="en-US" altLang="ja-JP" sz="1600"/>
                    </a:p>
                    <a:p>
                      <a:pPr>
                        <a:lnSpc>
                          <a:spcPts val="1900"/>
                        </a:lnSpc>
                      </a:pPr>
                      <a:endParaRPr kumimoji="1" lang="en-US" altLang="ja-JP" sz="1600"/>
                    </a:p>
                    <a:p>
                      <a:pPr>
                        <a:lnSpc>
                          <a:spcPts val="1900"/>
                        </a:lnSpc>
                      </a:pPr>
                      <a:endParaRPr kumimoji="1" lang="en-US" altLang="ja-JP" sz="1600"/>
                    </a:p>
                    <a:p>
                      <a:pPr marL="0" marR="0" lvl="0" indent="0" algn="l" defTabSz="457200" rtl="0" eaLnBrk="1" fontAlgn="auto" latinLnBrk="0" hangingPunct="1">
                        <a:lnSpc>
                          <a:spcPts val="1900"/>
                        </a:lnSpc>
                        <a:spcBef>
                          <a:spcPts val="0"/>
                        </a:spcBef>
                        <a:spcAft>
                          <a:spcPts val="0"/>
                        </a:spcAft>
                        <a:buClrTx/>
                        <a:buSzTx/>
                        <a:buFontTx/>
                        <a:buNone/>
                        <a:tabLst/>
                        <a:defRPr/>
                      </a:pPr>
                      <a:r>
                        <a:rPr kumimoji="1" lang="ja-JP" altLang="en-US" sz="1600"/>
                        <a:t>同僚２名（</a:t>
                      </a:r>
                      <a:r>
                        <a:rPr kumimoji="1" lang="en-US" altLang="ja-JP" sz="1600"/>
                        <a:t>B</a:t>
                      </a:r>
                      <a:r>
                        <a:rPr kumimoji="1" lang="ja-JP" altLang="en-US" sz="1600"/>
                        <a:t>氏、</a:t>
                      </a:r>
                      <a:r>
                        <a:rPr kumimoji="1" lang="en-US" altLang="ja-JP" sz="1600"/>
                        <a:t>L</a:t>
                      </a:r>
                      <a:r>
                        <a:rPr kumimoji="1" lang="ja-JP" altLang="en-US" sz="1600"/>
                        <a:t>氏）</a:t>
                      </a:r>
                      <a:endParaRPr kumimoji="1" lang="en-US" altLang="ja-JP" sz="1600"/>
                    </a:p>
                    <a:p>
                      <a:pPr>
                        <a:lnSpc>
                          <a:spcPts val="1900"/>
                        </a:lnSpc>
                      </a:pPr>
                      <a:endParaRPr kumimoji="1" lang="en-US" altLang="ja-JP"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a:t>無</a:t>
                      </a: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a:t>有</a:t>
                      </a: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a:t>無</a:t>
                      </a: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a:t>有</a:t>
                      </a: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p>
                  </a:txBody>
                  <a:tcPr/>
                </a:tc>
                <a:extLst>
                  <a:ext uri="{0D108BD9-81ED-4DB2-BD59-A6C34878D82A}">
                    <a16:rowId xmlns:a16="http://schemas.microsoft.com/office/drawing/2014/main" val="2373839034"/>
                  </a:ext>
                </a:extLst>
              </a:tr>
            </a:tbl>
          </a:graphicData>
        </a:graphic>
      </p:graphicFrame>
      <p:cxnSp>
        <p:nvCxnSpPr>
          <p:cNvPr id="7" name="直線矢印コネクタ 6"/>
          <p:cNvCxnSpPr>
            <a:cxnSpLocks/>
          </p:cNvCxnSpPr>
          <p:nvPr/>
        </p:nvCxnSpPr>
        <p:spPr>
          <a:xfrm>
            <a:off x="10260325" y="1722854"/>
            <a:ext cx="0" cy="15930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爆発: 14 pt 4">
            <a:extLst>
              <a:ext uri="{FF2B5EF4-FFF2-40B4-BE49-F238E27FC236}">
                <a16:creationId xmlns:a16="http://schemas.microsoft.com/office/drawing/2014/main" id="{DB5A4D7B-6B74-03D2-6878-1E9C2EBF9CD2}"/>
              </a:ext>
            </a:extLst>
          </p:cNvPr>
          <p:cNvSpPr/>
          <p:nvPr/>
        </p:nvSpPr>
        <p:spPr>
          <a:xfrm>
            <a:off x="258009" y="5448693"/>
            <a:ext cx="1438269" cy="115752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F0000"/>
                </a:solidFill>
                <a:effectLst/>
                <a:uLnTx/>
                <a:uFillTx/>
                <a:latin typeface="Trebuchet MS"/>
                <a:ea typeface="メイリオ" panose="020B0604030504040204" pitchFamily="50" charset="-128"/>
                <a:cs typeface="+mn-cs"/>
              </a:rPr>
              <a:t>発症</a:t>
            </a:r>
          </a:p>
        </p:txBody>
      </p:sp>
      <p:cxnSp>
        <p:nvCxnSpPr>
          <p:cNvPr id="9" name="直線矢印コネクタ 8">
            <a:extLst>
              <a:ext uri="{FF2B5EF4-FFF2-40B4-BE49-F238E27FC236}">
                <a16:creationId xmlns:a16="http://schemas.microsoft.com/office/drawing/2014/main" id="{F3B2271E-327F-A88C-B51E-9FA3291AB9C0}"/>
              </a:ext>
            </a:extLst>
          </p:cNvPr>
          <p:cNvCxnSpPr>
            <a:cxnSpLocks/>
          </p:cNvCxnSpPr>
          <p:nvPr/>
        </p:nvCxnSpPr>
        <p:spPr>
          <a:xfrm>
            <a:off x="10260325" y="4165967"/>
            <a:ext cx="0" cy="2057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1" name="オーディオ 20">
            <a:hlinkClick r:id="" action="ppaction://media"/>
            <a:extLst>
              <a:ext uri="{FF2B5EF4-FFF2-40B4-BE49-F238E27FC236}">
                <a16:creationId xmlns:a16="http://schemas.microsoft.com/office/drawing/2014/main" id="{14FBF81D-322A-9C32-45AD-4008961181CB}"/>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4280999"/>
      </p:ext>
    </p:extLst>
  </p:cSld>
  <p:clrMapOvr>
    <a:masterClrMapping/>
  </p:clrMapOvr>
  <mc:AlternateContent xmlns:mc="http://schemas.openxmlformats.org/markup-compatibility/2006" xmlns:p14="http://schemas.microsoft.com/office/powerpoint/2010/main">
    <mc:Choice Requires="p14">
      <p:transition spd="slow" p14:dur="2000" advTm="94464"/>
    </mc:Choice>
    <mc:Fallback xmlns="">
      <p:transition spd="slow" advTm="94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0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b="1">
                <a:solidFill>
                  <a:schemeClr val="bg1"/>
                </a:solidFill>
                <a:latin typeface="BIZ UDゴシック" panose="020B0400000000000000" pitchFamily="49" charset="-128"/>
                <a:ea typeface="BIZ UDゴシック" panose="020B0400000000000000" pitchFamily="49" charset="-128"/>
              </a:rPr>
              <a:t>サザエさんの動線</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26</a:t>
            </a:fld>
            <a:endParaRPr kumimoji="1" lang="ja-JP" altLang="en-US"/>
          </a:p>
        </p:txBody>
      </p:sp>
      <p:pic>
        <p:nvPicPr>
          <p:cNvPr id="5" name="図 4"/>
          <p:cNvPicPr>
            <a:picLocks noChangeAspect="1"/>
          </p:cNvPicPr>
          <p:nvPr/>
        </p:nvPicPr>
        <p:blipFill>
          <a:blip r:embed="rId5"/>
          <a:stretch>
            <a:fillRect/>
          </a:stretch>
        </p:blipFill>
        <p:spPr>
          <a:xfrm>
            <a:off x="457200" y="874991"/>
            <a:ext cx="11057466" cy="5481362"/>
          </a:xfrm>
          <a:prstGeom prst="rect">
            <a:avLst/>
          </a:prstGeom>
        </p:spPr>
      </p:pic>
      <p:cxnSp>
        <p:nvCxnSpPr>
          <p:cNvPr id="9" name="直線コネクタ 8"/>
          <p:cNvCxnSpPr/>
          <p:nvPr/>
        </p:nvCxnSpPr>
        <p:spPr>
          <a:xfrm flipH="1">
            <a:off x="8341895" y="4748463"/>
            <a:ext cx="1862444" cy="0"/>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直線コネクタ 9"/>
          <p:cNvCxnSpPr/>
          <p:nvPr/>
        </p:nvCxnSpPr>
        <p:spPr>
          <a:xfrm>
            <a:off x="7949868" y="4748463"/>
            <a:ext cx="32083" cy="625642"/>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直線矢印コネクタ 12"/>
          <p:cNvCxnSpPr/>
          <p:nvPr/>
        </p:nvCxnSpPr>
        <p:spPr>
          <a:xfrm>
            <a:off x="8373979" y="4732421"/>
            <a:ext cx="32084" cy="6416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5871412" y="4732421"/>
            <a:ext cx="2110539" cy="16042"/>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直線コネクタ 20"/>
          <p:cNvCxnSpPr/>
          <p:nvPr/>
        </p:nvCxnSpPr>
        <p:spPr>
          <a:xfrm flipH="1" flipV="1">
            <a:off x="5871411" y="3669217"/>
            <a:ext cx="24064" cy="1122947"/>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直線矢印コネクタ 25"/>
          <p:cNvCxnSpPr/>
          <p:nvPr/>
        </p:nvCxnSpPr>
        <p:spPr>
          <a:xfrm flipH="1">
            <a:off x="5325979" y="3669216"/>
            <a:ext cx="54465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8689808" y="4146197"/>
            <a:ext cx="641685" cy="523220"/>
          </a:xfrm>
          <a:prstGeom prst="rect">
            <a:avLst/>
          </a:prstGeom>
          <a:noFill/>
        </p:spPr>
        <p:txBody>
          <a:bodyPr wrap="square" rtlCol="0">
            <a:spAutoFit/>
          </a:bodyPr>
          <a:lstStyle/>
          <a:p>
            <a:r>
              <a:rPr kumimoji="1" lang="ja-JP" altLang="en-US" sz="2800" b="1">
                <a:solidFill>
                  <a:srgbClr val="FF0000"/>
                </a:solidFill>
              </a:rPr>
              <a:t>①</a:t>
            </a:r>
          </a:p>
        </p:txBody>
      </p:sp>
      <p:sp>
        <p:nvSpPr>
          <p:cNvPr id="30" name="テキスト ボックス 29"/>
          <p:cNvSpPr txBox="1"/>
          <p:nvPr/>
        </p:nvSpPr>
        <p:spPr>
          <a:xfrm>
            <a:off x="6433609" y="4230689"/>
            <a:ext cx="641685" cy="523220"/>
          </a:xfrm>
          <a:prstGeom prst="rect">
            <a:avLst/>
          </a:prstGeom>
          <a:noFill/>
        </p:spPr>
        <p:txBody>
          <a:bodyPr wrap="square" rtlCol="0">
            <a:spAutoFit/>
          </a:bodyPr>
          <a:lstStyle/>
          <a:p>
            <a:r>
              <a:rPr lang="ja-JP" altLang="en-US" sz="2800" b="1">
                <a:solidFill>
                  <a:srgbClr val="FF0000"/>
                </a:solidFill>
              </a:rPr>
              <a:t>②</a:t>
            </a:r>
            <a:endParaRPr kumimoji="1" lang="ja-JP" altLang="en-US" sz="2800" b="1">
              <a:solidFill>
                <a:srgbClr val="FF0000"/>
              </a:solidFill>
            </a:endParaRPr>
          </a:p>
        </p:txBody>
      </p:sp>
      <p:pic>
        <p:nvPicPr>
          <p:cNvPr id="16" name="オーディオ 15">
            <a:hlinkClick r:id="" action="ppaction://media"/>
            <a:extLst>
              <a:ext uri="{FF2B5EF4-FFF2-40B4-BE49-F238E27FC236}">
                <a16:creationId xmlns:a16="http://schemas.microsoft.com/office/drawing/2014/main" id="{08417AEC-372E-7517-CB5A-1642944BBDFA}"/>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3223550"/>
      </p:ext>
    </p:extLst>
  </p:cSld>
  <p:clrMapOvr>
    <a:masterClrMapping/>
  </p:clrMapOvr>
  <mc:AlternateContent xmlns:mc="http://schemas.openxmlformats.org/markup-compatibility/2006" xmlns:p14="http://schemas.microsoft.com/office/powerpoint/2010/main">
    <mc:Choice Requires="p14">
      <p:transition spd="slow" p14:dur="2000" advTm="18889"/>
    </mc:Choice>
    <mc:Fallback xmlns="">
      <p:transition spd="slow" advTm="18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図 13"/>
          <p:cNvPicPr>
            <a:picLocks noChangeAspect="1"/>
          </p:cNvPicPr>
          <p:nvPr/>
        </p:nvPicPr>
        <p:blipFill>
          <a:blip r:embed="rId5"/>
          <a:stretch>
            <a:fillRect/>
          </a:stretch>
        </p:blipFill>
        <p:spPr>
          <a:xfrm>
            <a:off x="1524001" y="1757459"/>
            <a:ext cx="8946375" cy="4990918"/>
          </a:xfrm>
          <a:prstGeom prst="rect">
            <a:avLst/>
          </a:prstGeom>
        </p:spPr>
      </p:pic>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b="1">
                <a:solidFill>
                  <a:schemeClr val="bg1"/>
                </a:solidFill>
                <a:latin typeface="BIZ UDゴシック" panose="020B0400000000000000" pitchFamily="49" charset="-128"/>
                <a:ea typeface="BIZ UDゴシック" panose="020B0400000000000000" pitchFamily="49" charset="-128"/>
              </a:rPr>
              <a:t>サザエさんの動線</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27</a:t>
            </a:fld>
            <a:endParaRPr kumimoji="1" lang="ja-JP" altLang="en-US"/>
          </a:p>
        </p:txBody>
      </p:sp>
      <p:cxnSp>
        <p:nvCxnSpPr>
          <p:cNvPr id="9" name="直線コネクタ 8"/>
          <p:cNvCxnSpPr/>
          <p:nvPr/>
        </p:nvCxnSpPr>
        <p:spPr>
          <a:xfrm flipH="1" flipV="1">
            <a:off x="8678779" y="3914275"/>
            <a:ext cx="1039728" cy="11615"/>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直線コネクタ 9"/>
          <p:cNvCxnSpPr/>
          <p:nvPr/>
        </p:nvCxnSpPr>
        <p:spPr>
          <a:xfrm flipH="1">
            <a:off x="8672485" y="2871538"/>
            <a:ext cx="6295" cy="1083619"/>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直線矢印コネクタ 12"/>
          <p:cNvCxnSpPr/>
          <p:nvPr/>
        </p:nvCxnSpPr>
        <p:spPr>
          <a:xfrm>
            <a:off x="6343149" y="2883447"/>
            <a:ext cx="32084" cy="6416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6297752" y="2871537"/>
            <a:ext cx="2431882" cy="4061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
        <p:nvSpPr>
          <p:cNvPr id="29" name="テキスト ボックス 28"/>
          <p:cNvSpPr txBox="1"/>
          <p:nvPr/>
        </p:nvSpPr>
        <p:spPr>
          <a:xfrm>
            <a:off x="8027652" y="3478867"/>
            <a:ext cx="641685" cy="523220"/>
          </a:xfrm>
          <a:prstGeom prst="rect">
            <a:avLst/>
          </a:prstGeom>
          <a:noFill/>
        </p:spPr>
        <p:txBody>
          <a:bodyPr wrap="square" rtlCol="0">
            <a:spAutoFit/>
          </a:bodyPr>
          <a:lstStyle/>
          <a:p>
            <a:r>
              <a:rPr lang="ja-JP" altLang="en-US" sz="2800" b="1">
                <a:solidFill>
                  <a:srgbClr val="FF0000"/>
                </a:solidFill>
              </a:rPr>
              <a:t>④</a:t>
            </a:r>
            <a:endParaRPr kumimoji="1" lang="ja-JP" altLang="en-US" sz="2800" b="1">
              <a:solidFill>
                <a:srgbClr val="FF0000"/>
              </a:solidFill>
            </a:endParaRPr>
          </a:p>
        </p:txBody>
      </p:sp>
      <p:sp>
        <p:nvSpPr>
          <p:cNvPr id="30" name="テキスト ボックス 29"/>
          <p:cNvSpPr txBox="1"/>
          <p:nvPr/>
        </p:nvSpPr>
        <p:spPr>
          <a:xfrm>
            <a:off x="6662348" y="2368624"/>
            <a:ext cx="618624" cy="523220"/>
          </a:xfrm>
          <a:prstGeom prst="rect">
            <a:avLst/>
          </a:prstGeom>
          <a:noFill/>
        </p:spPr>
        <p:txBody>
          <a:bodyPr wrap="square" rtlCol="0">
            <a:spAutoFit/>
          </a:bodyPr>
          <a:lstStyle/>
          <a:p>
            <a:r>
              <a:rPr lang="ja-JP" altLang="en-US" sz="2800" b="1">
                <a:solidFill>
                  <a:srgbClr val="FF0000"/>
                </a:solidFill>
              </a:rPr>
              <a:t>③</a:t>
            </a:r>
            <a:endParaRPr kumimoji="1" lang="ja-JP" altLang="en-US" sz="2800" b="1">
              <a:solidFill>
                <a:srgbClr val="FF0000"/>
              </a:solidFill>
            </a:endParaRPr>
          </a:p>
        </p:txBody>
      </p:sp>
      <p:sp>
        <p:nvSpPr>
          <p:cNvPr id="11" name="円/楕円 10"/>
          <p:cNvSpPr/>
          <p:nvPr/>
        </p:nvSpPr>
        <p:spPr>
          <a:xfrm>
            <a:off x="7162579" y="3081442"/>
            <a:ext cx="1055269" cy="6242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7570272" y="835355"/>
            <a:ext cx="641685" cy="523220"/>
          </a:xfrm>
          <a:prstGeom prst="rect">
            <a:avLst/>
          </a:prstGeom>
          <a:noFill/>
        </p:spPr>
        <p:txBody>
          <a:bodyPr wrap="square" rtlCol="0">
            <a:spAutoFit/>
          </a:bodyPr>
          <a:lstStyle/>
          <a:p>
            <a:r>
              <a:rPr lang="ja-JP" altLang="en-US" sz="2800" b="1">
                <a:solidFill>
                  <a:srgbClr val="FF0000"/>
                </a:solidFill>
              </a:rPr>
              <a:t>⑤</a:t>
            </a:r>
            <a:endParaRPr kumimoji="1" lang="ja-JP" altLang="en-US" sz="2800" b="1">
              <a:solidFill>
                <a:srgbClr val="FF0000"/>
              </a:solidFill>
            </a:endParaRPr>
          </a:p>
        </p:txBody>
      </p:sp>
      <p:sp>
        <p:nvSpPr>
          <p:cNvPr id="22" name="円/楕円 21"/>
          <p:cNvSpPr/>
          <p:nvPr/>
        </p:nvSpPr>
        <p:spPr>
          <a:xfrm>
            <a:off x="7324725" y="1977054"/>
            <a:ext cx="2740414" cy="6242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5241537" y="1972806"/>
            <a:ext cx="1133697" cy="6242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左中かっこ 7"/>
          <p:cNvSpPr/>
          <p:nvPr/>
        </p:nvSpPr>
        <p:spPr>
          <a:xfrm rot="5400000">
            <a:off x="7495270" y="-663500"/>
            <a:ext cx="624205" cy="4515536"/>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A1FE20B-A877-42C8-9A5D-1FAF8D00A55E}"/>
              </a:ext>
            </a:extLst>
          </p:cNvPr>
          <p:cNvSpPr txBox="1"/>
          <p:nvPr/>
        </p:nvSpPr>
        <p:spPr>
          <a:xfrm>
            <a:off x="6882412" y="3686443"/>
            <a:ext cx="369332" cy="993207"/>
          </a:xfrm>
          <a:prstGeom prst="rect">
            <a:avLst/>
          </a:prstGeom>
          <a:solidFill>
            <a:schemeClr val="bg1"/>
          </a:solidFill>
          <a:ln>
            <a:noFill/>
          </a:ln>
        </p:spPr>
        <p:txBody>
          <a:bodyPr vert="eaVert" wrap="square" rtlCol="0">
            <a:spAutoFit/>
          </a:bodyPr>
          <a:lstStyle/>
          <a:p>
            <a:r>
              <a:rPr kumimoji="1" lang="ja-JP" altLang="en-US" sz="1200"/>
              <a:t>職員休憩室</a:t>
            </a:r>
          </a:p>
        </p:txBody>
      </p:sp>
      <p:sp>
        <p:nvSpPr>
          <p:cNvPr id="23" name="テキスト ボックス 22"/>
          <p:cNvSpPr txBox="1"/>
          <p:nvPr/>
        </p:nvSpPr>
        <p:spPr>
          <a:xfrm>
            <a:off x="6798194" y="4443055"/>
            <a:ext cx="641685" cy="523220"/>
          </a:xfrm>
          <a:prstGeom prst="rect">
            <a:avLst/>
          </a:prstGeom>
          <a:noFill/>
        </p:spPr>
        <p:txBody>
          <a:bodyPr wrap="square" rtlCol="0">
            <a:spAutoFit/>
          </a:bodyPr>
          <a:lstStyle/>
          <a:p>
            <a:r>
              <a:rPr lang="ja-JP" altLang="en-US" sz="2800" b="1">
                <a:solidFill>
                  <a:srgbClr val="FF0000"/>
                </a:solidFill>
              </a:rPr>
              <a:t>⑥</a:t>
            </a:r>
            <a:endParaRPr kumimoji="1" lang="ja-JP" altLang="en-US" sz="2800" b="1">
              <a:solidFill>
                <a:srgbClr val="FF0000"/>
              </a:solidFill>
            </a:endParaRPr>
          </a:p>
        </p:txBody>
      </p:sp>
      <p:cxnSp>
        <p:nvCxnSpPr>
          <p:cNvPr id="6" name="直線コネクタ 5">
            <a:extLst>
              <a:ext uri="{FF2B5EF4-FFF2-40B4-BE49-F238E27FC236}">
                <a16:creationId xmlns:a16="http://schemas.microsoft.com/office/drawing/2014/main" id="{C36DA25F-947E-EC1E-D9F9-BB86FCB6984A}"/>
              </a:ext>
            </a:extLst>
          </p:cNvPr>
          <p:cNvCxnSpPr/>
          <p:nvPr/>
        </p:nvCxnSpPr>
        <p:spPr>
          <a:xfrm>
            <a:off x="6197600" y="3234519"/>
            <a:ext cx="0" cy="204716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80EF74CA-86F0-0684-3BE5-0733B093FB17}"/>
              </a:ext>
            </a:extLst>
          </p:cNvPr>
          <p:cNvSpPr txBox="1"/>
          <p:nvPr/>
        </p:nvSpPr>
        <p:spPr>
          <a:xfrm>
            <a:off x="5856242" y="3796724"/>
            <a:ext cx="369332" cy="1169551"/>
          </a:xfrm>
          <a:prstGeom prst="rect">
            <a:avLst/>
          </a:prstGeom>
          <a:noFill/>
        </p:spPr>
        <p:txBody>
          <a:bodyPr vert="eaVert" wrap="square" rtlCol="0">
            <a:spAutoFit/>
          </a:bodyPr>
          <a:lstStyle/>
          <a:p>
            <a:r>
              <a:rPr kumimoji="1" lang="ja-JP" altLang="en-US" sz="1200" b="1"/>
              <a:t>ガ　ラ　ス　窓</a:t>
            </a:r>
          </a:p>
        </p:txBody>
      </p:sp>
      <p:pic>
        <p:nvPicPr>
          <p:cNvPr id="26" name="オーディオ 25">
            <a:hlinkClick r:id="" action="ppaction://media"/>
            <a:extLst>
              <a:ext uri="{FF2B5EF4-FFF2-40B4-BE49-F238E27FC236}">
                <a16:creationId xmlns:a16="http://schemas.microsoft.com/office/drawing/2014/main" id="{73A4D3FE-02AD-F79F-7448-53982BF1CAAF}"/>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5012891"/>
      </p:ext>
    </p:extLst>
  </p:cSld>
  <p:clrMapOvr>
    <a:masterClrMapping/>
  </p:clrMapOvr>
  <mc:AlternateContent xmlns:mc="http://schemas.openxmlformats.org/markup-compatibility/2006" xmlns:p14="http://schemas.microsoft.com/office/powerpoint/2010/main">
    <mc:Choice Requires="p14">
      <p:transition spd="slow" p14:dur="2000" advTm="30703"/>
    </mc:Choice>
    <mc:Fallback xmlns="">
      <p:transition spd="slow" advTm="30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更衣室（朝）の状況</a:t>
            </a:r>
            <a:r>
              <a:rPr lang="en-US" altLang="ja-JP" b="1">
                <a:solidFill>
                  <a:schemeClr val="bg1"/>
                </a:solidFill>
                <a:latin typeface="BIZ UDゴシック" panose="020B0400000000000000" pitchFamily="49" charset="-128"/>
                <a:ea typeface="BIZ UDゴシック" panose="020B0400000000000000" pitchFamily="49" charset="-128"/>
              </a:rPr>
              <a:t>】</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160257" y="1292780"/>
            <a:ext cx="7440754" cy="5919845"/>
          </a:xfrm>
        </p:spPr>
        <p:txBody>
          <a:bodyPr>
            <a:noAutofit/>
          </a:bodyPr>
          <a:lstStyle/>
          <a:p>
            <a:pPr marL="0" indent="0">
              <a:buNone/>
            </a:pPr>
            <a:r>
              <a:rPr lang="ja-JP" altLang="en-US" sz="2600">
                <a:latin typeface="+mn-ea"/>
              </a:rPr>
              <a:t>●１０月４日</a:t>
            </a:r>
            <a:endParaRPr lang="en-US" altLang="ja-JP" sz="2600">
              <a:latin typeface="+mn-ea"/>
            </a:endParaRPr>
          </a:p>
          <a:p>
            <a:pPr marL="0" indent="0">
              <a:buNone/>
            </a:pPr>
            <a:r>
              <a:rPr lang="ja-JP" altLang="en-US" sz="2600">
                <a:latin typeface="+mn-ea"/>
              </a:rPr>
              <a:t>　・サザエさんは朝</a:t>
            </a:r>
            <a:r>
              <a:rPr lang="en-US" altLang="ja-JP" sz="2600">
                <a:latin typeface="+mn-ea"/>
              </a:rPr>
              <a:t>8:40</a:t>
            </a:r>
            <a:r>
              <a:rPr lang="ja-JP" altLang="en-US" sz="2600">
                <a:latin typeface="+mn-ea"/>
              </a:rPr>
              <a:t>に出勤し更衣室で</a:t>
            </a:r>
            <a:endParaRPr lang="en-US" altLang="ja-JP" sz="2600">
              <a:latin typeface="+mn-ea"/>
            </a:endParaRPr>
          </a:p>
          <a:p>
            <a:pPr marL="0" indent="0">
              <a:buNone/>
            </a:pPr>
            <a:r>
              <a:rPr lang="ja-JP" altLang="en-US" sz="2600">
                <a:latin typeface="+mn-ea"/>
              </a:rPr>
              <a:t>　　着替え。（</a:t>
            </a:r>
            <a:r>
              <a:rPr lang="en-US" altLang="ja-JP" sz="2600">
                <a:latin typeface="+mn-ea"/>
              </a:rPr>
              <a:t>10</a:t>
            </a:r>
            <a:r>
              <a:rPr lang="ja-JP" altLang="en-US" sz="2600">
                <a:latin typeface="+mn-ea"/>
              </a:rPr>
              <a:t>～</a:t>
            </a:r>
            <a:r>
              <a:rPr lang="en-US" altLang="ja-JP" sz="2600">
                <a:latin typeface="+mn-ea"/>
              </a:rPr>
              <a:t>15</a:t>
            </a:r>
            <a:r>
              <a:rPr lang="ja-JP" altLang="en-US" sz="2600">
                <a:latin typeface="+mn-ea"/>
              </a:rPr>
              <a:t>分）</a:t>
            </a:r>
            <a:endParaRPr lang="en-US" altLang="ja-JP" sz="2600">
              <a:latin typeface="+mn-ea"/>
            </a:endParaRPr>
          </a:p>
          <a:p>
            <a:pPr marL="0" indent="0">
              <a:buNone/>
            </a:pPr>
            <a:r>
              <a:rPr lang="ja-JP" altLang="en-US" sz="2600">
                <a:latin typeface="+mn-ea"/>
              </a:rPr>
              <a:t>　・更衣室は狭く、窓は防犯上、常時締め切り。</a:t>
            </a:r>
            <a:endParaRPr lang="en-US" altLang="ja-JP" sz="2600">
              <a:latin typeface="+mn-ea"/>
            </a:endParaRPr>
          </a:p>
          <a:p>
            <a:pPr marL="0" indent="0">
              <a:buNone/>
            </a:pPr>
            <a:r>
              <a:rPr lang="ja-JP" altLang="en-US" sz="2600">
                <a:latin typeface="+mn-ea"/>
              </a:rPr>
              <a:t>　・換気扇は常時運転。</a:t>
            </a:r>
            <a:endParaRPr lang="en-US" altLang="ja-JP" sz="2600">
              <a:latin typeface="+mn-ea"/>
            </a:endParaRPr>
          </a:p>
          <a:p>
            <a:pPr marL="0" indent="0">
              <a:buNone/>
            </a:pPr>
            <a:r>
              <a:rPr lang="ja-JP" altLang="en-US" sz="2600">
                <a:latin typeface="+mn-ea"/>
              </a:rPr>
              <a:t>　・マスクは着替え中は外す。</a:t>
            </a:r>
            <a:endParaRPr lang="en-US" altLang="ja-JP" sz="2600">
              <a:latin typeface="+mn-ea"/>
            </a:endParaRPr>
          </a:p>
          <a:p>
            <a:pPr marL="0" indent="0">
              <a:buNone/>
            </a:pPr>
            <a:r>
              <a:rPr lang="ja-JP" altLang="en-US" sz="2600">
                <a:latin typeface="+mn-ea"/>
              </a:rPr>
              <a:t>　・入浴介助の着替えに来た</a:t>
            </a:r>
            <a:r>
              <a:rPr lang="en-US" altLang="ja-JP" sz="2600">
                <a:latin typeface="+mn-ea"/>
              </a:rPr>
              <a:t>A</a:t>
            </a:r>
            <a:r>
              <a:rPr lang="ja-JP" altLang="en-US" sz="2600">
                <a:latin typeface="+mn-ea"/>
              </a:rPr>
              <a:t>氏と日勤の</a:t>
            </a:r>
            <a:r>
              <a:rPr lang="en-US" altLang="ja-JP" sz="2600">
                <a:latin typeface="+mn-ea"/>
              </a:rPr>
              <a:t>B</a:t>
            </a:r>
            <a:r>
              <a:rPr lang="ja-JP" altLang="en-US" sz="2600">
                <a:latin typeface="+mn-ea"/>
              </a:rPr>
              <a:t>氏と</a:t>
            </a:r>
            <a:endParaRPr lang="en-US" altLang="ja-JP" sz="2600">
              <a:latin typeface="+mn-ea"/>
            </a:endParaRPr>
          </a:p>
          <a:p>
            <a:pPr marL="0" indent="0">
              <a:buNone/>
            </a:pPr>
            <a:r>
              <a:rPr lang="ja-JP" altLang="en-US" sz="2600">
                <a:latin typeface="+mn-ea"/>
              </a:rPr>
              <a:t>　　喋りながら着替え。</a:t>
            </a:r>
            <a:endParaRPr lang="en-US" altLang="ja-JP" sz="2600">
              <a:latin typeface="+mn-ea"/>
            </a:endParaRPr>
          </a:p>
          <a:p>
            <a:pPr marL="0" indent="0">
              <a:buNone/>
            </a:pPr>
            <a:r>
              <a:rPr lang="ja-JP" altLang="en-US" sz="2600">
                <a:latin typeface="+mn-ea"/>
              </a:rPr>
              <a:t>●１０月５日</a:t>
            </a:r>
            <a:endParaRPr lang="en-US" altLang="ja-JP" sz="2600">
              <a:latin typeface="+mn-ea"/>
            </a:endParaRPr>
          </a:p>
          <a:p>
            <a:pPr marL="0" indent="0">
              <a:buNone/>
            </a:pPr>
            <a:r>
              <a:rPr lang="ja-JP" altLang="en-US" sz="2600">
                <a:latin typeface="+mn-ea"/>
              </a:rPr>
              <a:t>　・一人で着替え。</a:t>
            </a:r>
            <a:endParaRPr lang="en-US" altLang="ja-JP" sz="2600">
              <a:latin typeface="+mn-ea"/>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28</a:t>
            </a:fld>
            <a:endParaRPr kumimoji="1" lang="ja-JP" altLang="en-US"/>
          </a:p>
        </p:txBody>
      </p:sp>
      <p:pic>
        <p:nvPicPr>
          <p:cNvPr id="6" name="図 5"/>
          <p:cNvPicPr>
            <a:picLocks noChangeAspect="1"/>
          </p:cNvPicPr>
          <p:nvPr/>
        </p:nvPicPr>
        <p:blipFill>
          <a:blip r:embed="rId5"/>
          <a:stretch>
            <a:fillRect/>
          </a:stretch>
        </p:blipFill>
        <p:spPr>
          <a:xfrm>
            <a:off x="7600335" y="1292780"/>
            <a:ext cx="4431408" cy="5136429"/>
          </a:xfrm>
          <a:prstGeom prst="rect">
            <a:avLst/>
          </a:prstGeom>
        </p:spPr>
      </p:pic>
      <p:pic>
        <p:nvPicPr>
          <p:cNvPr id="14" name="オーディオ 13">
            <a:hlinkClick r:id="" action="ppaction://media"/>
            <a:extLst>
              <a:ext uri="{FF2B5EF4-FFF2-40B4-BE49-F238E27FC236}">
                <a16:creationId xmlns:a16="http://schemas.microsoft.com/office/drawing/2014/main" id="{752CFACF-0263-18F5-5E9E-816D645D0F17}"/>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5616711"/>
      </p:ext>
    </p:extLst>
  </p:cSld>
  <p:clrMapOvr>
    <a:masterClrMapping/>
  </p:clrMapOvr>
  <mc:AlternateContent xmlns:mc="http://schemas.openxmlformats.org/markup-compatibility/2006" xmlns:p14="http://schemas.microsoft.com/office/powerpoint/2010/main">
    <mc:Choice Requires="p14">
      <p:transition spd="slow" p14:dur="2000" advTm="33709"/>
    </mc:Choice>
    <mc:Fallback xmlns="">
      <p:transition spd="slow" advTm="33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引継ぎ（詰所内）の状況</a:t>
            </a:r>
            <a:r>
              <a:rPr lang="en-US" altLang="ja-JP" b="1">
                <a:solidFill>
                  <a:schemeClr val="bg1"/>
                </a:solidFill>
                <a:latin typeface="BIZ UDゴシック" panose="020B0400000000000000" pitchFamily="49" charset="-128"/>
                <a:ea typeface="BIZ UDゴシック" panose="020B0400000000000000" pitchFamily="49" charset="-128"/>
              </a:rPr>
              <a:t>】</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477078" y="1210817"/>
            <a:ext cx="5905723" cy="5919845"/>
          </a:xfrm>
        </p:spPr>
        <p:txBody>
          <a:bodyPr>
            <a:noAutofit/>
          </a:bodyPr>
          <a:lstStyle/>
          <a:p>
            <a:pPr marL="0" indent="0">
              <a:buNone/>
            </a:pPr>
            <a:r>
              <a:rPr lang="ja-JP" altLang="en-US" sz="2800">
                <a:latin typeface="+mn-ea"/>
              </a:rPr>
              <a:t>・夜勤から日勤、日勤から長夜勤へ</a:t>
            </a:r>
            <a:endParaRPr lang="en-US" altLang="ja-JP" sz="2800">
              <a:latin typeface="+mn-ea"/>
            </a:endParaRPr>
          </a:p>
          <a:p>
            <a:pPr marL="0" indent="0">
              <a:buNone/>
            </a:pPr>
            <a:r>
              <a:rPr lang="ja-JP" altLang="en-US" sz="2800">
                <a:latin typeface="+mn-ea"/>
              </a:rPr>
              <a:t>　の引継ぎは５～１０分以内</a:t>
            </a:r>
            <a:endParaRPr lang="en-US" altLang="ja-JP" sz="2800">
              <a:latin typeface="+mn-ea"/>
            </a:endParaRPr>
          </a:p>
          <a:p>
            <a:pPr marL="0" indent="0">
              <a:buNone/>
            </a:pPr>
            <a:r>
              <a:rPr lang="ja-JP" altLang="en-US" sz="2800">
                <a:latin typeface="+mn-ea"/>
              </a:rPr>
              <a:t>・マスク着用</a:t>
            </a:r>
            <a:endParaRPr lang="en-US" altLang="ja-JP" sz="2800">
              <a:latin typeface="+mn-ea"/>
            </a:endParaRPr>
          </a:p>
          <a:p>
            <a:pPr marL="0" indent="0">
              <a:buNone/>
            </a:pPr>
            <a:r>
              <a:rPr lang="ja-JP" altLang="en-US" sz="2800">
                <a:latin typeface="+mn-ea"/>
              </a:rPr>
              <a:t>・詰所のドアは常時全開</a:t>
            </a:r>
            <a:endParaRPr lang="en-US" altLang="ja-JP" sz="2800">
              <a:latin typeface="+mn-ea"/>
            </a:endParaRPr>
          </a:p>
          <a:p>
            <a:pPr marL="0" indent="0">
              <a:buNone/>
            </a:pPr>
            <a:r>
              <a:rPr lang="ja-JP" altLang="en-US" sz="2800">
                <a:latin typeface="+mn-ea"/>
              </a:rPr>
              <a:t>・サザエさんはほぼ発言なし。</a:t>
            </a:r>
            <a:endParaRPr lang="en-US" altLang="ja-JP" sz="2800">
              <a:latin typeface="+mn-ea"/>
            </a:endParaRPr>
          </a:p>
          <a:p>
            <a:pPr marL="0" indent="0">
              <a:buNone/>
            </a:pPr>
            <a:r>
              <a:rPr lang="ja-JP" altLang="en-US" sz="2800">
                <a:latin typeface="+mn-ea"/>
              </a:rPr>
              <a:t>・職員同士は</a:t>
            </a:r>
            <a:r>
              <a:rPr lang="en-US" altLang="ja-JP" sz="2800">
                <a:latin typeface="+mn-ea"/>
              </a:rPr>
              <a:t>1</a:t>
            </a:r>
            <a:r>
              <a:rPr lang="ja-JP" altLang="en-US" sz="2800">
                <a:latin typeface="+mn-ea"/>
              </a:rPr>
              <a:t>ｍ程度離れている。</a:t>
            </a:r>
            <a:endParaRPr lang="en-US" altLang="ja-JP" sz="2800">
              <a:latin typeface="+mn-ea"/>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29</a:t>
            </a:fld>
            <a:endParaRPr kumimoji="1" lang="ja-JP" altLang="en-US"/>
          </a:p>
        </p:txBody>
      </p:sp>
      <p:pic>
        <p:nvPicPr>
          <p:cNvPr id="7" name="図 6"/>
          <p:cNvPicPr>
            <a:picLocks noChangeAspect="1"/>
          </p:cNvPicPr>
          <p:nvPr/>
        </p:nvPicPr>
        <p:blipFill>
          <a:blip r:embed="rId5"/>
          <a:stretch>
            <a:fillRect/>
          </a:stretch>
        </p:blipFill>
        <p:spPr>
          <a:xfrm>
            <a:off x="6180318" y="1356823"/>
            <a:ext cx="4194815" cy="4997424"/>
          </a:xfrm>
          <a:prstGeom prst="rect">
            <a:avLst/>
          </a:prstGeom>
        </p:spPr>
      </p:pic>
      <p:cxnSp>
        <p:nvCxnSpPr>
          <p:cNvPr id="9" name="直線矢印コネクタ 8"/>
          <p:cNvCxnSpPr/>
          <p:nvPr/>
        </p:nvCxnSpPr>
        <p:spPr>
          <a:xfrm flipH="1">
            <a:off x="7058527" y="2454443"/>
            <a:ext cx="160421" cy="70585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V="1">
            <a:off x="7488657" y="2133601"/>
            <a:ext cx="958417" cy="2214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7684168" y="1764632"/>
            <a:ext cx="593558" cy="369332"/>
          </a:xfrm>
          <a:prstGeom prst="rect">
            <a:avLst/>
          </a:prstGeom>
          <a:noFill/>
        </p:spPr>
        <p:txBody>
          <a:bodyPr wrap="square" rtlCol="0">
            <a:spAutoFit/>
          </a:bodyPr>
          <a:lstStyle/>
          <a:p>
            <a:r>
              <a:rPr kumimoji="1" lang="en-US" altLang="ja-JP"/>
              <a:t>1m</a:t>
            </a:r>
            <a:endParaRPr kumimoji="1" lang="ja-JP" altLang="en-US"/>
          </a:p>
        </p:txBody>
      </p:sp>
      <p:sp>
        <p:nvSpPr>
          <p:cNvPr id="13" name="テキスト ボックス 12"/>
          <p:cNvSpPr txBox="1"/>
          <p:nvPr/>
        </p:nvSpPr>
        <p:spPr>
          <a:xfrm>
            <a:off x="6561220" y="2454442"/>
            <a:ext cx="593558" cy="369332"/>
          </a:xfrm>
          <a:prstGeom prst="rect">
            <a:avLst/>
          </a:prstGeom>
          <a:noFill/>
        </p:spPr>
        <p:txBody>
          <a:bodyPr wrap="square" rtlCol="0">
            <a:spAutoFit/>
          </a:bodyPr>
          <a:lstStyle/>
          <a:p>
            <a:r>
              <a:rPr kumimoji="1" lang="en-US" altLang="ja-JP"/>
              <a:t>1m</a:t>
            </a:r>
            <a:endParaRPr kumimoji="1" lang="ja-JP" altLang="en-US"/>
          </a:p>
        </p:txBody>
      </p:sp>
      <p:sp>
        <p:nvSpPr>
          <p:cNvPr id="15" name="テキスト ボックス 14"/>
          <p:cNvSpPr txBox="1"/>
          <p:nvPr/>
        </p:nvSpPr>
        <p:spPr>
          <a:xfrm>
            <a:off x="6308105" y="1210816"/>
            <a:ext cx="1821685" cy="369332"/>
          </a:xfrm>
          <a:prstGeom prst="rect">
            <a:avLst/>
          </a:prstGeom>
          <a:noFill/>
        </p:spPr>
        <p:txBody>
          <a:bodyPr wrap="square" rtlCol="0">
            <a:spAutoFit/>
          </a:bodyPr>
          <a:lstStyle/>
          <a:p>
            <a:r>
              <a:rPr kumimoji="1" lang="ja-JP" altLang="en-US"/>
              <a:t>ドアは常時全開</a:t>
            </a:r>
          </a:p>
        </p:txBody>
      </p:sp>
      <p:sp>
        <p:nvSpPr>
          <p:cNvPr id="16" name="テキスト ボックス 15"/>
          <p:cNvSpPr txBox="1"/>
          <p:nvPr/>
        </p:nvSpPr>
        <p:spPr>
          <a:xfrm>
            <a:off x="6308105" y="6169581"/>
            <a:ext cx="1821685" cy="369332"/>
          </a:xfrm>
          <a:prstGeom prst="rect">
            <a:avLst/>
          </a:prstGeom>
          <a:noFill/>
        </p:spPr>
        <p:txBody>
          <a:bodyPr wrap="square" rtlCol="0">
            <a:spAutoFit/>
          </a:bodyPr>
          <a:lstStyle/>
          <a:p>
            <a:r>
              <a:rPr kumimoji="1" lang="ja-JP" altLang="en-US"/>
              <a:t>ドアは常時全開</a:t>
            </a:r>
          </a:p>
        </p:txBody>
      </p:sp>
      <p:pic>
        <p:nvPicPr>
          <p:cNvPr id="5" name="図 4">
            <a:extLst>
              <a:ext uri="{FF2B5EF4-FFF2-40B4-BE49-F238E27FC236}">
                <a16:creationId xmlns:a16="http://schemas.microsoft.com/office/drawing/2014/main" id="{B93D8F60-27C0-0C9E-04ED-28D22AC93861}"/>
              </a:ext>
            </a:extLst>
          </p:cNvPr>
          <p:cNvPicPr>
            <a:picLocks noChangeAspect="1"/>
          </p:cNvPicPr>
          <p:nvPr/>
        </p:nvPicPr>
        <p:blipFill>
          <a:blip r:embed="rId6"/>
          <a:stretch>
            <a:fillRect/>
          </a:stretch>
        </p:blipFill>
        <p:spPr>
          <a:xfrm>
            <a:off x="1896894" y="4883700"/>
            <a:ext cx="3935410" cy="1946093"/>
          </a:xfrm>
          <a:prstGeom prst="rect">
            <a:avLst/>
          </a:prstGeom>
        </p:spPr>
      </p:pic>
      <p:sp>
        <p:nvSpPr>
          <p:cNvPr id="6" name="楕円 5">
            <a:extLst>
              <a:ext uri="{FF2B5EF4-FFF2-40B4-BE49-F238E27FC236}">
                <a16:creationId xmlns:a16="http://schemas.microsoft.com/office/drawing/2014/main" id="{0C6D708F-C49A-2AD5-A1E1-8B12D140C75E}"/>
              </a:ext>
            </a:extLst>
          </p:cNvPr>
          <p:cNvSpPr/>
          <p:nvPr/>
        </p:nvSpPr>
        <p:spPr>
          <a:xfrm>
            <a:off x="3784650" y="5390100"/>
            <a:ext cx="901506" cy="101638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a:extLst>
              <a:ext uri="{FF2B5EF4-FFF2-40B4-BE49-F238E27FC236}">
                <a16:creationId xmlns:a16="http://schemas.microsoft.com/office/drawing/2014/main" id="{13420E7B-0593-63B3-C777-1171E4F65908}"/>
              </a:ext>
            </a:extLst>
          </p:cNvPr>
          <p:cNvCxnSpPr>
            <a:cxnSpLocks/>
          </p:cNvCxnSpPr>
          <p:nvPr/>
        </p:nvCxnSpPr>
        <p:spPr>
          <a:xfrm flipV="1">
            <a:off x="4640399" y="4814274"/>
            <a:ext cx="1539919" cy="81624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29878501-1702-3949-5E74-E5D26A667211}"/>
              </a:ext>
            </a:extLst>
          </p:cNvPr>
          <p:cNvCxnSpPr>
            <a:cxnSpLocks/>
          </p:cNvCxnSpPr>
          <p:nvPr/>
        </p:nvCxnSpPr>
        <p:spPr>
          <a:xfrm>
            <a:off x="6445415" y="1522105"/>
            <a:ext cx="0" cy="4647476"/>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pic>
        <p:nvPicPr>
          <p:cNvPr id="24" name="オーディオ 23">
            <a:hlinkClick r:id="" action="ppaction://media"/>
            <a:extLst>
              <a:ext uri="{FF2B5EF4-FFF2-40B4-BE49-F238E27FC236}">
                <a16:creationId xmlns:a16="http://schemas.microsoft.com/office/drawing/2014/main" id="{995FBCD4-E364-0946-10A9-8860B099C9BD}"/>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5881261"/>
      </p:ext>
    </p:extLst>
  </p:cSld>
  <p:clrMapOvr>
    <a:masterClrMapping/>
  </p:clrMapOvr>
  <mc:AlternateContent xmlns:mc="http://schemas.openxmlformats.org/markup-compatibility/2006" xmlns:p14="http://schemas.microsoft.com/office/powerpoint/2010/main">
    <mc:Choice Requires="p14">
      <p:transition spd="slow" p14:dur="2000" advTm="25388"/>
    </mc:Choice>
    <mc:Fallback xmlns="">
      <p:transition spd="slow" advTm="25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EE3AB2F-8463-47E6-9944-1FD479F77D8E}"/>
              </a:ext>
            </a:extLst>
          </p:cNvPr>
          <p:cNvSpPr>
            <a:spLocks noGrp="1"/>
          </p:cNvSpPr>
          <p:nvPr>
            <p:ph idx="1"/>
          </p:nvPr>
        </p:nvSpPr>
        <p:spPr>
          <a:xfrm>
            <a:off x="0" y="0"/>
            <a:ext cx="11582400" cy="6469379"/>
          </a:xfrm>
        </p:spPr>
        <p:txBody>
          <a:bodyPr>
            <a:normAutofit lnSpcReduction="10000"/>
          </a:bodyPr>
          <a:lstStyle/>
          <a:p>
            <a:pPr marL="0" indent="0">
              <a:buNone/>
            </a:pPr>
            <a:endParaRPr kumimoji="1" lang="en-US" altLang="ja-JP" sz="3600" dirty="0"/>
          </a:p>
          <a:p>
            <a:pPr marL="0" indent="0">
              <a:buNone/>
            </a:pPr>
            <a:r>
              <a:rPr kumimoji="1" lang="ja-JP" altLang="en-US" sz="3600" dirty="0"/>
              <a:t>　　　クラスター発生対応からの学び</a:t>
            </a:r>
            <a:endParaRPr kumimoji="1" lang="en-US" altLang="ja-JP" sz="3600" dirty="0"/>
          </a:p>
          <a:p>
            <a:pPr marL="0" indent="0">
              <a:buNone/>
            </a:pPr>
            <a:endParaRPr kumimoji="1" lang="en-US" altLang="ja-JP" sz="3600" dirty="0"/>
          </a:p>
          <a:p>
            <a:pPr marL="0" indent="0">
              <a:buNone/>
            </a:pPr>
            <a:r>
              <a:rPr lang="ja-JP" altLang="en-US" sz="3600" dirty="0"/>
              <a:t>　　　　　　改善したこと</a:t>
            </a:r>
            <a:endParaRPr lang="en-US" altLang="ja-JP" sz="3600" dirty="0"/>
          </a:p>
          <a:p>
            <a:pPr marL="0" indent="0">
              <a:buNone/>
            </a:pPr>
            <a:r>
              <a:rPr lang="ja-JP" altLang="en-US" sz="3600" dirty="0"/>
              <a:t>　　　　　　まだ、解決せず困っていること・・</a:t>
            </a:r>
            <a:endParaRPr lang="en-US" altLang="ja-JP" sz="3600" dirty="0"/>
          </a:p>
          <a:p>
            <a:pPr marL="0" indent="0">
              <a:buNone/>
            </a:pPr>
            <a:r>
              <a:rPr lang="ja-JP" altLang="en-US" sz="3600" dirty="0"/>
              <a:t>　　　　　　</a:t>
            </a:r>
            <a:endParaRPr lang="en-US" altLang="ja-JP" sz="3600" dirty="0"/>
          </a:p>
          <a:p>
            <a:pPr marL="0" indent="0">
              <a:buNone/>
            </a:pPr>
            <a:r>
              <a:rPr lang="ja-JP" altLang="en-US" sz="3600" dirty="0"/>
              <a:t>　　　　　　金津雲雀ケ丘寮　多田さん、牧野さん</a:t>
            </a:r>
            <a:endParaRPr lang="en-US" altLang="ja-JP" sz="3600" dirty="0"/>
          </a:p>
          <a:p>
            <a:pPr marL="0" indent="0">
              <a:buNone/>
            </a:pPr>
            <a:r>
              <a:rPr lang="ja-JP" altLang="en-US" sz="3600" dirty="0"/>
              <a:t>　　　　　　東尋坊ハイツ　　濵田さん、松村さん</a:t>
            </a:r>
            <a:endParaRPr lang="en-US" altLang="ja-JP" sz="3600" dirty="0"/>
          </a:p>
          <a:p>
            <a:pPr marL="0" indent="0">
              <a:buNone/>
            </a:pPr>
            <a:endParaRPr lang="en-US" altLang="ja-JP" sz="3200" dirty="0"/>
          </a:p>
          <a:p>
            <a:pPr marL="0" indent="0">
              <a:buNone/>
            </a:pPr>
            <a:r>
              <a:rPr lang="ja-JP" altLang="en-US" sz="3200" dirty="0"/>
              <a:t>　　　　経験からレベルアップ！</a:t>
            </a:r>
            <a:endParaRPr kumimoji="1" lang="ja-JP" altLang="en-US" dirty="0"/>
          </a:p>
        </p:txBody>
      </p:sp>
      <p:sp>
        <p:nvSpPr>
          <p:cNvPr id="4" name="矢印: 下 3">
            <a:extLst>
              <a:ext uri="{FF2B5EF4-FFF2-40B4-BE49-F238E27FC236}">
                <a16:creationId xmlns:a16="http://schemas.microsoft.com/office/drawing/2014/main" id="{5F712B9D-D5B2-42B5-8B75-B17E42420CC2}"/>
              </a:ext>
            </a:extLst>
          </p:cNvPr>
          <p:cNvSpPr/>
          <p:nvPr/>
        </p:nvSpPr>
        <p:spPr>
          <a:xfrm>
            <a:off x="4374276" y="1140502"/>
            <a:ext cx="815789" cy="422710"/>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1F3E4A4B-7281-4039-A589-2E0E5AC45B5E}"/>
              </a:ext>
            </a:extLst>
          </p:cNvPr>
          <p:cNvSpPr txBox="1"/>
          <p:nvPr/>
        </p:nvSpPr>
        <p:spPr>
          <a:xfrm>
            <a:off x="2850776" y="51636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p:txBody>
      </p:sp>
      <p:sp>
        <p:nvSpPr>
          <p:cNvPr id="2" name="矢印: 下 1">
            <a:extLst>
              <a:ext uri="{FF2B5EF4-FFF2-40B4-BE49-F238E27FC236}">
                <a16:creationId xmlns:a16="http://schemas.microsoft.com/office/drawing/2014/main" id="{74DABDE5-EF70-DB32-5EBA-5012584E868C}"/>
              </a:ext>
            </a:extLst>
          </p:cNvPr>
          <p:cNvSpPr/>
          <p:nvPr/>
        </p:nvSpPr>
        <p:spPr>
          <a:xfrm>
            <a:off x="4200104" y="4872078"/>
            <a:ext cx="815789" cy="422710"/>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Tree>
    <p:extLst>
      <p:ext uri="{BB962C8B-B14F-4D97-AF65-F5344CB8AC3E}">
        <p14:creationId xmlns:p14="http://schemas.microsoft.com/office/powerpoint/2010/main" val="3492943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生活介助の状況</a:t>
            </a:r>
            <a:r>
              <a:rPr lang="en-US" altLang="ja-JP" b="1">
                <a:solidFill>
                  <a:schemeClr val="bg1"/>
                </a:solidFill>
                <a:latin typeface="BIZ UDゴシック" panose="020B0400000000000000" pitchFamily="49" charset="-128"/>
                <a:ea typeface="BIZ UDゴシック" panose="020B0400000000000000" pitchFamily="49" charset="-128"/>
              </a:rPr>
              <a:t>】</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775251" y="1176695"/>
            <a:ext cx="11121375" cy="5919845"/>
          </a:xfrm>
        </p:spPr>
        <p:txBody>
          <a:bodyPr>
            <a:noAutofit/>
          </a:bodyPr>
          <a:lstStyle/>
          <a:p>
            <a:pPr marL="0" indent="0">
              <a:buNone/>
            </a:pPr>
            <a:r>
              <a:rPr lang="ja-JP" altLang="en-US" sz="3200">
                <a:latin typeface="+mn-ea"/>
              </a:rPr>
              <a:t>●１０月４日（９時～１２時、１３時～１</a:t>
            </a:r>
            <a:r>
              <a:rPr lang="en-US" altLang="ja-JP" sz="3200">
                <a:latin typeface="+mn-ea"/>
              </a:rPr>
              <a:t>7</a:t>
            </a:r>
            <a:r>
              <a:rPr lang="ja-JP" altLang="en-US" sz="3200">
                <a:latin typeface="+mn-ea"/>
              </a:rPr>
              <a:t>時半）</a:t>
            </a:r>
            <a:endParaRPr lang="en-US" altLang="ja-JP" sz="3200">
              <a:latin typeface="+mn-ea"/>
            </a:endParaRPr>
          </a:p>
          <a:p>
            <a:pPr marL="0" indent="0">
              <a:buNone/>
            </a:pPr>
            <a:r>
              <a:rPr lang="ja-JP" altLang="en-US" sz="3200">
                <a:latin typeface="+mn-ea"/>
              </a:rPr>
              <a:t>●１０月５日（１３時～１</a:t>
            </a:r>
            <a:r>
              <a:rPr lang="en-US" altLang="ja-JP" sz="3200">
                <a:latin typeface="+mn-ea"/>
              </a:rPr>
              <a:t>7</a:t>
            </a:r>
            <a:r>
              <a:rPr lang="ja-JP" altLang="en-US" sz="3200">
                <a:latin typeface="+mn-ea"/>
              </a:rPr>
              <a:t>時半）</a:t>
            </a:r>
            <a:endParaRPr lang="en-US" altLang="ja-JP" sz="3200">
              <a:latin typeface="+mn-ea"/>
            </a:endParaRPr>
          </a:p>
          <a:p>
            <a:pPr marL="0" indent="0">
              <a:buNone/>
            </a:pPr>
            <a:r>
              <a:rPr lang="ja-JP" altLang="en-US" sz="3200">
                <a:latin typeface="+mn-ea"/>
              </a:rPr>
              <a:t>　・コロナ対策でケアの時間は短時間としている。</a:t>
            </a:r>
            <a:endParaRPr lang="en-US" altLang="ja-JP" sz="3200">
              <a:latin typeface="+mn-ea"/>
            </a:endParaRPr>
          </a:p>
          <a:p>
            <a:pPr marL="0" indent="0">
              <a:buNone/>
            </a:pPr>
            <a:r>
              <a:rPr lang="ja-JP" altLang="en-US" sz="3200">
                <a:latin typeface="+mn-ea"/>
              </a:rPr>
              <a:t>　・生活介助（体位変換、移動介助等）は５～１０分以内</a:t>
            </a:r>
            <a:endParaRPr lang="en-US" altLang="ja-JP" sz="3200">
              <a:latin typeface="+mn-ea"/>
            </a:endParaRPr>
          </a:p>
          <a:p>
            <a:pPr marL="0" indent="0">
              <a:buNone/>
            </a:pPr>
            <a:r>
              <a:rPr lang="ja-JP" altLang="en-US" sz="3200">
                <a:latin typeface="+mn-ea"/>
              </a:rPr>
              <a:t>　・排泄介助（おむつ交換）時はマスク、手袋着用。</a:t>
            </a:r>
            <a:endParaRPr lang="en-US" altLang="ja-JP" sz="3200">
              <a:latin typeface="+mn-ea"/>
            </a:endParaRPr>
          </a:p>
          <a:p>
            <a:pPr marL="0" indent="0">
              <a:buNone/>
            </a:pPr>
            <a:r>
              <a:rPr lang="ja-JP" altLang="en-US" sz="3200">
                <a:latin typeface="+mn-ea"/>
              </a:rPr>
              <a:t>　　窓を開け、換気をした状態で５～１０分以内</a:t>
            </a:r>
            <a:endParaRPr lang="en-US" altLang="ja-JP" sz="3200">
              <a:latin typeface="+mn-ea"/>
            </a:endParaRPr>
          </a:p>
          <a:p>
            <a:pPr marL="0" indent="0">
              <a:buNone/>
            </a:pPr>
            <a:r>
              <a:rPr lang="ja-JP" altLang="en-US" sz="3200">
                <a:latin typeface="+mn-ea"/>
              </a:rPr>
              <a:t>　　（見守り介助５分以内）</a:t>
            </a:r>
            <a:endParaRPr lang="en-US" altLang="ja-JP" sz="3200">
              <a:latin typeface="+mn-ea"/>
            </a:endParaRPr>
          </a:p>
          <a:p>
            <a:pPr marL="0" indent="0">
              <a:buNone/>
            </a:pPr>
            <a:r>
              <a:rPr lang="ja-JP" altLang="en-US" sz="3200">
                <a:latin typeface="+mn-ea"/>
              </a:rPr>
              <a:t>　・一処置一手洗いを実施。利用者毎に手袋を交換。</a:t>
            </a:r>
            <a:endParaRPr lang="en-US" altLang="ja-JP" sz="3200">
              <a:latin typeface="+mn-ea"/>
            </a:endParaRPr>
          </a:p>
          <a:p>
            <a:pPr marL="0" indent="0">
              <a:buNone/>
            </a:pPr>
            <a:endParaRPr lang="en-US" altLang="ja-JP" sz="3200">
              <a:latin typeface="+mn-ea"/>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30</a:t>
            </a:fld>
            <a:endParaRPr kumimoji="1" lang="ja-JP" altLang="en-US"/>
          </a:p>
        </p:txBody>
      </p:sp>
      <p:pic>
        <p:nvPicPr>
          <p:cNvPr id="18" name="オーディオ 17">
            <a:hlinkClick r:id="" action="ppaction://media"/>
            <a:extLst>
              <a:ext uri="{FF2B5EF4-FFF2-40B4-BE49-F238E27FC236}">
                <a16:creationId xmlns:a16="http://schemas.microsoft.com/office/drawing/2014/main" id="{F16BDB6F-113F-43D1-9419-21AC1A87888B}"/>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21051580"/>
      </p:ext>
    </p:extLst>
  </p:cSld>
  <p:clrMapOvr>
    <a:masterClrMapping/>
  </p:clrMapOvr>
  <mc:AlternateContent xmlns:mc="http://schemas.openxmlformats.org/markup-compatibility/2006" xmlns:p14="http://schemas.microsoft.com/office/powerpoint/2010/main">
    <mc:Choice Requires="p14">
      <p:transition spd="slow" p14:dur="2000" advTm="43217"/>
    </mc:Choice>
    <mc:Fallback xmlns="">
      <p:transition spd="slow" advTm="4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食事介助の状況</a:t>
            </a:r>
            <a:r>
              <a:rPr lang="en-US" altLang="ja-JP" b="1">
                <a:solidFill>
                  <a:schemeClr val="bg1"/>
                </a:solidFill>
                <a:latin typeface="BIZ UDゴシック" panose="020B0400000000000000" pitchFamily="49" charset="-128"/>
                <a:ea typeface="BIZ UDゴシック" panose="020B0400000000000000" pitchFamily="49" charset="-128"/>
              </a:rPr>
              <a:t>】</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397565" y="1147839"/>
            <a:ext cx="7981951" cy="5919845"/>
          </a:xfrm>
        </p:spPr>
        <p:txBody>
          <a:bodyPr>
            <a:noAutofit/>
          </a:bodyPr>
          <a:lstStyle/>
          <a:p>
            <a:pPr marL="0" indent="0">
              <a:buNone/>
            </a:pPr>
            <a:r>
              <a:rPr lang="ja-JP" altLang="en-US" sz="3200">
                <a:latin typeface="+mn-ea"/>
              </a:rPr>
              <a:t>●１０月４日（食事介助）</a:t>
            </a:r>
            <a:endParaRPr lang="en-US" altLang="ja-JP" sz="3200">
              <a:latin typeface="+mn-ea"/>
            </a:endParaRPr>
          </a:p>
          <a:p>
            <a:pPr marL="0" indent="0">
              <a:buNone/>
            </a:pPr>
            <a:r>
              <a:rPr lang="ja-JP" altLang="en-US" sz="3200">
                <a:latin typeface="+mn-ea"/>
              </a:rPr>
              <a:t>　・サザエさんの担当は</a:t>
            </a:r>
            <a:endParaRPr lang="en-US" altLang="ja-JP" sz="3200">
              <a:latin typeface="+mn-ea"/>
            </a:endParaRPr>
          </a:p>
          <a:p>
            <a:pPr marL="0" indent="0">
              <a:buNone/>
            </a:pPr>
            <a:r>
              <a:rPr lang="ja-JP" altLang="en-US" sz="3200">
                <a:latin typeface="+mn-ea"/>
              </a:rPr>
              <a:t>　　中島さんと堀川さん</a:t>
            </a:r>
            <a:endParaRPr lang="en-US" altLang="ja-JP" sz="3200">
              <a:latin typeface="+mn-ea"/>
            </a:endParaRPr>
          </a:p>
          <a:p>
            <a:pPr marL="0" indent="0">
              <a:buNone/>
            </a:pPr>
            <a:r>
              <a:rPr lang="ja-JP" altLang="en-US" sz="3200">
                <a:latin typeface="+mn-ea"/>
              </a:rPr>
              <a:t>　・セッティングと見守り</a:t>
            </a:r>
            <a:endParaRPr lang="en-US" altLang="ja-JP" sz="3200">
              <a:latin typeface="+mn-ea"/>
            </a:endParaRPr>
          </a:p>
          <a:p>
            <a:pPr marL="0" indent="0">
              <a:buNone/>
            </a:pPr>
            <a:r>
              <a:rPr lang="ja-JP" altLang="en-US" sz="3200">
                <a:latin typeface="+mn-ea"/>
              </a:rPr>
              <a:t>　・入所者のやや後ろに座り</a:t>
            </a:r>
            <a:endParaRPr lang="en-US" altLang="ja-JP" sz="3200">
              <a:latin typeface="+mn-ea"/>
            </a:endParaRPr>
          </a:p>
          <a:p>
            <a:pPr marL="0" indent="0">
              <a:buNone/>
            </a:pPr>
            <a:r>
              <a:rPr lang="ja-JP" altLang="en-US" sz="3200">
                <a:latin typeface="+mn-ea"/>
              </a:rPr>
              <a:t>　　対面はしない。</a:t>
            </a:r>
            <a:endParaRPr lang="en-US" altLang="ja-JP" sz="3200">
              <a:latin typeface="+mn-ea"/>
            </a:endParaRPr>
          </a:p>
          <a:p>
            <a:pPr marL="0" indent="0">
              <a:buNone/>
            </a:pPr>
            <a:r>
              <a:rPr lang="ja-JP" altLang="en-US" sz="3200">
                <a:latin typeface="+mn-ea"/>
              </a:rPr>
              <a:t>　・窓を開け、十分に換気</a:t>
            </a:r>
            <a:endParaRPr lang="en-US" altLang="ja-JP" sz="3200">
              <a:latin typeface="+mn-ea"/>
            </a:endParaRPr>
          </a:p>
          <a:p>
            <a:pPr marL="0" indent="0">
              <a:buNone/>
            </a:pPr>
            <a:r>
              <a:rPr lang="ja-JP" altLang="en-US" sz="3200">
                <a:latin typeface="+mn-ea"/>
              </a:rPr>
              <a:t>　・職員はマスク、手袋着用し</a:t>
            </a:r>
            <a:endParaRPr lang="en-US" altLang="ja-JP" sz="3200">
              <a:latin typeface="+mn-ea"/>
            </a:endParaRPr>
          </a:p>
          <a:p>
            <a:pPr marL="0" indent="0">
              <a:buNone/>
            </a:pPr>
            <a:r>
              <a:rPr lang="ja-JP" altLang="en-US" sz="3200">
                <a:latin typeface="+mn-ea"/>
              </a:rPr>
              <a:t>　　介助</a:t>
            </a:r>
            <a:endParaRPr lang="en-US" altLang="ja-JP" sz="3200">
              <a:latin typeface="+mn-ea"/>
            </a:endParaRPr>
          </a:p>
          <a:p>
            <a:pPr marL="0" indent="0">
              <a:buNone/>
            </a:pPr>
            <a:endParaRPr lang="en-US" altLang="ja-JP" sz="3200">
              <a:latin typeface="+mn-ea"/>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31</a:t>
            </a:fld>
            <a:endParaRPr kumimoji="1" lang="ja-JP" altLang="en-US"/>
          </a:p>
        </p:txBody>
      </p:sp>
      <p:sp>
        <p:nvSpPr>
          <p:cNvPr id="5" name="AutoShape 2" descr="個人防護具のイラスト（女性） | かわいいフリー素材集 いらすとや">
            <a:hlinkClick r:id="rId5"/>
            <a:extLst>
              <a:ext uri="{FF2B5EF4-FFF2-40B4-BE49-F238E27FC236}">
                <a16:creationId xmlns:a16="http://schemas.microsoft.com/office/drawing/2014/main" id="{082C4C17-1BB5-4D62-A48F-39312136F60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AutoShape 4" descr="個人防護具のイラスト（女性） | かわいいフリー素材集 いらすとや">
            <a:hlinkClick r:id="rId5"/>
            <a:extLst>
              <a:ext uri="{FF2B5EF4-FFF2-40B4-BE49-F238E27FC236}">
                <a16:creationId xmlns:a16="http://schemas.microsoft.com/office/drawing/2014/main" id="{7E98F698-EB68-465A-B64D-8D81CF1F259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1" name="図 10">
            <a:extLst>
              <a:ext uri="{FF2B5EF4-FFF2-40B4-BE49-F238E27FC236}">
                <a16:creationId xmlns:a16="http://schemas.microsoft.com/office/drawing/2014/main" id="{AD8CF4D1-E928-4D1A-8DE6-1A59A7B6EB7A}"/>
              </a:ext>
            </a:extLst>
          </p:cNvPr>
          <p:cNvPicPr>
            <a:picLocks noChangeAspect="1"/>
          </p:cNvPicPr>
          <p:nvPr/>
        </p:nvPicPr>
        <p:blipFill>
          <a:blip r:embed="rId6"/>
          <a:stretch>
            <a:fillRect/>
          </a:stretch>
        </p:blipFill>
        <p:spPr>
          <a:xfrm>
            <a:off x="6019794" y="1953549"/>
            <a:ext cx="6508416" cy="4308427"/>
          </a:xfrm>
          <a:prstGeom prst="rect">
            <a:avLst/>
          </a:prstGeom>
        </p:spPr>
      </p:pic>
      <p:sp>
        <p:nvSpPr>
          <p:cNvPr id="12" name="テキスト ボックス 11">
            <a:extLst>
              <a:ext uri="{FF2B5EF4-FFF2-40B4-BE49-F238E27FC236}">
                <a16:creationId xmlns:a16="http://schemas.microsoft.com/office/drawing/2014/main" id="{25C87A4A-68AE-4F0D-8818-6D6C1B4A18B1}"/>
              </a:ext>
            </a:extLst>
          </p:cNvPr>
          <p:cNvSpPr txBox="1"/>
          <p:nvPr/>
        </p:nvSpPr>
        <p:spPr>
          <a:xfrm>
            <a:off x="8586176" y="2045349"/>
            <a:ext cx="1598684" cy="369332"/>
          </a:xfrm>
          <a:prstGeom prst="rect">
            <a:avLst/>
          </a:prstGeom>
          <a:noFill/>
        </p:spPr>
        <p:txBody>
          <a:bodyPr wrap="square" rtlCol="0">
            <a:spAutoFit/>
          </a:bodyPr>
          <a:lstStyle/>
          <a:p>
            <a:r>
              <a:rPr lang="ja-JP" altLang="en-US"/>
              <a:t>中島さん</a:t>
            </a:r>
            <a:endParaRPr kumimoji="1" lang="ja-JP" altLang="en-US"/>
          </a:p>
        </p:txBody>
      </p:sp>
      <p:sp>
        <p:nvSpPr>
          <p:cNvPr id="13" name="テキスト ボックス 12">
            <a:extLst>
              <a:ext uri="{FF2B5EF4-FFF2-40B4-BE49-F238E27FC236}">
                <a16:creationId xmlns:a16="http://schemas.microsoft.com/office/drawing/2014/main" id="{573F2473-5F18-4FBD-908D-4A9EF432251C}"/>
              </a:ext>
            </a:extLst>
          </p:cNvPr>
          <p:cNvSpPr txBox="1"/>
          <p:nvPr/>
        </p:nvSpPr>
        <p:spPr>
          <a:xfrm>
            <a:off x="6248401" y="2045350"/>
            <a:ext cx="1201056" cy="369332"/>
          </a:xfrm>
          <a:prstGeom prst="rect">
            <a:avLst/>
          </a:prstGeom>
          <a:noFill/>
        </p:spPr>
        <p:txBody>
          <a:bodyPr wrap="square" rtlCol="0">
            <a:spAutoFit/>
          </a:bodyPr>
          <a:lstStyle/>
          <a:p>
            <a:r>
              <a:rPr lang="ja-JP" altLang="en-US"/>
              <a:t>堀川さん</a:t>
            </a:r>
            <a:endParaRPr kumimoji="1" lang="ja-JP" altLang="en-US"/>
          </a:p>
        </p:txBody>
      </p:sp>
      <p:sp>
        <p:nvSpPr>
          <p:cNvPr id="7" name="テキスト ボックス 6">
            <a:extLst>
              <a:ext uri="{FF2B5EF4-FFF2-40B4-BE49-F238E27FC236}">
                <a16:creationId xmlns:a16="http://schemas.microsoft.com/office/drawing/2014/main" id="{96BFD7E0-39FC-133B-100D-6CB174A0261C}"/>
              </a:ext>
            </a:extLst>
          </p:cNvPr>
          <p:cNvSpPr txBox="1"/>
          <p:nvPr/>
        </p:nvSpPr>
        <p:spPr>
          <a:xfrm>
            <a:off x="7369514" y="1674018"/>
            <a:ext cx="1598684" cy="369332"/>
          </a:xfrm>
          <a:prstGeom prst="rect">
            <a:avLst/>
          </a:prstGeom>
          <a:noFill/>
          <a:ln>
            <a:solidFill>
              <a:schemeClr val="dk1"/>
            </a:solidFill>
          </a:ln>
        </p:spPr>
        <p:txBody>
          <a:bodyPr wrap="square" rtlCol="0">
            <a:spAutoFit/>
          </a:bodyPr>
          <a:lstStyle/>
          <a:p>
            <a:pPr algn="ctr"/>
            <a:r>
              <a:rPr lang="ja-JP" altLang="en-US"/>
              <a:t>サザエさん</a:t>
            </a:r>
            <a:endParaRPr kumimoji="1" lang="ja-JP" altLang="en-US"/>
          </a:p>
        </p:txBody>
      </p:sp>
      <p:pic>
        <p:nvPicPr>
          <p:cNvPr id="25" name="オーディオ 24">
            <a:hlinkClick r:id="" action="ppaction://media"/>
            <a:extLst>
              <a:ext uri="{FF2B5EF4-FFF2-40B4-BE49-F238E27FC236}">
                <a16:creationId xmlns:a16="http://schemas.microsoft.com/office/drawing/2014/main" id="{2D5F76C3-2D06-77BC-1A28-3981EF3CA40C}"/>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797735"/>
      </p:ext>
    </p:extLst>
  </p:cSld>
  <p:clrMapOvr>
    <a:masterClrMapping/>
  </p:clrMapOvr>
  <mc:AlternateContent xmlns:mc="http://schemas.openxmlformats.org/markup-compatibility/2006" xmlns:p14="http://schemas.microsoft.com/office/powerpoint/2010/main">
    <mc:Choice Requires="p14">
      <p:transition spd="slow" p14:dur="2000" advTm="35168"/>
    </mc:Choice>
    <mc:Fallback xmlns="">
      <p:transition spd="slow" advTm="35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入浴介助の状況</a:t>
            </a:r>
            <a:r>
              <a:rPr lang="en-US" altLang="ja-JP" b="1">
                <a:solidFill>
                  <a:schemeClr val="bg1"/>
                </a:solidFill>
                <a:latin typeface="BIZ UDゴシック" panose="020B0400000000000000" pitchFamily="49" charset="-128"/>
                <a:ea typeface="BIZ UDゴシック" panose="020B0400000000000000" pitchFamily="49" charset="-128"/>
              </a:rPr>
              <a:t>】</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556590" y="1097948"/>
            <a:ext cx="11469757" cy="5919845"/>
          </a:xfrm>
        </p:spPr>
        <p:txBody>
          <a:bodyPr>
            <a:noAutofit/>
          </a:bodyPr>
          <a:lstStyle/>
          <a:p>
            <a:pPr marL="0" indent="0">
              <a:buNone/>
            </a:pPr>
            <a:r>
              <a:rPr lang="ja-JP" altLang="en-US" sz="3200">
                <a:latin typeface="+mn-ea"/>
              </a:rPr>
              <a:t>●１０月５日　入浴・着脱介助</a:t>
            </a:r>
            <a:endParaRPr lang="en-US" altLang="ja-JP" sz="3200">
              <a:latin typeface="+mn-ea"/>
            </a:endParaRPr>
          </a:p>
          <a:p>
            <a:pPr marL="0" indent="0">
              <a:buNone/>
            </a:pPr>
            <a:r>
              <a:rPr lang="ja-JP" altLang="en-US" sz="3200">
                <a:latin typeface="+mn-ea"/>
              </a:rPr>
              <a:t>　・サザエさんが担当したのは、</a:t>
            </a:r>
            <a:endParaRPr lang="en-US" altLang="ja-JP" sz="3200">
              <a:latin typeface="+mn-ea"/>
            </a:endParaRPr>
          </a:p>
          <a:p>
            <a:pPr marL="0" indent="0">
              <a:buNone/>
            </a:pPr>
            <a:r>
              <a:rPr lang="ja-JP" altLang="en-US" sz="3200">
                <a:latin typeface="+mn-ea"/>
              </a:rPr>
              <a:t>　　石清水さん、加藤さん、山田さんの３人</a:t>
            </a:r>
            <a:endParaRPr lang="en-US" altLang="ja-JP" sz="3200">
              <a:latin typeface="+mn-ea"/>
            </a:endParaRPr>
          </a:p>
          <a:p>
            <a:pPr marL="0" indent="0">
              <a:buNone/>
            </a:pPr>
            <a:r>
              <a:rPr lang="ja-JP" altLang="en-US" sz="3200">
                <a:latin typeface="+mn-ea"/>
              </a:rPr>
              <a:t>　・脱衣室で衣類の着脱介助し浴室に誘導</a:t>
            </a:r>
            <a:endParaRPr lang="en-US" altLang="ja-JP" sz="3200">
              <a:latin typeface="+mn-ea"/>
            </a:endParaRPr>
          </a:p>
          <a:p>
            <a:pPr marL="0" indent="0">
              <a:buNone/>
            </a:pPr>
            <a:r>
              <a:rPr lang="ja-JP" altLang="en-US" sz="3200">
                <a:latin typeface="+mn-ea"/>
              </a:rPr>
              <a:t>　・脱衣室は狭く、換気扇は回っているが</a:t>
            </a:r>
            <a:r>
              <a:rPr lang="ja-JP" altLang="en-US" sz="3200">
                <a:solidFill>
                  <a:srgbClr val="FF0000"/>
                </a:solidFill>
                <a:latin typeface="+mn-ea"/>
              </a:rPr>
              <a:t>窓やドアは締切。</a:t>
            </a:r>
            <a:endParaRPr lang="en-US" altLang="ja-JP" sz="3200">
              <a:solidFill>
                <a:srgbClr val="FF0000"/>
              </a:solidFill>
              <a:latin typeface="+mn-ea"/>
            </a:endParaRPr>
          </a:p>
          <a:p>
            <a:pPr marL="0" indent="0">
              <a:buNone/>
            </a:pPr>
            <a:r>
              <a:rPr lang="ja-JP" altLang="en-US" sz="3200">
                <a:latin typeface="+mn-ea"/>
              </a:rPr>
              <a:t>　・脱衣室は暑く汗をかいてマスクがくっつき息がしづら</a:t>
            </a:r>
            <a:endParaRPr lang="en-US" altLang="ja-JP" sz="3200">
              <a:latin typeface="+mn-ea"/>
            </a:endParaRPr>
          </a:p>
          <a:p>
            <a:pPr marL="0" indent="0">
              <a:buNone/>
            </a:pPr>
            <a:r>
              <a:rPr lang="ja-JP" altLang="en-US" sz="3200">
                <a:latin typeface="+mn-ea"/>
              </a:rPr>
              <a:t>　　いため、</a:t>
            </a:r>
            <a:r>
              <a:rPr lang="ja-JP" altLang="en-US" sz="3200">
                <a:solidFill>
                  <a:srgbClr val="FF0000"/>
                </a:solidFill>
                <a:latin typeface="+mn-ea"/>
              </a:rPr>
              <a:t>頻回にマスクを触って浮かしていた</a:t>
            </a:r>
            <a:r>
              <a:rPr lang="ja-JP" altLang="en-US" sz="3200">
                <a:latin typeface="+mn-ea"/>
              </a:rPr>
              <a:t>。</a:t>
            </a:r>
            <a:endParaRPr lang="en-US" altLang="ja-JP" sz="3200">
              <a:latin typeface="+mn-ea"/>
            </a:endParaRPr>
          </a:p>
          <a:p>
            <a:pPr marL="0" indent="0">
              <a:buNone/>
            </a:pPr>
            <a:r>
              <a:rPr lang="ja-JP" altLang="en-US" sz="3200">
                <a:latin typeface="+mn-ea"/>
              </a:rPr>
              <a:t>　・</a:t>
            </a:r>
            <a:r>
              <a:rPr lang="ja-JP" altLang="en-US" sz="3200">
                <a:solidFill>
                  <a:srgbClr val="FF0000"/>
                </a:solidFill>
                <a:latin typeface="+mn-ea"/>
              </a:rPr>
              <a:t>衣類の着脱介助は対面で距離は近い。</a:t>
            </a:r>
            <a:endParaRPr lang="en-US" altLang="ja-JP" sz="3200">
              <a:solidFill>
                <a:srgbClr val="FF0000"/>
              </a:solidFill>
              <a:latin typeface="+mn-ea"/>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32</a:t>
            </a:fld>
            <a:endParaRPr kumimoji="1" lang="ja-JP" altLang="en-US"/>
          </a:p>
        </p:txBody>
      </p:sp>
      <p:sp>
        <p:nvSpPr>
          <p:cNvPr id="5" name="AutoShape 2" descr="個人防護具のイラスト（女性） | かわいいフリー素材集 いらすとや">
            <a:hlinkClick r:id="rId5"/>
            <a:extLst>
              <a:ext uri="{FF2B5EF4-FFF2-40B4-BE49-F238E27FC236}">
                <a16:creationId xmlns:a16="http://schemas.microsoft.com/office/drawing/2014/main" id="{082C4C17-1BB5-4D62-A48F-39312136F60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AutoShape 4" descr="個人防護具のイラスト（女性） | かわいいフリー素材集 いらすとや">
            <a:hlinkClick r:id="rId5"/>
            <a:extLst>
              <a:ext uri="{FF2B5EF4-FFF2-40B4-BE49-F238E27FC236}">
                <a16:creationId xmlns:a16="http://schemas.microsoft.com/office/drawing/2014/main" id="{7E98F698-EB68-465A-B64D-8D81CF1F259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9" name="オーディオ 28">
            <a:hlinkClick r:id="" action="ppaction://media"/>
            <a:extLst>
              <a:ext uri="{FF2B5EF4-FFF2-40B4-BE49-F238E27FC236}">
                <a16:creationId xmlns:a16="http://schemas.microsoft.com/office/drawing/2014/main" id="{5B5B2B92-3969-9BE7-EE3B-BD2F1B2C23A5}"/>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0783014"/>
      </p:ext>
    </p:extLst>
  </p:cSld>
  <p:clrMapOvr>
    <a:masterClrMapping/>
  </p:clrMapOvr>
  <mc:AlternateContent xmlns:mc="http://schemas.openxmlformats.org/markup-compatibility/2006" xmlns:p14="http://schemas.microsoft.com/office/powerpoint/2010/main">
    <mc:Choice Requires="p14">
      <p:transition spd="slow" p14:dur="2000" advTm="48056"/>
    </mc:Choice>
    <mc:Fallback xmlns="">
      <p:transition spd="slow" advTm="48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264693" y="126592"/>
            <a:ext cx="9143998" cy="749839"/>
          </a:xfrm>
          <a:solidFill>
            <a:schemeClr val="accent1">
              <a:lumMod val="75000"/>
            </a:schemeClr>
          </a:solidFill>
          <a:ln>
            <a:solidFill>
              <a:schemeClr val="accent1">
                <a:lumMod val="60000"/>
                <a:lumOff val="40000"/>
              </a:schemeClr>
            </a:solidFill>
          </a:ln>
        </p:spPr>
        <p:txBody>
          <a:bodyPr>
            <a:normAutofit/>
          </a:bodyPr>
          <a:lstStyle/>
          <a:p>
            <a:pPr algn="ct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昼休憩の状況</a:t>
            </a:r>
            <a:r>
              <a:rPr lang="en-US" altLang="ja-JP" b="1">
                <a:solidFill>
                  <a:schemeClr val="bg1"/>
                </a:solidFill>
                <a:latin typeface="BIZ UDゴシック" panose="020B0400000000000000" pitchFamily="49" charset="-128"/>
                <a:ea typeface="BIZ UDゴシック" panose="020B0400000000000000" pitchFamily="49" charset="-128"/>
              </a:rPr>
              <a:t>】</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248911" y="1001582"/>
            <a:ext cx="8000082" cy="5719153"/>
          </a:xfrm>
        </p:spPr>
        <p:txBody>
          <a:bodyPr>
            <a:noAutofit/>
          </a:bodyPr>
          <a:lstStyle/>
          <a:p>
            <a:pPr marL="0" indent="0">
              <a:lnSpc>
                <a:spcPts val="2600"/>
              </a:lnSpc>
              <a:buNone/>
            </a:pPr>
            <a:r>
              <a:rPr lang="ja-JP" altLang="en-US" sz="2300">
                <a:latin typeface="+mn-ea"/>
              </a:rPr>
              <a:t>●１０月４日</a:t>
            </a:r>
            <a:endParaRPr lang="en-US" altLang="ja-JP" sz="2300">
              <a:latin typeface="+mn-ea"/>
            </a:endParaRPr>
          </a:p>
          <a:p>
            <a:pPr marL="0" indent="0">
              <a:lnSpc>
                <a:spcPts val="2600"/>
              </a:lnSpc>
              <a:buNone/>
            </a:pPr>
            <a:r>
              <a:rPr lang="ja-JP" altLang="en-US" sz="2300">
                <a:latin typeface="+mn-ea"/>
              </a:rPr>
              <a:t>　・詰所内休憩室で食べる。</a:t>
            </a:r>
            <a:endParaRPr lang="en-US" altLang="ja-JP" sz="2300">
              <a:latin typeface="+mn-ea"/>
            </a:endParaRPr>
          </a:p>
          <a:p>
            <a:pPr marL="0" indent="0">
              <a:lnSpc>
                <a:spcPts val="2600"/>
              </a:lnSpc>
              <a:buNone/>
            </a:pPr>
            <a:r>
              <a:rPr lang="ja-JP" altLang="en-US" sz="2300">
                <a:latin typeface="+mn-ea"/>
              </a:rPr>
              <a:t>　・同僚</a:t>
            </a:r>
            <a:r>
              <a:rPr lang="en-US" altLang="ja-JP" sz="2300">
                <a:latin typeface="+mn-ea"/>
              </a:rPr>
              <a:t>A</a:t>
            </a:r>
            <a:r>
              <a:rPr lang="ja-JP" altLang="en-US" sz="2300">
                <a:latin typeface="+mn-ea"/>
              </a:rPr>
              <a:t>氏と</a:t>
            </a:r>
            <a:r>
              <a:rPr lang="en-US" altLang="ja-JP" sz="2300">
                <a:latin typeface="+mn-ea"/>
              </a:rPr>
              <a:t>C</a:t>
            </a:r>
            <a:r>
              <a:rPr lang="ja-JP" altLang="en-US" sz="2300">
                <a:latin typeface="+mn-ea"/>
              </a:rPr>
              <a:t>氏と一緒に食事。</a:t>
            </a:r>
            <a:endParaRPr lang="en-US" altLang="ja-JP" sz="2300">
              <a:latin typeface="+mn-ea"/>
            </a:endParaRPr>
          </a:p>
          <a:p>
            <a:pPr marL="0" indent="0">
              <a:lnSpc>
                <a:spcPts val="2600"/>
              </a:lnSpc>
              <a:buNone/>
            </a:pPr>
            <a:r>
              <a:rPr lang="ja-JP" altLang="en-US" sz="2300">
                <a:latin typeface="+mn-ea"/>
              </a:rPr>
              <a:t>　・黙食を指導されているため心がけているが喋った。</a:t>
            </a:r>
            <a:endParaRPr lang="en-US" altLang="ja-JP" sz="2300">
              <a:latin typeface="+mn-ea"/>
            </a:endParaRPr>
          </a:p>
          <a:p>
            <a:pPr marL="0" indent="0">
              <a:lnSpc>
                <a:spcPts val="2600"/>
              </a:lnSpc>
              <a:buNone/>
            </a:pPr>
            <a:r>
              <a:rPr lang="ja-JP" altLang="en-US" sz="2300">
                <a:latin typeface="+mn-ea"/>
              </a:rPr>
              <a:t>　・食事後はマスクをつけて会話。</a:t>
            </a:r>
            <a:endParaRPr lang="en-US" altLang="ja-JP" sz="2300">
              <a:latin typeface="+mn-ea"/>
            </a:endParaRPr>
          </a:p>
          <a:p>
            <a:pPr marL="0" indent="0">
              <a:lnSpc>
                <a:spcPts val="2600"/>
              </a:lnSpc>
              <a:buNone/>
            </a:pPr>
            <a:r>
              <a:rPr lang="ja-JP" altLang="en-US" sz="2300">
                <a:latin typeface="+mn-ea"/>
              </a:rPr>
              <a:t>　　（食事時間も含めて１時間）</a:t>
            </a:r>
            <a:endParaRPr lang="en-US" altLang="ja-JP" sz="2300">
              <a:latin typeface="+mn-ea"/>
            </a:endParaRPr>
          </a:p>
          <a:p>
            <a:pPr marL="0" indent="0">
              <a:lnSpc>
                <a:spcPts val="2600"/>
              </a:lnSpc>
              <a:buNone/>
            </a:pPr>
            <a:r>
              <a:rPr lang="ja-JP" altLang="en-US" sz="2300">
                <a:latin typeface="+mn-ea"/>
              </a:rPr>
              <a:t>　・対面では座らない。</a:t>
            </a:r>
            <a:endParaRPr lang="en-US" altLang="ja-JP" sz="2300">
              <a:latin typeface="+mn-ea"/>
            </a:endParaRPr>
          </a:p>
          <a:p>
            <a:pPr marL="0" indent="0">
              <a:lnSpc>
                <a:spcPts val="2600"/>
              </a:lnSpc>
              <a:buNone/>
            </a:pPr>
            <a:r>
              <a:rPr lang="ja-JP" altLang="en-US" sz="2300">
                <a:latin typeface="+mn-ea"/>
              </a:rPr>
              <a:t>　・休憩室に窓はなく入所者から見えないようドア閉切。</a:t>
            </a:r>
            <a:endParaRPr lang="en-US" altLang="ja-JP" sz="2300">
              <a:latin typeface="+mn-ea"/>
            </a:endParaRPr>
          </a:p>
          <a:p>
            <a:pPr marL="0" indent="0">
              <a:lnSpc>
                <a:spcPts val="2600"/>
              </a:lnSpc>
              <a:buNone/>
            </a:pPr>
            <a:endParaRPr lang="en-US" altLang="ja-JP" sz="2300">
              <a:latin typeface="+mn-ea"/>
            </a:endParaRPr>
          </a:p>
          <a:p>
            <a:pPr marL="0" indent="0">
              <a:lnSpc>
                <a:spcPts val="2600"/>
              </a:lnSpc>
              <a:buNone/>
            </a:pPr>
            <a:r>
              <a:rPr lang="ja-JP" altLang="en-US" sz="2300">
                <a:latin typeface="+mn-ea"/>
              </a:rPr>
              <a:t>●１０月５日（前日と同様）</a:t>
            </a:r>
            <a:endParaRPr lang="en-US" altLang="ja-JP" sz="2300">
              <a:latin typeface="+mn-ea"/>
            </a:endParaRPr>
          </a:p>
          <a:p>
            <a:pPr marL="0" indent="0">
              <a:lnSpc>
                <a:spcPts val="2600"/>
              </a:lnSpc>
              <a:buNone/>
            </a:pPr>
            <a:r>
              <a:rPr lang="ja-JP" altLang="en-US" sz="2300">
                <a:latin typeface="+mn-ea"/>
              </a:rPr>
              <a:t>　・同僚</a:t>
            </a:r>
            <a:r>
              <a:rPr lang="en-US" altLang="ja-JP" sz="2300">
                <a:latin typeface="+mn-ea"/>
              </a:rPr>
              <a:t>D</a:t>
            </a:r>
            <a:r>
              <a:rPr lang="ja-JP" altLang="en-US" sz="2300">
                <a:latin typeface="+mn-ea"/>
              </a:rPr>
              <a:t>氏（前日Ａ氏の場所）と一緒に食事。</a:t>
            </a:r>
            <a:endParaRPr lang="en-US" altLang="ja-JP" sz="2300">
              <a:latin typeface="+mn-ea"/>
            </a:endParaRPr>
          </a:p>
          <a:p>
            <a:pPr marL="0" indent="0">
              <a:lnSpc>
                <a:spcPts val="2600"/>
              </a:lnSpc>
              <a:buNone/>
            </a:pPr>
            <a:r>
              <a:rPr lang="ja-JP" altLang="en-US" sz="2300">
                <a:latin typeface="+mn-ea"/>
              </a:rPr>
              <a:t>　・サザエさんは、マスオさんがコロナ陽性になったこと</a:t>
            </a:r>
            <a:endParaRPr lang="en-US" altLang="ja-JP" sz="2300">
              <a:latin typeface="+mn-ea"/>
            </a:endParaRPr>
          </a:p>
          <a:p>
            <a:pPr marL="0" indent="0">
              <a:lnSpc>
                <a:spcPts val="2600"/>
              </a:lnSpc>
              <a:buNone/>
            </a:pPr>
            <a:r>
              <a:rPr lang="ja-JP" altLang="en-US" sz="2300">
                <a:latin typeface="+mn-ea"/>
              </a:rPr>
              <a:t>　　もあり、早く食べ終え、マスク着用し会話。</a:t>
            </a:r>
            <a:endParaRPr lang="en-US" altLang="ja-JP" sz="2300">
              <a:latin typeface="+mn-ea"/>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33</a:t>
            </a:fld>
            <a:endParaRPr kumimoji="1" lang="ja-JP" altLang="en-US"/>
          </a:p>
        </p:txBody>
      </p:sp>
      <p:pic>
        <p:nvPicPr>
          <p:cNvPr id="6" name="図 5"/>
          <p:cNvPicPr>
            <a:picLocks noChangeAspect="1"/>
          </p:cNvPicPr>
          <p:nvPr/>
        </p:nvPicPr>
        <p:blipFill>
          <a:blip r:embed="rId5"/>
          <a:stretch>
            <a:fillRect/>
          </a:stretch>
        </p:blipFill>
        <p:spPr>
          <a:xfrm>
            <a:off x="8347916" y="1112363"/>
            <a:ext cx="3813974" cy="4986347"/>
          </a:xfrm>
          <a:prstGeom prst="rect">
            <a:avLst/>
          </a:prstGeom>
        </p:spPr>
      </p:pic>
      <p:sp>
        <p:nvSpPr>
          <p:cNvPr id="7" name="テキスト ボックス 6"/>
          <p:cNvSpPr txBox="1"/>
          <p:nvPr/>
        </p:nvSpPr>
        <p:spPr>
          <a:xfrm>
            <a:off x="10646568" y="1485901"/>
            <a:ext cx="1214436" cy="307777"/>
          </a:xfrm>
          <a:prstGeom prst="rect">
            <a:avLst/>
          </a:prstGeom>
          <a:noFill/>
        </p:spPr>
        <p:txBody>
          <a:bodyPr wrap="square" rtlCol="0">
            <a:spAutoFit/>
          </a:bodyPr>
          <a:lstStyle/>
          <a:p>
            <a:r>
              <a:rPr kumimoji="1" lang="ja-JP" altLang="en-US" sz="1400"/>
              <a:t>締め切り</a:t>
            </a:r>
          </a:p>
        </p:txBody>
      </p:sp>
      <p:sp>
        <p:nvSpPr>
          <p:cNvPr id="9" name="テキスト ボックス 8"/>
          <p:cNvSpPr txBox="1"/>
          <p:nvPr/>
        </p:nvSpPr>
        <p:spPr>
          <a:xfrm>
            <a:off x="10577169" y="5515781"/>
            <a:ext cx="1214436" cy="307777"/>
          </a:xfrm>
          <a:prstGeom prst="rect">
            <a:avLst/>
          </a:prstGeom>
          <a:noFill/>
        </p:spPr>
        <p:txBody>
          <a:bodyPr wrap="square" rtlCol="0">
            <a:spAutoFit/>
          </a:bodyPr>
          <a:lstStyle/>
          <a:p>
            <a:r>
              <a:rPr kumimoji="1" lang="ja-JP" altLang="en-US" sz="1400"/>
              <a:t>締め切り</a:t>
            </a:r>
          </a:p>
        </p:txBody>
      </p:sp>
      <p:cxnSp>
        <p:nvCxnSpPr>
          <p:cNvPr id="5" name="直線コネクタ 4">
            <a:extLst>
              <a:ext uri="{FF2B5EF4-FFF2-40B4-BE49-F238E27FC236}">
                <a16:creationId xmlns:a16="http://schemas.microsoft.com/office/drawing/2014/main" id="{D188D390-9F9A-F6B6-2114-7356E0871430}"/>
              </a:ext>
            </a:extLst>
          </p:cNvPr>
          <p:cNvCxnSpPr>
            <a:cxnSpLocks/>
          </p:cNvCxnSpPr>
          <p:nvPr/>
        </p:nvCxnSpPr>
        <p:spPr>
          <a:xfrm>
            <a:off x="8590663" y="1415978"/>
            <a:ext cx="0" cy="4500233"/>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7D84B8B9-6BE7-8B06-BD04-1CC696AFF20C}"/>
              </a:ext>
            </a:extLst>
          </p:cNvPr>
          <p:cNvSpPr txBox="1"/>
          <p:nvPr/>
        </p:nvSpPr>
        <p:spPr>
          <a:xfrm>
            <a:off x="8089538" y="6098710"/>
            <a:ext cx="842794" cy="307777"/>
          </a:xfrm>
          <a:prstGeom prst="rect">
            <a:avLst/>
          </a:prstGeom>
          <a:noFill/>
        </p:spPr>
        <p:txBody>
          <a:bodyPr wrap="square" rtlCol="0">
            <a:spAutoFit/>
          </a:bodyPr>
          <a:lstStyle/>
          <a:p>
            <a:r>
              <a:rPr kumimoji="1" lang="ja-JP" altLang="en-US" sz="1400"/>
              <a:t>ガラス</a:t>
            </a:r>
          </a:p>
        </p:txBody>
      </p:sp>
      <p:pic>
        <p:nvPicPr>
          <p:cNvPr id="18" name="オーディオ 17">
            <a:hlinkClick r:id="" action="ppaction://media"/>
            <a:extLst>
              <a:ext uri="{FF2B5EF4-FFF2-40B4-BE49-F238E27FC236}">
                <a16:creationId xmlns:a16="http://schemas.microsoft.com/office/drawing/2014/main" id="{9D80B36E-A0B5-D1A1-6149-12720CF0BA9E}"/>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88743902"/>
      </p:ext>
    </p:extLst>
  </p:cSld>
  <p:clrMapOvr>
    <a:masterClrMapping/>
  </p:clrMapOvr>
  <mc:AlternateContent xmlns:mc="http://schemas.openxmlformats.org/markup-compatibility/2006" xmlns:p14="http://schemas.microsoft.com/office/powerpoint/2010/main">
    <mc:Choice Requires="p14">
      <p:transition spd="slow" p14:dur="2000" advTm="74630"/>
    </mc:Choice>
    <mc:Fallback xmlns="">
      <p:transition spd="slow" advTm="74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3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820132"/>
          </a:xfrm>
          <a:solidFill>
            <a:schemeClr val="accent1">
              <a:lumMod val="75000"/>
            </a:schemeClr>
          </a:solidFill>
          <a:ln>
            <a:solidFill>
              <a:schemeClr val="accent1">
                <a:lumMod val="60000"/>
                <a:lumOff val="40000"/>
              </a:schemeClr>
            </a:solidFill>
          </a:ln>
        </p:spPr>
        <p:txBody>
          <a:bodyPr>
            <a:normAutofit/>
          </a:bodyPr>
          <a:lstStyle/>
          <a:p>
            <a:pPr algn="ct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更衣室（夕方）の状況</a:t>
            </a:r>
            <a:r>
              <a:rPr lang="en-US" altLang="ja-JP" b="1">
                <a:solidFill>
                  <a:schemeClr val="bg1"/>
                </a:solidFill>
                <a:latin typeface="BIZ UDゴシック" panose="020B0400000000000000" pitchFamily="49" charset="-128"/>
                <a:ea typeface="BIZ UDゴシック" panose="020B0400000000000000" pitchFamily="49" charset="-128"/>
              </a:rPr>
              <a:t>】</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108408" y="1050869"/>
            <a:ext cx="7696985" cy="5919845"/>
          </a:xfrm>
        </p:spPr>
        <p:txBody>
          <a:bodyPr>
            <a:noAutofit/>
          </a:bodyPr>
          <a:lstStyle/>
          <a:p>
            <a:pPr marL="0" indent="0">
              <a:buNone/>
            </a:pPr>
            <a:r>
              <a:rPr lang="ja-JP" altLang="en-US" sz="2800">
                <a:latin typeface="+mn-ea"/>
              </a:rPr>
              <a:t>●１０月４日</a:t>
            </a:r>
            <a:endParaRPr lang="en-US" altLang="ja-JP" sz="2800">
              <a:latin typeface="+mn-ea"/>
            </a:endParaRPr>
          </a:p>
          <a:p>
            <a:pPr marL="0" indent="0">
              <a:buNone/>
            </a:pPr>
            <a:r>
              <a:rPr lang="ja-JP" altLang="en-US" sz="2800">
                <a:latin typeface="+mn-ea"/>
              </a:rPr>
              <a:t>　・サザエさんは夕方</a:t>
            </a:r>
            <a:r>
              <a:rPr lang="en-US" altLang="ja-JP" sz="2800">
                <a:latin typeface="+mn-ea"/>
              </a:rPr>
              <a:t>18:05</a:t>
            </a:r>
            <a:r>
              <a:rPr lang="ja-JP" altLang="en-US" sz="2800">
                <a:latin typeface="+mn-ea"/>
              </a:rPr>
              <a:t>に更衣室利用</a:t>
            </a:r>
            <a:endParaRPr lang="en-US" altLang="ja-JP" sz="2800">
              <a:latin typeface="+mn-ea"/>
            </a:endParaRPr>
          </a:p>
          <a:p>
            <a:pPr marL="0" indent="0">
              <a:buNone/>
            </a:pPr>
            <a:r>
              <a:rPr lang="ja-JP" altLang="en-US" sz="2800">
                <a:latin typeface="+mn-ea"/>
              </a:rPr>
              <a:t>　（</a:t>
            </a:r>
            <a:r>
              <a:rPr lang="en-US" altLang="ja-JP" sz="2800">
                <a:latin typeface="+mn-ea"/>
              </a:rPr>
              <a:t>10</a:t>
            </a:r>
            <a:r>
              <a:rPr lang="ja-JP" altLang="en-US" sz="2800">
                <a:latin typeface="+mn-ea"/>
              </a:rPr>
              <a:t>～</a:t>
            </a:r>
            <a:r>
              <a:rPr lang="en-US" altLang="ja-JP" sz="2800">
                <a:latin typeface="+mn-ea"/>
              </a:rPr>
              <a:t>15</a:t>
            </a:r>
            <a:r>
              <a:rPr lang="ja-JP" altLang="en-US" sz="2800">
                <a:latin typeface="+mn-ea"/>
              </a:rPr>
              <a:t>分）</a:t>
            </a:r>
            <a:endParaRPr lang="en-US" altLang="ja-JP" sz="2800">
              <a:latin typeface="+mn-ea"/>
            </a:endParaRPr>
          </a:p>
          <a:p>
            <a:pPr marL="0" indent="0">
              <a:buNone/>
            </a:pPr>
            <a:r>
              <a:rPr lang="ja-JP" altLang="en-US" sz="2800">
                <a:latin typeface="+mn-ea"/>
              </a:rPr>
              <a:t>　・マスクは着替え中は外す。</a:t>
            </a:r>
            <a:endParaRPr lang="en-US" altLang="ja-JP" sz="2800">
              <a:latin typeface="+mn-ea"/>
            </a:endParaRPr>
          </a:p>
          <a:p>
            <a:pPr marL="0" indent="0">
              <a:buNone/>
            </a:pPr>
            <a:r>
              <a:rPr lang="ja-JP" altLang="en-US" sz="2800">
                <a:latin typeface="+mn-ea"/>
              </a:rPr>
              <a:t>　・</a:t>
            </a:r>
            <a:r>
              <a:rPr lang="en-US" altLang="ja-JP" sz="2800">
                <a:latin typeface="+mn-ea"/>
              </a:rPr>
              <a:t>B</a:t>
            </a:r>
            <a:r>
              <a:rPr lang="ja-JP" altLang="en-US" sz="2800">
                <a:latin typeface="+mn-ea"/>
              </a:rPr>
              <a:t>氏もおり、喋りながら着替。</a:t>
            </a:r>
            <a:endParaRPr lang="en-US" altLang="ja-JP" sz="2800">
              <a:latin typeface="+mn-ea"/>
            </a:endParaRPr>
          </a:p>
          <a:p>
            <a:pPr marL="0" indent="0">
              <a:buNone/>
            </a:pPr>
            <a:r>
              <a:rPr lang="ja-JP" altLang="en-US" sz="2800">
                <a:latin typeface="+mn-ea"/>
              </a:rPr>
              <a:t>　・着替え後も雑談。</a:t>
            </a:r>
            <a:endParaRPr lang="en-US" altLang="ja-JP" sz="2800">
              <a:latin typeface="+mn-ea"/>
            </a:endParaRPr>
          </a:p>
          <a:p>
            <a:pPr marL="0" indent="0">
              <a:buNone/>
            </a:pPr>
            <a:endParaRPr lang="en-US" altLang="ja-JP" sz="2800">
              <a:latin typeface="+mn-ea"/>
            </a:endParaRPr>
          </a:p>
          <a:p>
            <a:pPr marL="0" indent="0">
              <a:buNone/>
            </a:pPr>
            <a:r>
              <a:rPr lang="ja-JP" altLang="en-US" sz="2800">
                <a:latin typeface="+mn-ea"/>
              </a:rPr>
              <a:t>●１０月５日（前日と同様）</a:t>
            </a:r>
            <a:endParaRPr lang="en-US" altLang="ja-JP" sz="2800">
              <a:latin typeface="+mn-ea"/>
            </a:endParaRPr>
          </a:p>
          <a:p>
            <a:pPr marL="0" indent="0">
              <a:lnSpc>
                <a:spcPts val="2600"/>
              </a:lnSpc>
              <a:buNone/>
            </a:pPr>
            <a:r>
              <a:rPr lang="ja-JP" altLang="en-US" sz="2800">
                <a:latin typeface="+mn-ea"/>
              </a:rPr>
              <a:t>　・</a:t>
            </a:r>
            <a:r>
              <a:rPr lang="en-US" altLang="ja-JP" sz="2800">
                <a:latin typeface="+mn-ea"/>
              </a:rPr>
              <a:t>B</a:t>
            </a:r>
            <a:r>
              <a:rPr lang="ja-JP" altLang="en-US" sz="2800">
                <a:latin typeface="+mn-ea"/>
              </a:rPr>
              <a:t>氏、</a:t>
            </a:r>
            <a:r>
              <a:rPr lang="en-US" altLang="ja-JP" sz="2800">
                <a:latin typeface="+mn-ea"/>
              </a:rPr>
              <a:t>L</a:t>
            </a:r>
            <a:r>
              <a:rPr lang="ja-JP" altLang="en-US" sz="2800">
                <a:latin typeface="+mn-ea"/>
              </a:rPr>
              <a:t>氏もいたが、マスオさんがコロナ</a:t>
            </a:r>
            <a:endParaRPr lang="en-US" altLang="ja-JP" sz="2800">
              <a:latin typeface="+mn-ea"/>
            </a:endParaRPr>
          </a:p>
          <a:p>
            <a:pPr marL="0" indent="0">
              <a:lnSpc>
                <a:spcPts val="2600"/>
              </a:lnSpc>
              <a:buNone/>
            </a:pPr>
            <a:r>
              <a:rPr lang="ja-JP" altLang="en-US" sz="2800">
                <a:latin typeface="+mn-ea"/>
              </a:rPr>
              <a:t>　　陽性になったこともあり、マスク着用して</a:t>
            </a:r>
            <a:endParaRPr lang="en-US" altLang="ja-JP" sz="2800">
              <a:latin typeface="+mn-ea"/>
            </a:endParaRPr>
          </a:p>
          <a:p>
            <a:pPr marL="0" indent="0">
              <a:lnSpc>
                <a:spcPts val="2600"/>
              </a:lnSpc>
              <a:buNone/>
            </a:pPr>
            <a:r>
              <a:rPr lang="ja-JP" altLang="en-US" sz="2800">
                <a:latin typeface="+mn-ea"/>
              </a:rPr>
              <a:t>　　着替え、すぐに退出。</a:t>
            </a:r>
            <a:endParaRPr lang="en-US" altLang="ja-JP" sz="2800">
              <a:latin typeface="+mn-ea"/>
            </a:endParaRPr>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34</a:t>
            </a:fld>
            <a:endParaRPr kumimoji="1" lang="ja-JP" altLang="en-US"/>
          </a:p>
        </p:txBody>
      </p:sp>
      <p:pic>
        <p:nvPicPr>
          <p:cNvPr id="5" name="図 4"/>
          <p:cNvPicPr>
            <a:picLocks noChangeAspect="1"/>
          </p:cNvPicPr>
          <p:nvPr/>
        </p:nvPicPr>
        <p:blipFill>
          <a:blip r:embed="rId5"/>
          <a:stretch>
            <a:fillRect/>
          </a:stretch>
        </p:blipFill>
        <p:spPr>
          <a:xfrm>
            <a:off x="7805392" y="1277114"/>
            <a:ext cx="4386607" cy="5305483"/>
          </a:xfrm>
          <a:prstGeom prst="rect">
            <a:avLst/>
          </a:prstGeom>
        </p:spPr>
      </p:pic>
      <p:pic>
        <p:nvPicPr>
          <p:cNvPr id="14" name="オーディオ 13">
            <a:hlinkClick r:id="" action="ppaction://media"/>
            <a:extLst>
              <a:ext uri="{FF2B5EF4-FFF2-40B4-BE49-F238E27FC236}">
                <a16:creationId xmlns:a16="http://schemas.microsoft.com/office/drawing/2014/main" id="{B3CB1D45-81F6-8EB9-0421-4423089E128D}"/>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l="-118750" t="-118750" r="-118750" b="-118750"/>
          <a:stretch>
            <a:fillRect/>
          </a:stretch>
        </p:blipFill>
        <p:spPr>
          <a:xfrm>
            <a:off x="10052304" y="4718304"/>
            <a:ext cx="2057400" cy="2057400"/>
          </a:xfrm>
          <a:prstGeom prst="ellipse">
            <a:avLst/>
          </a:prstGeom>
        </p:spPr>
      </p:pic>
      <p:sp>
        <p:nvSpPr>
          <p:cNvPr id="7" name="フローチャート : 結合子 6"/>
          <p:cNvSpPr/>
          <p:nvPr/>
        </p:nvSpPr>
        <p:spPr>
          <a:xfrm>
            <a:off x="9029700" y="4429125"/>
            <a:ext cx="342900" cy="514350"/>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Ｌ</a:t>
            </a:r>
          </a:p>
        </p:txBody>
      </p:sp>
    </p:spTree>
    <p:extLst>
      <p:ext uri="{BB962C8B-B14F-4D97-AF65-F5344CB8AC3E}">
        <p14:creationId xmlns:p14="http://schemas.microsoft.com/office/powerpoint/2010/main" val="1674402449"/>
      </p:ext>
    </p:extLst>
  </p:cSld>
  <p:clrMapOvr>
    <a:masterClrMapping/>
  </p:clrMapOvr>
  <mc:AlternateContent xmlns:mc="http://schemas.openxmlformats.org/markup-compatibility/2006" xmlns:p14="http://schemas.microsoft.com/office/powerpoint/2010/main">
    <mc:Choice Requires="p14">
      <p:transition spd="slow" p14:dur="2000" advTm="36999"/>
    </mc:Choice>
    <mc:Fallback xmlns="">
      <p:transition spd="slow" advTm="36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08C925-AAB9-E2A4-65FD-A35ABB6C67E9}"/>
              </a:ext>
            </a:extLst>
          </p:cNvPr>
          <p:cNvSpPr>
            <a:spLocks noGrp="1"/>
          </p:cNvSpPr>
          <p:nvPr>
            <p:ph type="title"/>
          </p:nvPr>
        </p:nvSpPr>
        <p:spPr>
          <a:xfrm>
            <a:off x="817587" y="1009276"/>
            <a:ext cx="9931279" cy="1794275"/>
          </a:xfrm>
          <a:solidFill>
            <a:schemeClr val="accent2">
              <a:lumMod val="20000"/>
              <a:lumOff val="80000"/>
            </a:schemeClr>
          </a:solidFill>
          <a:ln w="38100">
            <a:solidFill>
              <a:srgbClr val="FF0000"/>
            </a:solidFill>
          </a:ln>
        </p:spPr>
        <p:txBody>
          <a:bodyPr>
            <a:noAutofit/>
          </a:bodyPr>
          <a:lstStyle/>
          <a:p>
            <a:r>
              <a:rPr lang="ja-JP" altLang="en-US" sz="4800">
                <a:solidFill>
                  <a:schemeClr val="tx2"/>
                </a:solidFill>
                <a:latin typeface="HGP創英角ﾎﾟｯﾌﾟ体" panose="040B0A00000000000000" pitchFamily="50" charset="-128"/>
                <a:ea typeface="HGP創英角ﾎﾟｯﾌﾟ体" panose="040B0A00000000000000" pitchFamily="50" charset="-128"/>
              </a:rPr>
              <a:t>個人</a:t>
            </a:r>
            <a:r>
              <a:rPr kumimoji="1" lang="ja-JP" altLang="en-US" sz="4800">
                <a:solidFill>
                  <a:schemeClr val="tx2"/>
                </a:solidFill>
                <a:latin typeface="HGP創英角ﾎﾟｯﾌﾟ体" panose="040B0A00000000000000" pitchFamily="50" charset="-128"/>
                <a:ea typeface="HGP創英角ﾎﾟｯﾌﾟ体" panose="040B0A00000000000000" pitchFamily="50" charset="-128"/>
              </a:rPr>
              <a:t>ワーク②　（</a:t>
            </a:r>
            <a:r>
              <a:rPr kumimoji="1" lang="en-US" altLang="ja-JP" sz="4800">
                <a:solidFill>
                  <a:schemeClr val="tx2"/>
                </a:solidFill>
                <a:latin typeface="HGP創英角ﾎﾟｯﾌﾟ体" panose="040B0A00000000000000" pitchFamily="50" charset="-128"/>
                <a:ea typeface="HGP創英角ﾎﾟｯﾌﾟ体" panose="040B0A00000000000000" pitchFamily="50" charset="-128"/>
              </a:rPr>
              <a:t>1</a:t>
            </a:r>
            <a:r>
              <a:rPr kumimoji="1" lang="ja-JP" altLang="en-US" sz="4800">
                <a:solidFill>
                  <a:schemeClr val="tx2"/>
                </a:solidFill>
                <a:latin typeface="HGP創英角ﾎﾟｯﾌﾟ体" panose="040B0A00000000000000" pitchFamily="50" charset="-128"/>
                <a:ea typeface="HGP創英角ﾎﾟｯﾌﾟ体" panose="040B0A00000000000000" pitchFamily="50" charset="-128"/>
              </a:rPr>
              <a:t>分）</a:t>
            </a:r>
            <a:br>
              <a:rPr kumimoji="1" lang="en-US" altLang="ja-JP" sz="4800">
                <a:solidFill>
                  <a:schemeClr val="tx2"/>
                </a:solidFill>
                <a:latin typeface="HGP創英角ﾎﾟｯﾌﾟ体" panose="040B0A00000000000000" pitchFamily="50" charset="-128"/>
                <a:ea typeface="HGP創英角ﾎﾟｯﾌﾟ体" panose="040B0A00000000000000" pitchFamily="50" charset="-128"/>
              </a:rPr>
            </a:br>
            <a:r>
              <a:rPr kumimoji="1" lang="ja-JP" altLang="en-US" sz="4800">
                <a:solidFill>
                  <a:schemeClr val="tx2"/>
                </a:solidFill>
                <a:latin typeface="HGP創英角ﾎﾟｯﾌﾟ体" panose="040B0A00000000000000" pitchFamily="50" charset="-128"/>
                <a:ea typeface="HGP創英角ﾎﾟｯﾌﾟ体" panose="040B0A00000000000000" pitchFamily="50" charset="-128"/>
              </a:rPr>
              <a:t>　　　　　　職員・入所者のトリアージ</a:t>
            </a:r>
          </a:p>
        </p:txBody>
      </p:sp>
      <p:sp>
        <p:nvSpPr>
          <p:cNvPr id="5" name="コンテンツ プレースホルダー 4">
            <a:extLst>
              <a:ext uri="{FF2B5EF4-FFF2-40B4-BE49-F238E27FC236}">
                <a16:creationId xmlns:a16="http://schemas.microsoft.com/office/drawing/2014/main" id="{7F8A71E3-D566-E5AB-1C76-F99885D3E3FF}"/>
              </a:ext>
            </a:extLst>
          </p:cNvPr>
          <p:cNvSpPr>
            <a:spLocks noGrp="1"/>
          </p:cNvSpPr>
          <p:nvPr>
            <p:ph idx="1"/>
          </p:nvPr>
        </p:nvSpPr>
        <p:spPr>
          <a:xfrm>
            <a:off x="433814" y="228863"/>
            <a:ext cx="11992029" cy="780413"/>
          </a:xfrm>
        </p:spPr>
        <p:txBody>
          <a:bodyPr>
            <a:normAutofit/>
          </a:bodyPr>
          <a:lstStyle/>
          <a:p>
            <a:r>
              <a:rPr lang="ja-JP" altLang="en-US" sz="2800" dirty="0"/>
              <a:t>サザエさんの行動や接触者、感染対策の状況は整理できましたか？</a:t>
            </a:r>
          </a:p>
        </p:txBody>
      </p:sp>
      <p:sp>
        <p:nvSpPr>
          <p:cNvPr id="4" name="コンテンツ プレースホルダー 4">
            <a:extLst>
              <a:ext uri="{FF2B5EF4-FFF2-40B4-BE49-F238E27FC236}">
                <a16:creationId xmlns:a16="http://schemas.microsoft.com/office/drawing/2014/main" id="{7F8A71E3-D566-E5AB-1C76-F99885D3E3FF}"/>
              </a:ext>
            </a:extLst>
          </p:cNvPr>
          <p:cNvSpPr txBox="1">
            <a:spLocks/>
          </p:cNvSpPr>
          <p:nvPr/>
        </p:nvSpPr>
        <p:spPr>
          <a:xfrm>
            <a:off x="0" y="3209731"/>
            <a:ext cx="12579927" cy="3648269"/>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charset="2"/>
              <a:buNone/>
              <a:tabLst/>
              <a:defRPr/>
            </a:pPr>
            <a:r>
              <a:rPr kumimoji="1" lang="ja-JP" altLang="en-US" sz="4000" b="1" noProof="0">
                <a:solidFill>
                  <a:srgbClr val="FF0000"/>
                </a:solidFill>
              </a:rPr>
              <a:t>　</a:t>
            </a:r>
            <a:r>
              <a:rPr kumimoji="1" lang="ja-JP" altLang="en-US" sz="4000" b="1" i="0" u="none" strike="noStrike" kern="1200" cap="none" spc="0" normalizeH="0" baseline="0" noProof="0">
                <a:ln>
                  <a:noFill/>
                </a:ln>
                <a:solidFill>
                  <a:srgbClr val="FF0000"/>
                </a:solidFill>
                <a:effectLst/>
                <a:uLnTx/>
                <a:uFillTx/>
                <a:latin typeface="+mn-lt"/>
                <a:ea typeface="+mn-ea"/>
                <a:cs typeface="+mn-cs"/>
              </a:rPr>
              <a:t>発症する可能性が高い「高リスク者」の洗い出し</a:t>
            </a:r>
            <a:endParaRPr kumimoji="1" lang="ja-JP" altLang="en-US" sz="40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6" name="正方形/長方形 5">
            <a:extLst>
              <a:ext uri="{FF2B5EF4-FFF2-40B4-BE49-F238E27FC236}">
                <a16:creationId xmlns:a16="http://schemas.microsoft.com/office/drawing/2014/main" id="{37BD5B16-B98E-0DD5-614F-669FF3FBC993}"/>
              </a:ext>
            </a:extLst>
          </p:cNvPr>
          <p:cNvSpPr/>
          <p:nvPr/>
        </p:nvSpPr>
        <p:spPr>
          <a:xfrm>
            <a:off x="693593" y="4049486"/>
            <a:ext cx="10804814" cy="2340322"/>
          </a:xfrm>
          <a:prstGeom prst="rect">
            <a:avLst/>
          </a:prstGeom>
          <a:noFill/>
          <a:ln w="476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58771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779283" y="405479"/>
            <a:ext cx="9144000" cy="874990"/>
          </a:xfrm>
          <a:solidFill>
            <a:schemeClr val="accent1">
              <a:lumMod val="75000"/>
            </a:schemeClr>
          </a:solidFill>
          <a:ln>
            <a:solidFill>
              <a:schemeClr val="accent1">
                <a:lumMod val="60000"/>
                <a:lumOff val="40000"/>
              </a:schemeClr>
            </a:solidFill>
          </a:ln>
        </p:spPr>
        <p:txBody>
          <a:bodyPr/>
          <a:lstStyle/>
          <a:p>
            <a:pPr algn="ctr"/>
            <a:r>
              <a:rPr kumimoji="1" lang="en-US" altLang="ja-JP" b="1">
                <a:solidFill>
                  <a:schemeClr val="bg1"/>
                </a:solidFill>
                <a:latin typeface="BIZ UDゴシック" panose="020B0400000000000000" pitchFamily="49" charset="-128"/>
                <a:ea typeface="BIZ UDゴシック" panose="020B0400000000000000" pitchFamily="49" charset="-128"/>
              </a:rPr>
              <a:t>【</a:t>
            </a:r>
            <a:r>
              <a:rPr kumimoji="1" lang="ja-JP" altLang="en-US" b="1">
                <a:solidFill>
                  <a:schemeClr val="bg1"/>
                </a:solidFill>
                <a:latin typeface="BIZ UDゴシック" panose="020B0400000000000000" pitchFamily="49" charset="-128"/>
                <a:ea typeface="BIZ UDゴシック" panose="020B0400000000000000" pitchFamily="49" charset="-128"/>
              </a:rPr>
              <a:t>参考</a:t>
            </a:r>
            <a:r>
              <a:rPr kumimoji="1" lang="en-US" altLang="ja-JP" b="1">
                <a:solidFill>
                  <a:schemeClr val="bg1"/>
                </a:solidFill>
                <a:latin typeface="BIZ UDゴシック" panose="020B0400000000000000" pitchFamily="49" charset="-128"/>
                <a:ea typeface="BIZ UDゴシック" panose="020B0400000000000000" pitchFamily="49" charset="-128"/>
              </a:rPr>
              <a:t>】</a:t>
            </a:r>
            <a:r>
              <a:rPr kumimoji="1" lang="ja-JP" altLang="en-US" b="1">
                <a:solidFill>
                  <a:schemeClr val="bg1"/>
                </a:solidFill>
                <a:latin typeface="BIZ UDゴシック" panose="020B0400000000000000" pitchFamily="49" charset="-128"/>
                <a:ea typeface="BIZ UDゴシック" panose="020B0400000000000000" pitchFamily="49" charset="-128"/>
              </a:rPr>
              <a:t>濃厚接触者の定義</a:t>
            </a: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198783" y="1641646"/>
            <a:ext cx="11794434" cy="5387010"/>
          </a:xfrm>
        </p:spPr>
        <p:txBody>
          <a:bodyPr>
            <a:normAutofit/>
          </a:bodyPr>
          <a:lstStyle/>
          <a:p>
            <a:pPr marL="0" indent="0">
              <a:buNone/>
            </a:pPr>
            <a:r>
              <a:rPr lang="ja-JP" altLang="en-US" sz="3000" b="1">
                <a:solidFill>
                  <a:srgbClr val="FF0000"/>
                </a:solidFill>
              </a:rPr>
              <a:t>　発症者の感染可能期間（発症</a:t>
            </a:r>
            <a:r>
              <a:rPr lang="en-US" altLang="ja-JP" sz="3000" b="1">
                <a:solidFill>
                  <a:srgbClr val="FF0000"/>
                </a:solidFill>
              </a:rPr>
              <a:t>2</a:t>
            </a:r>
            <a:r>
              <a:rPr lang="ja-JP" altLang="en-US" sz="3000" b="1">
                <a:solidFill>
                  <a:srgbClr val="FF0000"/>
                </a:solidFill>
              </a:rPr>
              <a:t>日前～）</a:t>
            </a:r>
            <a:endParaRPr lang="en-US" altLang="ja-JP" sz="3000" b="1">
              <a:solidFill>
                <a:srgbClr val="FF0000"/>
              </a:solidFill>
            </a:endParaRPr>
          </a:p>
          <a:p>
            <a:pPr marL="0" indent="0">
              <a:buNone/>
            </a:pPr>
            <a:r>
              <a:rPr lang="ja-JP" altLang="en-US" sz="3000"/>
              <a:t>　に接触した者のうち、次の範囲に該当する者</a:t>
            </a:r>
            <a:endParaRPr lang="en-US" altLang="ja-JP" sz="3000"/>
          </a:p>
          <a:p>
            <a:pPr marL="0" indent="0">
              <a:buNone/>
            </a:pPr>
            <a:endParaRPr lang="en-US" altLang="ja-JP" sz="3000"/>
          </a:p>
          <a:p>
            <a:pPr marL="0" indent="0">
              <a:buNone/>
            </a:pPr>
            <a:r>
              <a:rPr lang="ja-JP" altLang="en-US" sz="2600"/>
              <a:t>・発症者と同居あるいは長時間の接触（車内、航空機等を含む）があった者</a:t>
            </a:r>
            <a:endParaRPr lang="en-US" altLang="ja-JP" sz="2600"/>
          </a:p>
          <a:p>
            <a:pPr marL="0" indent="0">
              <a:buNone/>
            </a:pPr>
            <a:r>
              <a:rPr lang="ja-JP" altLang="en-US" sz="2600"/>
              <a:t>・適切な感染防護なしに発症者を診察、看護もしくは介護した者</a:t>
            </a:r>
            <a:endParaRPr lang="en-US" altLang="ja-JP" sz="2600"/>
          </a:p>
          <a:p>
            <a:pPr marL="0" indent="0">
              <a:buNone/>
            </a:pPr>
            <a:r>
              <a:rPr lang="ja-JP" altLang="en-US" sz="2600"/>
              <a:t>・発症者の気道分泌液や体液等の汚染物質に直接触れた可能性が高い者</a:t>
            </a:r>
            <a:endParaRPr lang="en-US" altLang="ja-JP" sz="2600"/>
          </a:p>
          <a:p>
            <a:pPr marL="0" indent="0">
              <a:buNone/>
            </a:pPr>
            <a:r>
              <a:rPr lang="ja-JP" altLang="en-US" sz="2600"/>
              <a:t>・手で触れることのできる距離（目安：</a:t>
            </a:r>
            <a:r>
              <a:rPr lang="en-US" altLang="ja-JP" sz="2600"/>
              <a:t>1</a:t>
            </a:r>
            <a:r>
              <a:rPr lang="ja-JP" altLang="en-US" sz="2600"/>
              <a:t>ｍ）で、感染防護なしで</a:t>
            </a:r>
            <a:r>
              <a:rPr lang="en-US" altLang="ja-JP" sz="2600"/>
              <a:t>15</a:t>
            </a:r>
            <a:r>
              <a:rPr lang="ja-JP" altLang="en-US" sz="2600"/>
              <a:t>分以上</a:t>
            </a:r>
            <a:endParaRPr lang="en-US" altLang="ja-JP" sz="2600"/>
          </a:p>
          <a:p>
            <a:pPr marL="0" indent="0">
              <a:buNone/>
            </a:pPr>
            <a:r>
              <a:rPr lang="ja-JP" altLang="en-US" sz="2600"/>
              <a:t>　の接触があった者</a:t>
            </a:r>
            <a:endParaRPr lang="en-US" altLang="ja-JP" sz="2600"/>
          </a:p>
        </p:txBody>
      </p:sp>
      <p:sp>
        <p:nvSpPr>
          <p:cNvPr id="4" name="スライド番号プレースホルダー 3">
            <a:extLst>
              <a:ext uri="{FF2B5EF4-FFF2-40B4-BE49-F238E27FC236}">
                <a16:creationId xmlns:a16="http://schemas.microsoft.com/office/drawing/2014/main" id="{151E5817-00B8-47FC-9EF4-F7DBE069F78C}"/>
              </a:ext>
            </a:extLst>
          </p:cNvPr>
          <p:cNvSpPr>
            <a:spLocks noGrp="1"/>
          </p:cNvSpPr>
          <p:nvPr>
            <p:ph type="sldNum" sz="quarter" idx="12"/>
          </p:nvPr>
        </p:nvSpPr>
        <p:spPr/>
        <p:txBody>
          <a:bodyPr/>
          <a:lstStyle/>
          <a:p>
            <a:fld id="{AEA97E42-CDB2-4647-ABED-1CCC9FBCDBEC}" type="slidenum">
              <a:rPr kumimoji="1" lang="ja-JP" altLang="en-US" smtClean="0"/>
              <a:pPr/>
              <a:t>36</a:t>
            </a:fld>
            <a:endParaRPr kumimoji="1" lang="ja-JP" altLang="en-US"/>
          </a:p>
        </p:txBody>
      </p:sp>
    </p:spTree>
    <p:extLst>
      <p:ext uri="{BB962C8B-B14F-4D97-AF65-F5344CB8AC3E}">
        <p14:creationId xmlns:p14="http://schemas.microsoft.com/office/powerpoint/2010/main" val="1052004396"/>
      </p:ext>
    </p:extLst>
  </p:cSld>
  <p:clrMapOvr>
    <a:masterClrMapping/>
  </p:clrMapOvr>
  <mc:AlternateContent xmlns:mc="http://schemas.openxmlformats.org/markup-compatibility/2006" xmlns:p14="http://schemas.microsoft.com/office/powerpoint/2010/main">
    <mc:Choice Requires="p14">
      <p:transition spd="slow" p14:dur="2000" advTm="3892"/>
    </mc:Choice>
    <mc:Fallback xmlns="">
      <p:transition spd="slow" advTm="389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205947" y="195133"/>
            <a:ext cx="9173466" cy="834189"/>
          </a:xfrm>
          <a:solidFill>
            <a:schemeClr val="accent1">
              <a:lumMod val="75000"/>
            </a:schemeClr>
          </a:solidFill>
          <a:ln>
            <a:solidFill>
              <a:schemeClr val="accent1">
                <a:lumMod val="60000"/>
                <a:lumOff val="40000"/>
              </a:schemeClr>
            </a:solidFill>
          </a:ln>
        </p:spPr>
        <p:txBody>
          <a:bodyPr>
            <a:normAutofit fontScale="90000"/>
          </a:bodyPr>
          <a:lstStyle/>
          <a:p>
            <a:pPr algn="ctr"/>
            <a:r>
              <a:rPr lang="ja-JP" altLang="en-US" b="1">
                <a:solidFill>
                  <a:schemeClr val="bg1"/>
                </a:solidFill>
                <a:latin typeface="BIZ UDゴシック" panose="020B0400000000000000" pitchFamily="49" charset="-128"/>
                <a:ea typeface="BIZ UDゴシック" panose="020B0400000000000000" pitchFamily="49" charset="-128"/>
              </a:rPr>
              <a:t>発症する可能性の高い「高リスク</a:t>
            </a:r>
            <a:r>
              <a:rPr kumimoji="1" lang="ja-JP" altLang="en-US" b="1">
                <a:solidFill>
                  <a:schemeClr val="bg1"/>
                </a:solidFill>
                <a:latin typeface="BIZ UDゴシック" panose="020B0400000000000000" pitchFamily="49" charset="-128"/>
                <a:ea typeface="BIZ UDゴシック" panose="020B0400000000000000" pitchFamily="49" charset="-128"/>
              </a:rPr>
              <a:t>者」の</a:t>
            </a:r>
            <a:r>
              <a:rPr lang="ja-JP" altLang="en-US" b="1">
                <a:solidFill>
                  <a:schemeClr val="bg1"/>
                </a:solidFill>
                <a:latin typeface="BIZ UDゴシック" panose="020B0400000000000000" pitchFamily="49" charset="-128"/>
                <a:ea typeface="BIZ UDゴシック" panose="020B0400000000000000" pitchFamily="49" charset="-128"/>
              </a:rPr>
              <a:t>同定</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196949" y="1301521"/>
            <a:ext cx="11191461" cy="5823448"/>
          </a:xfrm>
        </p:spPr>
        <p:txBody>
          <a:bodyPr>
            <a:normAutofit fontScale="62500" lnSpcReduction="20000"/>
          </a:bodyPr>
          <a:lstStyle/>
          <a:p>
            <a:pPr marL="0" indent="0">
              <a:buNone/>
            </a:pPr>
            <a:endParaRPr lang="en-US" altLang="ja-JP" sz="2400" dirty="0"/>
          </a:p>
          <a:p>
            <a:pPr marL="0" indent="0">
              <a:buNone/>
            </a:pPr>
            <a:r>
              <a:rPr lang="ja-JP" altLang="en-US" sz="5800" dirty="0"/>
              <a:t>（</a:t>
            </a:r>
            <a:r>
              <a:rPr lang="en-US" altLang="ja-JP" sz="5800" dirty="0"/>
              <a:t>1</a:t>
            </a:r>
            <a:r>
              <a:rPr lang="ja-JP" altLang="en-US" sz="5800" dirty="0"/>
              <a:t>）更衣室を利用していた職員</a:t>
            </a:r>
            <a:r>
              <a:rPr lang="en-US" altLang="ja-JP" sz="5800" dirty="0"/>
              <a:t>A</a:t>
            </a:r>
            <a:r>
              <a:rPr lang="ja-JP" altLang="en-US" sz="5800" dirty="0"/>
              <a:t>、職員</a:t>
            </a:r>
            <a:r>
              <a:rPr lang="en-US" altLang="ja-JP" sz="5800" dirty="0"/>
              <a:t>B</a:t>
            </a:r>
            <a:r>
              <a:rPr lang="ja-JP" altLang="en-US" sz="5800" dirty="0"/>
              <a:t>　　　　　　</a:t>
            </a:r>
            <a:endParaRPr lang="en-US" altLang="ja-JP" sz="5800" dirty="0"/>
          </a:p>
          <a:p>
            <a:pPr marL="0" indent="0">
              <a:buNone/>
            </a:pPr>
            <a:r>
              <a:rPr lang="ja-JP" altLang="en-US" sz="5800" dirty="0"/>
              <a:t>（</a:t>
            </a:r>
            <a:r>
              <a:rPr lang="en-US" altLang="ja-JP" sz="5800" dirty="0"/>
              <a:t>2</a:t>
            </a:r>
            <a:r>
              <a:rPr lang="ja-JP" altLang="en-US" sz="5800" dirty="0"/>
              <a:t>）食事を一緒に食べた職員</a:t>
            </a:r>
            <a:r>
              <a:rPr lang="en-US" altLang="ja-JP" sz="5800" dirty="0"/>
              <a:t>A</a:t>
            </a:r>
            <a:r>
              <a:rPr lang="ja-JP" altLang="en-US" sz="5800" dirty="0"/>
              <a:t>、職員</a:t>
            </a:r>
            <a:r>
              <a:rPr lang="en-US" altLang="ja-JP" sz="5800" dirty="0"/>
              <a:t>C</a:t>
            </a:r>
            <a:r>
              <a:rPr lang="ja-JP" altLang="en-US" sz="5800" dirty="0"/>
              <a:t>、職員</a:t>
            </a:r>
            <a:r>
              <a:rPr lang="en-US" altLang="ja-JP" sz="5800" dirty="0"/>
              <a:t>D</a:t>
            </a:r>
            <a:r>
              <a:rPr lang="ja-JP" altLang="en-US" sz="5800" dirty="0"/>
              <a:t>　　　　　　　　　　　　　　　　</a:t>
            </a:r>
            <a:endParaRPr lang="en-US" altLang="ja-JP" sz="5800" dirty="0"/>
          </a:p>
          <a:p>
            <a:pPr marL="0" indent="0">
              <a:buNone/>
            </a:pPr>
            <a:r>
              <a:rPr lang="ja-JP" altLang="en-US" sz="5800" dirty="0"/>
              <a:t>（</a:t>
            </a:r>
            <a:r>
              <a:rPr lang="en-US" altLang="ja-JP" sz="5800" dirty="0"/>
              <a:t>3</a:t>
            </a:r>
            <a:r>
              <a:rPr lang="ja-JP" altLang="en-US" sz="5800" dirty="0"/>
              <a:t>）入浴・着脱介助をした入所者の</a:t>
            </a:r>
            <a:endParaRPr lang="en-US" altLang="ja-JP" sz="5800" dirty="0"/>
          </a:p>
          <a:p>
            <a:pPr marL="0" indent="0">
              <a:buNone/>
            </a:pPr>
            <a:r>
              <a:rPr lang="ja-JP" altLang="en-US" sz="5800" dirty="0"/>
              <a:t>　　　石清水さん、加藤さん、山田さん</a:t>
            </a:r>
            <a:endParaRPr lang="en-US" altLang="ja-JP" sz="5800" dirty="0"/>
          </a:p>
          <a:p>
            <a:pPr marL="0" indent="0">
              <a:buNone/>
            </a:pPr>
            <a:r>
              <a:rPr lang="ja-JP" altLang="en-US" sz="5800" dirty="0"/>
              <a:t>　　</a:t>
            </a:r>
            <a:endParaRPr lang="en-US" altLang="ja-JP" sz="5800" dirty="0"/>
          </a:p>
          <a:p>
            <a:pPr marL="0" indent="0">
              <a:buNone/>
            </a:pPr>
            <a:r>
              <a:rPr lang="ja-JP" altLang="en-US" sz="5800" dirty="0"/>
              <a:t>　　　高リスクの入所者</a:t>
            </a:r>
            <a:r>
              <a:rPr lang="en-US" altLang="ja-JP" sz="5800" dirty="0"/>
              <a:t>3</a:t>
            </a:r>
            <a:r>
              <a:rPr lang="ja-JP" altLang="en-US" sz="5800" dirty="0"/>
              <a:t>名の生活区域を</a:t>
            </a:r>
            <a:endParaRPr lang="en-US" altLang="ja-JP" sz="5800" dirty="0"/>
          </a:p>
          <a:p>
            <a:pPr marL="0" indent="0">
              <a:buNone/>
            </a:pPr>
            <a:r>
              <a:rPr lang="ja-JP" altLang="en-US" sz="5800" dirty="0"/>
              <a:t>　　　　　　分ける必要があります。</a:t>
            </a:r>
            <a:endParaRPr lang="en-US" altLang="ja-JP" sz="5800" dirty="0"/>
          </a:p>
          <a:p>
            <a:r>
              <a:rPr lang="ja-JP" altLang="en-US" sz="5800" b="1" dirty="0">
                <a:solidFill>
                  <a:srgbClr val="FF0000"/>
                </a:solidFill>
              </a:rPr>
              <a:t>　　</a:t>
            </a:r>
            <a:r>
              <a:rPr lang="ja-JP" altLang="en-US" sz="5800" b="1" u="sng" dirty="0">
                <a:solidFill>
                  <a:srgbClr val="FF0000"/>
                </a:solidFill>
              </a:rPr>
              <a:t>施設内の汚染区域、清潔区域をどう</a:t>
            </a:r>
            <a:endParaRPr lang="en-US" altLang="ja-JP" sz="5800" b="1" u="sng" dirty="0">
              <a:solidFill>
                <a:srgbClr val="FF0000"/>
              </a:solidFill>
            </a:endParaRPr>
          </a:p>
          <a:p>
            <a:r>
              <a:rPr lang="ja-JP" altLang="en-US" sz="5800" b="1" dirty="0">
                <a:solidFill>
                  <a:srgbClr val="FF0000"/>
                </a:solidFill>
              </a:rPr>
              <a:t>　　</a:t>
            </a:r>
            <a:r>
              <a:rPr lang="ja-JP" altLang="en-US" sz="5800" b="1" u="sng" dirty="0">
                <a:solidFill>
                  <a:srgbClr val="FF0000"/>
                </a:solidFill>
              </a:rPr>
              <a:t>ゾーニングしてケアを行いますか。</a:t>
            </a:r>
            <a:endParaRPr lang="en-US" altLang="ja-JP" sz="5800" b="1" u="sng" dirty="0">
              <a:solidFill>
                <a:srgbClr val="FF0000"/>
              </a:solidFill>
            </a:endParaRPr>
          </a:p>
          <a:p>
            <a:pPr marL="0" indent="0">
              <a:buNone/>
            </a:pPr>
            <a:endParaRPr lang="en-US" altLang="ja-JP" sz="3600" dirty="0"/>
          </a:p>
        </p:txBody>
      </p:sp>
      <p:sp>
        <p:nvSpPr>
          <p:cNvPr id="4" name="スライド番号プレースホルダー 3">
            <a:extLst>
              <a:ext uri="{FF2B5EF4-FFF2-40B4-BE49-F238E27FC236}">
                <a16:creationId xmlns:a16="http://schemas.microsoft.com/office/drawing/2014/main" id="{4599A424-2246-422C-A05D-C70FB9C628DE}"/>
              </a:ext>
            </a:extLst>
          </p:cNvPr>
          <p:cNvSpPr>
            <a:spLocks noGrp="1"/>
          </p:cNvSpPr>
          <p:nvPr>
            <p:ph type="sldNum" sz="quarter" idx="12"/>
          </p:nvPr>
        </p:nvSpPr>
        <p:spPr/>
        <p:txBody>
          <a:bodyPr/>
          <a:lstStyle/>
          <a:p>
            <a:fld id="{AEA97E42-CDB2-4647-ABED-1CCC9FBCDBEC}" type="slidenum">
              <a:rPr kumimoji="1" lang="ja-JP" altLang="en-US" smtClean="0"/>
              <a:pPr/>
              <a:t>37</a:t>
            </a:fld>
            <a:endParaRPr kumimoji="1" lang="ja-JP" altLang="en-US"/>
          </a:p>
        </p:txBody>
      </p:sp>
      <p:pic>
        <p:nvPicPr>
          <p:cNvPr id="7" name="図 6" descr="挿絵, 記号 が含まれている画像&#10;&#10;自動的に生成された説明">
            <a:extLst>
              <a:ext uri="{FF2B5EF4-FFF2-40B4-BE49-F238E27FC236}">
                <a16:creationId xmlns:a16="http://schemas.microsoft.com/office/drawing/2014/main" id="{EEB7D723-1300-415D-B4D3-5094DC63B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001" y="2834214"/>
            <a:ext cx="2721049" cy="3696511"/>
          </a:xfrm>
          <a:prstGeom prst="rect">
            <a:avLst/>
          </a:prstGeom>
        </p:spPr>
      </p:pic>
      <p:sp>
        <p:nvSpPr>
          <p:cNvPr id="5" name="矢印: 下 4">
            <a:extLst>
              <a:ext uri="{FF2B5EF4-FFF2-40B4-BE49-F238E27FC236}">
                <a16:creationId xmlns:a16="http://schemas.microsoft.com/office/drawing/2014/main" id="{C2309399-5C6C-DA49-2448-E668BB9545CF}"/>
              </a:ext>
            </a:extLst>
          </p:cNvPr>
          <p:cNvSpPr/>
          <p:nvPr/>
        </p:nvSpPr>
        <p:spPr>
          <a:xfrm>
            <a:off x="4180114" y="3858682"/>
            <a:ext cx="1915886" cy="3545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03487085"/>
      </p:ext>
    </p:extLst>
  </p:cSld>
  <p:clrMapOvr>
    <a:masterClrMapping/>
  </p:clrMapOvr>
  <mc:AlternateContent xmlns:mc="http://schemas.openxmlformats.org/markup-compatibility/2006" xmlns:p14="http://schemas.microsoft.com/office/powerpoint/2010/main">
    <mc:Choice Requires="p14">
      <p:transition spd="slow" p14:dur="2000" advTm="51276"/>
    </mc:Choice>
    <mc:Fallback xmlns="">
      <p:transition spd="slow" advTm="5127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3"/>
          <a:stretch>
            <a:fillRect/>
          </a:stretch>
        </p:blipFill>
        <p:spPr>
          <a:xfrm>
            <a:off x="1525914" y="1867082"/>
            <a:ext cx="8946375" cy="4990918"/>
          </a:xfrm>
          <a:prstGeom prst="rect">
            <a:avLst/>
          </a:prstGeom>
        </p:spPr>
      </p:pic>
      <p:pic>
        <p:nvPicPr>
          <p:cNvPr id="21" name="図 20"/>
          <p:cNvPicPr>
            <a:picLocks noChangeAspect="1"/>
          </p:cNvPicPr>
          <p:nvPr/>
        </p:nvPicPr>
        <p:blipFill>
          <a:blip r:embed="rId4" cstate="print"/>
          <a:stretch>
            <a:fillRect/>
          </a:stretch>
        </p:blipFill>
        <p:spPr>
          <a:xfrm rot="5400000">
            <a:off x="9709856" y="1126591"/>
            <a:ext cx="513346" cy="1011518"/>
          </a:xfrm>
          <a:prstGeom prst="rect">
            <a:avLst/>
          </a:prstGeom>
        </p:spPr>
      </p:pic>
      <p:sp>
        <p:nvSpPr>
          <p:cNvPr id="8" name="円/楕円 7"/>
          <p:cNvSpPr/>
          <p:nvPr/>
        </p:nvSpPr>
        <p:spPr>
          <a:xfrm>
            <a:off x="8749443" y="2197195"/>
            <a:ext cx="522415" cy="36933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rPr>
              <a:t>加藤</a:t>
            </a:r>
          </a:p>
        </p:txBody>
      </p:sp>
      <p:sp>
        <p:nvSpPr>
          <p:cNvPr id="9" name="円/楕円 8"/>
          <p:cNvSpPr/>
          <p:nvPr/>
        </p:nvSpPr>
        <p:spPr>
          <a:xfrm>
            <a:off x="5580450" y="2219185"/>
            <a:ext cx="515551" cy="36933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rPr>
              <a:t>石清水</a:t>
            </a:r>
          </a:p>
        </p:txBody>
      </p:sp>
      <p:sp>
        <p:nvSpPr>
          <p:cNvPr id="10" name="円/楕円 9"/>
          <p:cNvSpPr/>
          <p:nvPr/>
        </p:nvSpPr>
        <p:spPr>
          <a:xfrm>
            <a:off x="9569776" y="2211483"/>
            <a:ext cx="469575" cy="36933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rPr>
              <a:t>山田</a:t>
            </a:r>
          </a:p>
        </p:txBody>
      </p:sp>
      <p:sp>
        <p:nvSpPr>
          <p:cNvPr id="5" name="タイトル 1">
            <a:extLst>
              <a:ext uri="{FF2B5EF4-FFF2-40B4-BE49-F238E27FC236}">
                <a16:creationId xmlns:a16="http://schemas.microsoft.com/office/drawing/2014/main" id="{66CE6E13-EEC3-962F-6B37-22465ADFA4C3}"/>
              </a:ext>
            </a:extLst>
          </p:cNvPr>
          <p:cNvSpPr txBox="1">
            <a:spLocks/>
          </p:cNvSpPr>
          <p:nvPr/>
        </p:nvSpPr>
        <p:spPr>
          <a:xfrm>
            <a:off x="87312" y="151611"/>
            <a:ext cx="12104688" cy="1687760"/>
          </a:xfrm>
          <a:prstGeom prst="rect">
            <a:avLst/>
          </a:prstGeom>
          <a:solidFill>
            <a:schemeClr val="accent2">
              <a:lumMod val="20000"/>
              <a:lumOff val="80000"/>
            </a:schemeClr>
          </a:solidFill>
          <a:ln w="38100">
            <a:solidFill>
              <a:srgbClr val="FF0000"/>
            </a:solid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a:ln>
                  <a:noFill/>
                </a:ln>
                <a:solidFill>
                  <a:srgbClr val="2C3C43"/>
                </a:solidFill>
                <a:effectLst/>
                <a:uLnTx/>
                <a:uFillTx/>
                <a:latin typeface="HGP創英角ﾎﾟｯﾌﾟ体" panose="040B0A00000000000000" pitchFamily="50" charset="-128"/>
                <a:ea typeface="HGP創英角ﾎﾟｯﾌﾟ体" panose="040B0A00000000000000" pitchFamily="50" charset="-128"/>
                <a:cs typeface="+mj-cs"/>
              </a:rPr>
              <a:t>個人ワーク③生活区域のゾーニング（１分）</a:t>
            </a:r>
            <a:br>
              <a:rPr kumimoji="1" lang="en-US" altLang="ja-JP" sz="3200" b="0" i="0" u="none" strike="noStrike" kern="1200" cap="none" spc="0" normalizeH="0" baseline="0" noProof="0">
                <a:ln>
                  <a:noFill/>
                </a:ln>
                <a:solidFill>
                  <a:srgbClr val="2C3C43"/>
                </a:solidFill>
                <a:effectLst/>
                <a:uLnTx/>
                <a:uFillTx/>
                <a:latin typeface="HGP創英角ﾎﾟｯﾌﾟ体" panose="040B0A00000000000000" pitchFamily="50" charset="-128"/>
                <a:ea typeface="HGP創英角ﾎﾟｯﾌﾟ体" panose="040B0A00000000000000" pitchFamily="50" charset="-128"/>
                <a:cs typeface="+mj-cs"/>
              </a:rPr>
            </a:br>
            <a:r>
              <a:rPr kumimoji="1" lang="ja-JP" altLang="en-US" sz="3200" b="0" i="0" u="none" strike="noStrike" kern="1200" cap="none" spc="0" normalizeH="0" baseline="0" noProof="0">
                <a:ln>
                  <a:noFill/>
                </a:ln>
                <a:solidFill>
                  <a:srgbClr val="2C3C43"/>
                </a:solidFill>
                <a:effectLst/>
                <a:uLnTx/>
                <a:uFillTx/>
                <a:latin typeface="HGP創英角ﾎﾟｯﾌﾟ体" panose="040B0A00000000000000" pitchFamily="50" charset="-128"/>
                <a:ea typeface="HGP創英角ﾎﾟｯﾌﾟ体" panose="040B0A00000000000000" pitchFamily="50" charset="-128"/>
                <a:cs typeface="+mj-cs"/>
              </a:rPr>
              <a:t>　　</a:t>
            </a:r>
            <a:r>
              <a:rPr kumimoji="1" lang="ja-JP" altLang="en-US" sz="2800" b="0" i="0" u="none" strike="noStrike" kern="1200" cap="none" spc="0" normalizeH="0" baseline="0" noProof="0">
                <a:ln>
                  <a:noFill/>
                </a:ln>
                <a:solidFill>
                  <a:srgbClr val="002060"/>
                </a:solidFill>
                <a:effectLst/>
                <a:uLnTx/>
                <a:uFillTx/>
                <a:latin typeface="HGP創英角ﾎﾟｯﾌﾟ体" panose="040B0A00000000000000" pitchFamily="50" charset="-128"/>
                <a:ea typeface="HGP創英角ﾎﾟｯﾌﾟ体" panose="040B0A00000000000000" pitchFamily="50" charset="-128"/>
                <a:cs typeface="+mj-cs"/>
              </a:rPr>
              <a:t>高リスク者の居室は　　　。</a:t>
            </a:r>
            <a:endParaRPr kumimoji="1" lang="en-US" altLang="ja-JP" sz="2800" b="0" i="0" u="none" strike="noStrike" kern="1200" cap="none" spc="0" normalizeH="0" baseline="0" noProof="0">
              <a:ln>
                <a:noFill/>
              </a:ln>
              <a:solidFill>
                <a:srgbClr val="002060"/>
              </a:solidFill>
              <a:effectLst/>
              <a:uLnTx/>
              <a:uFillTx/>
              <a:latin typeface="HGP創英角ﾎﾟｯﾌﾟ体" panose="040B0A00000000000000" pitchFamily="50" charset="-128"/>
              <a:ea typeface="HGP創英角ﾎﾟｯﾌﾟ体" panose="040B0A00000000000000"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a:ln>
                  <a:noFill/>
                </a:ln>
                <a:solidFill>
                  <a:srgbClr val="002060"/>
                </a:solidFill>
                <a:effectLst/>
                <a:uLnTx/>
                <a:uFillTx/>
                <a:latin typeface="HGP創英角ﾎﾟｯﾌﾟ体" panose="040B0A00000000000000" pitchFamily="50" charset="-128"/>
                <a:ea typeface="HGP創英角ﾎﾟｯﾌﾟ体" panose="040B0A00000000000000" pitchFamily="50" charset="-128"/>
                <a:cs typeface="+mj-cs"/>
              </a:rPr>
              <a:t>　　　レッド（汚染区域）、イエロー（準汚染区域）、グリーン（清潔区域）の区分　</a:t>
            </a:r>
            <a:endParaRPr kumimoji="1" lang="ja-JP" altLang="en-US" sz="3200" b="0" i="0" u="none" strike="noStrike" kern="1200" cap="none" spc="0" normalizeH="0" baseline="0" noProof="0">
              <a:ln>
                <a:noFill/>
              </a:ln>
              <a:solidFill>
                <a:srgbClr val="2C3C43"/>
              </a:solidFill>
              <a:effectLst/>
              <a:uLnTx/>
              <a:uFillTx/>
              <a:latin typeface="HGP創英角ﾎﾟｯﾌﾟ体" panose="040B0A00000000000000" pitchFamily="50" charset="-128"/>
              <a:ea typeface="HGP創英角ﾎﾟｯﾌﾟ体" panose="040B0A00000000000000" pitchFamily="50" charset="-128"/>
              <a:cs typeface="+mj-cs"/>
            </a:endParaRPr>
          </a:p>
        </p:txBody>
      </p:sp>
      <p:sp>
        <p:nvSpPr>
          <p:cNvPr id="3" name="円/楕円 2"/>
          <p:cNvSpPr/>
          <p:nvPr/>
        </p:nvSpPr>
        <p:spPr>
          <a:xfrm>
            <a:off x="3806214" y="798912"/>
            <a:ext cx="403836" cy="39315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Tree>
    <p:extLst>
      <p:ext uri="{BB962C8B-B14F-4D97-AF65-F5344CB8AC3E}">
        <p14:creationId xmlns:p14="http://schemas.microsoft.com/office/powerpoint/2010/main" val="2947233129"/>
      </p:ext>
    </p:extLst>
  </p:cSld>
  <p:clrMapOvr>
    <a:masterClrMapping/>
  </p:clrMapOvr>
  <mc:AlternateContent xmlns:mc="http://schemas.openxmlformats.org/markup-compatibility/2006" xmlns:p14="http://schemas.microsoft.com/office/powerpoint/2010/main">
    <mc:Choice Requires="p14">
      <p:transition spd="slow" p14:dur="2000" advTm="23174"/>
    </mc:Choice>
    <mc:Fallback xmlns="">
      <p:transition spd="slow" advTm="23174"/>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3"/>
          <a:stretch>
            <a:fillRect/>
          </a:stretch>
        </p:blipFill>
        <p:spPr>
          <a:xfrm>
            <a:off x="729696" y="1873000"/>
            <a:ext cx="9716915" cy="4990918"/>
          </a:xfrm>
          <a:prstGeom prst="rect">
            <a:avLst/>
          </a:prstGeom>
        </p:spPr>
      </p:pic>
      <p:pic>
        <p:nvPicPr>
          <p:cNvPr id="21" name="図 20"/>
          <p:cNvPicPr>
            <a:picLocks noChangeAspect="1"/>
          </p:cNvPicPr>
          <p:nvPr/>
        </p:nvPicPr>
        <p:blipFill>
          <a:blip r:embed="rId4" cstate="print"/>
          <a:stretch>
            <a:fillRect/>
          </a:stretch>
        </p:blipFill>
        <p:spPr>
          <a:xfrm rot="5400000">
            <a:off x="9709856" y="1126591"/>
            <a:ext cx="513346" cy="1011518"/>
          </a:xfrm>
          <a:prstGeom prst="rect">
            <a:avLst/>
          </a:prstGeom>
        </p:spPr>
      </p:pic>
      <p:sp>
        <p:nvSpPr>
          <p:cNvPr id="24" name="テキスト ボックス 23"/>
          <p:cNvSpPr txBox="1"/>
          <p:nvPr/>
        </p:nvSpPr>
        <p:spPr>
          <a:xfrm>
            <a:off x="3825916" y="289432"/>
            <a:ext cx="764055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高リスク者の居室は「　　　　」の場所です。</a:t>
            </a:r>
            <a:endParaRPr kumimoji="1" lang="en-US" altLang="ja-JP" sz="20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p:txBody>
      </p:sp>
      <p:sp>
        <p:nvSpPr>
          <p:cNvPr id="3" name="円/楕円 2"/>
          <p:cNvSpPr/>
          <p:nvPr/>
        </p:nvSpPr>
        <p:spPr>
          <a:xfrm>
            <a:off x="6801178" y="290487"/>
            <a:ext cx="389585" cy="36933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8" name="円/楕円 7"/>
          <p:cNvSpPr/>
          <p:nvPr/>
        </p:nvSpPr>
        <p:spPr>
          <a:xfrm>
            <a:off x="8724290" y="2205284"/>
            <a:ext cx="522415" cy="36933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rPr>
              <a:t>加藤</a:t>
            </a:r>
          </a:p>
        </p:txBody>
      </p:sp>
      <p:sp>
        <p:nvSpPr>
          <p:cNvPr id="9" name="円/楕円 8"/>
          <p:cNvSpPr/>
          <p:nvPr/>
        </p:nvSpPr>
        <p:spPr>
          <a:xfrm>
            <a:off x="7930528" y="2211483"/>
            <a:ext cx="515551" cy="36933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rPr>
              <a:t>石清水</a:t>
            </a:r>
          </a:p>
        </p:txBody>
      </p:sp>
      <p:sp>
        <p:nvSpPr>
          <p:cNvPr id="10" name="円/楕円 9"/>
          <p:cNvSpPr/>
          <p:nvPr/>
        </p:nvSpPr>
        <p:spPr>
          <a:xfrm>
            <a:off x="9569776" y="2211483"/>
            <a:ext cx="469575" cy="36933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rPr>
              <a:t>山田</a:t>
            </a:r>
          </a:p>
        </p:txBody>
      </p:sp>
      <p:cxnSp>
        <p:nvCxnSpPr>
          <p:cNvPr id="7" name="直線コネクタ 6"/>
          <p:cNvCxnSpPr/>
          <p:nvPr/>
        </p:nvCxnSpPr>
        <p:spPr>
          <a:xfrm flipH="1">
            <a:off x="7050539" y="2204249"/>
            <a:ext cx="671512" cy="3836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flipV="1">
            <a:off x="7050539" y="2219353"/>
            <a:ext cx="671512" cy="3693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a:cxnSpLocks/>
          </p:cNvCxnSpPr>
          <p:nvPr/>
        </p:nvCxnSpPr>
        <p:spPr>
          <a:xfrm>
            <a:off x="9353209" y="3363187"/>
            <a:ext cx="0" cy="366610"/>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a:cxnSpLocks/>
          </p:cNvCxnSpPr>
          <p:nvPr/>
        </p:nvCxnSpPr>
        <p:spPr>
          <a:xfrm>
            <a:off x="7814170" y="3371599"/>
            <a:ext cx="0" cy="304629"/>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2" name="グループ化 11"/>
          <p:cNvGrpSpPr/>
          <p:nvPr/>
        </p:nvGrpSpPr>
        <p:grpSpPr>
          <a:xfrm>
            <a:off x="6995970" y="2072499"/>
            <a:ext cx="3234151" cy="1657574"/>
            <a:chOff x="5860100" y="2065046"/>
            <a:chExt cx="2835707" cy="1657574"/>
          </a:xfrm>
        </p:grpSpPr>
        <p:cxnSp>
          <p:nvCxnSpPr>
            <p:cNvPr id="16" name="直線コネクタ 15"/>
            <p:cNvCxnSpPr/>
            <p:nvPr/>
          </p:nvCxnSpPr>
          <p:spPr>
            <a:xfrm>
              <a:off x="5866956" y="2088854"/>
              <a:ext cx="0" cy="1633766"/>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cxnSpLocks/>
            </p:cNvCxnSpPr>
            <p:nvPr/>
          </p:nvCxnSpPr>
          <p:spPr>
            <a:xfrm>
              <a:off x="5860100" y="2065046"/>
              <a:ext cx="2835707" cy="9890"/>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a:cxnSpLocks/>
            </p:cNvCxnSpPr>
            <p:nvPr/>
          </p:nvCxnSpPr>
          <p:spPr>
            <a:xfrm flipH="1">
              <a:off x="8672514" y="2088854"/>
              <a:ext cx="23293" cy="1627079"/>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cxnSpLocks/>
            </p:cNvCxnSpPr>
            <p:nvPr/>
          </p:nvCxnSpPr>
          <p:spPr>
            <a:xfrm>
              <a:off x="5891659" y="3715933"/>
              <a:ext cx="685840" cy="0"/>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cxnSpLocks/>
            </p:cNvCxnSpPr>
            <p:nvPr/>
          </p:nvCxnSpPr>
          <p:spPr>
            <a:xfrm flipV="1">
              <a:off x="7936770" y="3705112"/>
              <a:ext cx="735743" cy="10821"/>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cxnSpLocks/>
            </p:cNvCxnSpPr>
            <p:nvPr/>
          </p:nvCxnSpPr>
          <p:spPr>
            <a:xfrm>
              <a:off x="6598149" y="3338502"/>
              <a:ext cx="1294349" cy="26766"/>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38" name="テキスト ボックス 37"/>
          <p:cNvSpPr txBox="1"/>
          <p:nvPr/>
        </p:nvSpPr>
        <p:spPr>
          <a:xfrm>
            <a:off x="7586963" y="2761489"/>
            <a:ext cx="1904509" cy="276999"/>
          </a:xfrm>
          <a:prstGeom prst="rect">
            <a:avLst/>
          </a:prstGeom>
          <a:solidFill>
            <a:srgbClr val="FF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effectLst/>
                <a:uLnTx/>
                <a:uFillTx/>
                <a:latin typeface="Trebuchet MS"/>
                <a:ea typeface="メイリオ" panose="020B0604030504040204" pitchFamily="50" charset="-128"/>
                <a:cs typeface="+mn-cs"/>
              </a:rPr>
              <a:t>こちらの自動ドアは封鎖</a:t>
            </a:r>
          </a:p>
        </p:txBody>
      </p:sp>
      <p:grpSp>
        <p:nvGrpSpPr>
          <p:cNvPr id="4" name="グループ化 33"/>
          <p:cNvGrpSpPr/>
          <p:nvPr/>
        </p:nvGrpSpPr>
        <p:grpSpPr>
          <a:xfrm>
            <a:off x="4608576" y="962726"/>
            <a:ext cx="4370832" cy="1216602"/>
            <a:chOff x="3347796" y="1097973"/>
            <a:chExt cx="4370832" cy="1216602"/>
          </a:xfrm>
        </p:grpSpPr>
        <p:sp>
          <p:nvSpPr>
            <p:cNvPr id="5" name="U ターン矢印 4"/>
            <p:cNvSpPr/>
            <p:nvPr/>
          </p:nvSpPr>
          <p:spPr>
            <a:xfrm>
              <a:off x="4257674" y="1730558"/>
              <a:ext cx="2669849" cy="584017"/>
            </a:xfrm>
            <a:prstGeom prst="uturnArrow">
              <a:avLst>
                <a:gd name="adj1" fmla="val 12768"/>
                <a:gd name="adj2" fmla="val 25000"/>
                <a:gd name="adj3" fmla="val 25000"/>
                <a:gd name="adj4" fmla="val 43750"/>
                <a:gd name="adj5" fmla="val 75000"/>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p:txBody>
        </p:sp>
        <p:sp>
          <p:nvSpPr>
            <p:cNvPr id="39" name="テキスト ボックス 38"/>
            <p:cNvSpPr txBox="1"/>
            <p:nvPr/>
          </p:nvSpPr>
          <p:spPr>
            <a:xfrm>
              <a:off x="3347796" y="1097973"/>
              <a:ext cx="4370832" cy="523220"/>
            </a:xfrm>
            <a:prstGeom prst="rect">
              <a:avLst/>
            </a:prstGeom>
            <a:solidFill>
              <a:srgbClr val="FF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effectLst/>
                  <a:uLnTx/>
                  <a:uFillTx/>
                  <a:latin typeface="Trebuchet MS"/>
                  <a:ea typeface="メイリオ" panose="020B0604030504040204" pitchFamily="50" charset="-128"/>
                  <a:cs typeface="+mn-cs"/>
                </a:rPr>
                <a:t>石清水さんの居室を移動</a:t>
              </a:r>
              <a:endParaRPr kumimoji="1" lang="en-US" altLang="ja-JP" sz="1400" b="0" i="0" u="none" strike="noStrike" kern="1200" cap="none" spc="0" normalizeH="0" baseline="0" noProof="0">
                <a:ln>
                  <a:noFill/>
                </a:ln>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effectLst/>
                  <a:uLnTx/>
                  <a:uFillTx/>
                  <a:latin typeface="Trebuchet MS"/>
                  <a:ea typeface="メイリオ" panose="020B0604030504040204" pitchFamily="50" charset="-128"/>
                  <a:cs typeface="+mn-cs"/>
                </a:rPr>
                <a:t>レッドゾーン（汚染区域）の居室は使用しない。</a:t>
              </a:r>
            </a:p>
          </p:txBody>
        </p:sp>
      </p:grpSp>
      <p:sp>
        <p:nvSpPr>
          <p:cNvPr id="46" name="テキスト ボックス 45"/>
          <p:cNvSpPr txBox="1"/>
          <p:nvPr/>
        </p:nvSpPr>
        <p:spPr>
          <a:xfrm>
            <a:off x="6093561" y="3414618"/>
            <a:ext cx="943617"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F0000"/>
                </a:solidFill>
                <a:effectLst/>
                <a:uLnTx/>
                <a:uFillTx/>
                <a:latin typeface="Trebuchet MS"/>
                <a:ea typeface="メイリオ" panose="020B0604030504040204" pitchFamily="50" charset="-128"/>
                <a:cs typeface="+mn-cs"/>
              </a:rPr>
              <a:t>ドアは封鎖</a:t>
            </a:r>
          </a:p>
        </p:txBody>
      </p:sp>
      <p:grpSp>
        <p:nvGrpSpPr>
          <p:cNvPr id="12" name="グループ化 12"/>
          <p:cNvGrpSpPr/>
          <p:nvPr/>
        </p:nvGrpSpPr>
        <p:grpSpPr>
          <a:xfrm>
            <a:off x="5779644" y="2128064"/>
            <a:ext cx="1158620" cy="1294045"/>
            <a:chOff x="4247544" y="1812446"/>
            <a:chExt cx="1630615" cy="1294045"/>
          </a:xfrm>
        </p:grpSpPr>
        <p:cxnSp>
          <p:nvCxnSpPr>
            <p:cNvPr id="40" name="直線コネクタ 39"/>
            <p:cNvCxnSpPr/>
            <p:nvPr/>
          </p:nvCxnSpPr>
          <p:spPr>
            <a:xfrm flipH="1">
              <a:off x="4247544" y="1832570"/>
              <a:ext cx="9527" cy="1273921"/>
            </a:xfrm>
            <a:prstGeom prst="line">
              <a:avLst/>
            </a:prstGeom>
            <a:ln w="571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a:cxnSpLocks/>
            </p:cNvCxnSpPr>
            <p:nvPr/>
          </p:nvCxnSpPr>
          <p:spPr>
            <a:xfrm flipV="1">
              <a:off x="4304244" y="1812446"/>
              <a:ext cx="1524388" cy="9803"/>
            </a:xfrm>
            <a:prstGeom prst="line">
              <a:avLst/>
            </a:prstGeom>
            <a:ln w="571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a:cxnSpLocks/>
            </p:cNvCxnSpPr>
            <p:nvPr/>
          </p:nvCxnSpPr>
          <p:spPr>
            <a:xfrm>
              <a:off x="5868282" y="1846618"/>
              <a:ext cx="9877" cy="1138507"/>
            </a:xfrm>
            <a:prstGeom prst="line">
              <a:avLst/>
            </a:prstGeom>
            <a:ln w="571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cxnSpLocks/>
            </p:cNvCxnSpPr>
            <p:nvPr/>
          </p:nvCxnSpPr>
          <p:spPr>
            <a:xfrm>
              <a:off x="4720898" y="3004700"/>
              <a:ext cx="1147384" cy="6827"/>
            </a:xfrm>
            <a:prstGeom prst="line">
              <a:avLst/>
            </a:prstGeom>
            <a:ln w="57150">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48" name="テキスト ボックス 47"/>
          <p:cNvSpPr txBox="1"/>
          <p:nvPr/>
        </p:nvSpPr>
        <p:spPr>
          <a:xfrm>
            <a:off x="2084832" y="2667140"/>
            <a:ext cx="3663091" cy="430887"/>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effectLst/>
                <a:uLnTx/>
                <a:uFillTx/>
                <a:latin typeface="Trebuchet MS"/>
                <a:ea typeface="メイリオ" panose="020B0604030504040204" pitchFamily="50" charset="-128"/>
                <a:cs typeface="+mn-cs"/>
              </a:rPr>
              <a:t>浴室、浴室前</a:t>
            </a:r>
            <a:r>
              <a:rPr kumimoji="1" lang="ja-JP" altLang="en-US" sz="1100" b="1" i="0" u="none" strike="noStrike" kern="1200" cap="none" spc="0" normalizeH="0" baseline="0" noProof="0" err="1">
                <a:ln>
                  <a:noFill/>
                </a:ln>
                <a:effectLst/>
                <a:uLnTx/>
                <a:uFillTx/>
                <a:latin typeface="Trebuchet MS"/>
                <a:ea typeface="メイリオ" panose="020B0604030504040204" pitchFamily="50" charset="-128"/>
                <a:cs typeface="+mn-cs"/>
              </a:rPr>
              <a:t>廊下ををイエローゾーン</a:t>
            </a:r>
            <a:r>
              <a:rPr kumimoji="1" lang="ja-JP" altLang="en-US" sz="1100" b="1" i="0" u="none" strike="noStrike" kern="1200" cap="none" spc="0" normalizeH="0" baseline="0" noProof="0">
                <a:ln>
                  <a:noFill/>
                </a:ln>
                <a:effectLst/>
                <a:uLnTx/>
                <a:uFillTx/>
                <a:latin typeface="Trebuchet MS"/>
                <a:ea typeface="メイリオ" panose="020B0604030504040204" pitchFamily="50" charset="-128"/>
                <a:cs typeface="+mn-cs"/>
              </a:rPr>
              <a:t>（準汚染区域）ハイリスク者用の浴室、職員の防護服脱衣場所とする。</a:t>
            </a:r>
          </a:p>
        </p:txBody>
      </p:sp>
      <p:sp>
        <p:nvSpPr>
          <p:cNvPr id="6" name="テキスト ボックス 5"/>
          <p:cNvSpPr txBox="1"/>
          <p:nvPr/>
        </p:nvSpPr>
        <p:spPr>
          <a:xfrm>
            <a:off x="5955974" y="5706074"/>
            <a:ext cx="425059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2060"/>
                </a:solidFill>
                <a:effectLst/>
                <a:uLnTx/>
                <a:uFillTx/>
                <a:latin typeface="Trebuchet MS"/>
                <a:ea typeface="メイリオ" panose="020B0604030504040204" pitchFamily="50" charset="-128"/>
                <a:cs typeface="+mn-cs"/>
              </a:rPr>
              <a:t>接触者は反対側の浴室を利用・もしくは時間分離</a:t>
            </a:r>
          </a:p>
        </p:txBody>
      </p:sp>
      <p:grpSp>
        <p:nvGrpSpPr>
          <p:cNvPr id="13" name="グループ化 31"/>
          <p:cNvGrpSpPr/>
          <p:nvPr/>
        </p:nvGrpSpPr>
        <p:grpSpPr>
          <a:xfrm>
            <a:off x="4339673" y="3306668"/>
            <a:ext cx="1841671" cy="2222006"/>
            <a:chOff x="2815672" y="3306667"/>
            <a:chExt cx="1841671" cy="2222006"/>
          </a:xfrm>
        </p:grpSpPr>
        <p:sp>
          <p:nvSpPr>
            <p:cNvPr id="47" name="テキスト ボックス 46"/>
            <p:cNvSpPr txBox="1"/>
            <p:nvPr/>
          </p:nvSpPr>
          <p:spPr>
            <a:xfrm>
              <a:off x="2815672" y="5005453"/>
              <a:ext cx="1841671" cy="523220"/>
            </a:xfrm>
            <a:prstGeom prst="rect">
              <a:avLst/>
            </a:prstGeom>
            <a:solidFill>
              <a:schemeClr val="accent1">
                <a:lumMod val="40000"/>
                <a:lumOff val="60000"/>
              </a:schemeClr>
            </a:solidFill>
            <a:ln>
              <a:solidFill>
                <a:srgbClr val="0070C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effectLst/>
                  <a:uLnTx/>
                  <a:uFillTx/>
                  <a:latin typeface="Trebuchet MS"/>
                  <a:ea typeface="メイリオ" panose="020B0604030504040204" pitchFamily="50" charset="-128"/>
                  <a:cs typeface="+mn-cs"/>
                </a:rPr>
                <a:t>ビニール</a:t>
              </a:r>
              <a:r>
                <a:rPr kumimoji="0" lang="ja-JP" altLang="en-US" sz="1400">
                  <a:latin typeface="Trebuchet MS"/>
                  <a:ea typeface="メイリオ" panose="020B0604030504040204" pitchFamily="50" charset="-128"/>
                </a:rPr>
                <a:t>カーテンで区切</a:t>
              </a:r>
              <a:endParaRPr kumimoji="1" lang="ja-JP" altLang="en-US" sz="1400" b="0" i="0" u="none" strike="noStrike" kern="1200" cap="none" spc="0" normalizeH="0" baseline="0" noProof="0">
                <a:ln>
                  <a:noFill/>
                </a:ln>
                <a:effectLst/>
                <a:uLnTx/>
                <a:uFillTx/>
                <a:latin typeface="Trebuchet MS"/>
                <a:ea typeface="メイリオ" panose="020B0604030504040204" pitchFamily="50" charset="-128"/>
                <a:cs typeface="+mn-cs"/>
              </a:endParaRPr>
            </a:p>
          </p:txBody>
        </p:sp>
        <p:cxnSp>
          <p:nvCxnSpPr>
            <p:cNvPr id="18" name="直線矢印コネクタ 17"/>
            <p:cNvCxnSpPr/>
            <p:nvPr/>
          </p:nvCxnSpPr>
          <p:spPr>
            <a:xfrm flipV="1">
              <a:off x="3882532" y="3306667"/>
              <a:ext cx="709449" cy="164447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タイトル 1">
            <a:extLst>
              <a:ext uri="{FF2B5EF4-FFF2-40B4-BE49-F238E27FC236}">
                <a16:creationId xmlns:a16="http://schemas.microsoft.com/office/drawing/2014/main" id="{C9558B08-CC75-9D78-75AE-F79606BE4C3C}"/>
              </a:ext>
            </a:extLst>
          </p:cNvPr>
          <p:cNvSpPr txBox="1">
            <a:spLocks/>
          </p:cNvSpPr>
          <p:nvPr/>
        </p:nvSpPr>
        <p:spPr>
          <a:xfrm>
            <a:off x="1342562" y="201569"/>
            <a:ext cx="1902508" cy="916499"/>
          </a:xfrm>
          <a:prstGeom prst="rect">
            <a:avLst/>
          </a:prstGeom>
          <a:solidFill>
            <a:schemeClr val="accent3">
              <a:lumMod val="20000"/>
              <a:lumOff val="80000"/>
            </a:schemeClr>
          </a:solidFill>
          <a:ln>
            <a:solidFill>
              <a:schemeClr val="tx1"/>
            </a:solidFill>
          </a:ln>
        </p:spPr>
        <p:txBody>
          <a:bodyPr vert="horz" lIns="91440" tIns="45720" rIns="91440" bIns="45720" rtlCol="0" anchor="ctr">
            <a:normAutofit fontScale="97500"/>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3600" b="0" i="0" u="none" strike="noStrike" kern="1200" cap="none" spc="0" normalizeH="0" baseline="0" noProof="0">
                <a:ln>
                  <a:noFill/>
                </a:ln>
                <a:solidFill>
                  <a:srgbClr val="002060"/>
                </a:solidFill>
                <a:effectLst/>
                <a:uLnTx/>
                <a:uFillTx/>
                <a:latin typeface="HGP創英角ﾎﾟｯﾌﾟ体" panose="040B0A00000000000000" pitchFamily="50" charset="-128"/>
                <a:ea typeface="HGP創英角ﾎﾟｯﾌﾟ体" panose="040B0A00000000000000" pitchFamily="50" charset="-128"/>
                <a:cs typeface="+mj-cs"/>
              </a:rPr>
              <a:t>回答例</a:t>
            </a:r>
            <a:endParaRPr kumimoji="1" lang="ja-JP" altLang="en-US" sz="3600" b="1" i="0" u="none" strike="noStrike" kern="1200" cap="none" spc="0" normalizeH="0" baseline="0" noProof="0">
              <a:ln>
                <a:noFill/>
              </a:ln>
              <a:solidFill>
                <a:srgbClr val="002060"/>
              </a:solidFill>
              <a:effectLst/>
              <a:uLnTx/>
              <a:uFillTx/>
              <a:latin typeface="HGP創英角ﾎﾟｯﾌﾟ体" panose="040B0A00000000000000" pitchFamily="50" charset="-128"/>
              <a:ea typeface="HGP創英角ﾎﾟｯﾌﾟ体" panose="040B0A00000000000000" pitchFamily="50" charset="-128"/>
              <a:cs typeface="+mj-cs"/>
            </a:endParaRPr>
          </a:p>
        </p:txBody>
      </p:sp>
      <p:sp>
        <p:nvSpPr>
          <p:cNvPr id="41" name="テキスト ボックス 40"/>
          <p:cNvSpPr txBox="1"/>
          <p:nvPr/>
        </p:nvSpPr>
        <p:spPr>
          <a:xfrm>
            <a:off x="5913121" y="2782964"/>
            <a:ext cx="926592" cy="261610"/>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effectLst/>
                <a:uLnTx/>
                <a:uFillTx/>
                <a:latin typeface="Trebuchet MS"/>
                <a:ea typeface="メイリオ" panose="020B0604030504040204" pitchFamily="50" charset="-128"/>
                <a:cs typeface="+mn-cs"/>
              </a:rPr>
              <a:t>防護服脱衣</a:t>
            </a:r>
          </a:p>
        </p:txBody>
      </p:sp>
      <p:sp>
        <p:nvSpPr>
          <p:cNvPr id="43" name="小波 42"/>
          <p:cNvSpPr/>
          <p:nvPr/>
        </p:nvSpPr>
        <p:spPr>
          <a:xfrm>
            <a:off x="5705856" y="3273552"/>
            <a:ext cx="1298448" cy="128016"/>
          </a:xfrm>
          <a:prstGeom prst="doubleWav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071724"/>
      </p:ext>
    </p:extLst>
  </p:cSld>
  <p:clrMapOvr>
    <a:masterClrMapping/>
  </p:clrMapOvr>
  <mc:AlternateContent xmlns:mc="http://schemas.openxmlformats.org/markup-compatibility/2006" xmlns:p14="http://schemas.microsoft.com/office/powerpoint/2010/main">
    <mc:Choice Requires="p14">
      <p:transition spd="slow" p14:dur="2000" advTm="23174"/>
    </mc:Choice>
    <mc:Fallback xmlns="">
      <p:transition spd="slow" advTm="2317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AB7D61-C880-D74F-F3CF-E5AC1DC85D74}"/>
              </a:ext>
            </a:extLst>
          </p:cNvPr>
          <p:cNvSpPr>
            <a:spLocks noGrp="1"/>
          </p:cNvSpPr>
          <p:nvPr>
            <p:ph type="title"/>
          </p:nvPr>
        </p:nvSpPr>
        <p:spPr>
          <a:xfrm>
            <a:off x="713747" y="0"/>
            <a:ext cx="8596668" cy="663019"/>
          </a:xfrm>
        </p:spPr>
        <p:txBody>
          <a:bodyPr>
            <a:normAutofit/>
          </a:bodyPr>
          <a:lstStyle/>
          <a:p>
            <a:r>
              <a:rPr kumimoji="1" lang="ja-JP" altLang="en-US" sz="2800"/>
              <a:t>クラスター発生時の時系列課題</a:t>
            </a:r>
          </a:p>
        </p:txBody>
      </p:sp>
      <p:sp>
        <p:nvSpPr>
          <p:cNvPr id="4" name="コンテンツ プレースホルダー 2">
            <a:extLst>
              <a:ext uri="{FF2B5EF4-FFF2-40B4-BE49-F238E27FC236}">
                <a16:creationId xmlns:a16="http://schemas.microsoft.com/office/drawing/2014/main" id="{75DF43D6-0F88-409D-5547-A3723272508C}"/>
              </a:ext>
            </a:extLst>
          </p:cNvPr>
          <p:cNvSpPr txBox="1">
            <a:spLocks/>
          </p:cNvSpPr>
          <p:nvPr/>
        </p:nvSpPr>
        <p:spPr>
          <a:xfrm>
            <a:off x="566337" y="1210235"/>
            <a:ext cx="10636125" cy="564776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just" fontAlgn="base">
              <a:spcBef>
                <a:spcPts val="0"/>
              </a:spcBef>
              <a:buNone/>
            </a:pPr>
            <a:endParaRPr lang="en-US" altLang="ja-JP" b="1">
              <a:solidFill>
                <a:srgbClr val="000000"/>
              </a:solidFill>
              <a:latin typeface="HG丸ｺﾞｼｯｸM-PRO" panose="020F0600000000000000" pitchFamily="50" charset="-128"/>
              <a:ea typeface="Meiryo UI" panose="020B0604030504040204" pitchFamily="50" charset="-128"/>
            </a:endParaRPr>
          </a:p>
        </p:txBody>
      </p:sp>
      <p:graphicFrame>
        <p:nvGraphicFramePr>
          <p:cNvPr id="3" name="表 4">
            <a:extLst>
              <a:ext uri="{FF2B5EF4-FFF2-40B4-BE49-F238E27FC236}">
                <a16:creationId xmlns:a16="http://schemas.microsoft.com/office/drawing/2014/main" id="{9C131CAF-52CD-5843-D148-00D89BD2B143}"/>
              </a:ext>
            </a:extLst>
          </p:cNvPr>
          <p:cNvGraphicFramePr>
            <a:graphicFrameLocks noGrp="1"/>
          </p:cNvGraphicFramePr>
          <p:nvPr>
            <p:extLst>
              <p:ext uri="{D42A27DB-BD31-4B8C-83A1-F6EECF244321}">
                <p14:modId xmlns:p14="http://schemas.microsoft.com/office/powerpoint/2010/main" val="2963287044"/>
              </p:ext>
            </p:extLst>
          </p:nvPr>
        </p:nvGraphicFramePr>
        <p:xfrm>
          <a:off x="559310" y="631768"/>
          <a:ext cx="10729374" cy="6018353"/>
        </p:xfrm>
        <a:graphic>
          <a:graphicData uri="http://schemas.openxmlformats.org/drawingml/2006/table">
            <a:tbl>
              <a:tblPr bandRow="1">
                <a:tableStyleId>{5C22544A-7EE6-4342-B048-85BDC9FD1C3A}</a:tableStyleId>
              </a:tblPr>
              <a:tblGrid>
                <a:gridCol w="10729374">
                  <a:extLst>
                    <a:ext uri="{9D8B030D-6E8A-4147-A177-3AD203B41FA5}">
                      <a16:colId xmlns:a16="http://schemas.microsoft.com/office/drawing/2014/main" val="3229148876"/>
                    </a:ext>
                  </a:extLst>
                </a:gridCol>
              </a:tblGrid>
              <a:tr h="327092">
                <a:tc>
                  <a:txBody>
                    <a:bodyPr/>
                    <a:lstStyle/>
                    <a:p>
                      <a:r>
                        <a:rPr lang="ja-JP" altLang="en-US" sz="1600" b="1">
                          <a:solidFill>
                            <a:srgbClr val="FF0000"/>
                          </a:solidFill>
                        </a:rPr>
                        <a:t>（クラスター発生前）</a:t>
                      </a:r>
                      <a:r>
                        <a:rPr lang="ja-JP" altLang="en-US" sz="1600" b="1">
                          <a:solidFill>
                            <a:srgbClr val="000000"/>
                          </a:solidFill>
                        </a:rPr>
                        <a:t>知識・スキルの共有</a:t>
                      </a:r>
                      <a:endParaRPr kumimoji="1" lang="ja-JP" altLang="en-US" sz="1600">
                        <a:solidFill>
                          <a:srgbClr val="FF0000"/>
                        </a:solidFill>
                      </a:endParaRPr>
                    </a:p>
                  </a:txBody>
                  <a:tcPr/>
                </a:tc>
                <a:extLst>
                  <a:ext uri="{0D108BD9-81ED-4DB2-BD59-A6C34878D82A}">
                    <a16:rowId xmlns:a16="http://schemas.microsoft.com/office/drawing/2014/main" val="2202527022"/>
                  </a:ext>
                </a:extLst>
              </a:tr>
              <a:tr h="11297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a:latin typeface="HG丸ｺﾞｼｯｸM-PRO" panose="020F0600000000000000" pitchFamily="50" charset="-128"/>
                          <a:ea typeface="HG丸ｺﾞｼｯｸM-PRO" panose="020F0600000000000000" pitchFamily="50" charset="-128"/>
                        </a:rPr>
                        <a:t>・施設の</a:t>
                      </a:r>
                      <a:r>
                        <a:rPr lang="ja-JP" altLang="en-US" sz="1400" b="0">
                          <a:latin typeface="HG丸ｺﾞｼｯｸM-PRO" panose="020F0600000000000000" pitchFamily="50" charset="-128"/>
                          <a:ea typeface="HG丸ｺﾞｼｯｸM-PRO" panose="020F0600000000000000" pitchFamily="50" charset="-128"/>
                        </a:rPr>
                        <a:t>マニュアル、方針がない。</a:t>
                      </a:r>
                      <a:endParaRPr lang="en-US" altLang="ja-JP" sz="1400" b="0">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0">
                          <a:solidFill>
                            <a:srgbClr val="000000"/>
                          </a:solidFill>
                          <a:latin typeface="HG丸ｺﾞｼｯｸM-PRO" panose="020F0600000000000000" pitchFamily="50" charset="-128"/>
                          <a:ea typeface="HG丸ｺﾞｼｯｸM-PRO" panose="020F0600000000000000" pitchFamily="50" charset="-128"/>
                        </a:rPr>
                        <a:t>・コロナも</a:t>
                      </a:r>
                      <a:r>
                        <a:rPr lang="en-US" altLang="ja-JP" sz="1400" b="0">
                          <a:solidFill>
                            <a:srgbClr val="000000"/>
                          </a:solidFill>
                          <a:latin typeface="HG丸ｺﾞｼｯｸM-PRO" panose="020F0600000000000000" pitchFamily="50" charset="-128"/>
                          <a:ea typeface="HG丸ｺﾞｼｯｸM-PRO" panose="020F0600000000000000" pitchFamily="50" charset="-128"/>
                        </a:rPr>
                        <a:t>5</a:t>
                      </a:r>
                      <a:r>
                        <a:rPr lang="ja-JP" altLang="en-US" sz="1400" b="0">
                          <a:solidFill>
                            <a:srgbClr val="000000"/>
                          </a:solidFill>
                          <a:latin typeface="HG丸ｺﾞｼｯｸM-PRO" panose="020F0600000000000000" pitchFamily="50" charset="-128"/>
                          <a:ea typeface="HG丸ｺﾞｼｯｸM-PRO" panose="020F0600000000000000" pitchFamily="50" charset="-128"/>
                        </a:rPr>
                        <a:t>類になり、危機感が薄くなっていた。</a:t>
                      </a:r>
                      <a:endParaRPr lang="en-US" altLang="ja-JP" sz="1400" b="0">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0">
                          <a:latin typeface="HG丸ｺﾞｼｯｸM-PRO" panose="020F0600000000000000" pitchFamily="50" charset="-128"/>
                          <a:ea typeface="HG丸ｺﾞｼｯｸM-PRO" panose="020F0600000000000000" pitchFamily="50" charset="-128"/>
                        </a:rPr>
                        <a:t>・検査で陰性であれば、症状があっても出勤させていた。</a:t>
                      </a:r>
                      <a:endParaRPr lang="en-US" altLang="ja-JP" sz="1400" b="0">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0">
                          <a:latin typeface="HG丸ｺﾞｼｯｸM-PRO" panose="020F0600000000000000" pitchFamily="50" charset="-128"/>
                          <a:ea typeface="HG丸ｺﾞｼｯｸM-PRO" panose="020F0600000000000000" pitchFamily="50" charset="-128"/>
                        </a:rPr>
                        <a:t>・職員がゾーニングや感染対策を正しく理解していなかった。適切な手技が身についていなかった。</a:t>
                      </a:r>
                      <a:endParaRPr lang="en-US" altLang="ja-JP" sz="1400" b="0">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0">
                          <a:solidFill>
                            <a:srgbClr val="000000"/>
                          </a:solidFill>
                          <a:latin typeface="HG丸ｺﾞｼｯｸM-PRO" panose="020F0600000000000000" pitchFamily="50" charset="-128"/>
                          <a:ea typeface="HG丸ｺﾞｼｯｸM-PRO" panose="020F0600000000000000" pitchFamily="50" charset="-128"/>
                        </a:rPr>
                        <a:t>・マスクを</a:t>
                      </a:r>
                      <a:r>
                        <a:rPr lang="en-US" altLang="ja-JP" sz="1400" b="0">
                          <a:solidFill>
                            <a:srgbClr val="000000"/>
                          </a:solidFill>
                          <a:latin typeface="HG丸ｺﾞｼｯｸM-PRO" panose="020F0600000000000000" pitchFamily="50" charset="-128"/>
                          <a:ea typeface="HG丸ｺﾞｼｯｸM-PRO" panose="020F0600000000000000" pitchFamily="50" charset="-128"/>
                        </a:rPr>
                        <a:t>2</a:t>
                      </a:r>
                      <a:r>
                        <a:rPr lang="ja-JP" altLang="en-US" sz="1400" b="0">
                          <a:solidFill>
                            <a:srgbClr val="000000"/>
                          </a:solidFill>
                          <a:latin typeface="HG丸ｺﾞｼｯｸM-PRO" panose="020F0600000000000000" pitchFamily="50" charset="-128"/>
                          <a:ea typeface="HG丸ｺﾞｼｯｸM-PRO" panose="020F0600000000000000" pitchFamily="50" charset="-128"/>
                        </a:rPr>
                        <a:t>重着用して内側のマスクは着用したまま自宅に帰り発症等、誤った感染対策の理解がされていた。</a:t>
                      </a:r>
                      <a:endParaRPr lang="en-US" altLang="ja-JP" sz="1400" b="0">
                        <a:solidFill>
                          <a:srgbClr val="000000"/>
                        </a:solidFill>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2324886734"/>
                  </a:ext>
                </a:extLst>
              </a:tr>
              <a:tr h="348176">
                <a:tc>
                  <a:txBody>
                    <a:bodyPr/>
                    <a:lstStyle/>
                    <a:p>
                      <a:r>
                        <a:rPr lang="ja-JP" altLang="en-US" sz="1600" b="1">
                          <a:solidFill>
                            <a:srgbClr val="FF0000"/>
                          </a:solidFill>
                        </a:rPr>
                        <a:t>（フェーズ１　初動体制の確立）</a:t>
                      </a:r>
                      <a:r>
                        <a:rPr lang="ja-JP" altLang="en-US" sz="1600" b="1"/>
                        <a:t>指揮命令系統・初動</a:t>
                      </a:r>
                      <a:endParaRPr kumimoji="1" lang="ja-JP" altLang="en-US" sz="1600">
                        <a:solidFill>
                          <a:srgbClr val="FF0000"/>
                        </a:solidFill>
                      </a:endParaRPr>
                    </a:p>
                  </a:txBody>
                  <a:tcPr/>
                </a:tc>
                <a:extLst>
                  <a:ext uri="{0D108BD9-81ED-4DB2-BD59-A6C34878D82A}">
                    <a16:rowId xmlns:a16="http://schemas.microsoft.com/office/drawing/2014/main" val="3829260946"/>
                  </a:ext>
                </a:extLst>
              </a:tr>
              <a:tr h="11297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0">
                          <a:solidFill>
                            <a:srgbClr val="000000"/>
                          </a:solidFill>
                          <a:latin typeface="HG丸ｺﾞｼｯｸM-PRO" panose="020F0600000000000000" pitchFamily="50" charset="-128"/>
                          <a:ea typeface="HG丸ｺﾞｼｯｸM-PRO" panose="020F0600000000000000" pitchFamily="50" charset="-128"/>
                        </a:rPr>
                        <a:t>・流行期で発症者が日常的にいたため、単発で終わると思い、警戒レベルを上げた対策をしなかった。</a:t>
                      </a:r>
                      <a:endParaRPr lang="en-US" altLang="ja-JP" sz="1400" b="0">
                        <a:solidFill>
                          <a:srgbClr val="000000"/>
                        </a:solidFill>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0"/>
                        <a:t>・指揮命令系統が明確でなく、指揮者が指導しきれない。管理側だけが有事の対応しているが現場は平時対応。認識のずれ。</a:t>
                      </a:r>
                      <a:endParaRPr lang="en-US" altLang="ja-JP" sz="1400" b="0"/>
                    </a:p>
                    <a:p>
                      <a:pPr algn="just" fontAlgn="base">
                        <a:spcBef>
                          <a:spcPts val="0"/>
                        </a:spcBef>
                      </a:pPr>
                      <a:r>
                        <a:rPr lang="ja-JP" altLang="en-US" sz="1400" b="0">
                          <a:solidFill>
                            <a:srgbClr val="000000"/>
                          </a:solidFill>
                          <a:latin typeface="Meiryo UI" panose="020B0604030504040204" pitchFamily="50" charset="-128"/>
                          <a:ea typeface="HG丸ｺﾞｼｯｸM-PRO" panose="020F0600000000000000" pitchFamily="50" charset="-128"/>
                        </a:rPr>
                        <a:t>・指揮者側の指示と現場の実際が異なり、正しい手技ができていなかった。現場ラウンドで判明。</a:t>
                      </a:r>
                      <a:endParaRPr lang="en-US" altLang="ja-JP" sz="1400" b="0">
                        <a:solidFill>
                          <a:srgbClr val="000000"/>
                        </a:solidFill>
                        <a:latin typeface="Meiryo UI" panose="020B0604030504040204" pitchFamily="50" charset="-128"/>
                        <a:ea typeface="HG丸ｺﾞｼｯｸM-PRO" panose="020F0600000000000000" pitchFamily="50" charset="-128"/>
                      </a:endParaRPr>
                    </a:p>
                    <a:p>
                      <a:pPr algn="just" fontAlgn="base">
                        <a:spcBef>
                          <a:spcPts val="0"/>
                        </a:spcBef>
                      </a:pPr>
                      <a:r>
                        <a:rPr lang="ja-JP" altLang="en-US" sz="1400" b="0">
                          <a:solidFill>
                            <a:srgbClr val="000000"/>
                          </a:solidFill>
                          <a:latin typeface="Meiryo UI" panose="020B0604030504040204" pitchFamily="50" charset="-128"/>
                          <a:ea typeface="HG丸ｺﾞｼｯｸM-PRO" panose="020F0600000000000000" pitchFamily="50" charset="-128"/>
                        </a:rPr>
                        <a:t>・管理者側が把握していないところでの職員同士の行来、交流があった。</a:t>
                      </a:r>
                      <a:r>
                        <a:rPr lang="ja-JP" altLang="en-US" sz="1400" b="0">
                          <a:solidFill>
                            <a:srgbClr val="000000"/>
                          </a:solidFill>
                          <a:latin typeface="HG丸ｺﾞｼｯｸM-PRO" panose="020F0600000000000000" pitchFamily="50" charset="-128"/>
                          <a:ea typeface="HG丸ｺﾞｼｯｸM-PRO" panose="020F0600000000000000" pitchFamily="50" charset="-128"/>
                        </a:rPr>
                        <a:t> </a:t>
                      </a:r>
                      <a:endParaRPr lang="ja-JP" altLang="en-US" sz="1400" b="0">
                        <a:solidFill>
                          <a:srgbClr val="000000"/>
                        </a:solidFill>
                        <a:latin typeface="Meiryo UI" panose="020B0604030504040204" pitchFamily="50" charset="-128"/>
                        <a:ea typeface="Meiryo UI" panose="020B0604030504040204" pitchFamily="50" charset="-128"/>
                      </a:endParaRPr>
                    </a:p>
                    <a:p>
                      <a:pPr marL="0" marR="0" lvl="0" indent="0" algn="just" defTabSz="457200" rtl="0" eaLnBrk="1" fontAlgn="base" latinLnBrk="0" hangingPunct="1">
                        <a:lnSpc>
                          <a:spcPct val="100000"/>
                        </a:lnSpc>
                        <a:spcBef>
                          <a:spcPts val="0"/>
                        </a:spcBef>
                        <a:spcAft>
                          <a:spcPts val="0"/>
                        </a:spcAft>
                        <a:buClrTx/>
                        <a:buSzTx/>
                        <a:buFontTx/>
                        <a:buNone/>
                        <a:tabLst/>
                        <a:defRPr/>
                      </a:pPr>
                      <a:r>
                        <a:rPr lang="ja-JP" altLang="en-US" sz="1400" b="0">
                          <a:solidFill>
                            <a:srgbClr val="000000"/>
                          </a:solidFill>
                          <a:latin typeface="Meiryo UI" panose="020B0604030504040204" pitchFamily="50" charset="-128"/>
                          <a:ea typeface="HG丸ｺﾞｼｯｸM-PRO" panose="020F0600000000000000" pitchFamily="50" charset="-128"/>
                        </a:rPr>
                        <a:t>・併設施設も含め、職員</a:t>
                      </a:r>
                      <a:r>
                        <a:rPr lang="ja-JP" altLang="en-US" sz="1400" b="0">
                          <a:solidFill>
                            <a:srgbClr val="000000"/>
                          </a:solidFill>
                          <a:latin typeface="HG丸ｺﾞｼｯｸM-PRO" panose="020F0600000000000000" pitchFamily="50" charset="-128"/>
                          <a:ea typeface="Meiryo UI" panose="020B0604030504040204" pitchFamily="50" charset="-128"/>
                        </a:rPr>
                        <a:t>全員が現状や方針を共通認識でてきおらず、同じ行動がとれていなかった。</a:t>
                      </a:r>
                      <a:endParaRPr lang="en-US" altLang="ja-JP" sz="1400" b="0">
                        <a:solidFill>
                          <a:srgbClr val="000000"/>
                        </a:solidFill>
                        <a:latin typeface="HG丸ｺﾞｼｯｸM-PRO" panose="020F0600000000000000" pitchFamily="50" charset="-128"/>
                        <a:ea typeface="Meiryo UI" panose="020B0604030504040204" pitchFamily="50" charset="-128"/>
                      </a:endParaRPr>
                    </a:p>
                  </a:txBody>
                  <a:tcPr/>
                </a:tc>
                <a:extLst>
                  <a:ext uri="{0D108BD9-81ED-4DB2-BD59-A6C34878D82A}">
                    <a16:rowId xmlns:a16="http://schemas.microsoft.com/office/drawing/2014/main" val="1458630896"/>
                  </a:ext>
                </a:extLst>
              </a:tr>
              <a:tr h="348176">
                <a:tc>
                  <a:txBody>
                    <a:bodyPr/>
                    <a:lstStyle/>
                    <a:p>
                      <a:r>
                        <a:rPr lang="ja-JP" altLang="en-US" sz="1600" b="1">
                          <a:solidFill>
                            <a:srgbClr val="FF0000"/>
                          </a:solidFill>
                        </a:rPr>
                        <a:t>（フェーズ２　緊急対策期）</a:t>
                      </a:r>
                      <a:r>
                        <a:rPr lang="ja-JP" altLang="en-US" sz="1600" b="1"/>
                        <a:t>平常業務との区別・患者管理</a:t>
                      </a:r>
                      <a:endParaRPr kumimoji="1" lang="ja-JP" altLang="en-US" sz="1600">
                        <a:solidFill>
                          <a:srgbClr val="FF0000"/>
                        </a:solidFill>
                      </a:endParaRPr>
                    </a:p>
                  </a:txBody>
                  <a:tcPr/>
                </a:tc>
                <a:extLst>
                  <a:ext uri="{0D108BD9-81ED-4DB2-BD59-A6C34878D82A}">
                    <a16:rowId xmlns:a16="http://schemas.microsoft.com/office/drawing/2014/main" val="1500412076"/>
                  </a:ext>
                </a:extLst>
              </a:tr>
              <a:tr h="55555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0">
                          <a:latin typeface="HG丸ｺﾞｼｯｸM-PRO" panose="020F0600000000000000" pitchFamily="50" charset="-128"/>
                          <a:ea typeface="HG丸ｺﾞｼｯｸM-PRO" panose="020F0600000000000000" pitchFamily="50" charset="-128"/>
                        </a:rPr>
                        <a:t>・職員不足なのに業務見直しができていないため、感染対策がおろそかになった。</a:t>
                      </a:r>
                      <a:endParaRPr lang="en-US" altLang="ja-JP" sz="1400" b="0">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0">
                          <a:latin typeface="HG丸ｺﾞｼｯｸM-PRO" panose="020F0600000000000000" pitchFamily="50" charset="-128"/>
                          <a:ea typeface="HG丸ｺﾞｼｯｸM-PRO" panose="020F0600000000000000" pitchFamily="50" charset="-128"/>
                        </a:rPr>
                        <a:t>・ケアの質を落としたくないため、感染防止を優先した業務見直しに踏み切れなかった。</a:t>
                      </a:r>
                      <a:endParaRPr lang="en-US" altLang="ja-JP" sz="1400" b="0">
                        <a:latin typeface="HG丸ｺﾞｼｯｸM-PRO" panose="020F0600000000000000" pitchFamily="50" charset="-128"/>
                        <a:ea typeface="HG丸ｺﾞｼｯｸM-PRO" panose="020F0600000000000000" pitchFamily="50" charset="-128"/>
                      </a:endParaRPr>
                    </a:p>
                  </a:txBody>
                  <a:tcPr/>
                </a:tc>
                <a:extLst>
                  <a:ext uri="{0D108BD9-81ED-4DB2-BD59-A6C34878D82A}">
                    <a16:rowId xmlns:a16="http://schemas.microsoft.com/office/drawing/2014/main" val="218011553"/>
                  </a:ext>
                </a:extLst>
              </a:tr>
              <a:tr h="3481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600" b="1">
                          <a:solidFill>
                            <a:srgbClr val="FF0000"/>
                          </a:solidFill>
                          <a:latin typeface="+mn-ea"/>
                          <a:ea typeface="+mn-ea"/>
                        </a:rPr>
                        <a:t>（フェーズ３　応急対策期）</a:t>
                      </a:r>
                      <a:r>
                        <a:rPr lang="ja-JP" altLang="en-US" sz="1600" b="1">
                          <a:latin typeface="+mn-ea"/>
                          <a:ea typeface="+mn-ea"/>
                        </a:rPr>
                        <a:t>心身ストレスの増大、</a:t>
                      </a:r>
                      <a:r>
                        <a:rPr lang="ja-JP" altLang="en-US" sz="1600" b="1"/>
                        <a:t>施設単独対応での限界</a:t>
                      </a:r>
                      <a:endParaRPr lang="en-US" altLang="ja-JP" sz="1600" b="0">
                        <a:solidFill>
                          <a:srgbClr val="FF0000"/>
                        </a:solidFill>
                        <a:latin typeface="+mn-ea"/>
                        <a:ea typeface="+mn-ea"/>
                      </a:endParaRPr>
                    </a:p>
                  </a:txBody>
                  <a:tcPr/>
                </a:tc>
                <a:extLst>
                  <a:ext uri="{0D108BD9-81ED-4DB2-BD59-A6C34878D82A}">
                    <a16:rowId xmlns:a16="http://schemas.microsoft.com/office/drawing/2014/main" val="3388116665"/>
                  </a:ext>
                </a:extLst>
              </a:tr>
              <a:tr h="7135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a:t>・職員不足で、頑張りたくても疲労困憊。いつまで続くのか。</a:t>
                      </a:r>
                      <a:endParaRPr lang="en-US" altLang="ja-JP" sz="140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0">
                          <a:solidFill>
                            <a:srgbClr val="000000"/>
                          </a:solidFill>
                          <a:latin typeface="HG丸ｺﾞｼｯｸM-PRO" panose="020F0600000000000000" pitchFamily="50" charset="-128"/>
                          <a:ea typeface="HG丸ｺﾞｼｯｸM-PRO" panose="020F0600000000000000" pitchFamily="50" charset="-128"/>
                        </a:rPr>
                        <a:t>・休みにくい雰囲気、責任感の強さから、発熱以外の症状では休まなかった、休ませなかった。</a:t>
                      </a:r>
                      <a:endParaRPr lang="en-US" altLang="ja-JP" sz="1400" b="0">
                        <a:solidFill>
                          <a:srgbClr val="000000"/>
                        </a:solidFill>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0">
                          <a:latin typeface="HG丸ｺﾞｼｯｸM-PRO" panose="020F0600000000000000" pitchFamily="50" charset="-128"/>
                          <a:ea typeface="HG丸ｺﾞｼｯｸM-PRO" panose="020F0600000000000000" pitchFamily="50" charset="-128"/>
                        </a:rPr>
                        <a:t>・構造上、厳重なゾーニングができず、あきらめてしまった。</a:t>
                      </a:r>
                      <a:endParaRPr lang="en-US" altLang="ja-JP" sz="1400"/>
                    </a:p>
                  </a:txBody>
                  <a:tcPr/>
                </a:tc>
                <a:extLst>
                  <a:ext uri="{0D108BD9-81ED-4DB2-BD59-A6C34878D82A}">
                    <a16:rowId xmlns:a16="http://schemas.microsoft.com/office/drawing/2014/main" val="290030661"/>
                  </a:ext>
                </a:extLst>
              </a:tr>
              <a:tr h="3481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600" b="1">
                          <a:solidFill>
                            <a:srgbClr val="FF0000"/>
                          </a:solidFill>
                        </a:rPr>
                        <a:t>（フェーズ４　復旧・復興対策期）</a:t>
                      </a:r>
                      <a:r>
                        <a:rPr lang="ja-JP" altLang="en-US" sz="1600" b="1"/>
                        <a:t>長期化のリスク</a:t>
                      </a:r>
                      <a:endParaRPr kumimoji="1" lang="ja-JP" altLang="en-US" sz="1600">
                        <a:solidFill>
                          <a:srgbClr val="FF0000"/>
                        </a:solidFill>
                      </a:endParaRPr>
                    </a:p>
                  </a:txBody>
                  <a:tcPr/>
                </a:tc>
                <a:extLst>
                  <a:ext uri="{0D108BD9-81ED-4DB2-BD59-A6C34878D82A}">
                    <a16:rowId xmlns:a16="http://schemas.microsoft.com/office/drawing/2014/main" val="2670304778"/>
                  </a:ext>
                </a:extLst>
              </a:tr>
              <a:tr h="68681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0">
                          <a:latin typeface="HG丸ｺﾞｼｯｸM-PRO" pitchFamily="50" charset="-128"/>
                          <a:ea typeface="HG丸ｺﾞｼｯｸM-PRO" pitchFamily="50" charset="-128"/>
                        </a:rPr>
                        <a:t>・</a:t>
                      </a:r>
                      <a:r>
                        <a:rPr lang="en-US" altLang="ja-JP" sz="1400" b="0">
                          <a:latin typeface="HG丸ｺﾞｼｯｸM-PRO" pitchFamily="50" charset="-128"/>
                          <a:ea typeface="HG丸ｺﾞｼｯｸM-PRO" pitchFamily="50" charset="-128"/>
                        </a:rPr>
                        <a:t>ADL</a:t>
                      </a:r>
                      <a:r>
                        <a:rPr lang="ja-JP" altLang="en-US" sz="1400" b="0">
                          <a:latin typeface="HG丸ｺﾞｼｯｸM-PRO" pitchFamily="50" charset="-128"/>
                          <a:ea typeface="HG丸ｺﾞｼｯｸM-PRO" pitchFamily="50" charset="-128"/>
                        </a:rPr>
                        <a:t>低下を危惧して、終息前に業務や交流を再開した。</a:t>
                      </a:r>
                      <a:endParaRPr lang="en-US" altLang="ja-JP" sz="1400" b="0">
                        <a:latin typeface="HG丸ｺﾞｼｯｸM-PRO" pitchFamily="50" charset="-128"/>
                        <a:ea typeface="HG丸ｺﾞｼｯｸM-PRO"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0">
                          <a:latin typeface="HG丸ｺﾞｼｯｸM-PRO" pitchFamily="50" charset="-128"/>
                          <a:ea typeface="HG丸ｺﾞｼｯｸM-PRO" pitchFamily="50" charset="-128"/>
                        </a:rPr>
                        <a:t>・</a:t>
                      </a:r>
                      <a:r>
                        <a:rPr lang="ja-JP" altLang="en-US" sz="1400">
                          <a:latin typeface="HG丸ｺﾞｼｯｸM-PRO" pitchFamily="50" charset="-128"/>
                          <a:ea typeface="HG丸ｺﾞｼｯｸM-PRO" pitchFamily="50" charset="-128"/>
                        </a:rPr>
                        <a:t>検査で陰性で症状がないのに後日発症した、スクリーニングの難しさを感じた。</a:t>
                      </a:r>
                      <a:endParaRPr lang="en-US" altLang="ja-JP" sz="1400" b="0">
                        <a:latin typeface="HG丸ｺﾞｼｯｸM-PRO" pitchFamily="50" charset="-128"/>
                        <a:ea typeface="HG丸ｺﾞｼｯｸM-PRO" pitchFamily="50" charset="-128"/>
                      </a:endParaRPr>
                    </a:p>
                  </a:txBody>
                  <a:tcPr/>
                </a:tc>
                <a:extLst>
                  <a:ext uri="{0D108BD9-81ED-4DB2-BD59-A6C34878D82A}">
                    <a16:rowId xmlns:a16="http://schemas.microsoft.com/office/drawing/2014/main" val="518578631"/>
                  </a:ext>
                </a:extLst>
              </a:tr>
            </a:tbl>
          </a:graphicData>
        </a:graphic>
      </p:graphicFrame>
    </p:spTree>
    <p:extLst>
      <p:ext uri="{BB962C8B-B14F-4D97-AF65-F5344CB8AC3E}">
        <p14:creationId xmlns:p14="http://schemas.microsoft.com/office/powerpoint/2010/main" val="1434546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1" y="0"/>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b="1">
                <a:solidFill>
                  <a:schemeClr val="bg1"/>
                </a:solidFill>
                <a:latin typeface="BIZ UDゴシック" panose="020B0400000000000000" pitchFamily="49" charset="-128"/>
                <a:ea typeface="BIZ UDゴシック" panose="020B0400000000000000" pitchFamily="49" charset="-128"/>
              </a:rPr>
              <a:t>ゾーニングのポイント</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sp>
        <p:nvSpPr>
          <p:cNvPr id="11"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514268" y="1205948"/>
            <a:ext cx="11090830" cy="5652052"/>
          </a:xfrm>
        </p:spPr>
        <p:txBody>
          <a:bodyPr>
            <a:normAutofit/>
          </a:bodyPr>
          <a:lstStyle/>
          <a:p>
            <a:pPr marL="0" indent="0">
              <a:buNone/>
            </a:pPr>
            <a:r>
              <a:rPr lang="ja-JP" altLang="en-US" sz="3600" dirty="0"/>
              <a:t>・他入所者と交差しないようトイレや浴室は固定　</a:t>
            </a:r>
            <a:endParaRPr lang="en-US" altLang="ja-JP" sz="3600" dirty="0"/>
          </a:p>
          <a:p>
            <a:pPr marL="0" indent="0">
              <a:buNone/>
            </a:pPr>
            <a:r>
              <a:rPr lang="ja-JP" altLang="en-US" sz="3600" dirty="0"/>
              <a:t>　（固定が難しい場合は使用時間で区切る。</a:t>
            </a:r>
            <a:endParaRPr lang="en-US" altLang="ja-JP" sz="3600" dirty="0"/>
          </a:p>
          <a:p>
            <a:pPr marL="0" indent="0">
              <a:buNone/>
            </a:pPr>
            <a:r>
              <a:rPr lang="ja-JP" altLang="en-US" sz="3600" dirty="0"/>
              <a:t>　　高リスク者を最後にして消毒する）</a:t>
            </a:r>
            <a:endParaRPr lang="en-US" altLang="ja-JP" sz="3600" dirty="0"/>
          </a:p>
          <a:p>
            <a:pPr marL="0" indent="0">
              <a:buNone/>
            </a:pPr>
            <a:r>
              <a:rPr lang="ja-JP" altLang="en-US" sz="3600" dirty="0"/>
              <a:t>・高リスク者同士でも、いつ、だれが発症するかわ</a:t>
            </a:r>
            <a:endParaRPr lang="en-US" altLang="ja-JP" sz="3600" dirty="0"/>
          </a:p>
          <a:p>
            <a:pPr marL="0" indent="0">
              <a:buNone/>
            </a:pPr>
            <a:r>
              <a:rPr lang="ja-JP" altLang="en-US" sz="3600" dirty="0"/>
              <a:t>　からないため可能な限りは個室管理</a:t>
            </a:r>
            <a:endParaRPr lang="en-US" altLang="ja-JP" sz="3600" dirty="0"/>
          </a:p>
          <a:p>
            <a:pPr marL="0" indent="0">
              <a:buNone/>
            </a:pPr>
            <a:r>
              <a:rPr lang="ja-JP" altLang="en-US" sz="3600" dirty="0"/>
              <a:t>・手すり等は次亜塩素酸もしくは濃度</a:t>
            </a:r>
            <a:r>
              <a:rPr lang="en-US" altLang="ja-JP" sz="3600" dirty="0"/>
              <a:t>70%</a:t>
            </a:r>
            <a:r>
              <a:rPr lang="ja-JP" altLang="en-US" sz="3600" dirty="0"/>
              <a:t>以上の</a:t>
            </a:r>
            <a:endParaRPr lang="en-US" altLang="ja-JP" sz="3600" dirty="0"/>
          </a:p>
          <a:p>
            <a:pPr marL="0" indent="0">
              <a:buNone/>
            </a:pPr>
            <a:r>
              <a:rPr lang="ja-JP" altLang="en-US" sz="3600" dirty="0"/>
              <a:t>　アルコールで小まめに消毒する。</a:t>
            </a:r>
            <a:endParaRPr lang="en-US" altLang="ja-JP" sz="3600" dirty="0"/>
          </a:p>
          <a:p>
            <a:pPr marL="0" indent="0">
              <a:buNone/>
            </a:pPr>
            <a:r>
              <a:rPr lang="ja-JP" altLang="en-US" sz="3600" dirty="0"/>
              <a:t>・トイレ、浴室、居室の窓は終日、開放</a:t>
            </a:r>
            <a:endParaRPr lang="en-US" altLang="ja-JP" sz="3600" dirty="0"/>
          </a:p>
        </p:txBody>
      </p:sp>
      <p:sp>
        <p:nvSpPr>
          <p:cNvPr id="4" name="スライド番号プレースホルダー 3">
            <a:extLst>
              <a:ext uri="{FF2B5EF4-FFF2-40B4-BE49-F238E27FC236}">
                <a16:creationId xmlns:a16="http://schemas.microsoft.com/office/drawing/2014/main" id="{D6BE39ED-1726-419A-826C-6B95F1BCCB64}"/>
              </a:ext>
            </a:extLst>
          </p:cNvPr>
          <p:cNvSpPr>
            <a:spLocks noGrp="1"/>
          </p:cNvSpPr>
          <p:nvPr>
            <p:ph type="sldNum" sz="quarter" idx="12"/>
          </p:nvPr>
        </p:nvSpPr>
        <p:spPr/>
        <p:txBody>
          <a:bodyPr/>
          <a:lstStyle/>
          <a:p>
            <a:fld id="{AEA97E42-CDB2-4647-ABED-1CCC9FBCDBEC}" type="slidenum">
              <a:rPr kumimoji="1" lang="ja-JP" altLang="en-US" smtClean="0"/>
              <a:pPr/>
              <a:t>40</a:t>
            </a:fld>
            <a:endParaRPr kumimoji="1" lang="ja-JP" altLang="en-US"/>
          </a:p>
        </p:txBody>
      </p:sp>
    </p:spTree>
    <p:extLst>
      <p:ext uri="{BB962C8B-B14F-4D97-AF65-F5344CB8AC3E}">
        <p14:creationId xmlns:p14="http://schemas.microsoft.com/office/powerpoint/2010/main" val="2991327425"/>
      </p:ext>
    </p:extLst>
  </p:cSld>
  <p:clrMapOvr>
    <a:masterClrMapping/>
  </p:clrMapOvr>
  <mc:AlternateContent xmlns:mc="http://schemas.openxmlformats.org/markup-compatibility/2006" xmlns:p14="http://schemas.microsoft.com/office/powerpoint/2010/main">
    <mc:Choice Requires="p14">
      <p:transition spd="slow" p14:dur="2000" advTm="23174"/>
    </mc:Choice>
    <mc:Fallback xmlns="">
      <p:transition spd="slow" advTm="2317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7957E1-974A-4938-A8B7-4834A90B67DE}"/>
              </a:ext>
            </a:extLst>
          </p:cNvPr>
          <p:cNvSpPr>
            <a:spLocks noGrp="1"/>
          </p:cNvSpPr>
          <p:nvPr>
            <p:ph type="title"/>
          </p:nvPr>
        </p:nvSpPr>
        <p:spPr>
          <a:xfrm>
            <a:off x="357808" y="287098"/>
            <a:ext cx="10410268" cy="1579024"/>
          </a:xfrm>
        </p:spPr>
        <p:txBody>
          <a:bodyPr>
            <a:normAutofit/>
          </a:bodyPr>
          <a:lstStyle/>
          <a:p>
            <a:pPr algn="ctr"/>
            <a:r>
              <a:rPr lang="ja-JP" altLang="en-US" sz="3200">
                <a:latin typeface="BIZ UDPゴシック" panose="020B0400000000000000" pitchFamily="50" charset="-128"/>
                <a:ea typeface="BIZ UDPゴシック" panose="020B0400000000000000" pitchFamily="50" charset="-128"/>
              </a:rPr>
              <a:t>事例を通して一連の流れを考えましょう</a:t>
            </a:r>
            <a:br>
              <a:rPr lang="en-US" altLang="ja-JP" sz="3200">
                <a:latin typeface="BIZ UDPゴシック" panose="020B0400000000000000" pitchFamily="50" charset="-128"/>
                <a:ea typeface="BIZ UDPゴシック" panose="020B0400000000000000" pitchFamily="50" charset="-128"/>
              </a:rPr>
            </a:br>
            <a:br>
              <a:rPr lang="en-US" altLang="ja-JP" sz="3200">
                <a:latin typeface="BIZ UDPゴシック" panose="020B0400000000000000" pitchFamily="50" charset="-128"/>
                <a:ea typeface="BIZ UDPゴシック" panose="020B0400000000000000" pitchFamily="50" charset="-128"/>
              </a:rPr>
            </a:br>
            <a:r>
              <a:rPr lang="ja-JP" altLang="en-US" sz="3200" b="1">
                <a:solidFill>
                  <a:srgbClr val="FF0000"/>
                </a:solidFill>
                <a:latin typeface="BIZ UDPゴシック" panose="020B0400000000000000" pitchFamily="50" charset="-128"/>
                <a:ea typeface="BIZ UDPゴシック" panose="020B0400000000000000" pitchFamily="50" charset="-128"/>
              </a:rPr>
              <a:t>②施設内で複数の職員や入所者が陽性</a:t>
            </a:r>
            <a:r>
              <a:rPr lang="ja-JP" altLang="en-US" sz="3200" b="1">
                <a:solidFill>
                  <a:srgbClr val="FF0000"/>
                </a:solidFill>
              </a:rPr>
              <a:t>になった場合</a:t>
            </a:r>
            <a:endParaRPr lang="ja-JP" altLang="en-US" sz="4400">
              <a:solidFill>
                <a:srgbClr val="FF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A856BF77-39DE-40B3-8727-69834DBF8E63}"/>
              </a:ext>
            </a:extLst>
          </p:cNvPr>
          <p:cNvSpPr>
            <a:spLocks noGrp="1"/>
          </p:cNvSpPr>
          <p:nvPr>
            <p:ph type="sldNum" sz="quarter" idx="12"/>
          </p:nvPr>
        </p:nvSpPr>
        <p:spPr/>
        <p:txBody>
          <a:bodyPr/>
          <a:lstStyle/>
          <a:p>
            <a:fld id="{AEA97E42-CDB2-4647-ABED-1CCC9FBCDBEC}" type="slidenum">
              <a:rPr kumimoji="1" lang="ja-JP" altLang="en-US" smtClean="0"/>
              <a:pPr/>
              <a:t>41</a:t>
            </a:fld>
            <a:endParaRPr kumimoji="1" lang="ja-JP" altLang="en-US"/>
          </a:p>
        </p:txBody>
      </p:sp>
      <p:sp>
        <p:nvSpPr>
          <p:cNvPr id="8" name="星: 10 pt 7">
            <a:extLst>
              <a:ext uri="{FF2B5EF4-FFF2-40B4-BE49-F238E27FC236}">
                <a16:creationId xmlns:a16="http://schemas.microsoft.com/office/drawing/2014/main" id="{BD1F1690-2B74-419C-B2C5-A221A18409EE}"/>
              </a:ext>
            </a:extLst>
          </p:cNvPr>
          <p:cNvSpPr/>
          <p:nvPr/>
        </p:nvSpPr>
        <p:spPr>
          <a:xfrm>
            <a:off x="357808" y="2354318"/>
            <a:ext cx="11834192" cy="4216584"/>
          </a:xfrm>
          <a:prstGeom prst="star10">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altLang="ja-JP" sz="4800">
                <a:solidFill>
                  <a:srgbClr val="FF0000"/>
                </a:solidFill>
                <a:latin typeface="BIZ UDPゴシック" panose="020B0400000000000000" pitchFamily="50" charset="-128"/>
                <a:ea typeface="BIZ UDPゴシック" panose="020B0400000000000000" pitchFamily="50" charset="-128"/>
              </a:rPr>
              <a:t>10</a:t>
            </a:r>
            <a:r>
              <a:rPr lang="ja-JP" altLang="en-US" sz="4800">
                <a:solidFill>
                  <a:srgbClr val="FF0000"/>
                </a:solidFill>
                <a:latin typeface="BIZ UDPゴシック" panose="020B0400000000000000" pitchFamily="50" charset="-128"/>
                <a:ea typeface="BIZ UDPゴシック" panose="020B0400000000000000" pitchFamily="50" charset="-128"/>
              </a:rPr>
              <a:t>月８日</a:t>
            </a:r>
            <a:endParaRPr kumimoji="1" lang="en-US" altLang="ja-JP" sz="4800">
              <a:solidFill>
                <a:srgbClr val="FF0000"/>
              </a:solidFill>
              <a:latin typeface="BIZ UDPゴシック" panose="020B0400000000000000" pitchFamily="50" charset="-128"/>
              <a:ea typeface="BIZ UDPゴシック" panose="020B0400000000000000" pitchFamily="50" charset="-128"/>
            </a:endParaRPr>
          </a:p>
          <a:p>
            <a:r>
              <a:rPr kumimoji="1" lang="ja-JP" altLang="en-US" sz="4800">
                <a:latin typeface="BIZ UDPゴシック" panose="020B0400000000000000" pitchFamily="50" charset="-128"/>
                <a:ea typeface="BIZ UDPゴシック" panose="020B0400000000000000" pitchFamily="50" charset="-128"/>
              </a:rPr>
              <a:t>施設内で</a:t>
            </a:r>
            <a:r>
              <a:rPr lang="ja-JP" altLang="en-US" sz="4800">
                <a:latin typeface="BIZ UDPゴシック" panose="020B0400000000000000" pitchFamily="50" charset="-128"/>
                <a:ea typeface="BIZ UDPゴシック" panose="020B0400000000000000" pitchFamily="50" charset="-128"/>
              </a:rPr>
              <a:t>複数の職員と</a:t>
            </a:r>
            <a:endParaRPr lang="en-US" altLang="ja-JP" sz="4800">
              <a:latin typeface="BIZ UDPゴシック" panose="020B0400000000000000" pitchFamily="50" charset="-128"/>
              <a:ea typeface="BIZ UDPゴシック" panose="020B0400000000000000" pitchFamily="50" charset="-128"/>
            </a:endParaRPr>
          </a:p>
          <a:p>
            <a:r>
              <a:rPr lang="ja-JP" altLang="en-US" sz="4800">
                <a:latin typeface="BIZ UDPゴシック" panose="020B0400000000000000" pitchFamily="50" charset="-128"/>
                <a:ea typeface="BIZ UDPゴシック" panose="020B0400000000000000" pitchFamily="50" charset="-128"/>
              </a:rPr>
              <a:t>　　入所者の</a:t>
            </a:r>
            <a:r>
              <a:rPr kumimoji="1" lang="ja-JP" altLang="en-US" sz="4800">
                <a:latin typeface="BIZ UDPゴシック" panose="020B0400000000000000" pitchFamily="50" charset="-128"/>
                <a:ea typeface="BIZ UDPゴシック" panose="020B0400000000000000" pitchFamily="50" charset="-128"/>
              </a:rPr>
              <a:t>陽性が判明！</a:t>
            </a:r>
            <a:endParaRPr kumimoji="1" lang="en-US" altLang="ja-JP" sz="480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8925456"/>
      </p:ext>
    </p:extLst>
  </p:cSld>
  <p:clrMapOvr>
    <a:masterClrMapping/>
  </p:clrMapOvr>
  <mc:AlternateContent xmlns:mc="http://schemas.openxmlformats.org/markup-compatibility/2006" xmlns:p14="http://schemas.microsoft.com/office/powerpoint/2010/main">
    <mc:Choice Requires="p14">
      <p:transition spd="slow" p14:dur="2000" advTm="15583"/>
    </mc:Choice>
    <mc:Fallback xmlns="">
      <p:transition spd="slow" advTm="1558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D4A2F2-B978-4C2D-B85B-DBADFF6037F1}"/>
              </a:ext>
            </a:extLst>
          </p:cNvPr>
          <p:cNvSpPr>
            <a:spLocks noGrp="1"/>
          </p:cNvSpPr>
          <p:nvPr>
            <p:ph type="title"/>
          </p:nvPr>
        </p:nvSpPr>
        <p:spPr>
          <a:xfrm>
            <a:off x="519675" y="1238247"/>
            <a:ext cx="11367525" cy="4248151"/>
          </a:xfrm>
        </p:spPr>
        <p:txBody>
          <a:bodyPr>
            <a:noAutofit/>
          </a:bodyPr>
          <a:lstStyle/>
          <a:p>
            <a:r>
              <a:rPr lang="ja-JP" altLang="en-US" sz="4000" b="1" dirty="0">
                <a:solidFill>
                  <a:srgbClr val="FF0000"/>
                </a:solidFill>
              </a:rPr>
              <a:t>１０月８日に新たな発症者が続出！！</a:t>
            </a:r>
            <a:br>
              <a:rPr lang="en-US" altLang="ja-JP" sz="4000" dirty="0"/>
            </a:br>
            <a:r>
              <a:rPr lang="ja-JP" altLang="en-US" sz="4000" dirty="0">
                <a:solidFill>
                  <a:schemeClr val="tx1"/>
                </a:solidFill>
              </a:rPr>
              <a:t>（１）職員</a:t>
            </a:r>
            <a:r>
              <a:rPr lang="en-US" altLang="ja-JP" sz="4000" dirty="0">
                <a:solidFill>
                  <a:schemeClr val="tx1"/>
                </a:solidFill>
              </a:rPr>
              <a:t>A</a:t>
            </a:r>
            <a:r>
              <a:rPr lang="ja-JP" altLang="en-US" sz="4000" dirty="0">
                <a:solidFill>
                  <a:schemeClr val="tx1"/>
                </a:solidFill>
              </a:rPr>
              <a:t>、</a:t>
            </a:r>
            <a:r>
              <a:rPr lang="en-US" altLang="ja-JP" sz="4000" dirty="0">
                <a:solidFill>
                  <a:schemeClr val="tx1"/>
                </a:solidFill>
              </a:rPr>
              <a:t>B</a:t>
            </a:r>
            <a:r>
              <a:rPr lang="ja-JP" altLang="en-US" sz="4000" dirty="0">
                <a:solidFill>
                  <a:schemeClr val="tx1"/>
                </a:solidFill>
              </a:rPr>
              <a:t>が熱発　　　　　  ⇒コロナ</a:t>
            </a:r>
            <a:r>
              <a:rPr lang="ja-JP" altLang="en-US" sz="4000" u="sng" dirty="0">
                <a:solidFill>
                  <a:srgbClr val="FF0000"/>
                </a:solidFill>
              </a:rPr>
              <a:t>陽性</a:t>
            </a:r>
            <a:r>
              <a:rPr lang="ja-JP" altLang="en-US" sz="4000" dirty="0"/>
              <a:t>　　　</a:t>
            </a:r>
            <a:br>
              <a:rPr lang="en-US" altLang="ja-JP" sz="4000" dirty="0"/>
            </a:br>
            <a:r>
              <a:rPr lang="ja-JP" altLang="en-US" sz="4000" dirty="0">
                <a:solidFill>
                  <a:schemeClr val="tx1"/>
                </a:solidFill>
              </a:rPr>
              <a:t>（２）石清水、加藤が咳、微熱　　⇒コロナ</a:t>
            </a:r>
            <a:r>
              <a:rPr lang="ja-JP" altLang="en-US" sz="4000" u="sng" dirty="0">
                <a:solidFill>
                  <a:srgbClr val="FF0000"/>
                </a:solidFill>
              </a:rPr>
              <a:t>陽性</a:t>
            </a:r>
            <a:br>
              <a:rPr lang="en-US" altLang="ja-JP" sz="4000" u="sng" dirty="0">
                <a:solidFill>
                  <a:srgbClr val="FF0000"/>
                </a:solidFill>
              </a:rPr>
            </a:br>
            <a:r>
              <a:rPr lang="ja-JP" altLang="en-US" sz="4000" dirty="0">
                <a:solidFill>
                  <a:schemeClr val="tx1"/>
                </a:solidFill>
              </a:rPr>
              <a:t>（３）３階西棟入所者３名が熱発　⇒コロナ</a:t>
            </a:r>
            <a:r>
              <a:rPr lang="ja-JP" altLang="en-US" sz="4000" u="sng" dirty="0">
                <a:solidFill>
                  <a:srgbClr val="FF0000"/>
                </a:solidFill>
              </a:rPr>
              <a:t>陽性</a:t>
            </a:r>
            <a:br>
              <a:rPr lang="en-US" altLang="ja-JP" sz="4000" u="sng" dirty="0">
                <a:solidFill>
                  <a:srgbClr val="FF0000"/>
                </a:solidFill>
              </a:rPr>
            </a:br>
            <a:r>
              <a:rPr lang="ja-JP" altLang="en-US" sz="4000" dirty="0">
                <a:solidFill>
                  <a:srgbClr val="FF0000"/>
                </a:solidFill>
              </a:rPr>
              <a:t>　      </a:t>
            </a:r>
            <a:r>
              <a:rPr lang="en-US" altLang="ja-JP" sz="4000" b="1" dirty="0">
                <a:solidFill>
                  <a:schemeClr val="tx1"/>
                </a:solidFill>
              </a:rPr>
              <a:t>※</a:t>
            </a:r>
            <a:r>
              <a:rPr lang="ja-JP" altLang="en-US" sz="4000" b="1" dirty="0">
                <a:solidFill>
                  <a:schemeClr val="tx1"/>
                </a:solidFill>
              </a:rPr>
              <a:t>３階職員１２名（介１０名、看２名）は、</a:t>
            </a:r>
            <a:br>
              <a:rPr lang="en-US" altLang="ja-JP" sz="4000" b="1" dirty="0">
                <a:solidFill>
                  <a:schemeClr val="tx1"/>
                </a:solidFill>
              </a:rPr>
            </a:br>
            <a:r>
              <a:rPr lang="ja-JP" altLang="en-US" sz="4000" b="1" dirty="0">
                <a:solidFill>
                  <a:schemeClr val="tx1"/>
                </a:solidFill>
              </a:rPr>
              <a:t>　　　     簡易検査（陰性）</a:t>
            </a:r>
            <a:br>
              <a:rPr lang="en-US" altLang="ja-JP" sz="4000" b="1" dirty="0">
                <a:solidFill>
                  <a:schemeClr val="tx1"/>
                </a:solidFill>
              </a:rPr>
            </a:br>
            <a:endParaRPr lang="ja-JP" altLang="en-US" sz="4000" b="1" u="sng" dirty="0">
              <a:solidFill>
                <a:schemeClr val="tx1"/>
              </a:solidFill>
            </a:endParaRPr>
          </a:p>
        </p:txBody>
      </p:sp>
      <p:sp>
        <p:nvSpPr>
          <p:cNvPr id="4" name="タイトル 1">
            <a:extLst>
              <a:ext uri="{FF2B5EF4-FFF2-40B4-BE49-F238E27FC236}">
                <a16:creationId xmlns:a16="http://schemas.microsoft.com/office/drawing/2014/main" id="{6C7957E1-974A-4938-A8B7-4834A90B67DE}"/>
              </a:ext>
            </a:extLst>
          </p:cNvPr>
          <p:cNvSpPr txBox="1">
            <a:spLocks/>
          </p:cNvSpPr>
          <p:nvPr/>
        </p:nvSpPr>
        <p:spPr>
          <a:xfrm>
            <a:off x="1938997" y="287099"/>
            <a:ext cx="8314006" cy="7130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4000">
                <a:latin typeface="BIZ UDPゴシック" panose="020B0400000000000000" pitchFamily="50" charset="-128"/>
                <a:ea typeface="BIZ UDPゴシック" panose="020B0400000000000000" pitchFamily="50" charset="-128"/>
              </a:rPr>
              <a:t>事例を通して流れをみてみましょう</a:t>
            </a:r>
            <a:endParaRPr lang="ja-JP" altLang="en-US" sz="4400">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3" cstate="print"/>
          <a:stretch>
            <a:fillRect/>
          </a:stretch>
        </p:blipFill>
        <p:spPr>
          <a:xfrm>
            <a:off x="1938998" y="5200651"/>
            <a:ext cx="2542793" cy="2705099"/>
          </a:xfrm>
          <a:prstGeom prst="rect">
            <a:avLst/>
          </a:prstGeom>
        </p:spPr>
      </p:pic>
      <p:sp>
        <p:nvSpPr>
          <p:cNvPr id="6" name="タイトル 1">
            <a:extLst>
              <a:ext uri="{FF2B5EF4-FFF2-40B4-BE49-F238E27FC236}">
                <a16:creationId xmlns:a16="http://schemas.microsoft.com/office/drawing/2014/main" id="{7AD4A2F2-B978-4C2D-B85B-DBADFF6037F1}"/>
              </a:ext>
            </a:extLst>
          </p:cNvPr>
          <p:cNvSpPr txBox="1">
            <a:spLocks/>
          </p:cNvSpPr>
          <p:nvPr/>
        </p:nvSpPr>
        <p:spPr>
          <a:xfrm>
            <a:off x="4481791" y="5486399"/>
            <a:ext cx="6419849" cy="819149"/>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3200" u="sng">
                <a:solidFill>
                  <a:srgbClr val="FF0000"/>
                </a:solidFill>
              </a:rPr>
              <a:t>職員３名、入所者５名も陽性・・・</a:t>
            </a:r>
          </a:p>
        </p:txBody>
      </p:sp>
      <p:sp>
        <p:nvSpPr>
          <p:cNvPr id="8" name="円/楕円 7"/>
          <p:cNvSpPr/>
          <p:nvPr/>
        </p:nvSpPr>
        <p:spPr>
          <a:xfrm>
            <a:off x="3318804" y="5200651"/>
            <a:ext cx="6934198" cy="13954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3507252" y="5438773"/>
            <a:ext cx="495300" cy="3714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3318804" y="5486399"/>
            <a:ext cx="3429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09998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D4A2F2-B978-4C2D-B85B-DBADFF6037F1}"/>
              </a:ext>
            </a:extLst>
          </p:cNvPr>
          <p:cNvSpPr>
            <a:spLocks noGrp="1"/>
          </p:cNvSpPr>
          <p:nvPr>
            <p:ph type="title"/>
          </p:nvPr>
        </p:nvSpPr>
        <p:spPr>
          <a:xfrm>
            <a:off x="626190" y="1571676"/>
            <a:ext cx="11410121" cy="5620078"/>
          </a:xfrm>
        </p:spPr>
        <p:txBody>
          <a:bodyPr>
            <a:normAutofit fontScale="90000"/>
          </a:bodyPr>
          <a:lstStyle/>
          <a:p>
            <a:pPr marL="0" indent="0">
              <a:buNone/>
            </a:pPr>
            <a:r>
              <a:rPr lang="ja-JP" altLang="en-US" dirty="0">
                <a:solidFill>
                  <a:schemeClr val="tx1"/>
                </a:solidFill>
              </a:rPr>
              <a:t>１０月８日：</a:t>
            </a:r>
            <a:r>
              <a:rPr lang="ja-JP" altLang="en-US" sz="4400" dirty="0">
                <a:solidFill>
                  <a:schemeClr val="tx1"/>
                </a:solidFill>
              </a:rPr>
              <a:t>対策会議</a:t>
            </a:r>
            <a:br>
              <a:rPr lang="en-US" altLang="ja-JP" sz="4400" dirty="0">
                <a:solidFill>
                  <a:schemeClr val="tx1"/>
                </a:solidFill>
              </a:rPr>
            </a:br>
            <a:r>
              <a:rPr lang="ja-JP" altLang="en-US" sz="4000" dirty="0">
                <a:solidFill>
                  <a:schemeClr val="tx1"/>
                </a:solidFill>
              </a:rPr>
              <a:t>○構成員：嘱託医、施設長、感染管理責任者、</a:t>
            </a:r>
            <a:br>
              <a:rPr lang="en-US" altLang="ja-JP" sz="4000" dirty="0">
                <a:solidFill>
                  <a:schemeClr val="tx1"/>
                </a:solidFill>
              </a:rPr>
            </a:br>
            <a:r>
              <a:rPr lang="ja-JP" altLang="en-US" sz="4000" dirty="0">
                <a:solidFill>
                  <a:schemeClr val="tx1"/>
                </a:solidFill>
              </a:rPr>
              <a:t>　　　　　介護・事務職リーダー</a:t>
            </a:r>
            <a:br>
              <a:rPr lang="en-US" altLang="ja-JP" sz="4000" dirty="0">
                <a:solidFill>
                  <a:schemeClr val="tx1"/>
                </a:solidFill>
              </a:rPr>
            </a:br>
            <a:r>
              <a:rPr lang="en-US" altLang="ja-JP" sz="4000" dirty="0">
                <a:solidFill>
                  <a:schemeClr val="tx1"/>
                </a:solidFill>
              </a:rPr>
              <a:t>    ※</a:t>
            </a:r>
            <a:r>
              <a:rPr lang="ja-JP" altLang="en-US" sz="4000" dirty="0">
                <a:solidFill>
                  <a:schemeClr val="tx1"/>
                </a:solidFill>
              </a:rPr>
              <a:t>感染拡大が想定されたため</a:t>
            </a:r>
            <a:br>
              <a:rPr lang="en-US" altLang="ja-JP" sz="4000" dirty="0">
                <a:solidFill>
                  <a:schemeClr val="tx1"/>
                </a:solidFill>
              </a:rPr>
            </a:br>
            <a:r>
              <a:rPr lang="ja-JP" altLang="en-US" sz="4000" dirty="0">
                <a:solidFill>
                  <a:schemeClr val="tx1"/>
                </a:solidFill>
              </a:rPr>
              <a:t>　　　　　</a:t>
            </a:r>
            <a:r>
              <a:rPr lang="ja-JP" altLang="en-US" sz="4000" dirty="0">
                <a:solidFill>
                  <a:schemeClr val="tx1"/>
                </a:solidFill>
                <a:latin typeface="+mn-ea"/>
              </a:rPr>
              <a:t>同法人のかもめ病院長、第２かもめ荘、</a:t>
            </a:r>
            <a:br>
              <a:rPr lang="en-US" altLang="ja-JP" sz="4000" dirty="0">
                <a:solidFill>
                  <a:schemeClr val="tx1"/>
                </a:solidFill>
                <a:latin typeface="+mn-ea"/>
              </a:rPr>
            </a:br>
            <a:r>
              <a:rPr lang="ja-JP" altLang="en-US" sz="4000" dirty="0">
                <a:solidFill>
                  <a:schemeClr val="tx1"/>
                </a:solidFill>
                <a:latin typeface="+mn-ea"/>
              </a:rPr>
              <a:t>　　　　　うみねこ荘の施設長もオンラインで参加</a:t>
            </a:r>
            <a:br>
              <a:rPr lang="en-US" altLang="ja-JP" sz="4000" dirty="0">
                <a:solidFill>
                  <a:schemeClr val="tx1"/>
                </a:solidFill>
              </a:rPr>
            </a:br>
            <a:br>
              <a:rPr lang="en-US" altLang="ja-JP" sz="4000" dirty="0">
                <a:solidFill>
                  <a:schemeClr val="tx1"/>
                </a:solidFill>
              </a:rPr>
            </a:br>
            <a:r>
              <a:rPr lang="ja-JP" altLang="en-US" sz="4000" dirty="0">
                <a:solidFill>
                  <a:schemeClr val="tx1"/>
                </a:solidFill>
              </a:rPr>
              <a:t>○施設長が発症状況</a:t>
            </a:r>
            <a:r>
              <a:rPr lang="ja-JP" altLang="en-US" sz="2700" dirty="0">
                <a:solidFill>
                  <a:schemeClr val="tx1"/>
                </a:solidFill>
              </a:rPr>
              <a:t>（発症者、経過、発症場所等）</a:t>
            </a:r>
            <a:r>
              <a:rPr lang="ja-JP" altLang="en-US" sz="4000" dirty="0">
                <a:solidFill>
                  <a:schemeClr val="tx1"/>
                </a:solidFill>
              </a:rPr>
              <a:t>を説明・共有。</a:t>
            </a:r>
            <a:br>
              <a:rPr lang="en-US" altLang="ja-JP" sz="4000" dirty="0">
                <a:solidFill>
                  <a:schemeClr val="tx1"/>
                </a:solidFill>
              </a:rPr>
            </a:br>
            <a:r>
              <a:rPr lang="ja-JP" altLang="en-US" sz="4000" dirty="0">
                <a:solidFill>
                  <a:srgbClr val="FF0000"/>
                </a:solidFill>
                <a:latin typeface="HGP創英角ﾎﾟｯﾌﾟ体" panose="040B0A00000000000000" pitchFamily="50" charset="-128"/>
                <a:ea typeface="HGP創英角ﾎﾟｯﾌﾟ体" panose="040B0A00000000000000" pitchFamily="50" charset="-128"/>
              </a:rPr>
              <a:t>●高リスク者の同定と</a:t>
            </a:r>
            <a:r>
              <a:rPr lang="ja-JP" altLang="en-US" sz="4000" u="sng" dirty="0">
                <a:solidFill>
                  <a:srgbClr val="FF0000"/>
                </a:solidFill>
                <a:latin typeface="HGP創英角ﾎﾟｯﾌﾟ体" panose="040B0A00000000000000" pitchFamily="50" charset="-128"/>
                <a:ea typeface="HGP創英角ﾎﾟｯﾌﾟ体" panose="040B0A00000000000000" pitchFamily="50" charset="-128"/>
              </a:rPr>
              <a:t>施設内ゾーニングを検討</a:t>
            </a:r>
            <a:br>
              <a:rPr lang="en-US" altLang="ja-JP" sz="4000" u="sng" dirty="0">
                <a:solidFill>
                  <a:srgbClr val="FF0000"/>
                </a:solidFill>
                <a:latin typeface="HGP創英角ﾎﾟｯﾌﾟ体" panose="040B0A00000000000000" pitchFamily="50" charset="-128"/>
                <a:ea typeface="HGP創英角ﾎﾟｯﾌﾟ体" panose="040B0A00000000000000" pitchFamily="50" charset="-128"/>
              </a:rPr>
            </a:br>
            <a:br>
              <a:rPr lang="en-US" altLang="ja-JP" sz="4000" dirty="0">
                <a:solidFill>
                  <a:schemeClr val="tx1"/>
                </a:solidFill>
              </a:rPr>
            </a:br>
            <a:br>
              <a:rPr lang="en-US" altLang="ja-JP" sz="4000" dirty="0"/>
            </a:br>
            <a:endParaRPr lang="ja-JP" altLang="en-US" sz="4000" dirty="0">
              <a:solidFill>
                <a:srgbClr val="FF0000"/>
              </a:solidFill>
            </a:endParaRPr>
          </a:p>
        </p:txBody>
      </p:sp>
      <p:sp>
        <p:nvSpPr>
          <p:cNvPr id="5" name="タイトル 1">
            <a:extLst>
              <a:ext uri="{FF2B5EF4-FFF2-40B4-BE49-F238E27FC236}">
                <a16:creationId xmlns:a16="http://schemas.microsoft.com/office/drawing/2014/main" id="{75893A84-A1F8-4210-996C-8AF9F292377E}"/>
              </a:ext>
            </a:extLst>
          </p:cNvPr>
          <p:cNvSpPr txBox="1">
            <a:spLocks/>
          </p:cNvSpPr>
          <p:nvPr/>
        </p:nvSpPr>
        <p:spPr>
          <a:xfrm>
            <a:off x="1524000" y="0"/>
            <a:ext cx="9144000" cy="874990"/>
          </a:xfrm>
          <a:prstGeom prst="rect">
            <a:avLst/>
          </a:prstGeom>
          <a:solidFill>
            <a:schemeClr val="accent1">
              <a:lumMod val="75000"/>
            </a:schemeClr>
          </a:solidFill>
          <a:ln>
            <a:solidFill>
              <a:schemeClr val="accent1">
                <a:lumMod val="60000"/>
                <a:lumOff val="40000"/>
              </a:schemeClr>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3100" b="1">
                <a:solidFill>
                  <a:schemeClr val="bg1"/>
                </a:solidFill>
                <a:latin typeface="BIZ UDゴシック" panose="020B0400000000000000" pitchFamily="49" charset="-128"/>
                <a:ea typeface="BIZ UDゴシック" panose="020B0400000000000000" pitchFamily="49" charset="-128"/>
              </a:rPr>
              <a:t>施設内対策会議～感染拡大期対策の検討～</a:t>
            </a:r>
          </a:p>
        </p:txBody>
      </p:sp>
    </p:spTree>
    <p:extLst>
      <p:ext uri="{BB962C8B-B14F-4D97-AF65-F5344CB8AC3E}">
        <p14:creationId xmlns:p14="http://schemas.microsoft.com/office/powerpoint/2010/main" val="297644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08C925-AAB9-E2A4-65FD-A35ABB6C67E9}"/>
              </a:ext>
            </a:extLst>
          </p:cNvPr>
          <p:cNvSpPr>
            <a:spLocks noGrp="1"/>
          </p:cNvSpPr>
          <p:nvPr>
            <p:ph type="title"/>
          </p:nvPr>
        </p:nvSpPr>
        <p:spPr>
          <a:xfrm>
            <a:off x="677861" y="478971"/>
            <a:ext cx="10612991" cy="1687760"/>
          </a:xfrm>
          <a:solidFill>
            <a:schemeClr val="accent2">
              <a:lumMod val="20000"/>
              <a:lumOff val="80000"/>
            </a:schemeClr>
          </a:solidFill>
          <a:ln w="38100">
            <a:solidFill>
              <a:schemeClr val="tx1"/>
            </a:solidFill>
          </a:ln>
        </p:spPr>
        <p:txBody>
          <a:bodyPr>
            <a:noAutofit/>
          </a:bodyPr>
          <a:lstStyle/>
          <a:p>
            <a:r>
              <a:rPr lang="ja-JP" altLang="en-US" sz="4800">
                <a:solidFill>
                  <a:schemeClr val="tx2"/>
                </a:solidFill>
                <a:latin typeface="HGP創英角ﾎﾟｯﾌﾟ体" panose="040B0A00000000000000" pitchFamily="50" charset="-128"/>
                <a:ea typeface="HGP創英角ﾎﾟｯﾌﾟ体" panose="040B0A00000000000000" pitchFamily="50" charset="-128"/>
              </a:rPr>
              <a:t>グループ</a:t>
            </a:r>
            <a:r>
              <a:rPr kumimoji="1" lang="ja-JP" altLang="en-US" sz="4800">
                <a:solidFill>
                  <a:schemeClr val="tx2"/>
                </a:solidFill>
                <a:latin typeface="HGP創英角ﾎﾟｯﾌﾟ体" panose="040B0A00000000000000" pitchFamily="50" charset="-128"/>
                <a:ea typeface="HGP創英角ﾎﾟｯﾌﾟ体" panose="040B0A00000000000000" pitchFamily="50" charset="-128"/>
              </a:rPr>
              <a:t>ワーク①（</a:t>
            </a:r>
            <a:r>
              <a:rPr kumimoji="1" lang="en-US" altLang="ja-JP" sz="4800">
                <a:solidFill>
                  <a:schemeClr val="tx2"/>
                </a:solidFill>
                <a:latin typeface="HGP創英角ﾎﾟｯﾌﾟ体" panose="040B0A00000000000000" pitchFamily="50" charset="-128"/>
                <a:ea typeface="HGP創英角ﾎﾟｯﾌﾟ体" panose="040B0A00000000000000" pitchFamily="50" charset="-128"/>
              </a:rPr>
              <a:t>8</a:t>
            </a:r>
            <a:r>
              <a:rPr kumimoji="1" lang="ja-JP" altLang="en-US" sz="4800">
                <a:solidFill>
                  <a:schemeClr val="tx2"/>
                </a:solidFill>
                <a:latin typeface="HGP創英角ﾎﾟｯﾌﾟ体" panose="040B0A00000000000000" pitchFamily="50" charset="-128"/>
                <a:ea typeface="HGP創英角ﾎﾟｯﾌﾟ体" panose="040B0A00000000000000" pitchFamily="50" charset="-128"/>
              </a:rPr>
              <a:t>分）</a:t>
            </a:r>
            <a:br>
              <a:rPr kumimoji="1" lang="en-US" altLang="ja-JP" sz="4800">
                <a:solidFill>
                  <a:schemeClr val="tx2"/>
                </a:solidFill>
                <a:latin typeface="HGP創英角ﾎﾟｯﾌﾟ体" panose="040B0A00000000000000" pitchFamily="50" charset="-128"/>
                <a:ea typeface="HGP創英角ﾎﾟｯﾌﾟ体" panose="040B0A00000000000000" pitchFamily="50" charset="-128"/>
              </a:rPr>
            </a:br>
            <a:r>
              <a:rPr kumimoji="1" lang="ja-JP" altLang="en-US" sz="4800">
                <a:solidFill>
                  <a:schemeClr val="tx2"/>
                </a:solidFill>
                <a:latin typeface="HGP創英角ﾎﾟｯﾌﾟ体" panose="040B0A00000000000000" pitchFamily="50" charset="-128"/>
                <a:ea typeface="HGP創英角ﾎﾟｯﾌﾟ体" panose="040B0A00000000000000" pitchFamily="50" charset="-128"/>
              </a:rPr>
              <a:t>高リスク</a:t>
            </a:r>
            <a:r>
              <a:rPr lang="ja-JP" altLang="en-US" sz="4800">
                <a:solidFill>
                  <a:schemeClr val="tx2"/>
                </a:solidFill>
                <a:latin typeface="HGP創英角ﾎﾟｯﾌﾟ体" panose="040B0A00000000000000" pitchFamily="50" charset="-128"/>
                <a:ea typeface="HGP創英角ﾎﾟｯﾌﾟ体" panose="040B0A00000000000000" pitchFamily="50" charset="-128"/>
              </a:rPr>
              <a:t>者の同定と</a:t>
            </a:r>
            <a:r>
              <a:rPr lang="ja-JP" altLang="en-US" sz="4800" u="sng">
                <a:solidFill>
                  <a:schemeClr val="tx2"/>
                </a:solidFill>
                <a:latin typeface="HGP創英角ﾎﾟｯﾌﾟ体" panose="040B0A00000000000000" pitchFamily="50" charset="-128"/>
                <a:ea typeface="HGP創英角ﾎﾟｯﾌﾟ体" panose="040B0A00000000000000" pitchFamily="50" charset="-128"/>
              </a:rPr>
              <a:t>施設内ゾーニング</a:t>
            </a:r>
            <a:endParaRPr kumimoji="1" lang="ja-JP" altLang="en-US" sz="4800">
              <a:solidFill>
                <a:schemeClr val="tx2"/>
              </a:solidFill>
              <a:latin typeface="HGP創英角ﾎﾟｯﾌﾟ体" panose="040B0A00000000000000" pitchFamily="50" charset="-128"/>
              <a:ea typeface="HGP創英角ﾎﾟｯﾌﾟ体" panose="040B0A00000000000000" pitchFamily="50" charset="-128"/>
            </a:endParaRPr>
          </a:p>
        </p:txBody>
      </p:sp>
      <p:sp>
        <p:nvSpPr>
          <p:cNvPr id="5" name="コンテンツ プレースホルダー 4">
            <a:extLst>
              <a:ext uri="{FF2B5EF4-FFF2-40B4-BE49-F238E27FC236}">
                <a16:creationId xmlns:a16="http://schemas.microsoft.com/office/drawing/2014/main" id="{7F8A71E3-D566-E5AB-1C76-F99885D3E3FF}"/>
              </a:ext>
            </a:extLst>
          </p:cNvPr>
          <p:cNvSpPr>
            <a:spLocks noGrp="1"/>
          </p:cNvSpPr>
          <p:nvPr>
            <p:ph idx="1"/>
          </p:nvPr>
        </p:nvSpPr>
        <p:spPr>
          <a:xfrm>
            <a:off x="677861" y="2544417"/>
            <a:ext cx="10612991" cy="3567336"/>
          </a:xfrm>
        </p:spPr>
        <p:txBody>
          <a:bodyPr>
            <a:normAutofit fontScale="92500"/>
          </a:bodyPr>
          <a:lstStyle/>
          <a:p>
            <a:r>
              <a:rPr lang="ja-JP" altLang="en-US" sz="4000" dirty="0"/>
              <a:t>３階西棟入所者</a:t>
            </a:r>
            <a:r>
              <a:rPr lang="en-US" altLang="ja-JP" sz="4000" dirty="0"/>
              <a:t>5</a:t>
            </a:r>
            <a:r>
              <a:rPr lang="ja-JP" altLang="en-US" sz="4000" dirty="0"/>
              <a:t>名、職員</a:t>
            </a:r>
            <a:r>
              <a:rPr lang="en-US" altLang="ja-JP" sz="4000" dirty="0"/>
              <a:t>3</a:t>
            </a:r>
            <a:r>
              <a:rPr lang="ja-JP" altLang="en-US" sz="4000" dirty="0"/>
              <a:t>名がコロナ陽性</a:t>
            </a:r>
            <a:endParaRPr lang="en-US" altLang="ja-JP" sz="4000" dirty="0"/>
          </a:p>
          <a:p>
            <a:endParaRPr lang="en-US" altLang="ja-JP" sz="4000" dirty="0"/>
          </a:p>
          <a:p>
            <a:pPr marL="0" indent="0">
              <a:buNone/>
            </a:pPr>
            <a:r>
              <a:rPr lang="ja-JP" altLang="en-US" sz="4000" b="1" dirty="0">
                <a:solidFill>
                  <a:srgbClr val="FF0000"/>
                </a:solidFill>
              </a:rPr>
              <a:t>①今後、発症可能性の高い高リスク者はだれか。</a:t>
            </a:r>
            <a:endParaRPr lang="en-US" altLang="ja-JP" sz="4000" b="1" dirty="0">
              <a:solidFill>
                <a:srgbClr val="FF0000"/>
              </a:solidFill>
            </a:endParaRPr>
          </a:p>
          <a:p>
            <a:pPr marL="0" indent="0">
              <a:buNone/>
            </a:pPr>
            <a:r>
              <a:rPr lang="ja-JP" altLang="en-US" sz="4000" b="1" u="sng" dirty="0">
                <a:solidFill>
                  <a:srgbClr val="FF0000"/>
                </a:solidFill>
              </a:rPr>
              <a:t>②施設全体をどのようにゾーニングして</a:t>
            </a:r>
            <a:endParaRPr lang="en-US" altLang="ja-JP" sz="4000" b="1" u="sng" dirty="0">
              <a:solidFill>
                <a:srgbClr val="FF0000"/>
              </a:solidFill>
            </a:endParaRPr>
          </a:p>
          <a:p>
            <a:pPr marL="0" indent="0">
              <a:buNone/>
            </a:pPr>
            <a:r>
              <a:rPr lang="ja-JP" altLang="en-US" sz="4000" b="1" u="sng" dirty="0">
                <a:solidFill>
                  <a:srgbClr val="FF0000"/>
                </a:solidFill>
              </a:rPr>
              <a:t>　限られた職員で業務を継続するか。</a:t>
            </a:r>
            <a:endParaRPr lang="en-US" altLang="ja-JP" sz="4000" b="1" u="sng" dirty="0">
              <a:solidFill>
                <a:srgbClr val="FF0000"/>
              </a:solidFill>
            </a:endParaRPr>
          </a:p>
          <a:p>
            <a:endParaRPr lang="ja-JP" altLang="en-US" sz="4000" dirty="0"/>
          </a:p>
        </p:txBody>
      </p:sp>
      <p:pic>
        <p:nvPicPr>
          <p:cNvPr id="3" name="図 2">
            <a:extLst>
              <a:ext uri="{FF2B5EF4-FFF2-40B4-BE49-F238E27FC236}">
                <a16:creationId xmlns:a16="http://schemas.microsoft.com/office/drawing/2014/main" id="{733D3E32-64EF-E4AA-53B2-DC4B78411E9E}"/>
              </a:ext>
            </a:extLst>
          </p:cNvPr>
          <p:cNvPicPr>
            <a:picLocks noChangeAspect="1"/>
          </p:cNvPicPr>
          <p:nvPr/>
        </p:nvPicPr>
        <p:blipFill>
          <a:blip r:embed="rId3"/>
          <a:stretch>
            <a:fillRect/>
          </a:stretch>
        </p:blipFill>
        <p:spPr>
          <a:xfrm>
            <a:off x="10488707" y="4483009"/>
            <a:ext cx="1109568" cy="1896020"/>
          </a:xfrm>
          <a:prstGeom prst="rect">
            <a:avLst/>
          </a:prstGeom>
        </p:spPr>
      </p:pic>
    </p:spTree>
    <p:extLst>
      <p:ext uri="{BB962C8B-B14F-4D97-AF65-F5344CB8AC3E}">
        <p14:creationId xmlns:p14="http://schemas.microsoft.com/office/powerpoint/2010/main" val="3504437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図 22"/>
          <p:cNvPicPr>
            <a:picLocks noChangeAspect="1"/>
          </p:cNvPicPr>
          <p:nvPr/>
        </p:nvPicPr>
        <p:blipFill>
          <a:blip r:embed="rId3"/>
          <a:stretch>
            <a:fillRect/>
          </a:stretch>
        </p:blipFill>
        <p:spPr>
          <a:xfrm>
            <a:off x="1542034" y="1807838"/>
            <a:ext cx="9540494" cy="4990918"/>
          </a:xfrm>
          <a:prstGeom prst="rect">
            <a:avLst/>
          </a:prstGeom>
        </p:spPr>
      </p:pic>
      <p:pic>
        <p:nvPicPr>
          <p:cNvPr id="21" name="図 20"/>
          <p:cNvPicPr>
            <a:picLocks noChangeAspect="1"/>
          </p:cNvPicPr>
          <p:nvPr/>
        </p:nvPicPr>
        <p:blipFill>
          <a:blip r:embed="rId4" cstate="print"/>
          <a:stretch>
            <a:fillRect/>
          </a:stretch>
        </p:blipFill>
        <p:spPr>
          <a:xfrm rot="5400000">
            <a:off x="10942257" y="1243426"/>
            <a:ext cx="535711" cy="1011518"/>
          </a:xfrm>
          <a:prstGeom prst="rect">
            <a:avLst/>
          </a:prstGeom>
        </p:spPr>
      </p:pic>
      <p:sp>
        <p:nvSpPr>
          <p:cNvPr id="24" name="テキスト ボックス 23"/>
          <p:cNvSpPr txBox="1"/>
          <p:nvPr/>
        </p:nvSpPr>
        <p:spPr>
          <a:xfrm>
            <a:off x="1719712" y="1585912"/>
            <a:ext cx="789588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　　　　陽性者</a:t>
            </a:r>
            <a:r>
              <a:rPr kumimoji="1" lang="ja-JP" altLang="en-US" sz="20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の居室は「　　　　」</a:t>
            </a:r>
            <a:endParaRPr kumimoji="1" lang="en-US" altLang="ja-JP" sz="20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p:txBody>
      </p:sp>
      <p:sp>
        <p:nvSpPr>
          <p:cNvPr id="3" name="円/楕円 2"/>
          <p:cNvSpPr/>
          <p:nvPr/>
        </p:nvSpPr>
        <p:spPr>
          <a:xfrm>
            <a:off x="5071133" y="1569736"/>
            <a:ext cx="389585" cy="3693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11" name="円/楕円 10"/>
          <p:cNvSpPr/>
          <p:nvPr/>
        </p:nvSpPr>
        <p:spPr>
          <a:xfrm>
            <a:off x="2753666" y="2195762"/>
            <a:ext cx="389585" cy="3693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12" name="円/楕円 11"/>
          <p:cNvSpPr/>
          <p:nvPr/>
        </p:nvSpPr>
        <p:spPr>
          <a:xfrm>
            <a:off x="9364498" y="2140898"/>
            <a:ext cx="389585" cy="3693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rPr>
              <a:t>加藤</a:t>
            </a:r>
          </a:p>
        </p:txBody>
      </p:sp>
      <p:sp>
        <p:nvSpPr>
          <p:cNvPr id="13" name="円/楕円 12"/>
          <p:cNvSpPr/>
          <p:nvPr/>
        </p:nvSpPr>
        <p:spPr>
          <a:xfrm>
            <a:off x="5804151" y="2094147"/>
            <a:ext cx="549219" cy="42625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rPr>
              <a:t>石清水</a:t>
            </a:r>
          </a:p>
        </p:txBody>
      </p:sp>
      <p:sp>
        <p:nvSpPr>
          <p:cNvPr id="14" name="円/楕円 13"/>
          <p:cNvSpPr/>
          <p:nvPr/>
        </p:nvSpPr>
        <p:spPr>
          <a:xfrm>
            <a:off x="2072629" y="2195762"/>
            <a:ext cx="389585" cy="3693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15" name="円/楕円 14"/>
          <p:cNvSpPr/>
          <p:nvPr/>
        </p:nvSpPr>
        <p:spPr>
          <a:xfrm>
            <a:off x="8618219" y="2177474"/>
            <a:ext cx="389585" cy="3693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16" name="タイトル 1">
            <a:extLst>
              <a:ext uri="{FF2B5EF4-FFF2-40B4-BE49-F238E27FC236}">
                <a16:creationId xmlns:a16="http://schemas.microsoft.com/office/drawing/2014/main" id="{1CB322AA-5A14-2B09-C4BD-0005B6157564}"/>
              </a:ext>
            </a:extLst>
          </p:cNvPr>
          <p:cNvSpPr>
            <a:spLocks noGrp="1"/>
          </p:cNvSpPr>
          <p:nvPr>
            <p:ph type="title"/>
          </p:nvPr>
        </p:nvSpPr>
        <p:spPr>
          <a:xfrm>
            <a:off x="497944" y="193268"/>
            <a:ext cx="10612991" cy="1266253"/>
          </a:xfrm>
          <a:solidFill>
            <a:schemeClr val="accent2">
              <a:lumMod val="20000"/>
              <a:lumOff val="80000"/>
            </a:schemeClr>
          </a:solidFill>
          <a:ln w="38100">
            <a:solidFill>
              <a:schemeClr val="tx2"/>
            </a:solidFill>
          </a:ln>
        </p:spPr>
        <p:txBody>
          <a:bodyPr>
            <a:noAutofit/>
          </a:bodyPr>
          <a:lstStyle/>
          <a:p>
            <a:r>
              <a:rPr lang="ja-JP" altLang="en-US">
                <a:solidFill>
                  <a:schemeClr val="tx2"/>
                </a:solidFill>
                <a:latin typeface="HGP創英角ﾎﾟｯﾌﾟ体" panose="040B0A00000000000000" pitchFamily="50" charset="-128"/>
                <a:ea typeface="HGP創英角ﾎﾟｯﾌﾟ体" panose="040B0A00000000000000" pitchFamily="50" charset="-128"/>
              </a:rPr>
              <a:t>グループ</a:t>
            </a:r>
            <a:r>
              <a:rPr kumimoji="1" lang="ja-JP" altLang="en-US">
                <a:solidFill>
                  <a:schemeClr val="tx2"/>
                </a:solidFill>
                <a:latin typeface="HGP創英角ﾎﾟｯﾌﾟ体" panose="040B0A00000000000000" pitchFamily="50" charset="-128"/>
                <a:ea typeface="HGP創英角ﾎﾟｯﾌﾟ体" panose="040B0A00000000000000" pitchFamily="50" charset="-128"/>
              </a:rPr>
              <a:t>ワーク①（８分）</a:t>
            </a:r>
            <a:br>
              <a:rPr kumimoji="1" lang="en-US" altLang="ja-JP">
                <a:solidFill>
                  <a:schemeClr val="tx2"/>
                </a:solidFill>
                <a:latin typeface="HGP創英角ﾎﾟｯﾌﾟ体" panose="040B0A00000000000000" pitchFamily="50" charset="-128"/>
                <a:ea typeface="HGP創英角ﾎﾟｯﾌﾟ体" panose="040B0A00000000000000" pitchFamily="50" charset="-128"/>
              </a:rPr>
            </a:br>
            <a:r>
              <a:rPr kumimoji="1" lang="ja-JP" altLang="en-US">
                <a:solidFill>
                  <a:schemeClr val="tx2"/>
                </a:solidFill>
                <a:latin typeface="HGP創英角ﾎﾟｯﾌﾟ体" panose="040B0A00000000000000" pitchFamily="50" charset="-128"/>
                <a:ea typeface="HGP創英角ﾎﾟｯﾌﾟ体" panose="040B0A00000000000000" pitchFamily="50" charset="-128"/>
              </a:rPr>
              <a:t>　　　　高リスク</a:t>
            </a:r>
            <a:r>
              <a:rPr lang="ja-JP" altLang="en-US">
                <a:solidFill>
                  <a:schemeClr val="tx2"/>
                </a:solidFill>
                <a:latin typeface="HGP創英角ﾎﾟｯﾌﾟ体" panose="040B0A00000000000000" pitchFamily="50" charset="-128"/>
                <a:ea typeface="HGP創英角ﾎﾟｯﾌﾟ体" panose="040B0A00000000000000" pitchFamily="50" charset="-128"/>
              </a:rPr>
              <a:t>者の同定と</a:t>
            </a:r>
            <a:r>
              <a:rPr lang="ja-JP" altLang="en-US" u="sng">
                <a:solidFill>
                  <a:schemeClr val="tx2"/>
                </a:solidFill>
                <a:latin typeface="HGP創英角ﾎﾟｯﾌﾟ体" panose="040B0A00000000000000" pitchFamily="50" charset="-128"/>
                <a:ea typeface="HGP創英角ﾎﾟｯﾌﾟ体" panose="040B0A00000000000000" pitchFamily="50" charset="-128"/>
              </a:rPr>
              <a:t>施設内ゾーニング</a:t>
            </a:r>
            <a:endParaRPr kumimoji="1" lang="ja-JP" altLang="en-US">
              <a:solidFill>
                <a:schemeClr val="tx2"/>
              </a:solidFill>
              <a:latin typeface="HGP創英角ﾎﾟｯﾌﾟ体" panose="040B0A00000000000000" pitchFamily="50" charset="-128"/>
              <a:ea typeface="HGP創英角ﾎﾟｯﾌﾟ体" panose="040B0A00000000000000" pitchFamily="50" charset="-128"/>
            </a:endParaRPr>
          </a:p>
        </p:txBody>
      </p:sp>
      <p:sp>
        <p:nvSpPr>
          <p:cNvPr id="17" name="正方形/長方形 16">
            <a:extLst>
              <a:ext uri="{FF2B5EF4-FFF2-40B4-BE49-F238E27FC236}">
                <a16:creationId xmlns:a16="http://schemas.microsoft.com/office/drawing/2014/main" id="{7EE7B39F-2DB4-FF45-7C4C-A94F9D80A2D7}"/>
              </a:ext>
            </a:extLst>
          </p:cNvPr>
          <p:cNvSpPr/>
          <p:nvPr/>
        </p:nvSpPr>
        <p:spPr>
          <a:xfrm>
            <a:off x="148001" y="1888769"/>
            <a:ext cx="1406969" cy="4485706"/>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rPr>
              <a:t>高リスク者</a:t>
            </a:r>
            <a:endParaRPr kumimoji="1" lang="en-US" altLang="ja-JP"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a:solidFill>
                <a:srgbClr val="2C3C43"/>
              </a:solidFill>
              <a:latin typeface="Trebuchet MS"/>
              <a:ea typeface="メイリオ"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p:txBody>
      </p:sp>
    </p:spTree>
    <p:extLst>
      <p:ext uri="{BB962C8B-B14F-4D97-AF65-F5344CB8AC3E}">
        <p14:creationId xmlns:p14="http://schemas.microsoft.com/office/powerpoint/2010/main" val="3812144549"/>
      </p:ext>
    </p:extLst>
  </p:cSld>
  <p:clrMapOvr>
    <a:masterClrMapping/>
  </p:clrMapOvr>
  <mc:AlternateContent xmlns:mc="http://schemas.openxmlformats.org/markup-compatibility/2006" xmlns:p14="http://schemas.microsoft.com/office/powerpoint/2010/main">
    <mc:Choice Requires="p14">
      <p:transition spd="slow" p14:dur="2000" advTm="23174"/>
    </mc:Choice>
    <mc:Fallback xmlns="">
      <p:transition spd="slow" advTm="23174"/>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図 22"/>
          <p:cNvPicPr>
            <a:picLocks noChangeAspect="1"/>
          </p:cNvPicPr>
          <p:nvPr/>
        </p:nvPicPr>
        <p:blipFill>
          <a:blip r:embed="rId3"/>
          <a:stretch>
            <a:fillRect/>
          </a:stretch>
        </p:blipFill>
        <p:spPr>
          <a:xfrm>
            <a:off x="2068839" y="1867082"/>
            <a:ext cx="8946375" cy="4990918"/>
          </a:xfrm>
          <a:prstGeom prst="rect">
            <a:avLst/>
          </a:prstGeom>
        </p:spPr>
      </p:pic>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725169" y="0"/>
            <a:ext cx="9143998"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b="1">
                <a:solidFill>
                  <a:schemeClr val="bg1"/>
                </a:solidFill>
                <a:latin typeface="BIZ UDゴシック" panose="020B0400000000000000" pitchFamily="49" charset="-128"/>
                <a:ea typeface="BIZ UDゴシック" panose="020B0400000000000000" pitchFamily="49" charset="-128"/>
              </a:rPr>
              <a:t>施設内のゾーニング</a:t>
            </a:r>
            <a:endParaRPr kumimoji="1" lang="ja-JP" altLang="en-US" b="1">
              <a:solidFill>
                <a:schemeClr val="bg1"/>
              </a:solidFill>
              <a:latin typeface="BIZ UDゴシック" panose="020B0400000000000000" pitchFamily="49" charset="-128"/>
              <a:ea typeface="BIZ UDゴシック" panose="020B0400000000000000" pitchFamily="49" charset="-128"/>
            </a:endParaRPr>
          </a:p>
        </p:txBody>
      </p:sp>
      <p:pic>
        <p:nvPicPr>
          <p:cNvPr id="21" name="図 20"/>
          <p:cNvPicPr>
            <a:picLocks noChangeAspect="1"/>
          </p:cNvPicPr>
          <p:nvPr/>
        </p:nvPicPr>
        <p:blipFill>
          <a:blip r:embed="rId4" cstate="print"/>
          <a:stretch>
            <a:fillRect/>
          </a:stretch>
        </p:blipFill>
        <p:spPr>
          <a:xfrm rot="5400000">
            <a:off x="10990016" y="1236319"/>
            <a:ext cx="513346" cy="1011518"/>
          </a:xfrm>
          <a:prstGeom prst="rect">
            <a:avLst/>
          </a:prstGeom>
        </p:spPr>
      </p:pic>
      <p:sp>
        <p:nvSpPr>
          <p:cNvPr id="24" name="テキスト ボックス 23"/>
          <p:cNvSpPr txBox="1"/>
          <p:nvPr/>
        </p:nvSpPr>
        <p:spPr>
          <a:xfrm>
            <a:off x="2461000" y="939498"/>
            <a:ext cx="7895883"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陽性者</a:t>
            </a:r>
            <a:r>
              <a:rPr kumimoji="1" lang="ja-JP" altLang="en-US" sz="20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の居室は「　　　　」</a:t>
            </a:r>
            <a:endParaRPr kumimoji="0" lang="en-US" altLang="ja-JP" sz="20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ユニットの西側と東側の</a:t>
            </a:r>
            <a:r>
              <a:rPr kumimoji="0" lang="ja-JP" altLang="en-US" sz="20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入所</a:t>
            </a:r>
            <a:r>
              <a:rPr kumimoji="1" lang="ja-JP" altLang="en-US" sz="20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者の移動はない</a:t>
            </a:r>
            <a:r>
              <a:rPr lang="ja-JP" altLang="en-US" sz="2000">
                <a:solidFill>
                  <a:prstClr val="black"/>
                </a:solidFill>
                <a:latin typeface="Trebuchet MS"/>
                <a:ea typeface="メイリオ" panose="020B0604030504040204" pitchFamily="50" charset="-128"/>
              </a:rPr>
              <a:t>ため</a:t>
            </a:r>
            <a:r>
              <a:rPr kumimoji="1" lang="ja-JP" altLang="en-US" sz="2000" b="0" i="0" u="none" strike="noStrike" kern="1200" cap="none" spc="0" normalizeH="0" baseline="0" noProof="0" err="1">
                <a:ln>
                  <a:noFill/>
                </a:ln>
                <a:solidFill>
                  <a:prstClr val="black"/>
                </a:solidFill>
                <a:effectLst/>
                <a:uLnTx/>
                <a:uFillTx/>
                <a:latin typeface="Trebuchet MS"/>
                <a:ea typeface="メイリオ" panose="020B0604030504040204" pitchFamily="50" charset="-128"/>
                <a:cs typeface="+mn-cs"/>
              </a:rPr>
              <a:t>、</a:t>
            </a:r>
            <a:endParaRPr kumimoji="1" lang="en-US" altLang="ja-JP" sz="20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西側すべてをレッドゾーン（汚染区域）としてゾーニング。</a:t>
            </a:r>
            <a:endParaRPr kumimoji="1" lang="en-US" altLang="ja-JP" sz="20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p:txBody>
      </p:sp>
      <p:sp>
        <p:nvSpPr>
          <p:cNvPr id="3" name="円/楕円 2"/>
          <p:cNvSpPr/>
          <p:nvPr/>
        </p:nvSpPr>
        <p:spPr>
          <a:xfrm>
            <a:off x="4858476" y="896075"/>
            <a:ext cx="389585" cy="3693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11" name="円/楕円 10"/>
          <p:cNvSpPr/>
          <p:nvPr/>
        </p:nvSpPr>
        <p:spPr>
          <a:xfrm>
            <a:off x="3296591" y="2167187"/>
            <a:ext cx="389585" cy="3693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12" name="円/楕円 11"/>
          <p:cNvSpPr/>
          <p:nvPr/>
        </p:nvSpPr>
        <p:spPr>
          <a:xfrm>
            <a:off x="9415933" y="2167187"/>
            <a:ext cx="389585" cy="3693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rPr>
              <a:t>加藤</a:t>
            </a:r>
          </a:p>
        </p:txBody>
      </p:sp>
      <p:sp>
        <p:nvSpPr>
          <p:cNvPr id="13" name="円/楕円 12"/>
          <p:cNvSpPr/>
          <p:nvPr/>
        </p:nvSpPr>
        <p:spPr>
          <a:xfrm>
            <a:off x="6072756" y="2195874"/>
            <a:ext cx="549219" cy="42625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rPr>
              <a:t>石清水</a:t>
            </a:r>
          </a:p>
        </p:txBody>
      </p:sp>
      <p:sp>
        <p:nvSpPr>
          <p:cNvPr id="14" name="円/楕円 13"/>
          <p:cNvSpPr/>
          <p:nvPr/>
        </p:nvSpPr>
        <p:spPr>
          <a:xfrm>
            <a:off x="2501254" y="2224337"/>
            <a:ext cx="389585" cy="3693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15" name="円/楕円 14"/>
          <p:cNvSpPr/>
          <p:nvPr/>
        </p:nvSpPr>
        <p:spPr>
          <a:xfrm>
            <a:off x="8657081" y="2167187"/>
            <a:ext cx="389585" cy="3693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41" name="正方形/長方形 40"/>
          <p:cNvSpPr/>
          <p:nvPr/>
        </p:nvSpPr>
        <p:spPr>
          <a:xfrm>
            <a:off x="5323176" y="3376003"/>
            <a:ext cx="1380578" cy="365361"/>
          </a:xfrm>
          <a:prstGeom prst="rect">
            <a:avLst/>
          </a:prstGeom>
          <a:solidFill>
            <a:srgbClr val="FFFF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chemeClr val="tx1"/>
                </a:solidFill>
                <a:effectLst/>
                <a:uLnTx/>
                <a:uFillTx/>
                <a:latin typeface="Trebuchet MS"/>
                <a:ea typeface="メイリオ" panose="020B0604030504040204" pitchFamily="50" charset="-128"/>
                <a:cs typeface="+mn-cs"/>
              </a:rPr>
              <a:t>脱衣</a:t>
            </a:r>
          </a:p>
        </p:txBody>
      </p:sp>
      <p:grpSp>
        <p:nvGrpSpPr>
          <p:cNvPr id="4" name="グループ化 7">
            <a:extLst>
              <a:ext uri="{FF2B5EF4-FFF2-40B4-BE49-F238E27FC236}">
                <a16:creationId xmlns:a16="http://schemas.microsoft.com/office/drawing/2014/main" id="{0A4CD6BF-57C2-4070-8741-9BAB7B70A938}"/>
              </a:ext>
            </a:extLst>
          </p:cNvPr>
          <p:cNvGrpSpPr/>
          <p:nvPr/>
        </p:nvGrpSpPr>
        <p:grpSpPr>
          <a:xfrm>
            <a:off x="2363725" y="3704393"/>
            <a:ext cx="5122925" cy="1266218"/>
            <a:chOff x="595268" y="3706184"/>
            <a:chExt cx="5122925" cy="1266218"/>
          </a:xfrm>
          <a:solidFill>
            <a:schemeClr val="accent2">
              <a:lumMod val="40000"/>
              <a:lumOff val="60000"/>
            </a:schemeClr>
          </a:solidFill>
        </p:grpSpPr>
        <p:sp>
          <p:nvSpPr>
            <p:cNvPr id="45" name="正方形/長方形 44"/>
            <p:cNvSpPr/>
            <p:nvPr/>
          </p:nvSpPr>
          <p:spPr>
            <a:xfrm>
              <a:off x="595268" y="3706184"/>
              <a:ext cx="4315968" cy="765880"/>
            </a:xfrm>
            <a:prstGeom prst="rect">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5" name="テキスト ボックス 4"/>
            <p:cNvSpPr txBox="1"/>
            <p:nvPr/>
          </p:nvSpPr>
          <p:spPr>
            <a:xfrm>
              <a:off x="831868" y="3973717"/>
              <a:ext cx="2196185" cy="369332"/>
            </a:xfrm>
            <a:prstGeom prst="rect">
              <a:avLst/>
            </a:prstGeom>
            <a:grp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西職員臨時詰所</a:t>
              </a:r>
            </a:p>
          </p:txBody>
        </p:sp>
        <p:sp>
          <p:nvSpPr>
            <p:cNvPr id="55" name="テキスト ボックス 54"/>
            <p:cNvSpPr txBox="1"/>
            <p:nvPr/>
          </p:nvSpPr>
          <p:spPr>
            <a:xfrm>
              <a:off x="5147962" y="4326071"/>
              <a:ext cx="570231" cy="646331"/>
            </a:xfrm>
            <a:prstGeom prst="rect">
              <a:avLst/>
            </a:prstGeom>
            <a:grp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詰所</a:t>
              </a:r>
            </a:p>
          </p:txBody>
        </p:sp>
      </p:grpSp>
      <p:sp>
        <p:nvSpPr>
          <p:cNvPr id="46" name="正方形/長方形 45"/>
          <p:cNvSpPr/>
          <p:nvPr/>
        </p:nvSpPr>
        <p:spPr>
          <a:xfrm>
            <a:off x="3068425" y="3348990"/>
            <a:ext cx="1375559" cy="457200"/>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grpSp>
        <p:nvGrpSpPr>
          <p:cNvPr id="8" name="グループ化 62"/>
          <p:cNvGrpSpPr/>
          <p:nvPr/>
        </p:nvGrpSpPr>
        <p:grpSpPr>
          <a:xfrm>
            <a:off x="4653367" y="4122827"/>
            <a:ext cx="4564748" cy="1778532"/>
            <a:chOff x="2443567" y="4065677"/>
            <a:chExt cx="4564748" cy="1778532"/>
          </a:xfrm>
        </p:grpSpPr>
        <p:cxnSp>
          <p:nvCxnSpPr>
            <p:cNvPr id="20" name="直線矢印コネクタ 19"/>
            <p:cNvCxnSpPr/>
            <p:nvPr/>
          </p:nvCxnSpPr>
          <p:spPr>
            <a:xfrm>
              <a:off x="7008315" y="4850296"/>
              <a:ext cx="0" cy="99391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4005830" y="5844209"/>
              <a:ext cx="2752779"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a:off x="2443567" y="4116129"/>
              <a:ext cx="1407295" cy="377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V="1">
              <a:off x="4005830" y="4065677"/>
              <a:ext cx="3674" cy="158550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 name="直線コネクタ 8"/>
          <p:cNvCxnSpPr>
            <a:cxnSpLocks/>
            <a:endCxn id="7" idx="1"/>
          </p:cNvCxnSpPr>
          <p:nvPr/>
        </p:nvCxnSpPr>
        <p:spPr>
          <a:xfrm>
            <a:off x="6636258" y="3840480"/>
            <a:ext cx="310896" cy="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グループ化 61"/>
          <p:cNvGrpSpPr/>
          <p:nvPr/>
        </p:nvGrpSpPr>
        <p:grpSpPr>
          <a:xfrm>
            <a:off x="4974002" y="3662945"/>
            <a:ext cx="4743811" cy="401764"/>
            <a:chOff x="2958511" y="3662945"/>
            <a:chExt cx="4743811" cy="401764"/>
          </a:xfrm>
        </p:grpSpPr>
        <p:sp>
          <p:nvSpPr>
            <p:cNvPr id="7" name="テキスト ボックス 6"/>
            <p:cNvSpPr txBox="1"/>
            <p:nvPr/>
          </p:nvSpPr>
          <p:spPr>
            <a:xfrm>
              <a:off x="4931663" y="3662945"/>
              <a:ext cx="2770659" cy="369332"/>
            </a:xfrm>
            <a:prstGeom prst="rect">
              <a:avLst/>
            </a:prstGeom>
            <a:solidFill>
              <a:schemeClr val="accent3">
                <a:lumMod val="20000"/>
                <a:lumOff val="80000"/>
              </a:schemeClr>
            </a:solidFill>
            <a:ln w="15875">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ビニールカーテンで区切</a:t>
              </a:r>
            </a:p>
          </p:txBody>
        </p:sp>
        <p:sp>
          <p:nvSpPr>
            <p:cNvPr id="50" name="テキスト ボックス 49"/>
            <p:cNvSpPr txBox="1"/>
            <p:nvPr/>
          </p:nvSpPr>
          <p:spPr>
            <a:xfrm>
              <a:off x="2958511" y="3695377"/>
              <a:ext cx="1916597" cy="3693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918655">
                      <a:lumMod val="75000"/>
                    </a:srgbClr>
                  </a:solidFill>
                  <a:effectLst/>
                  <a:uLnTx/>
                  <a:uFillTx/>
                  <a:latin typeface="Trebuchet MS"/>
                  <a:ea typeface="メイリオ" panose="020B0604030504040204" pitchFamily="50" charset="-128"/>
                  <a:cs typeface="+mn-cs"/>
                </a:rPr>
                <a:t>～～～～～～～</a:t>
              </a:r>
            </a:p>
          </p:txBody>
        </p:sp>
      </p:grpSp>
      <p:grpSp>
        <p:nvGrpSpPr>
          <p:cNvPr id="16" name="グループ化 60"/>
          <p:cNvGrpSpPr/>
          <p:nvPr/>
        </p:nvGrpSpPr>
        <p:grpSpPr>
          <a:xfrm>
            <a:off x="2269090" y="2069811"/>
            <a:ext cx="8420977" cy="1620626"/>
            <a:chOff x="294398" y="2092162"/>
            <a:chExt cx="8420977" cy="1620626"/>
          </a:xfrm>
        </p:grpSpPr>
        <p:cxnSp>
          <p:nvCxnSpPr>
            <p:cNvPr id="6" name="直線コネクタ 5"/>
            <p:cNvCxnSpPr>
              <a:cxnSpLocks/>
            </p:cNvCxnSpPr>
            <p:nvPr/>
          </p:nvCxnSpPr>
          <p:spPr>
            <a:xfrm>
              <a:off x="294398" y="2092162"/>
              <a:ext cx="840980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cxnSpLocks/>
            </p:cNvCxnSpPr>
            <p:nvPr/>
          </p:nvCxnSpPr>
          <p:spPr>
            <a:xfrm flipV="1">
              <a:off x="327890" y="3694517"/>
              <a:ext cx="729810" cy="825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cxnSpLocks/>
            </p:cNvCxnSpPr>
            <p:nvPr/>
          </p:nvCxnSpPr>
          <p:spPr>
            <a:xfrm>
              <a:off x="294398" y="2092162"/>
              <a:ext cx="11674" cy="159043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a:cxnSpLocks/>
            </p:cNvCxnSpPr>
            <p:nvPr/>
          </p:nvCxnSpPr>
          <p:spPr>
            <a:xfrm>
              <a:off x="8715375" y="2092162"/>
              <a:ext cx="0" cy="16083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6485113" y="3351378"/>
              <a:ext cx="1451657" cy="81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a:cxnSpLocks/>
            </p:cNvCxnSpPr>
            <p:nvPr/>
          </p:nvCxnSpPr>
          <p:spPr>
            <a:xfrm>
              <a:off x="5811868" y="3685346"/>
              <a:ext cx="67324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7936770" y="3700463"/>
              <a:ext cx="773842" cy="123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cxnSpLocks/>
            </p:cNvCxnSpPr>
            <p:nvPr/>
          </p:nvCxnSpPr>
          <p:spPr>
            <a:xfrm>
              <a:off x="7933636" y="3407987"/>
              <a:ext cx="3134" cy="25378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cxnSpLocks/>
            </p:cNvCxnSpPr>
            <p:nvPr/>
          </p:nvCxnSpPr>
          <p:spPr>
            <a:xfrm>
              <a:off x="6485113" y="3359479"/>
              <a:ext cx="0" cy="30229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5803262" y="3348168"/>
              <a:ext cx="3134" cy="3290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cxnSpLocks/>
            </p:cNvCxnSpPr>
            <p:nvPr/>
          </p:nvCxnSpPr>
          <p:spPr>
            <a:xfrm flipV="1">
              <a:off x="3196370" y="3351378"/>
              <a:ext cx="0" cy="3355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4584091" y="2964657"/>
              <a:ext cx="860145" cy="3714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Trebuchet MS"/>
                  <a:ea typeface="メイリオ" panose="020B0604030504040204" pitchFamily="50" charset="-128"/>
                  <a:cs typeface="+mn-cs"/>
                </a:rPr>
                <a:t>封鎖</a:t>
              </a:r>
            </a:p>
          </p:txBody>
        </p:sp>
        <p:sp>
          <p:nvSpPr>
            <p:cNvPr id="44" name="テキスト ボックス 43"/>
            <p:cNvSpPr txBox="1"/>
            <p:nvPr/>
          </p:nvSpPr>
          <p:spPr>
            <a:xfrm>
              <a:off x="6905810" y="2841549"/>
              <a:ext cx="860145" cy="3714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Trebuchet MS"/>
                  <a:ea typeface="メイリオ" panose="020B0604030504040204" pitchFamily="50" charset="-128"/>
                  <a:cs typeface="+mn-cs"/>
                </a:rPr>
                <a:t>封鎖</a:t>
              </a:r>
            </a:p>
          </p:txBody>
        </p:sp>
        <p:cxnSp>
          <p:nvCxnSpPr>
            <p:cNvPr id="33" name="直線コネクタ 32"/>
            <p:cNvCxnSpPr>
              <a:cxnSpLocks/>
            </p:cNvCxnSpPr>
            <p:nvPr/>
          </p:nvCxnSpPr>
          <p:spPr>
            <a:xfrm flipV="1">
              <a:off x="1138603" y="3332694"/>
              <a:ext cx="1387656" cy="343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a:cxnSpLocks/>
            </p:cNvCxnSpPr>
            <p:nvPr/>
          </p:nvCxnSpPr>
          <p:spPr>
            <a:xfrm>
              <a:off x="2542760" y="3688384"/>
              <a:ext cx="640267" cy="61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a:cxnSpLocks/>
            </p:cNvCxnSpPr>
            <p:nvPr/>
          </p:nvCxnSpPr>
          <p:spPr>
            <a:xfrm>
              <a:off x="2546249" y="3321001"/>
              <a:ext cx="0" cy="3407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cxnSpLocks/>
            </p:cNvCxnSpPr>
            <p:nvPr/>
          </p:nvCxnSpPr>
          <p:spPr>
            <a:xfrm>
              <a:off x="1083542" y="3337441"/>
              <a:ext cx="0" cy="36578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183027" y="3330264"/>
              <a:ext cx="2628841" cy="143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1" name="タイトル 1">
            <a:extLst>
              <a:ext uri="{FF2B5EF4-FFF2-40B4-BE49-F238E27FC236}">
                <a16:creationId xmlns:a16="http://schemas.microsoft.com/office/drawing/2014/main" id="{C9558B08-CC75-9D78-75AE-F79606BE4C3C}"/>
              </a:ext>
            </a:extLst>
          </p:cNvPr>
          <p:cNvSpPr txBox="1">
            <a:spLocks/>
          </p:cNvSpPr>
          <p:nvPr/>
        </p:nvSpPr>
        <p:spPr>
          <a:xfrm>
            <a:off x="300146" y="219857"/>
            <a:ext cx="1902508" cy="916499"/>
          </a:xfrm>
          <a:prstGeom prst="rect">
            <a:avLst/>
          </a:prstGeom>
          <a:solidFill>
            <a:schemeClr val="accent3">
              <a:lumMod val="20000"/>
              <a:lumOff val="80000"/>
            </a:schemeClr>
          </a:solidFill>
          <a:ln>
            <a:solidFill>
              <a:schemeClr val="tx1"/>
            </a:solidFill>
          </a:ln>
        </p:spPr>
        <p:txBody>
          <a:bodyPr vert="horz" lIns="91440" tIns="45720" rIns="91440" bIns="45720" rtlCol="0" anchor="ctr">
            <a:normAutofit fontScale="97500"/>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3600" b="0" i="0" u="none" strike="noStrike" kern="1200" cap="none" spc="0" normalizeH="0" baseline="0" noProof="0">
                <a:ln>
                  <a:noFill/>
                </a:ln>
                <a:solidFill>
                  <a:srgbClr val="002060"/>
                </a:solidFill>
                <a:effectLst/>
                <a:uLnTx/>
                <a:uFillTx/>
                <a:latin typeface="HGP創英角ﾎﾟｯﾌﾟ体" panose="040B0A00000000000000" pitchFamily="50" charset="-128"/>
                <a:ea typeface="HGP創英角ﾎﾟｯﾌﾟ体" panose="040B0A00000000000000" pitchFamily="50" charset="-128"/>
                <a:cs typeface="+mj-cs"/>
              </a:rPr>
              <a:t>回答例</a:t>
            </a:r>
            <a:endParaRPr kumimoji="1" lang="ja-JP" altLang="en-US" sz="3600" b="1" i="0" u="none" strike="noStrike" kern="1200" cap="none" spc="0" normalizeH="0" baseline="0" noProof="0">
              <a:ln>
                <a:noFill/>
              </a:ln>
              <a:solidFill>
                <a:srgbClr val="002060"/>
              </a:solidFill>
              <a:effectLst/>
              <a:uLnTx/>
              <a:uFillTx/>
              <a:latin typeface="HGP創英角ﾎﾟｯﾌﾟ体" panose="040B0A00000000000000" pitchFamily="50" charset="-128"/>
              <a:ea typeface="HGP創英角ﾎﾟｯﾌﾟ体" panose="040B0A00000000000000" pitchFamily="50" charset="-128"/>
              <a:cs typeface="+mj-cs"/>
            </a:endParaRPr>
          </a:p>
        </p:txBody>
      </p:sp>
      <p:sp>
        <p:nvSpPr>
          <p:cNvPr id="52" name="正方形/長方形 51">
            <a:extLst>
              <a:ext uri="{FF2B5EF4-FFF2-40B4-BE49-F238E27FC236}">
                <a16:creationId xmlns:a16="http://schemas.microsoft.com/office/drawing/2014/main" id="{7EE7B39F-2DB4-FF45-7C4C-A94F9D80A2D7}"/>
              </a:ext>
            </a:extLst>
          </p:cNvPr>
          <p:cNvSpPr/>
          <p:nvPr/>
        </p:nvSpPr>
        <p:spPr>
          <a:xfrm>
            <a:off x="113398" y="1955161"/>
            <a:ext cx="2028824" cy="4485706"/>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rPr>
              <a:t>　　高リスク者</a:t>
            </a:r>
            <a:endParaRPr kumimoji="1" lang="en-US" altLang="ja-JP"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1" lang="en-US" altLang="ja-JP">
              <a:solidFill>
                <a:srgbClr val="2C3C43"/>
              </a:solidFill>
              <a:latin typeface="Trebuchet MS"/>
              <a:ea typeface="メイリオ" panose="020B0604030504040204" pitchFamily="50" charset="-128"/>
            </a:endParaRPr>
          </a:p>
          <a:p>
            <a:pPr lvl="0">
              <a:defRPr/>
            </a:pPr>
            <a:r>
              <a:rPr kumimoji="1" lang="ja-JP" altLang="en-US">
                <a:solidFill>
                  <a:srgbClr val="2C3C43"/>
                </a:solidFill>
                <a:ea typeface="メイリオ" panose="020B0604030504040204" pitchFamily="50" charset="-128"/>
              </a:rPr>
              <a:t>①３階西利用者の陽性者以外の５名</a:t>
            </a:r>
            <a:endParaRPr kumimoji="1" lang="en-US" altLang="ja-JP">
              <a:solidFill>
                <a:srgbClr val="2C3C43"/>
              </a:solidFill>
              <a:ea typeface="メイリオ" panose="020B0604030504040204" pitchFamily="50" charset="-128"/>
            </a:endParaRPr>
          </a:p>
          <a:p>
            <a:pPr lvl="0">
              <a:defRPr/>
            </a:pPr>
            <a:endParaRPr kumimoji="1" lang="en-US" altLang="ja-JP">
              <a:solidFill>
                <a:srgbClr val="2C3C43"/>
              </a:solidFill>
              <a:ea typeface="メイリオ" panose="020B0604030504040204" pitchFamily="50" charset="-128"/>
            </a:endParaRPr>
          </a:p>
          <a:p>
            <a:pPr lvl="0">
              <a:defRPr/>
            </a:pPr>
            <a:r>
              <a:rPr kumimoji="1" lang="ja-JP" altLang="en-US">
                <a:solidFill>
                  <a:srgbClr val="2C3C43"/>
                </a:solidFill>
                <a:ea typeface="メイリオ" panose="020B0604030504040204" pitchFamily="50" charset="-128"/>
              </a:rPr>
              <a:t>②３階全職員の陽性者以外１２名</a:t>
            </a:r>
            <a:endParaRPr kumimoji="1" lang="en-US" altLang="ja-JP">
              <a:solidFill>
                <a:srgbClr val="2C3C43"/>
              </a:solidFill>
              <a:ea typeface="メイリオ" panose="020B0604030504040204" pitchFamily="50" charset="-128"/>
            </a:endParaRPr>
          </a:p>
          <a:p>
            <a:pPr lvl="0">
              <a:defRPr/>
            </a:pPr>
            <a:endParaRPr kumimoji="1" lang="en-US" altLang="ja-JP"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a:p>
            <a:pPr lvl="0">
              <a:defRPr/>
            </a:pPr>
            <a:r>
              <a:rPr kumimoji="1" lang="en-US" altLang="ja-JP">
                <a:solidFill>
                  <a:srgbClr val="2C3C43"/>
                </a:solidFill>
                <a:latin typeface="Trebuchet MS"/>
                <a:ea typeface="メイリオ" panose="020B0604030504040204" pitchFamily="50" charset="-128"/>
              </a:rPr>
              <a:t>※</a:t>
            </a:r>
            <a:r>
              <a:rPr kumimoji="1" lang="ja-JP" altLang="en-US">
                <a:solidFill>
                  <a:srgbClr val="2C3C43"/>
                </a:solidFill>
                <a:ea typeface="メイリオ" panose="020B0604030504040204" pitchFamily="50" charset="-128"/>
              </a:rPr>
              <a:t>３・４階を担当している看護師も含む</a:t>
            </a:r>
            <a:endParaRPr kumimoji="1" lang="ja-JP" altLang="en-US" sz="1800" b="0" i="0" u="none" strike="noStrike" kern="1200" cap="none" spc="0" normalizeH="0" baseline="0" noProof="0">
              <a:ln>
                <a:noFill/>
              </a:ln>
              <a:solidFill>
                <a:srgbClr val="2C3C43"/>
              </a:solidFill>
              <a:effectLst/>
              <a:uLnTx/>
              <a:uFillTx/>
              <a:latin typeface="Trebuchet MS"/>
              <a:ea typeface="メイリオ" panose="020B0604030504040204" pitchFamily="50" charset="-128"/>
              <a:cs typeface="+mn-cs"/>
            </a:endParaRPr>
          </a:p>
        </p:txBody>
      </p:sp>
    </p:spTree>
    <p:extLst>
      <p:ext uri="{BB962C8B-B14F-4D97-AF65-F5344CB8AC3E}">
        <p14:creationId xmlns:p14="http://schemas.microsoft.com/office/powerpoint/2010/main" val="3041014157"/>
      </p:ext>
    </p:extLst>
  </p:cSld>
  <p:clrMapOvr>
    <a:masterClrMapping/>
  </p:clrMapOvr>
  <mc:AlternateContent xmlns:mc="http://schemas.openxmlformats.org/markup-compatibility/2006" xmlns:p14="http://schemas.microsoft.com/office/powerpoint/2010/main">
    <mc:Choice Requires="p14">
      <p:transition spd="slow" p14:dur="2000" advTm="23174"/>
    </mc:Choice>
    <mc:Fallback xmlns="">
      <p:transition spd="slow" advTm="231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txBox="1">
            <a:spLocks/>
          </p:cNvSpPr>
          <p:nvPr/>
        </p:nvSpPr>
        <p:spPr>
          <a:xfrm>
            <a:off x="1524000" y="0"/>
            <a:ext cx="9143998" cy="874990"/>
          </a:xfrm>
          <a:prstGeom prst="rect">
            <a:avLst/>
          </a:prstGeom>
          <a:solidFill>
            <a:schemeClr val="accent1">
              <a:lumMod val="75000"/>
            </a:schemeClr>
          </a:solidFill>
          <a:ln>
            <a:solidFill>
              <a:schemeClr val="accent1">
                <a:lumMod val="60000"/>
                <a:lumOff val="40000"/>
              </a:schemeClr>
            </a:solidFill>
          </a:ln>
        </p:spPr>
        <p:txBody>
          <a:bodyPr anchor="ctr"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4000" b="1">
                <a:solidFill>
                  <a:schemeClr val="bg1"/>
                </a:solidFill>
                <a:latin typeface="BIZ UDゴシック" panose="020B0400000000000000" pitchFamily="49" charset="-128"/>
                <a:ea typeface="BIZ UDゴシック" panose="020B0400000000000000" pitchFamily="49" charset="-128"/>
              </a:rPr>
              <a:t>高リスク職員、家族への対応</a:t>
            </a:r>
          </a:p>
        </p:txBody>
      </p:sp>
      <p:sp>
        <p:nvSpPr>
          <p:cNvPr id="3" name="コンテンツ プレースホルダー 2">
            <a:extLst>
              <a:ext uri="{FF2B5EF4-FFF2-40B4-BE49-F238E27FC236}">
                <a16:creationId xmlns:a16="http://schemas.microsoft.com/office/drawing/2014/main" id="{722F440B-E4A3-4C65-A7F1-7F72161FEE69}"/>
              </a:ext>
            </a:extLst>
          </p:cNvPr>
          <p:cNvSpPr txBox="1">
            <a:spLocks/>
          </p:cNvSpPr>
          <p:nvPr/>
        </p:nvSpPr>
        <p:spPr>
          <a:xfrm>
            <a:off x="1524000" y="1445237"/>
            <a:ext cx="9143999" cy="5855677"/>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endParaRPr lang="en-US" altLang="ja-JP" sz="3600">
              <a:latin typeface="+mn-ea"/>
            </a:endParaRPr>
          </a:p>
        </p:txBody>
      </p:sp>
      <p:sp>
        <p:nvSpPr>
          <p:cNvPr id="4" name="コンテンツ プレースホルダー 2">
            <a:extLst>
              <a:ext uri="{FF2B5EF4-FFF2-40B4-BE49-F238E27FC236}">
                <a16:creationId xmlns:a16="http://schemas.microsoft.com/office/drawing/2014/main" id="{722F440B-E4A3-4C65-A7F1-7F72161FEE69}"/>
              </a:ext>
            </a:extLst>
          </p:cNvPr>
          <p:cNvSpPr txBox="1">
            <a:spLocks/>
          </p:cNvSpPr>
          <p:nvPr/>
        </p:nvSpPr>
        <p:spPr>
          <a:xfrm>
            <a:off x="261257" y="1239961"/>
            <a:ext cx="12341290" cy="541276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4000" dirty="0">
                <a:latin typeface="+mn-ea"/>
              </a:rPr>
              <a:t>湯水施設長は、</a:t>
            </a:r>
            <a:endParaRPr lang="en-US" altLang="ja-JP" sz="4000" dirty="0">
              <a:latin typeface="+mn-ea"/>
            </a:endParaRPr>
          </a:p>
          <a:p>
            <a:pPr marL="0" indent="0">
              <a:buNone/>
            </a:pPr>
            <a:endParaRPr lang="en-US" altLang="ja-JP" sz="4000" u="sng" dirty="0">
              <a:solidFill>
                <a:srgbClr val="FF0000"/>
              </a:solidFill>
              <a:latin typeface="+mn-ea"/>
            </a:endParaRPr>
          </a:p>
          <a:p>
            <a:pPr marL="0" indent="0">
              <a:buNone/>
            </a:pPr>
            <a:r>
              <a:rPr lang="ja-JP" altLang="en-US" sz="4000" dirty="0">
                <a:solidFill>
                  <a:schemeClr val="tx2"/>
                </a:solidFill>
                <a:latin typeface="+mn-ea"/>
              </a:rPr>
              <a:t>〇高リスクの３階職員に対し指示。</a:t>
            </a:r>
            <a:endParaRPr lang="en-US" altLang="ja-JP" sz="4000" dirty="0">
              <a:solidFill>
                <a:schemeClr val="tx2"/>
              </a:solidFill>
              <a:latin typeface="+mn-ea"/>
            </a:endParaRPr>
          </a:p>
          <a:p>
            <a:pPr marL="0" indent="0">
              <a:buNone/>
            </a:pPr>
            <a:r>
              <a:rPr lang="ja-JP" altLang="en-US" sz="4000" dirty="0">
                <a:solidFill>
                  <a:schemeClr val="tx2"/>
                </a:solidFill>
                <a:latin typeface="+mn-ea"/>
              </a:rPr>
              <a:t>・出勤前と出勤時の検温、症状観察の強化。</a:t>
            </a:r>
            <a:endParaRPr lang="en-US" altLang="ja-JP" sz="4000" dirty="0">
              <a:solidFill>
                <a:schemeClr val="tx2"/>
              </a:solidFill>
              <a:latin typeface="+mn-ea"/>
            </a:endParaRPr>
          </a:p>
          <a:p>
            <a:pPr marL="0" indent="0">
              <a:buNone/>
            </a:pPr>
            <a:r>
              <a:rPr lang="ja-JP" altLang="en-US" sz="4000" dirty="0">
                <a:solidFill>
                  <a:schemeClr val="tx2"/>
                </a:solidFill>
                <a:latin typeface="+mn-ea"/>
              </a:rPr>
              <a:t>・西棟と東棟の往来や他施設、他棟との交流禁止。</a:t>
            </a:r>
            <a:endParaRPr lang="en-US" altLang="ja-JP" sz="4000" dirty="0">
              <a:solidFill>
                <a:schemeClr val="tx2"/>
              </a:solidFill>
              <a:latin typeface="+mn-ea"/>
            </a:endParaRPr>
          </a:p>
          <a:p>
            <a:pPr marL="0" indent="0">
              <a:buNone/>
            </a:pPr>
            <a:r>
              <a:rPr lang="ja-JP" altLang="en-US" sz="4000" dirty="0">
                <a:solidFill>
                  <a:schemeClr val="tx2"/>
                </a:solidFill>
                <a:latin typeface="+mn-ea"/>
              </a:rPr>
              <a:t>・入所者がマスクを外す行為の介助は</a:t>
            </a:r>
            <a:r>
              <a:rPr lang="en-US" altLang="ja-JP" sz="4000" dirty="0">
                <a:solidFill>
                  <a:schemeClr val="tx2"/>
                </a:solidFill>
                <a:latin typeface="+mn-ea"/>
              </a:rPr>
              <a:t>N</a:t>
            </a:r>
            <a:r>
              <a:rPr lang="ja-JP" altLang="en-US" sz="4000" dirty="0">
                <a:solidFill>
                  <a:schemeClr val="tx2"/>
                </a:solidFill>
                <a:latin typeface="+mn-ea"/>
              </a:rPr>
              <a:t>９５着用</a:t>
            </a:r>
            <a:r>
              <a:rPr lang="ja-JP" altLang="en-US" sz="4000" dirty="0">
                <a:latin typeface="+mn-ea"/>
              </a:rPr>
              <a:t>。</a:t>
            </a:r>
            <a:endParaRPr lang="en-US" altLang="ja-JP" sz="4000" dirty="0">
              <a:latin typeface="+mn-ea"/>
            </a:endParaRPr>
          </a:p>
          <a:p>
            <a:pPr marL="0" indent="0">
              <a:buNone/>
            </a:pPr>
            <a:endParaRPr lang="en-US" altLang="ja-JP" sz="4000" dirty="0">
              <a:latin typeface="+mn-ea"/>
            </a:endParaRPr>
          </a:p>
          <a:p>
            <a:pPr marL="0" indent="0">
              <a:buNone/>
            </a:pPr>
            <a:r>
              <a:rPr lang="ja-JP" altLang="en-US" sz="4000" dirty="0">
                <a:latin typeface="+mn-ea"/>
              </a:rPr>
              <a:t>〇３階入所者全家族に現状の説明と面会中止の依頼</a:t>
            </a:r>
            <a:endParaRPr lang="en-US" altLang="ja-JP" sz="4000" dirty="0">
              <a:latin typeface="+mn-ea"/>
            </a:endParaRPr>
          </a:p>
        </p:txBody>
      </p:sp>
    </p:spTree>
    <p:extLst>
      <p:ext uri="{BB962C8B-B14F-4D97-AF65-F5344CB8AC3E}">
        <p14:creationId xmlns:p14="http://schemas.microsoft.com/office/powerpoint/2010/main" val="7960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txBox="1">
            <a:spLocks/>
          </p:cNvSpPr>
          <p:nvPr/>
        </p:nvSpPr>
        <p:spPr>
          <a:xfrm>
            <a:off x="1524000" y="0"/>
            <a:ext cx="9143998" cy="874990"/>
          </a:xfrm>
          <a:prstGeom prst="rect">
            <a:avLst/>
          </a:prstGeom>
          <a:solidFill>
            <a:schemeClr val="accent1">
              <a:lumMod val="75000"/>
            </a:schemeClr>
          </a:solidFill>
          <a:ln>
            <a:solidFill>
              <a:schemeClr val="accent1">
                <a:lumMod val="60000"/>
                <a:lumOff val="40000"/>
              </a:schemeClr>
            </a:solidFill>
          </a:ln>
        </p:spPr>
        <p:txBody>
          <a:bodyPr anchor="ctr"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4000" b="1">
                <a:solidFill>
                  <a:schemeClr val="bg1"/>
                </a:solidFill>
                <a:latin typeface="BIZ UDゴシック" panose="020B0400000000000000" pitchFamily="49" charset="-128"/>
                <a:ea typeface="BIZ UDゴシック" panose="020B0400000000000000" pitchFamily="49" charset="-128"/>
              </a:rPr>
              <a:t>シフト・業務の見直し</a:t>
            </a:r>
          </a:p>
        </p:txBody>
      </p:sp>
      <p:sp>
        <p:nvSpPr>
          <p:cNvPr id="3" name="コンテンツ プレースホルダー 2">
            <a:extLst>
              <a:ext uri="{FF2B5EF4-FFF2-40B4-BE49-F238E27FC236}">
                <a16:creationId xmlns:a16="http://schemas.microsoft.com/office/drawing/2014/main" id="{722F440B-E4A3-4C65-A7F1-7F72161FEE69}"/>
              </a:ext>
            </a:extLst>
          </p:cNvPr>
          <p:cNvSpPr txBox="1">
            <a:spLocks/>
          </p:cNvSpPr>
          <p:nvPr/>
        </p:nvSpPr>
        <p:spPr>
          <a:xfrm>
            <a:off x="1752600" y="1002324"/>
            <a:ext cx="8701088" cy="464124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endParaRPr lang="en-US" altLang="ja-JP" sz="3600">
              <a:latin typeface="+mn-ea"/>
            </a:endParaRPr>
          </a:p>
        </p:txBody>
      </p:sp>
      <p:sp>
        <p:nvSpPr>
          <p:cNvPr id="11" name="コンテンツ プレースホルダー 2">
            <a:extLst>
              <a:ext uri="{FF2B5EF4-FFF2-40B4-BE49-F238E27FC236}">
                <a16:creationId xmlns:a16="http://schemas.microsoft.com/office/drawing/2014/main" id="{722F440B-E4A3-4C65-A7F1-7F72161FEE69}"/>
              </a:ext>
            </a:extLst>
          </p:cNvPr>
          <p:cNvSpPr txBox="1">
            <a:spLocks/>
          </p:cNvSpPr>
          <p:nvPr/>
        </p:nvSpPr>
        <p:spPr>
          <a:xfrm>
            <a:off x="675861" y="1002324"/>
            <a:ext cx="10968148" cy="6480827"/>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10000"/>
              </a:lnSpc>
            </a:pPr>
            <a:r>
              <a:rPr lang="ja-JP" altLang="en-US" sz="4400" dirty="0"/>
              <a:t>職員</a:t>
            </a:r>
            <a:r>
              <a:rPr lang="en-US" altLang="ja-JP" sz="4400" dirty="0"/>
              <a:t>3</a:t>
            </a:r>
            <a:r>
              <a:rPr lang="ja-JP" altLang="en-US" sz="4400" dirty="0"/>
              <a:t>名、入所者</a:t>
            </a:r>
            <a:r>
              <a:rPr lang="en-US" altLang="ja-JP" sz="4400" dirty="0"/>
              <a:t>5</a:t>
            </a:r>
            <a:r>
              <a:rPr lang="ja-JP" altLang="en-US" sz="4400" dirty="0"/>
              <a:t>名発症。</a:t>
            </a:r>
            <a:endParaRPr lang="en-US" altLang="ja-JP" sz="4400" dirty="0"/>
          </a:p>
          <a:p>
            <a:pPr>
              <a:lnSpc>
                <a:spcPct val="110000"/>
              </a:lnSpc>
            </a:pPr>
            <a:r>
              <a:rPr lang="ja-JP" altLang="en-US" sz="4400" dirty="0"/>
              <a:t>限られた職員で、</a:t>
            </a:r>
            <a:endParaRPr lang="en-US" altLang="ja-JP" sz="4400" dirty="0"/>
          </a:p>
          <a:p>
            <a:pPr marL="0" indent="0">
              <a:lnSpc>
                <a:spcPct val="110000"/>
              </a:lnSpc>
              <a:buNone/>
            </a:pPr>
            <a:r>
              <a:rPr lang="ja-JP" altLang="en-US" sz="4400" b="1" dirty="0">
                <a:solidFill>
                  <a:srgbClr val="FF0000"/>
                </a:solidFill>
              </a:rPr>
              <a:t>　徹底した感染対策を行いながらケアを</a:t>
            </a:r>
            <a:endParaRPr lang="en-US" altLang="ja-JP" sz="4400" b="1" dirty="0">
              <a:solidFill>
                <a:srgbClr val="FF0000"/>
              </a:solidFill>
            </a:endParaRPr>
          </a:p>
          <a:p>
            <a:pPr marL="0" indent="0">
              <a:lnSpc>
                <a:spcPct val="110000"/>
              </a:lnSpc>
              <a:buNone/>
            </a:pPr>
            <a:r>
              <a:rPr lang="ja-JP" altLang="en-US" sz="4400" b="1" dirty="0">
                <a:solidFill>
                  <a:srgbClr val="FF0000"/>
                </a:solidFill>
              </a:rPr>
              <a:t>　継続する必要あり！</a:t>
            </a:r>
            <a:endParaRPr lang="en-US" altLang="ja-JP" sz="4400" dirty="0"/>
          </a:p>
          <a:p>
            <a:pPr marL="0" indent="0">
              <a:lnSpc>
                <a:spcPct val="110000"/>
              </a:lnSpc>
              <a:buNone/>
            </a:pPr>
            <a:r>
              <a:rPr lang="ja-JP" altLang="en-US" sz="4400" dirty="0">
                <a:latin typeface="+mn-ea"/>
              </a:rPr>
              <a:t>施設長は、リーダーに対し、</a:t>
            </a:r>
            <a:endParaRPr lang="en-US" altLang="ja-JP" sz="4400" u="sng" dirty="0">
              <a:solidFill>
                <a:srgbClr val="FF0000"/>
              </a:solidFill>
              <a:latin typeface="+mn-ea"/>
            </a:endParaRPr>
          </a:p>
          <a:p>
            <a:pPr marL="0" indent="0">
              <a:lnSpc>
                <a:spcPct val="110000"/>
              </a:lnSpc>
              <a:buNone/>
            </a:pPr>
            <a:r>
              <a:rPr lang="ja-JP" altLang="en-US" sz="4400" u="sng" dirty="0">
                <a:solidFill>
                  <a:srgbClr val="FF0000"/>
                </a:solidFill>
                <a:latin typeface="+mn-ea"/>
              </a:rPr>
              <a:t>　感染対策を行いながら提供可能かどうか</a:t>
            </a:r>
            <a:endParaRPr lang="en-US" altLang="ja-JP" sz="4400" u="sng" dirty="0">
              <a:solidFill>
                <a:srgbClr val="FF0000"/>
              </a:solidFill>
              <a:latin typeface="+mn-ea"/>
            </a:endParaRPr>
          </a:p>
          <a:p>
            <a:pPr marL="0" indent="0">
              <a:lnSpc>
                <a:spcPct val="110000"/>
              </a:lnSpc>
              <a:buNone/>
            </a:pPr>
            <a:r>
              <a:rPr lang="ja-JP" altLang="en-US" sz="4400" u="sng" dirty="0">
                <a:solidFill>
                  <a:srgbClr val="FF0000"/>
                </a:solidFill>
                <a:latin typeface="+mn-ea"/>
              </a:rPr>
              <a:t>　必要性や優先度を考慮した業務内容・手順</a:t>
            </a:r>
            <a:endParaRPr lang="en-US" altLang="ja-JP" sz="4400" u="sng" dirty="0">
              <a:solidFill>
                <a:srgbClr val="FF0000"/>
              </a:solidFill>
              <a:latin typeface="+mn-ea"/>
            </a:endParaRPr>
          </a:p>
          <a:p>
            <a:pPr marL="0" indent="0">
              <a:lnSpc>
                <a:spcPct val="110000"/>
              </a:lnSpc>
              <a:buNone/>
            </a:pPr>
            <a:r>
              <a:rPr lang="ja-JP" altLang="en-US" sz="4400" u="sng" dirty="0">
                <a:solidFill>
                  <a:srgbClr val="FF0000"/>
                </a:solidFill>
                <a:latin typeface="+mn-ea"/>
              </a:rPr>
              <a:t>　の見直し、職員のシフト変更を指示</a:t>
            </a:r>
            <a:endParaRPr lang="en-US" altLang="ja-JP" sz="4400" u="sng" dirty="0">
              <a:solidFill>
                <a:srgbClr val="FF0000"/>
              </a:solidFill>
              <a:latin typeface="+mn-ea"/>
            </a:endParaRPr>
          </a:p>
          <a:p>
            <a:pPr marL="0" indent="0">
              <a:lnSpc>
                <a:spcPct val="110000"/>
              </a:lnSpc>
              <a:buNone/>
            </a:pPr>
            <a:r>
              <a:rPr lang="ja-JP" altLang="en-US" sz="2600" dirty="0">
                <a:latin typeface="+mn-ea"/>
              </a:rPr>
              <a:t>（例：おむつ交換を減らせるよう物品の変更、介助不要な食事に変更）</a:t>
            </a:r>
            <a:endParaRPr lang="en-US" altLang="ja-JP" sz="2600" dirty="0">
              <a:latin typeface="+mn-ea"/>
            </a:endParaRPr>
          </a:p>
        </p:txBody>
      </p:sp>
      <p:pic>
        <p:nvPicPr>
          <p:cNvPr id="7170" name="Picture 2" descr="命令している人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802854" y="1261674"/>
            <a:ext cx="1954341" cy="2061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744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0D040B-F05B-BA66-523D-19CE4D7658A8}"/>
              </a:ext>
            </a:extLst>
          </p:cNvPr>
          <p:cNvSpPr>
            <a:spLocks noGrp="1"/>
          </p:cNvSpPr>
          <p:nvPr>
            <p:ph type="ctrTitle"/>
          </p:nvPr>
        </p:nvSpPr>
        <p:spPr>
          <a:xfrm>
            <a:off x="1203192" y="216639"/>
            <a:ext cx="7766936" cy="972024"/>
          </a:xfrm>
        </p:spPr>
        <p:txBody>
          <a:bodyPr/>
          <a:lstStyle/>
          <a:p>
            <a:pPr algn="l"/>
            <a:r>
              <a:rPr kumimoji="1" lang="ja-JP" altLang="en-US" dirty="0"/>
              <a:t>業務見直しの留意点</a:t>
            </a:r>
          </a:p>
        </p:txBody>
      </p:sp>
      <p:sp>
        <p:nvSpPr>
          <p:cNvPr id="5" name="テキスト ボックス 4">
            <a:extLst>
              <a:ext uri="{FF2B5EF4-FFF2-40B4-BE49-F238E27FC236}">
                <a16:creationId xmlns:a16="http://schemas.microsoft.com/office/drawing/2014/main" id="{6EF6CD71-3644-45CE-00D6-5955415ADC71}"/>
              </a:ext>
            </a:extLst>
          </p:cNvPr>
          <p:cNvSpPr txBox="1"/>
          <p:nvPr/>
        </p:nvSpPr>
        <p:spPr>
          <a:xfrm>
            <a:off x="258793" y="1154157"/>
            <a:ext cx="11611153" cy="5016758"/>
          </a:xfrm>
          <a:prstGeom prst="rect">
            <a:avLst/>
          </a:prstGeom>
          <a:noFill/>
        </p:spPr>
        <p:txBody>
          <a:bodyPr wrap="square">
            <a:spAutoFit/>
          </a:bodyPr>
          <a:lstStyle/>
          <a:p>
            <a:pPr algn="just"/>
            <a:r>
              <a:rPr lang="ja-JP" altLang="en-US" sz="3200" b="1" kern="100">
                <a:solidFill>
                  <a:srgbClr val="FF0000"/>
                </a:solidFill>
                <a:latin typeface="ＭＳ Ｐゴシック" pitchFamily="50" charset="-128"/>
                <a:ea typeface="ＭＳ Ｐゴシック" pitchFamily="50" charset="-128"/>
                <a:cs typeface="Times New Roman" panose="02020603050405020304" pitchFamily="18" charset="0"/>
              </a:rPr>
              <a:t>１．他部署の職員に応援を要請し、業務を縮小せず継続する場合</a:t>
            </a:r>
            <a:endParaRPr lang="en-US" altLang="ja-JP" sz="3200" b="1" kern="100">
              <a:solidFill>
                <a:srgbClr val="FF0000"/>
              </a:solidFill>
              <a:latin typeface="ＭＳ Ｐゴシック" pitchFamily="50" charset="-128"/>
              <a:ea typeface="ＭＳ Ｐゴシック" pitchFamily="50" charset="-128"/>
              <a:cs typeface="Times New Roman" panose="02020603050405020304" pitchFamily="18" charset="0"/>
            </a:endParaRPr>
          </a:p>
          <a:p>
            <a:pPr algn="just"/>
            <a:r>
              <a:rPr lang="ja-JP" altLang="en-US" sz="3200" kern="100">
                <a:effectLst/>
                <a:latin typeface="游明朝" panose="02020400000000000000" pitchFamily="18" charset="-128"/>
                <a:ea typeface="游明朝" panose="02020400000000000000" pitchFamily="18" charset="-128"/>
                <a:cs typeface="Times New Roman" panose="02020603050405020304" pitchFamily="18" charset="0"/>
              </a:rPr>
              <a:t>　　➜応援職員が従来所属に復帰する前に</a:t>
            </a:r>
            <a:r>
              <a:rPr lang="ja-JP" altLang="en-US" sz="3200" kern="100">
                <a:latin typeface="游明朝" panose="02020400000000000000" pitchFamily="18" charset="-128"/>
                <a:ea typeface="游明朝" panose="02020400000000000000" pitchFamily="18" charset="-128"/>
                <a:cs typeface="Times New Roman" panose="02020603050405020304" pitchFamily="18" charset="0"/>
              </a:rPr>
              <a:t>健康観察期間が必要。</a:t>
            </a:r>
            <a:endParaRPr lang="en-US" altLang="ja-JP" sz="3200" kern="10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3200" kern="100">
                <a:latin typeface="游明朝" panose="02020400000000000000" pitchFamily="18" charset="-128"/>
                <a:ea typeface="游明朝" panose="02020400000000000000" pitchFamily="18" charset="-128"/>
                <a:cs typeface="Times New Roman" panose="02020603050405020304" pitchFamily="18" charset="0"/>
              </a:rPr>
              <a:t>　　　従来所属にも負担が生じる</a:t>
            </a:r>
            <a:r>
              <a:rPr lang="ja-JP" altLang="en-US" sz="3200" kern="100">
                <a:effectLst/>
                <a:latin typeface="游明朝" panose="02020400000000000000" pitchFamily="18" charset="-128"/>
                <a:ea typeface="游明朝" panose="02020400000000000000" pitchFamily="18" charset="-128"/>
                <a:cs typeface="Times New Roman" panose="02020603050405020304" pitchFamily="18" charset="0"/>
              </a:rPr>
              <a:t>。</a:t>
            </a:r>
            <a:endParaRPr lang="en-US" altLang="ja-JP" sz="32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3200" kern="10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3200" b="1" kern="100">
                <a:solidFill>
                  <a:srgbClr val="FF0000"/>
                </a:solidFill>
                <a:effectLst/>
                <a:latin typeface="ＭＳ Ｐゴシック" pitchFamily="50" charset="-128"/>
                <a:ea typeface="ＭＳ Ｐゴシック" pitchFamily="50" charset="-128"/>
                <a:cs typeface="Times New Roman" panose="02020603050405020304" pitchFamily="18" charset="0"/>
              </a:rPr>
              <a:t>２．応援職員は要請せず</a:t>
            </a:r>
            <a:r>
              <a:rPr lang="ja-JP" altLang="en-US" sz="3200" b="1" kern="100">
                <a:solidFill>
                  <a:srgbClr val="FF0000"/>
                </a:solidFill>
                <a:latin typeface="ＭＳ Ｐゴシック" pitchFamily="50" charset="-128"/>
                <a:ea typeface="ＭＳ Ｐゴシック" pitchFamily="50" charset="-128"/>
                <a:cs typeface="Times New Roman" panose="02020603050405020304" pitchFamily="18" charset="0"/>
              </a:rPr>
              <a:t>、少数でできる業務に縮小する場合</a:t>
            </a:r>
            <a:endParaRPr lang="en-US" altLang="ja-JP" sz="3200" b="1" kern="100">
              <a:solidFill>
                <a:srgbClr val="FF0000"/>
              </a:solidFill>
              <a:latin typeface="ＭＳ Ｐゴシック" pitchFamily="50" charset="-128"/>
              <a:ea typeface="ＭＳ Ｐゴシック" pitchFamily="50" charset="-128"/>
              <a:cs typeface="Times New Roman" panose="02020603050405020304" pitchFamily="18" charset="0"/>
            </a:endParaRPr>
          </a:p>
          <a:p>
            <a:pPr algn="just"/>
            <a:r>
              <a:rPr lang="ja-JP" altLang="en-US" sz="3200" kern="100">
                <a:latin typeface="游明朝" panose="02020400000000000000" pitchFamily="18" charset="-128"/>
                <a:ea typeface="游明朝" panose="02020400000000000000" pitchFamily="18" charset="-128"/>
                <a:cs typeface="Times New Roman" panose="02020603050405020304" pitchFamily="18" charset="0"/>
              </a:rPr>
              <a:t>　　➜</a:t>
            </a:r>
            <a:r>
              <a:rPr lang="ja-JP" altLang="en-US" sz="3200" kern="100">
                <a:effectLst/>
                <a:latin typeface="游明朝" panose="02020400000000000000" pitchFamily="18" charset="-128"/>
                <a:ea typeface="游明朝" panose="02020400000000000000" pitchFamily="18" charset="-128"/>
                <a:cs typeface="Times New Roman" panose="02020603050405020304" pitchFamily="18" charset="0"/>
              </a:rPr>
              <a:t>接触が多いケアを減らす。必要最低限のケアにする。</a:t>
            </a:r>
            <a:endParaRPr lang="en-US" altLang="ja-JP" sz="32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3200" kern="100">
                <a:latin typeface="游明朝" panose="02020400000000000000" pitchFamily="18" charset="-128"/>
                <a:ea typeface="游明朝" panose="02020400000000000000" pitchFamily="18" charset="-128"/>
                <a:cs typeface="Times New Roman" panose="02020603050405020304" pitchFamily="18" charset="0"/>
              </a:rPr>
              <a:t>　　　手間を減らす</a:t>
            </a:r>
            <a:r>
              <a:rPr lang="ja-JP" altLang="en-US" sz="2400" kern="100">
                <a:latin typeface="游明朝" panose="02020400000000000000" pitchFamily="18" charset="-128"/>
                <a:ea typeface="游明朝" panose="02020400000000000000" pitchFamily="18" charset="-128"/>
                <a:cs typeface="Times New Roman" panose="02020603050405020304" pitchFamily="18" charset="0"/>
              </a:rPr>
              <a:t>（窓を時間ごとに空けるのではなく終日開放等）</a:t>
            </a:r>
            <a:endParaRPr lang="en-US" altLang="ja-JP" sz="32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3200" kern="100">
                <a:effectLst/>
                <a:latin typeface="游明朝" panose="02020400000000000000" pitchFamily="18" charset="-128"/>
                <a:ea typeface="游明朝" panose="02020400000000000000" pitchFamily="18" charset="-128"/>
                <a:cs typeface="Times New Roman" panose="02020603050405020304" pitchFamily="18" charset="0"/>
              </a:rPr>
              <a:t>　　➜サービスの質の低下ではなく、感染拡大し非日常的な</a:t>
            </a:r>
            <a:endParaRPr lang="en-US" altLang="ja-JP" sz="32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3200" kern="100">
                <a:latin typeface="游明朝" panose="02020400000000000000" pitchFamily="18" charset="-128"/>
                <a:ea typeface="游明朝" panose="02020400000000000000" pitchFamily="18" charset="-128"/>
                <a:cs typeface="Times New Roman" panose="02020603050405020304" pitchFamily="18" charset="0"/>
              </a:rPr>
              <a:t>　　　</a:t>
            </a:r>
            <a:r>
              <a:rPr lang="ja-JP" altLang="en-US" sz="3200" kern="100">
                <a:effectLst/>
                <a:latin typeface="游明朝" panose="02020400000000000000" pitchFamily="18" charset="-128"/>
                <a:ea typeface="游明朝" panose="02020400000000000000" pitchFamily="18" charset="-128"/>
                <a:cs typeface="Times New Roman" panose="02020603050405020304" pitchFamily="18" charset="0"/>
              </a:rPr>
              <a:t>生活の長期化による健康被害を</a:t>
            </a:r>
            <a:r>
              <a:rPr lang="ja-JP" altLang="en-US" sz="3200" kern="100">
                <a:latin typeface="游明朝" panose="02020400000000000000" pitchFamily="18" charset="-128"/>
                <a:ea typeface="游明朝" panose="02020400000000000000" pitchFamily="18" charset="-128"/>
                <a:cs typeface="Times New Roman" panose="02020603050405020304" pitchFamily="18" charset="0"/>
              </a:rPr>
              <a:t>防止するための対策。</a:t>
            </a:r>
            <a:endParaRPr lang="en-US" altLang="ja-JP" sz="32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3200" kern="100">
                <a:latin typeface="游明朝" panose="02020400000000000000" pitchFamily="18" charset="-128"/>
                <a:ea typeface="游明朝" panose="02020400000000000000" pitchFamily="18" charset="-128"/>
                <a:cs typeface="Times New Roman" panose="02020603050405020304" pitchFamily="18" charset="0"/>
              </a:rPr>
              <a:t>　　➜職員の確実な感染対策で</a:t>
            </a:r>
            <a:r>
              <a:rPr lang="en-US" altLang="ja-JP" sz="3200" kern="100">
                <a:latin typeface="游明朝" panose="02020400000000000000" pitchFamily="18" charset="-128"/>
                <a:ea typeface="游明朝" panose="02020400000000000000" pitchFamily="18" charset="-128"/>
                <a:cs typeface="Times New Roman" panose="02020603050405020304" pitchFamily="18" charset="0"/>
              </a:rPr>
              <a:t>ADL</a:t>
            </a:r>
            <a:r>
              <a:rPr lang="ja-JP" altLang="en-US" sz="3200" kern="100">
                <a:latin typeface="游明朝" panose="02020400000000000000" pitchFamily="18" charset="-128"/>
                <a:ea typeface="游明朝" panose="02020400000000000000" pitchFamily="18" charset="-128"/>
                <a:cs typeface="Times New Roman" panose="02020603050405020304" pitchFamily="18" charset="0"/>
              </a:rPr>
              <a:t>維持対策も可能。</a:t>
            </a:r>
            <a:endParaRPr lang="ja-JP" altLang="ja-JP" sz="36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72902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EE3AB2F-8463-47E6-9944-1FD479F77D8E}"/>
              </a:ext>
            </a:extLst>
          </p:cNvPr>
          <p:cNvSpPr>
            <a:spLocks noGrp="1"/>
          </p:cNvSpPr>
          <p:nvPr>
            <p:ph idx="1"/>
          </p:nvPr>
        </p:nvSpPr>
        <p:spPr>
          <a:xfrm>
            <a:off x="677333" y="388620"/>
            <a:ext cx="10353523" cy="6469379"/>
          </a:xfrm>
        </p:spPr>
        <p:txBody>
          <a:bodyPr>
            <a:normAutofit/>
          </a:bodyPr>
          <a:lstStyle/>
          <a:p>
            <a:r>
              <a:rPr lang="ja-JP" altLang="en-US"/>
              <a:t>頭では理解できていても、</a:t>
            </a:r>
            <a:endParaRPr lang="en-US" altLang="ja-JP"/>
          </a:p>
          <a:p>
            <a:pPr marL="0" indent="0">
              <a:buNone/>
            </a:pPr>
            <a:r>
              <a:rPr lang="ja-JP" altLang="en-US"/>
              <a:t>　　　　　　これは拡大する？感染期？　　</a:t>
            </a:r>
            <a:endParaRPr lang="en-US" altLang="ja-JP"/>
          </a:p>
          <a:p>
            <a:pPr marL="0" indent="0">
              <a:buNone/>
            </a:pPr>
            <a:r>
              <a:rPr lang="ja-JP" altLang="en-US"/>
              <a:t>　　　　　　感染レベルの判断や</a:t>
            </a:r>
            <a:endParaRPr lang="en-US" altLang="ja-JP"/>
          </a:p>
          <a:p>
            <a:pPr marL="0" indent="0">
              <a:buNone/>
            </a:pPr>
            <a:r>
              <a:rPr lang="ja-JP" altLang="en-US"/>
              <a:t>　　　　　　　実際に感染期なら、何をする？</a:t>
            </a:r>
            <a:endParaRPr lang="en-US" altLang="ja-JP"/>
          </a:p>
          <a:p>
            <a:pPr marL="0" indent="0">
              <a:buNone/>
            </a:pPr>
            <a:r>
              <a:rPr lang="ja-JP" altLang="en-US"/>
              <a:t>　　　　　　　　　　　　　　など、一気にわからなくなり・・・</a:t>
            </a:r>
            <a:endParaRPr lang="en-US" altLang="ja-JP"/>
          </a:p>
          <a:p>
            <a:pPr marL="0" indent="0">
              <a:buNone/>
            </a:pPr>
            <a:endParaRPr lang="en-US" altLang="ja-JP"/>
          </a:p>
          <a:p>
            <a:pPr marL="0" indent="0">
              <a:buNone/>
            </a:pPr>
            <a:r>
              <a:rPr lang="ja-JP" altLang="en-US"/>
              <a:t>　　　　　　　終息後・・・疲労と反省だけがが残る・・・。</a:t>
            </a:r>
            <a:endParaRPr lang="en-US" altLang="ja-JP"/>
          </a:p>
          <a:p>
            <a:pPr marL="0" indent="0">
              <a:buNone/>
            </a:pPr>
            <a:endParaRPr lang="en-US" altLang="ja-JP"/>
          </a:p>
          <a:p>
            <a:r>
              <a:rPr lang="ja-JP" altLang="en-US"/>
              <a:t>経験を次に生かすために！！</a:t>
            </a:r>
            <a:endParaRPr lang="en-US" altLang="ja-JP"/>
          </a:p>
          <a:p>
            <a:r>
              <a:rPr lang="ja-JP" altLang="en-US"/>
              <a:t>今日は、みなさんで意見をだしあい、より具体的な手順、対応を身につけていきましょう。</a:t>
            </a:r>
            <a:endParaRPr kumimoji="1" lang="ja-JP" altLang="en-US"/>
          </a:p>
        </p:txBody>
      </p:sp>
      <p:sp>
        <p:nvSpPr>
          <p:cNvPr id="4" name="矢印: 下 3">
            <a:extLst>
              <a:ext uri="{FF2B5EF4-FFF2-40B4-BE49-F238E27FC236}">
                <a16:creationId xmlns:a16="http://schemas.microsoft.com/office/drawing/2014/main" id="{5F712B9D-D5B2-42B5-8B75-B17E42420CC2}"/>
              </a:ext>
            </a:extLst>
          </p:cNvPr>
          <p:cNvSpPr/>
          <p:nvPr/>
        </p:nvSpPr>
        <p:spPr>
          <a:xfrm>
            <a:off x="5038305" y="4396940"/>
            <a:ext cx="815789" cy="672353"/>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F3E4A4B-7281-4039-A589-2E0E5AC45B5E}"/>
              </a:ext>
            </a:extLst>
          </p:cNvPr>
          <p:cNvSpPr txBox="1"/>
          <p:nvPr/>
        </p:nvSpPr>
        <p:spPr>
          <a:xfrm>
            <a:off x="2850776" y="5163671"/>
            <a:ext cx="184731" cy="369332"/>
          </a:xfrm>
          <a:prstGeom prst="rect">
            <a:avLst/>
          </a:prstGeom>
          <a:noFill/>
        </p:spPr>
        <p:txBody>
          <a:bodyPr wrap="none" rtlCol="0">
            <a:spAutoFit/>
          </a:bodyPr>
          <a:lstStyle/>
          <a:p>
            <a:endParaRPr kumimoji="1" lang="ja-JP" altLang="en-US"/>
          </a:p>
        </p:txBody>
      </p:sp>
      <p:sp>
        <p:nvSpPr>
          <p:cNvPr id="6" name="テキスト ボックス 5">
            <a:extLst>
              <a:ext uri="{FF2B5EF4-FFF2-40B4-BE49-F238E27FC236}">
                <a16:creationId xmlns:a16="http://schemas.microsoft.com/office/drawing/2014/main" id="{BE1CA6A5-9B4A-4568-BBEE-33483805C1EC}"/>
              </a:ext>
            </a:extLst>
          </p:cNvPr>
          <p:cNvSpPr txBox="1"/>
          <p:nvPr/>
        </p:nvSpPr>
        <p:spPr>
          <a:xfrm>
            <a:off x="1178005" y="5144255"/>
            <a:ext cx="9405256" cy="1200329"/>
          </a:xfrm>
          <a:prstGeom prst="rect">
            <a:avLst/>
          </a:prstGeom>
          <a:noFill/>
        </p:spPr>
        <p:txBody>
          <a:bodyPr wrap="square" rtlCol="0">
            <a:spAutoFit/>
          </a:bodyPr>
          <a:lstStyle/>
          <a:p>
            <a:r>
              <a:rPr kumimoji="1" lang="ja-JP" altLang="en-US" sz="2400"/>
              <a:t>“もしも、入所者が！職員が！次々発症したら・・・・</a:t>
            </a:r>
            <a:endParaRPr kumimoji="1" lang="en-US" altLang="ja-JP" sz="2400"/>
          </a:p>
          <a:p>
            <a:r>
              <a:rPr kumimoji="1" lang="ja-JP" altLang="en-US" sz="2400"/>
              <a:t>　　どのように対応するかを、実際のタイムスケージュール感で</a:t>
            </a:r>
            <a:endParaRPr kumimoji="1" lang="en-US" altLang="ja-JP" sz="2400"/>
          </a:p>
          <a:p>
            <a:r>
              <a:rPr kumimoji="1" lang="ja-JP" altLang="en-US" sz="2400"/>
              <a:t>　　体験し、考えてみましょう。</a:t>
            </a:r>
          </a:p>
        </p:txBody>
      </p:sp>
    </p:spTree>
    <p:extLst>
      <p:ext uri="{BB962C8B-B14F-4D97-AF65-F5344CB8AC3E}">
        <p14:creationId xmlns:p14="http://schemas.microsoft.com/office/powerpoint/2010/main" val="62224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08C925-AAB9-E2A4-65FD-A35ABB6C67E9}"/>
              </a:ext>
            </a:extLst>
          </p:cNvPr>
          <p:cNvSpPr>
            <a:spLocks noGrp="1"/>
          </p:cNvSpPr>
          <p:nvPr>
            <p:ph type="title"/>
          </p:nvPr>
        </p:nvSpPr>
        <p:spPr>
          <a:xfrm>
            <a:off x="526946" y="882779"/>
            <a:ext cx="11199195" cy="1495302"/>
          </a:xfrm>
          <a:solidFill>
            <a:schemeClr val="accent2">
              <a:lumMod val="20000"/>
              <a:lumOff val="80000"/>
            </a:schemeClr>
          </a:solidFill>
          <a:ln w="38100">
            <a:solidFill>
              <a:schemeClr val="tx1"/>
            </a:solidFill>
          </a:ln>
        </p:spPr>
        <p:txBody>
          <a:bodyPr>
            <a:noAutofit/>
          </a:bodyPr>
          <a:lstStyle/>
          <a:p>
            <a:r>
              <a:rPr kumimoji="1" lang="ja-JP" altLang="en-US" sz="4800" dirty="0">
                <a:solidFill>
                  <a:schemeClr val="tx2"/>
                </a:solidFill>
                <a:latin typeface="HGP創英角ﾎﾟｯﾌﾟ体" panose="040B0A00000000000000" pitchFamily="50" charset="-128"/>
                <a:ea typeface="HGP創英角ﾎﾟｯﾌﾟ体" panose="040B0A00000000000000" pitchFamily="50" charset="-128"/>
              </a:rPr>
              <a:t>グループワーク②（</a:t>
            </a:r>
            <a:r>
              <a:rPr lang="en-US" altLang="ja-JP" sz="4800" dirty="0">
                <a:solidFill>
                  <a:schemeClr val="tx2"/>
                </a:solidFill>
                <a:latin typeface="HGP創英角ﾎﾟｯﾌﾟ体" panose="040B0A00000000000000" pitchFamily="50" charset="-128"/>
                <a:ea typeface="HGP創英角ﾎﾟｯﾌﾟ体" panose="040B0A00000000000000" pitchFamily="50" charset="-128"/>
              </a:rPr>
              <a:t>5</a:t>
            </a:r>
            <a:r>
              <a:rPr lang="ja-JP" altLang="en-US" sz="4800" dirty="0">
                <a:solidFill>
                  <a:schemeClr val="tx2"/>
                </a:solidFill>
                <a:latin typeface="HGP創英角ﾎﾟｯﾌﾟ体" panose="040B0A00000000000000" pitchFamily="50" charset="-128"/>
                <a:ea typeface="HGP創英角ﾎﾟｯﾌﾟ体" panose="040B0A00000000000000" pitchFamily="50" charset="-128"/>
              </a:rPr>
              <a:t>分</a:t>
            </a:r>
            <a:r>
              <a:rPr kumimoji="1" lang="ja-JP" altLang="en-US" sz="4800" dirty="0">
                <a:solidFill>
                  <a:schemeClr val="tx2"/>
                </a:solidFill>
                <a:latin typeface="HGP創英角ﾎﾟｯﾌﾟ体" panose="040B0A00000000000000" pitchFamily="50" charset="-128"/>
                <a:ea typeface="HGP創英角ﾎﾟｯﾌﾟ体" panose="040B0A00000000000000" pitchFamily="50" charset="-128"/>
              </a:rPr>
              <a:t>）　　　　「</a:t>
            </a:r>
            <a:r>
              <a:rPr kumimoji="1" lang="en-US" altLang="ja-JP" sz="4800" dirty="0">
                <a:solidFill>
                  <a:schemeClr val="tx2"/>
                </a:solidFill>
                <a:latin typeface="HGP創英角ﾎﾟｯﾌﾟ体" panose="040B0A00000000000000" pitchFamily="50" charset="-128"/>
                <a:ea typeface="HGP創英角ﾎﾟｯﾌﾟ体" panose="040B0A00000000000000" pitchFamily="50" charset="-128"/>
              </a:rPr>
              <a:t>BCP</a:t>
            </a:r>
            <a:r>
              <a:rPr kumimoji="1" lang="ja-JP" altLang="en-US" sz="4800" dirty="0">
                <a:solidFill>
                  <a:schemeClr val="tx2"/>
                </a:solidFill>
                <a:latin typeface="HGP創英角ﾎﾟｯﾌﾟ体" panose="040B0A00000000000000" pitchFamily="50" charset="-128"/>
                <a:ea typeface="HGP創英角ﾎﾟｯﾌﾟ体" panose="040B0A00000000000000" pitchFamily="50" charset="-128"/>
              </a:rPr>
              <a:t>」</a:t>
            </a:r>
            <a:br>
              <a:rPr kumimoji="1" lang="en-US" altLang="ja-JP" sz="4800" dirty="0">
                <a:solidFill>
                  <a:schemeClr val="tx2"/>
                </a:solidFill>
                <a:latin typeface="HGP創英角ﾎﾟｯﾌﾟ体" panose="040B0A00000000000000" pitchFamily="50" charset="-128"/>
                <a:ea typeface="HGP創英角ﾎﾟｯﾌﾟ体" panose="040B0A00000000000000" pitchFamily="50" charset="-128"/>
              </a:rPr>
            </a:br>
            <a:r>
              <a:rPr lang="ja-JP" altLang="en-US" sz="4000" b="1" dirty="0">
                <a:solidFill>
                  <a:schemeClr val="tx1"/>
                </a:solidFill>
              </a:rPr>
              <a:t>    限られた職員数で継続できる業務見直し</a:t>
            </a:r>
            <a:br>
              <a:rPr lang="ja-JP" altLang="en-US" sz="4800" dirty="0"/>
            </a:br>
            <a:endParaRPr kumimoji="1" lang="ja-JP" altLang="en-US" sz="4800" dirty="0">
              <a:solidFill>
                <a:schemeClr val="tx2"/>
              </a:solidFill>
              <a:latin typeface="HGP創英角ﾎﾟｯﾌﾟ体" panose="040B0A00000000000000" pitchFamily="50" charset="-128"/>
              <a:ea typeface="HGP創英角ﾎﾟｯﾌﾟ体" panose="040B0A00000000000000" pitchFamily="50" charset="-128"/>
            </a:endParaRPr>
          </a:p>
        </p:txBody>
      </p:sp>
      <p:sp>
        <p:nvSpPr>
          <p:cNvPr id="5" name="コンテンツ プレースホルダー 4">
            <a:extLst>
              <a:ext uri="{FF2B5EF4-FFF2-40B4-BE49-F238E27FC236}">
                <a16:creationId xmlns:a16="http://schemas.microsoft.com/office/drawing/2014/main" id="{7F8A71E3-D566-E5AB-1C76-F99885D3E3FF}"/>
              </a:ext>
            </a:extLst>
          </p:cNvPr>
          <p:cNvSpPr>
            <a:spLocks noGrp="1"/>
          </p:cNvSpPr>
          <p:nvPr>
            <p:ph idx="1"/>
          </p:nvPr>
        </p:nvSpPr>
        <p:spPr>
          <a:xfrm>
            <a:off x="526946" y="2641600"/>
            <a:ext cx="11199194" cy="4001407"/>
          </a:xfrm>
          <a:ln w="41275">
            <a:solidFill>
              <a:schemeClr val="tx1"/>
            </a:solidFill>
          </a:ln>
        </p:spPr>
        <p:txBody>
          <a:bodyPr>
            <a:normAutofit/>
          </a:bodyPr>
          <a:lstStyle/>
          <a:p>
            <a:pPr marL="0" indent="0">
              <a:buNone/>
            </a:pPr>
            <a:endParaRPr lang="ja-JP" altLang="en-US" sz="4000" dirty="0"/>
          </a:p>
        </p:txBody>
      </p:sp>
      <p:sp>
        <p:nvSpPr>
          <p:cNvPr id="4" name="テキスト ボックス 3">
            <a:extLst>
              <a:ext uri="{FF2B5EF4-FFF2-40B4-BE49-F238E27FC236}">
                <a16:creationId xmlns:a16="http://schemas.microsoft.com/office/drawing/2014/main" id="{52160308-5225-F025-93A3-14C13FAAD775}"/>
              </a:ext>
            </a:extLst>
          </p:cNvPr>
          <p:cNvSpPr txBox="1"/>
          <p:nvPr/>
        </p:nvSpPr>
        <p:spPr>
          <a:xfrm>
            <a:off x="526946" y="214993"/>
            <a:ext cx="6111550" cy="523220"/>
          </a:xfrm>
          <a:prstGeom prst="rect">
            <a:avLst/>
          </a:prstGeom>
          <a:noFill/>
        </p:spPr>
        <p:txBody>
          <a:bodyPr wrap="square">
            <a:spAutoFit/>
          </a:bodyPr>
          <a:lstStyle/>
          <a:p>
            <a:r>
              <a:rPr lang="ja-JP" altLang="en-US" sz="2800"/>
              <a:t>みなさんは、リーダーです！</a:t>
            </a:r>
            <a:endParaRPr lang="en-US" altLang="ja-JP" sz="2800"/>
          </a:p>
        </p:txBody>
      </p:sp>
    </p:spTree>
    <p:extLst>
      <p:ext uri="{BB962C8B-B14F-4D97-AF65-F5344CB8AC3E}">
        <p14:creationId xmlns:p14="http://schemas.microsoft.com/office/powerpoint/2010/main" val="598527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0D040B-F05B-BA66-523D-19CE4D7658A8}"/>
              </a:ext>
            </a:extLst>
          </p:cNvPr>
          <p:cNvSpPr>
            <a:spLocks noGrp="1"/>
          </p:cNvSpPr>
          <p:nvPr>
            <p:ph type="ctrTitle"/>
          </p:nvPr>
        </p:nvSpPr>
        <p:spPr>
          <a:xfrm>
            <a:off x="1203192" y="440926"/>
            <a:ext cx="7766936" cy="972024"/>
          </a:xfrm>
        </p:spPr>
        <p:txBody>
          <a:bodyPr/>
          <a:lstStyle/>
          <a:p>
            <a:pPr algn="l"/>
            <a:r>
              <a:rPr kumimoji="1" lang="ja-JP" altLang="en-US"/>
              <a:t>業務見直しの共有</a:t>
            </a:r>
          </a:p>
        </p:txBody>
      </p:sp>
      <p:sp>
        <p:nvSpPr>
          <p:cNvPr id="5" name="テキスト ボックス 4">
            <a:extLst>
              <a:ext uri="{FF2B5EF4-FFF2-40B4-BE49-F238E27FC236}">
                <a16:creationId xmlns:a16="http://schemas.microsoft.com/office/drawing/2014/main" id="{6EF6CD71-3644-45CE-00D6-5955415ADC71}"/>
              </a:ext>
            </a:extLst>
          </p:cNvPr>
          <p:cNvSpPr txBox="1"/>
          <p:nvPr/>
        </p:nvSpPr>
        <p:spPr>
          <a:xfrm>
            <a:off x="899648" y="1877482"/>
            <a:ext cx="10136171" cy="2862322"/>
          </a:xfrm>
          <a:prstGeom prst="rect">
            <a:avLst/>
          </a:prstGeom>
          <a:noFill/>
        </p:spPr>
        <p:txBody>
          <a:bodyPr wrap="square">
            <a:spAutoFit/>
          </a:bodyPr>
          <a:lstStyle/>
          <a:p>
            <a:pPr algn="just"/>
            <a:r>
              <a:rPr lang="ja-JP" altLang="en-US" sz="3600" kern="100">
                <a:latin typeface="游明朝" panose="02020400000000000000" pitchFamily="18" charset="-128"/>
                <a:ea typeface="游明朝" panose="02020400000000000000" pitchFamily="18" charset="-128"/>
                <a:cs typeface="Times New Roman" panose="02020603050405020304" pitchFamily="18" charset="0"/>
              </a:rPr>
              <a:t>これ以外にも、</a:t>
            </a:r>
            <a:endParaRPr lang="en-US" altLang="ja-JP" sz="3600" kern="10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3600" kern="100">
                <a:effectLst/>
                <a:latin typeface="游明朝" panose="02020400000000000000" pitchFamily="18" charset="-128"/>
                <a:ea typeface="游明朝" panose="02020400000000000000" pitchFamily="18" charset="-128"/>
                <a:cs typeface="Times New Roman" panose="02020603050405020304" pitchFamily="18" charset="0"/>
              </a:rPr>
              <a:t>　こんな工夫をして業務縮小した！</a:t>
            </a:r>
            <a:endParaRPr lang="en-US" altLang="ja-JP" sz="36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3600" kern="100">
                <a:latin typeface="游明朝" panose="02020400000000000000" pitchFamily="18" charset="-128"/>
                <a:ea typeface="游明朝" panose="02020400000000000000" pitchFamily="18" charset="-128"/>
                <a:cs typeface="Times New Roman" panose="02020603050405020304" pitchFamily="18" charset="0"/>
              </a:rPr>
              <a:t>　　　　　</a:t>
            </a:r>
            <a:r>
              <a:rPr lang="ja-JP" altLang="en-US" sz="3600" kern="100">
                <a:effectLst/>
                <a:latin typeface="游明朝" panose="02020400000000000000" pitchFamily="18" charset="-128"/>
                <a:ea typeface="游明朝" panose="02020400000000000000" pitchFamily="18" charset="-128"/>
                <a:cs typeface="Times New Roman" panose="02020603050405020304" pitchFamily="18" charset="0"/>
              </a:rPr>
              <a:t>というグループの方、</a:t>
            </a:r>
            <a:endParaRPr lang="en-US" altLang="ja-JP" sz="36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3600" kern="100">
                <a:latin typeface="游明朝" panose="02020400000000000000" pitchFamily="18" charset="-128"/>
                <a:ea typeface="游明朝" panose="02020400000000000000" pitchFamily="18" charset="-128"/>
                <a:cs typeface="Times New Roman" panose="02020603050405020304" pitchFamily="18" charset="0"/>
              </a:rPr>
              <a:t>　　　　　　　</a:t>
            </a:r>
            <a:r>
              <a:rPr lang="ja-JP" altLang="en-US" sz="3600" kern="100">
                <a:effectLst/>
                <a:latin typeface="游明朝" panose="02020400000000000000" pitchFamily="18" charset="-128"/>
                <a:ea typeface="游明朝" panose="02020400000000000000" pitchFamily="18" charset="-128"/>
                <a:cs typeface="Times New Roman" panose="02020603050405020304" pitchFamily="18" charset="0"/>
              </a:rPr>
              <a:t>共有、お願いします。</a:t>
            </a:r>
            <a:endParaRPr lang="en-US" altLang="ja-JP" sz="36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36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72902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0D040B-F05B-BA66-523D-19CE4D7658A8}"/>
              </a:ext>
            </a:extLst>
          </p:cNvPr>
          <p:cNvSpPr>
            <a:spLocks noGrp="1"/>
          </p:cNvSpPr>
          <p:nvPr>
            <p:ph type="ctrTitle"/>
          </p:nvPr>
        </p:nvSpPr>
        <p:spPr>
          <a:xfrm>
            <a:off x="1030664" y="113122"/>
            <a:ext cx="7766936" cy="972024"/>
          </a:xfrm>
        </p:spPr>
        <p:txBody>
          <a:bodyPr/>
          <a:lstStyle/>
          <a:p>
            <a:pPr algn="l"/>
            <a:r>
              <a:rPr kumimoji="1" lang="ja-JP" altLang="en-US"/>
              <a:t>業務見直しの一例</a:t>
            </a:r>
          </a:p>
        </p:txBody>
      </p:sp>
      <p:sp>
        <p:nvSpPr>
          <p:cNvPr id="5" name="テキスト ボックス 4">
            <a:extLst>
              <a:ext uri="{FF2B5EF4-FFF2-40B4-BE49-F238E27FC236}">
                <a16:creationId xmlns:a16="http://schemas.microsoft.com/office/drawing/2014/main" id="{6EF6CD71-3644-45CE-00D6-5955415ADC71}"/>
              </a:ext>
            </a:extLst>
          </p:cNvPr>
          <p:cNvSpPr txBox="1"/>
          <p:nvPr/>
        </p:nvSpPr>
        <p:spPr>
          <a:xfrm>
            <a:off x="600958" y="1085146"/>
            <a:ext cx="10136171" cy="5262979"/>
          </a:xfrm>
          <a:prstGeom prst="rect">
            <a:avLst/>
          </a:prstGeom>
          <a:noFill/>
        </p:spPr>
        <p:txBody>
          <a:bodyPr wrap="square">
            <a:spAutoFit/>
          </a:bodyPr>
          <a:lstStyle/>
          <a:p>
            <a:pPr algn="just"/>
            <a:r>
              <a:rPr lang="ja-JP" altLang="en-US" sz="2800" kern="100">
                <a:latin typeface="游明朝" panose="02020400000000000000" pitchFamily="18" charset="-128"/>
                <a:ea typeface="游明朝" panose="02020400000000000000" pitchFamily="18" charset="-128"/>
                <a:cs typeface="Times New Roman" panose="02020603050405020304" pitchFamily="18" charset="0"/>
              </a:rPr>
              <a:t>〇</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入浴</a:t>
            </a:r>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機能訓練</a:t>
            </a:r>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レクリエーション</a:t>
            </a:r>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、行事　➡</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中止</a:t>
            </a:r>
            <a:endParaRPr lang="en-US"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800" kern="100">
                <a:latin typeface="游明朝" panose="02020400000000000000" pitchFamily="18" charset="-128"/>
                <a:ea typeface="游明朝" panose="02020400000000000000" pitchFamily="18" charset="-128"/>
                <a:cs typeface="Times New Roman" panose="02020603050405020304" pitchFamily="18" charset="0"/>
              </a:rPr>
              <a:t>〇面会、外出・外泊　➡中止</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　</a:t>
            </a:r>
          </a:p>
          <a:p>
            <a:pPr algn="just"/>
            <a:r>
              <a:rPr lang="ja-JP" altLang="en-US" sz="2800" kern="100">
                <a:latin typeface="游明朝" panose="02020400000000000000" pitchFamily="18" charset="-128"/>
                <a:ea typeface="游明朝" panose="02020400000000000000" pitchFamily="18" charset="-128"/>
                <a:cs typeface="Times New Roman" panose="02020603050405020304" pitchFamily="18" charset="0"/>
              </a:rPr>
              <a:t>〇</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食事</a:t>
            </a:r>
            <a:endParaRPr lang="en-US"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800" kern="100">
                <a:latin typeface="游明朝" panose="02020400000000000000" pitchFamily="18" charset="-128"/>
                <a:ea typeface="游明朝" panose="02020400000000000000" pitchFamily="18" charset="-128"/>
                <a:cs typeface="Times New Roman" panose="02020603050405020304" pitchFamily="18" charset="0"/>
              </a:rPr>
              <a:t>・</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朝</a:t>
            </a:r>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食</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　要</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介助者は栄養補助食品</a:t>
            </a:r>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（ゼリー）とし介助縮小</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en-US"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夕食　</a:t>
            </a:r>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提供時間を</a:t>
            </a:r>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３０分</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早め</a:t>
            </a:r>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、日勤職員が介助</a:t>
            </a:r>
            <a:endParaRPr lang="en-US"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800" kern="100">
                <a:latin typeface="游明朝" panose="02020400000000000000" pitchFamily="18" charset="-128"/>
                <a:ea typeface="游明朝" panose="02020400000000000000" pitchFamily="18" charset="-128"/>
                <a:cs typeface="Times New Roman" panose="02020603050405020304" pitchFamily="18" charset="0"/>
              </a:rPr>
              <a:t>・</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おやつ</a:t>
            </a:r>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中止</a:t>
            </a:r>
            <a:endParaRPr lang="en-US" altLang="ja-JP" sz="2800" kern="10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800" kern="100">
                <a:latin typeface="游明朝" panose="02020400000000000000" pitchFamily="18" charset="-128"/>
                <a:ea typeface="游明朝" panose="02020400000000000000" pitchFamily="18" charset="-128"/>
                <a:cs typeface="Times New Roman" panose="02020603050405020304" pitchFamily="18" charset="0"/>
              </a:rPr>
              <a:t>・</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紙コップ、割り箸等</a:t>
            </a:r>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使い捨</a:t>
            </a:r>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物使用</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・調理員による運搬中止。事務職が各フロア入口まで運搬</a:t>
            </a:r>
            <a:endParaRPr lang="en-US"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〇</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オムツ交換</a:t>
            </a:r>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回数を減らす</a:t>
            </a:r>
          </a:p>
          <a:p>
            <a:pPr algn="just"/>
            <a:r>
              <a:rPr lang="ja-JP" altLang="en-US" sz="2800" kern="100">
                <a:latin typeface="游明朝" panose="02020400000000000000" pitchFamily="18" charset="-128"/>
                <a:ea typeface="游明朝" panose="02020400000000000000" pitchFamily="18" charset="-128"/>
                <a:cs typeface="Times New Roman" panose="02020603050405020304" pitchFamily="18" charset="0"/>
              </a:rPr>
              <a:t>〇</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ベッドからの離床</a:t>
            </a:r>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　➡中止。食事はベッド上座位</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〇</a:t>
            </a:r>
            <a:r>
              <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rPr>
              <a:t>夜間</a:t>
            </a:r>
            <a:r>
              <a:rPr lang="ja-JP" altLang="en-US" sz="2800" kern="100">
                <a:effectLst/>
                <a:latin typeface="游明朝" panose="02020400000000000000" pitchFamily="18" charset="-128"/>
                <a:ea typeface="游明朝" panose="02020400000000000000" pitchFamily="18" charset="-128"/>
                <a:cs typeface="Times New Roman" panose="02020603050405020304" pitchFamily="18" charset="0"/>
              </a:rPr>
              <a:t>巡回を訪室せず、窓から目視。</a:t>
            </a:r>
            <a:endParaRPr lang="en-US"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2800" kern="100">
                <a:latin typeface="游明朝" panose="02020400000000000000" pitchFamily="18" charset="-128"/>
                <a:ea typeface="游明朝" panose="02020400000000000000" pitchFamily="18" charset="-128"/>
                <a:cs typeface="Times New Roman" panose="02020603050405020304" pitchFamily="18" charset="0"/>
              </a:rPr>
              <a:t>〇職員引継ぎはオンライン、ホワイトボードで実施</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72902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F96027-E40A-B1A2-E831-74161A3939A7}"/>
              </a:ext>
            </a:extLst>
          </p:cNvPr>
          <p:cNvSpPr>
            <a:spLocks noGrp="1"/>
          </p:cNvSpPr>
          <p:nvPr>
            <p:ph type="title"/>
          </p:nvPr>
        </p:nvSpPr>
        <p:spPr>
          <a:xfrm>
            <a:off x="446643" y="2251482"/>
            <a:ext cx="3264229" cy="707886"/>
          </a:xfrm>
        </p:spPr>
        <p:txBody>
          <a:bodyPr>
            <a:normAutofit fontScale="90000"/>
          </a:bodyPr>
          <a:lstStyle/>
          <a:p>
            <a:pPr algn="ctr"/>
            <a:r>
              <a:rPr kumimoji="1" lang="ja-JP" altLang="en-US" sz="2800">
                <a:latin typeface="メイリオ" panose="020B0604030504040204" pitchFamily="50" charset="-128"/>
                <a:ea typeface="メイリオ" panose="020B0604030504040204" pitchFamily="50" charset="-128"/>
              </a:rPr>
              <a:t>日常生活動作（</a:t>
            </a:r>
            <a:r>
              <a:rPr kumimoji="1" lang="en-US" altLang="ja-JP" sz="2800">
                <a:latin typeface="メイリオ" panose="020B0604030504040204" pitchFamily="50" charset="-128"/>
                <a:ea typeface="メイリオ" panose="020B0604030504040204" pitchFamily="50" charset="-128"/>
              </a:rPr>
              <a:t>ADL)</a:t>
            </a:r>
            <a:endParaRPr kumimoji="1" lang="ja-JP" altLang="en-US" sz="2800">
              <a:latin typeface="メイリオ" panose="020B0604030504040204" pitchFamily="50" charset="-128"/>
              <a:ea typeface="メイリオ" panose="020B0604030504040204" pitchFamily="50" charset="-128"/>
            </a:endParaRPr>
          </a:p>
        </p:txBody>
      </p:sp>
      <p:grpSp>
        <p:nvGrpSpPr>
          <p:cNvPr id="4" name="グループ化 3">
            <a:extLst>
              <a:ext uri="{FF2B5EF4-FFF2-40B4-BE49-F238E27FC236}">
                <a16:creationId xmlns:a16="http://schemas.microsoft.com/office/drawing/2014/main" id="{A43D7458-403E-1A58-02FC-DABCBAA63BA2}"/>
              </a:ext>
            </a:extLst>
          </p:cNvPr>
          <p:cNvGrpSpPr/>
          <p:nvPr/>
        </p:nvGrpSpPr>
        <p:grpSpPr>
          <a:xfrm>
            <a:off x="446643" y="2907094"/>
            <a:ext cx="3580139" cy="3008516"/>
            <a:chOff x="3448502" y="1557350"/>
            <a:chExt cx="4876778" cy="4419712"/>
          </a:xfrm>
        </p:grpSpPr>
        <p:sp>
          <p:nvSpPr>
            <p:cNvPr id="5" name="楕円 4">
              <a:extLst>
                <a:ext uri="{FF2B5EF4-FFF2-40B4-BE49-F238E27FC236}">
                  <a16:creationId xmlns:a16="http://schemas.microsoft.com/office/drawing/2014/main" id="{D7D9A423-31ED-F095-212D-4B6114A6BCFB}"/>
                </a:ext>
              </a:extLst>
            </p:cNvPr>
            <p:cNvSpPr/>
            <p:nvPr/>
          </p:nvSpPr>
          <p:spPr>
            <a:xfrm>
              <a:off x="4798502" y="2702282"/>
              <a:ext cx="2160000" cy="2160000"/>
            </a:xfrm>
            <a:prstGeom prst="ellipse">
              <a:avLst/>
            </a:prstGeom>
            <a:solidFill>
              <a:schemeClr val="accent5">
                <a:alpha val="3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a:solidFill>
                    <a:schemeClr val="tx1"/>
                  </a:solidFill>
                  <a:latin typeface="メイリオ" panose="020B0604030504040204" pitchFamily="50" charset="-128"/>
                  <a:ea typeface="メイリオ" panose="020B0604030504040204" pitchFamily="50" charset="-128"/>
                </a:rPr>
                <a:t>ADL</a:t>
              </a:r>
              <a:endParaRPr kumimoji="1" lang="ja-JP" altLang="en-US" sz="2800">
                <a:solidFill>
                  <a:schemeClr val="tx1"/>
                </a:solidFill>
                <a:latin typeface="メイリオ" panose="020B0604030504040204" pitchFamily="50" charset="-128"/>
                <a:ea typeface="メイリオ" panose="020B0604030504040204" pitchFamily="50" charset="-128"/>
              </a:endParaRPr>
            </a:p>
          </p:txBody>
        </p:sp>
        <p:sp>
          <p:nvSpPr>
            <p:cNvPr id="6" name="楕円 5">
              <a:extLst>
                <a:ext uri="{FF2B5EF4-FFF2-40B4-BE49-F238E27FC236}">
                  <a16:creationId xmlns:a16="http://schemas.microsoft.com/office/drawing/2014/main" id="{B0EF7004-AE30-085A-BB00-A547AEE77B9C}"/>
                </a:ext>
              </a:extLst>
            </p:cNvPr>
            <p:cNvSpPr/>
            <p:nvPr/>
          </p:nvSpPr>
          <p:spPr>
            <a:xfrm>
              <a:off x="3448502" y="3062282"/>
              <a:ext cx="1620000" cy="1440000"/>
            </a:xfrm>
            <a:prstGeom prst="ellipse">
              <a:avLst/>
            </a:prstGeom>
            <a:solidFill>
              <a:schemeClr val="accent5">
                <a:alpha val="3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認知機能</a:t>
              </a:r>
            </a:p>
          </p:txBody>
        </p:sp>
        <p:sp>
          <p:nvSpPr>
            <p:cNvPr id="7" name="楕円 6">
              <a:extLst>
                <a:ext uri="{FF2B5EF4-FFF2-40B4-BE49-F238E27FC236}">
                  <a16:creationId xmlns:a16="http://schemas.microsoft.com/office/drawing/2014/main" id="{73C68D53-FC58-FC98-75F5-E40AB28F8FCA}"/>
                </a:ext>
              </a:extLst>
            </p:cNvPr>
            <p:cNvSpPr/>
            <p:nvPr/>
          </p:nvSpPr>
          <p:spPr>
            <a:xfrm>
              <a:off x="5076891" y="4537062"/>
              <a:ext cx="1620000" cy="1440000"/>
            </a:xfrm>
            <a:prstGeom prst="ellipse">
              <a:avLst/>
            </a:prstGeom>
            <a:solidFill>
              <a:schemeClr val="accent5">
                <a:alpha val="3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精神面</a:t>
              </a:r>
            </a:p>
          </p:txBody>
        </p:sp>
        <p:sp>
          <p:nvSpPr>
            <p:cNvPr id="8" name="楕円 7">
              <a:extLst>
                <a:ext uri="{FF2B5EF4-FFF2-40B4-BE49-F238E27FC236}">
                  <a16:creationId xmlns:a16="http://schemas.microsoft.com/office/drawing/2014/main" id="{1C042FFE-C3EB-7E2B-A958-D6E62DCA49B6}"/>
                </a:ext>
              </a:extLst>
            </p:cNvPr>
            <p:cNvSpPr/>
            <p:nvPr/>
          </p:nvSpPr>
          <p:spPr>
            <a:xfrm>
              <a:off x="6705280" y="2997350"/>
              <a:ext cx="1620000" cy="1440000"/>
            </a:xfrm>
            <a:prstGeom prst="ellipse">
              <a:avLst/>
            </a:prstGeom>
            <a:solidFill>
              <a:schemeClr val="accent5">
                <a:alpha val="3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社会環境</a:t>
              </a:r>
            </a:p>
          </p:txBody>
        </p:sp>
        <p:sp>
          <p:nvSpPr>
            <p:cNvPr id="9" name="楕円 8">
              <a:extLst>
                <a:ext uri="{FF2B5EF4-FFF2-40B4-BE49-F238E27FC236}">
                  <a16:creationId xmlns:a16="http://schemas.microsoft.com/office/drawing/2014/main" id="{373068DC-888C-5DF1-496B-3F8E6824DDDD}"/>
                </a:ext>
              </a:extLst>
            </p:cNvPr>
            <p:cNvSpPr/>
            <p:nvPr/>
          </p:nvSpPr>
          <p:spPr>
            <a:xfrm>
              <a:off x="5068502" y="1557350"/>
              <a:ext cx="1620000" cy="1440000"/>
            </a:xfrm>
            <a:prstGeom prst="ellipse">
              <a:avLst/>
            </a:prstGeom>
            <a:solidFill>
              <a:schemeClr val="accent5">
                <a:alpha val="3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心身機能</a:t>
              </a:r>
            </a:p>
          </p:txBody>
        </p:sp>
      </p:grpSp>
      <p:sp>
        <p:nvSpPr>
          <p:cNvPr id="3" name="テキスト ボックス 2">
            <a:extLst>
              <a:ext uri="{FF2B5EF4-FFF2-40B4-BE49-F238E27FC236}">
                <a16:creationId xmlns:a16="http://schemas.microsoft.com/office/drawing/2014/main" id="{9FF6085E-640A-D205-369B-1F2A92F08F45}"/>
              </a:ext>
            </a:extLst>
          </p:cNvPr>
          <p:cNvSpPr txBox="1"/>
          <p:nvPr/>
        </p:nvSpPr>
        <p:spPr>
          <a:xfrm>
            <a:off x="4794768" y="3033228"/>
            <a:ext cx="7314667" cy="1708160"/>
          </a:xfrm>
          <a:prstGeom prst="rect">
            <a:avLst/>
          </a:prstGeom>
          <a:noFill/>
        </p:spPr>
        <p:txBody>
          <a:bodyPr wrap="square" rtlCol="0">
            <a:spAutoFit/>
          </a:bodyPr>
          <a:lstStyle/>
          <a:p>
            <a:pPr>
              <a:lnSpc>
                <a:spcPct val="150000"/>
              </a:lnSpc>
            </a:pPr>
            <a:r>
              <a:rPr kumimoji="1" lang="en-US" altLang="ja-JP" sz="2400">
                <a:latin typeface="メイリオ" panose="020B0604030504040204" pitchFamily="50" charset="-128"/>
                <a:ea typeface="メイリオ" panose="020B0604030504040204" pitchFamily="50" charset="-128"/>
              </a:rPr>
              <a:t>ADL</a:t>
            </a:r>
            <a:r>
              <a:rPr kumimoji="1" lang="ja-JP" altLang="en-US" sz="2400">
                <a:latin typeface="メイリオ" panose="020B0604030504040204" pitchFamily="50" charset="-128"/>
                <a:ea typeface="メイリオ" panose="020B0604030504040204" pitchFamily="50" charset="-128"/>
              </a:rPr>
              <a:t>は心身機能だけでなく、モチベーションや</a:t>
            </a:r>
            <a:endParaRPr kumimoji="1" lang="en-US" altLang="ja-JP" sz="2400">
              <a:latin typeface="メイリオ" panose="020B0604030504040204" pitchFamily="50" charset="-128"/>
              <a:ea typeface="メイリオ" panose="020B0604030504040204" pitchFamily="50" charset="-128"/>
            </a:endParaRPr>
          </a:p>
          <a:p>
            <a:pPr>
              <a:lnSpc>
                <a:spcPct val="150000"/>
              </a:lnSpc>
            </a:pPr>
            <a:r>
              <a:rPr kumimoji="1" lang="ja-JP" altLang="en-US" sz="2400">
                <a:latin typeface="メイリオ" panose="020B0604030504040204" pitchFamily="50" charset="-128"/>
                <a:ea typeface="メイリオ" panose="020B0604030504040204" pitchFamily="50" charset="-128"/>
              </a:rPr>
              <a:t>認知機能も関与。隔離中の</a:t>
            </a:r>
            <a:r>
              <a:rPr kumimoji="1" lang="ja-JP" altLang="en-US" sz="2400" b="1">
                <a:solidFill>
                  <a:srgbClr val="FF0000"/>
                </a:solidFill>
                <a:latin typeface="ＭＳ Ｐゴシック" panose="020B0600070205080204" pitchFamily="50" charset="-128"/>
                <a:ea typeface="ＭＳ Ｐゴシック" panose="020B0600070205080204" pitchFamily="50" charset="-128"/>
              </a:rPr>
              <a:t>コミュニケーション不足</a:t>
            </a:r>
            <a:r>
              <a:rPr kumimoji="1" lang="ja-JP" altLang="en-US" sz="2400">
                <a:latin typeface="メイリオ" panose="020B0604030504040204" pitchFamily="50" charset="-128"/>
                <a:ea typeface="メイリオ" panose="020B0604030504040204" pitchFamily="50" charset="-128"/>
              </a:rPr>
              <a:t>は、</a:t>
            </a:r>
            <a:endParaRPr kumimoji="1" lang="en-US" altLang="ja-JP" sz="2400">
              <a:latin typeface="メイリオ" panose="020B0604030504040204" pitchFamily="50" charset="-128"/>
              <a:ea typeface="メイリオ" panose="020B0604030504040204" pitchFamily="50" charset="-128"/>
            </a:endParaRPr>
          </a:p>
          <a:p>
            <a:pPr>
              <a:lnSpc>
                <a:spcPct val="150000"/>
              </a:lnSpc>
            </a:pPr>
            <a:r>
              <a:rPr kumimoji="1" lang="ja-JP" altLang="en-US" sz="2400" b="1">
                <a:solidFill>
                  <a:srgbClr val="FF0000"/>
                </a:solidFill>
                <a:latin typeface="ＭＳ Ｐゴシック" panose="020B0600070205080204" pitchFamily="50" charset="-128"/>
                <a:ea typeface="ＭＳ Ｐゴシック" panose="020B0600070205080204" pitchFamily="50" charset="-128"/>
              </a:rPr>
              <a:t>精神面，認知機能を低下</a:t>
            </a:r>
            <a:r>
              <a:rPr kumimoji="1" lang="ja-JP" altLang="en-US" sz="2400">
                <a:latin typeface="メイリオ" panose="020B0604030504040204" pitchFamily="50" charset="-128"/>
                <a:ea typeface="メイリオ" panose="020B0604030504040204" pitchFamily="50" charset="-128"/>
              </a:rPr>
              <a:t>させる。</a:t>
            </a:r>
          </a:p>
        </p:txBody>
      </p:sp>
      <p:sp>
        <p:nvSpPr>
          <p:cNvPr id="10" name="テキスト ボックス 9">
            <a:extLst>
              <a:ext uri="{FF2B5EF4-FFF2-40B4-BE49-F238E27FC236}">
                <a16:creationId xmlns:a16="http://schemas.microsoft.com/office/drawing/2014/main" id="{8EB46F34-F102-EAD5-E634-6FAB353A45BB}"/>
              </a:ext>
            </a:extLst>
          </p:cNvPr>
          <p:cNvSpPr txBox="1"/>
          <p:nvPr/>
        </p:nvSpPr>
        <p:spPr>
          <a:xfrm>
            <a:off x="141033" y="3335839"/>
            <a:ext cx="1800493" cy="369332"/>
          </a:xfrm>
          <a:prstGeom prst="rect">
            <a:avLst/>
          </a:prstGeom>
          <a:noFill/>
        </p:spPr>
        <p:txBody>
          <a:bodyPr wrap="none" rtlCol="0">
            <a:spAutoFit/>
          </a:bodyPr>
          <a:lstStyle/>
          <a:p>
            <a:r>
              <a:rPr kumimoji="1" lang="ja-JP" altLang="en-US">
                <a:latin typeface="メイリオ" panose="020B0604030504040204" pitchFamily="50" charset="-128"/>
                <a:ea typeface="メイリオ" panose="020B0604030504040204" pitchFamily="50" charset="-128"/>
              </a:rPr>
              <a:t>筋力、基本動作</a:t>
            </a:r>
          </a:p>
        </p:txBody>
      </p:sp>
      <p:sp>
        <p:nvSpPr>
          <p:cNvPr id="11" name="テキスト ボックス 10">
            <a:extLst>
              <a:ext uri="{FF2B5EF4-FFF2-40B4-BE49-F238E27FC236}">
                <a16:creationId xmlns:a16="http://schemas.microsoft.com/office/drawing/2014/main" id="{50C16932-C515-AD57-FE59-AAD86015EAA2}"/>
              </a:ext>
            </a:extLst>
          </p:cNvPr>
          <p:cNvSpPr txBox="1"/>
          <p:nvPr/>
        </p:nvSpPr>
        <p:spPr>
          <a:xfrm>
            <a:off x="2952271" y="4965048"/>
            <a:ext cx="2031325" cy="369332"/>
          </a:xfrm>
          <a:prstGeom prst="rect">
            <a:avLst/>
          </a:prstGeom>
          <a:noFill/>
        </p:spPr>
        <p:txBody>
          <a:bodyPr wrap="none" rtlCol="0">
            <a:spAutoFit/>
          </a:bodyPr>
          <a:lstStyle/>
          <a:p>
            <a:r>
              <a:rPr kumimoji="1" lang="ja-JP" altLang="en-US">
                <a:latin typeface="メイリオ" panose="020B0604030504040204" pitchFamily="50" charset="-128"/>
                <a:ea typeface="メイリオ" panose="020B0604030504040204" pitchFamily="50" charset="-128"/>
              </a:rPr>
              <a:t>スプーン、弁当箱</a:t>
            </a:r>
          </a:p>
        </p:txBody>
      </p:sp>
      <p:sp>
        <p:nvSpPr>
          <p:cNvPr id="12" name="テキスト ボックス 11">
            <a:extLst>
              <a:ext uri="{FF2B5EF4-FFF2-40B4-BE49-F238E27FC236}">
                <a16:creationId xmlns:a16="http://schemas.microsoft.com/office/drawing/2014/main" id="{21C154D2-7A1B-2A95-F312-64DBD10C0960}"/>
              </a:ext>
            </a:extLst>
          </p:cNvPr>
          <p:cNvSpPr txBox="1"/>
          <p:nvPr/>
        </p:nvSpPr>
        <p:spPr>
          <a:xfrm>
            <a:off x="1571563" y="6109550"/>
            <a:ext cx="1800493" cy="369332"/>
          </a:xfrm>
          <a:prstGeom prst="rect">
            <a:avLst/>
          </a:prstGeom>
          <a:noFill/>
        </p:spPr>
        <p:txBody>
          <a:bodyPr wrap="none" rtlCol="0">
            <a:spAutoFit/>
          </a:bodyPr>
          <a:lstStyle/>
          <a:p>
            <a:r>
              <a:rPr kumimoji="1" lang="ja-JP" altLang="en-US">
                <a:latin typeface="メイリオ" panose="020B0604030504040204" pitchFamily="50" charset="-128"/>
                <a:ea typeface="メイリオ" panose="020B0604030504040204" pitchFamily="50" charset="-128"/>
              </a:rPr>
              <a:t>モチベーション</a:t>
            </a:r>
          </a:p>
        </p:txBody>
      </p:sp>
      <p:sp>
        <p:nvSpPr>
          <p:cNvPr id="13" name="タイトル 1">
            <a:extLst>
              <a:ext uri="{FF2B5EF4-FFF2-40B4-BE49-F238E27FC236}">
                <a16:creationId xmlns:a16="http://schemas.microsoft.com/office/drawing/2014/main" id="{902927AD-A755-94BC-C81B-1382D95E46C8}"/>
              </a:ext>
            </a:extLst>
          </p:cNvPr>
          <p:cNvSpPr txBox="1">
            <a:spLocks/>
          </p:cNvSpPr>
          <p:nvPr/>
        </p:nvSpPr>
        <p:spPr>
          <a:xfrm>
            <a:off x="155637" y="173284"/>
            <a:ext cx="10294938" cy="1503117"/>
          </a:xfrm>
          <a:prstGeom prst="rect">
            <a:avLst/>
          </a:prstGeom>
          <a:solidFill>
            <a:schemeClr val="accent2">
              <a:lumMod val="20000"/>
              <a:lumOff val="80000"/>
            </a:schemeClr>
          </a:solidFill>
          <a:ln w="38100">
            <a:solidFill>
              <a:schemeClr val="tx1"/>
            </a:solid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400">
                <a:solidFill>
                  <a:schemeClr val="tx2"/>
                </a:solidFill>
                <a:latin typeface="HGP創英角ﾎﾟｯﾌﾟ体" panose="040B0A00000000000000" pitchFamily="50" charset="-128"/>
                <a:ea typeface="HGP創英角ﾎﾟｯﾌﾟ体" panose="040B0A00000000000000" pitchFamily="50" charset="-128"/>
              </a:rPr>
              <a:t>グループワーク③</a:t>
            </a:r>
            <a:br>
              <a:rPr lang="en-US" altLang="ja-JP" sz="4400">
                <a:solidFill>
                  <a:schemeClr val="tx2"/>
                </a:solidFill>
                <a:latin typeface="HGP創英角ﾎﾟｯﾌﾟ体" panose="040B0A00000000000000" pitchFamily="50" charset="-128"/>
                <a:ea typeface="HGP創英角ﾎﾟｯﾌﾟ体" panose="040B0A00000000000000" pitchFamily="50" charset="-128"/>
              </a:rPr>
            </a:br>
            <a:r>
              <a:rPr lang="ja-JP" altLang="en-US" sz="4400">
                <a:solidFill>
                  <a:schemeClr val="tx2"/>
                </a:solidFill>
                <a:latin typeface="HGP創英角ﾎﾟｯﾌﾟ体" panose="040B0A00000000000000" pitchFamily="50" charset="-128"/>
                <a:ea typeface="HGP創英角ﾎﾟｯﾌﾟ体" panose="040B0A00000000000000" pitchFamily="50" charset="-128"/>
              </a:rPr>
              <a:t>　　感染期に</a:t>
            </a:r>
            <a:r>
              <a:rPr lang="en-US" altLang="ja-JP" sz="4400">
                <a:solidFill>
                  <a:schemeClr val="tx2"/>
                </a:solidFill>
                <a:latin typeface="HGP創英角ﾎﾟｯﾌﾟ体" panose="040B0A00000000000000" pitchFamily="50" charset="-128"/>
                <a:ea typeface="HGP創英角ﾎﾟｯﾌﾟ体" panose="040B0A00000000000000" pitchFamily="50" charset="-128"/>
              </a:rPr>
              <a:t>ADL</a:t>
            </a:r>
            <a:r>
              <a:rPr lang="ja-JP" altLang="en-US" sz="4400">
                <a:solidFill>
                  <a:schemeClr val="tx2"/>
                </a:solidFill>
                <a:latin typeface="HGP創英角ﾎﾟｯﾌﾟ体" panose="040B0A00000000000000" pitchFamily="50" charset="-128"/>
                <a:ea typeface="HGP創英角ﾎﾟｯﾌﾟ体" panose="040B0A00000000000000" pitchFamily="50" charset="-128"/>
              </a:rPr>
              <a:t>を落とさない対策</a:t>
            </a:r>
          </a:p>
        </p:txBody>
      </p:sp>
      <p:sp>
        <p:nvSpPr>
          <p:cNvPr id="15" name="テキスト ボックス 14">
            <a:extLst>
              <a:ext uri="{FF2B5EF4-FFF2-40B4-BE49-F238E27FC236}">
                <a16:creationId xmlns:a16="http://schemas.microsoft.com/office/drawing/2014/main" id="{A8A577AF-34A7-7787-039F-B85553411CAA}"/>
              </a:ext>
            </a:extLst>
          </p:cNvPr>
          <p:cNvSpPr txBox="1"/>
          <p:nvPr/>
        </p:nvSpPr>
        <p:spPr>
          <a:xfrm>
            <a:off x="4267822" y="2015494"/>
            <a:ext cx="7477535" cy="707886"/>
          </a:xfrm>
          <a:prstGeom prst="rect">
            <a:avLst/>
          </a:prstGeom>
          <a:noFill/>
        </p:spPr>
        <p:txBody>
          <a:bodyPr wrap="square">
            <a:spAutoFit/>
          </a:bodyPr>
          <a:lstStyle/>
          <a:p>
            <a:r>
              <a:rPr lang="ja-JP" altLang="en-US" sz="2000"/>
              <a:t>少ない職員で業務縮小し、隔離で触れ合いも制限される</a:t>
            </a:r>
            <a:endParaRPr lang="en-US" altLang="ja-JP" sz="2000"/>
          </a:p>
          <a:p>
            <a:r>
              <a:rPr lang="ja-JP" altLang="en-US" sz="2000"/>
              <a:t>毎日に、入所者の方がなんだか無気力、さみし気・・</a:t>
            </a:r>
            <a:endParaRPr lang="en-US" altLang="ja-JP" sz="2000" b="1">
              <a:solidFill>
                <a:srgbClr val="FF0000"/>
              </a:solidFill>
            </a:endParaRPr>
          </a:p>
        </p:txBody>
      </p:sp>
      <p:sp>
        <p:nvSpPr>
          <p:cNvPr id="16" name="矢印: 下 15">
            <a:extLst>
              <a:ext uri="{FF2B5EF4-FFF2-40B4-BE49-F238E27FC236}">
                <a16:creationId xmlns:a16="http://schemas.microsoft.com/office/drawing/2014/main" id="{763F0E8D-ACA3-5559-FA79-71A2A383D030}"/>
              </a:ext>
            </a:extLst>
          </p:cNvPr>
          <p:cNvSpPr/>
          <p:nvPr/>
        </p:nvSpPr>
        <p:spPr>
          <a:xfrm>
            <a:off x="7333589" y="4932627"/>
            <a:ext cx="1663262" cy="4920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525EDDF-0932-6173-BFE4-A5832AA2D8FB}"/>
              </a:ext>
            </a:extLst>
          </p:cNvPr>
          <p:cNvSpPr txBox="1"/>
          <p:nvPr/>
        </p:nvSpPr>
        <p:spPr>
          <a:xfrm>
            <a:off x="4716896" y="5623222"/>
            <a:ext cx="6695685" cy="584775"/>
          </a:xfrm>
          <a:prstGeom prst="rect">
            <a:avLst/>
          </a:prstGeom>
          <a:solidFill>
            <a:schemeClr val="accent2">
              <a:lumMod val="40000"/>
              <a:lumOff val="60000"/>
            </a:schemeClr>
          </a:solidFill>
          <a:ln>
            <a:solidFill>
              <a:schemeClr val="tx1"/>
            </a:solidFill>
          </a:ln>
        </p:spPr>
        <p:txBody>
          <a:bodyPr wrap="square">
            <a:spAutoFit/>
          </a:bodyPr>
          <a:lstStyle/>
          <a:p>
            <a:r>
              <a:rPr lang="en-US" altLang="ja-JP" sz="3200" b="1">
                <a:solidFill>
                  <a:srgbClr val="FF0000"/>
                </a:solidFill>
              </a:rPr>
              <a:t>ADL</a:t>
            </a:r>
            <a:r>
              <a:rPr lang="ja-JP" altLang="en-US" sz="3200" b="1">
                <a:solidFill>
                  <a:srgbClr val="FF0000"/>
                </a:solidFill>
              </a:rPr>
              <a:t>を維持できる対策を考えよう！</a:t>
            </a:r>
            <a:endParaRPr lang="en-US" altLang="ja-JP" sz="3200" b="1">
              <a:solidFill>
                <a:srgbClr val="FF0000"/>
              </a:solidFill>
            </a:endParaRPr>
          </a:p>
        </p:txBody>
      </p:sp>
      <p:sp>
        <p:nvSpPr>
          <p:cNvPr id="18" name="四角形: 角を丸くする 17">
            <a:extLst>
              <a:ext uri="{FF2B5EF4-FFF2-40B4-BE49-F238E27FC236}">
                <a16:creationId xmlns:a16="http://schemas.microsoft.com/office/drawing/2014/main" id="{8C79727A-56B3-02E1-0B80-268782D47711}"/>
              </a:ext>
            </a:extLst>
          </p:cNvPr>
          <p:cNvSpPr/>
          <p:nvPr/>
        </p:nvSpPr>
        <p:spPr>
          <a:xfrm>
            <a:off x="4596555" y="2923802"/>
            <a:ext cx="7454412" cy="1840392"/>
          </a:xfrm>
          <a:prstGeom prst="round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Tree>
    <p:extLst>
      <p:ext uri="{BB962C8B-B14F-4D97-AF65-F5344CB8AC3E}">
        <p14:creationId xmlns:p14="http://schemas.microsoft.com/office/powerpoint/2010/main" val="856920387"/>
      </p:ext>
    </p:extLst>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F96027-E40A-B1A2-E831-74161A3939A7}"/>
              </a:ext>
            </a:extLst>
          </p:cNvPr>
          <p:cNvSpPr>
            <a:spLocks noGrp="1"/>
          </p:cNvSpPr>
          <p:nvPr>
            <p:ph type="title"/>
          </p:nvPr>
        </p:nvSpPr>
        <p:spPr>
          <a:xfrm>
            <a:off x="-98061" y="213726"/>
            <a:ext cx="9329609" cy="595468"/>
          </a:xfrm>
        </p:spPr>
        <p:txBody>
          <a:bodyPr>
            <a:normAutofit fontScale="90000"/>
          </a:bodyPr>
          <a:lstStyle/>
          <a:p>
            <a:pPr algn="ctr"/>
            <a:r>
              <a:rPr kumimoji="1" lang="ja-JP" altLang="en-US" sz="4800">
                <a:latin typeface="メイリオ" panose="020B0604030504040204" pitchFamily="50" charset="-128"/>
                <a:ea typeface="メイリオ" panose="020B0604030504040204" pitchFamily="50" charset="-128"/>
              </a:rPr>
              <a:t>日常生活動作（</a:t>
            </a:r>
            <a:r>
              <a:rPr kumimoji="1" lang="en-US" altLang="ja-JP" sz="4800">
                <a:latin typeface="メイリオ" panose="020B0604030504040204" pitchFamily="50" charset="-128"/>
                <a:ea typeface="メイリオ" panose="020B0604030504040204" pitchFamily="50" charset="-128"/>
              </a:rPr>
              <a:t>ADL)</a:t>
            </a:r>
            <a:r>
              <a:rPr kumimoji="1" lang="ja-JP" altLang="en-US" sz="4800">
                <a:latin typeface="メイリオ" panose="020B0604030504040204" pitchFamily="50" charset="-128"/>
                <a:ea typeface="メイリオ" panose="020B0604030504040204" pitchFamily="50" charset="-128"/>
              </a:rPr>
              <a:t>を考える視点</a:t>
            </a:r>
          </a:p>
        </p:txBody>
      </p:sp>
      <p:sp>
        <p:nvSpPr>
          <p:cNvPr id="3" name="テキスト ボックス 2">
            <a:extLst>
              <a:ext uri="{FF2B5EF4-FFF2-40B4-BE49-F238E27FC236}">
                <a16:creationId xmlns:a16="http://schemas.microsoft.com/office/drawing/2014/main" id="{9FF6085E-640A-D205-369B-1F2A92F08F45}"/>
              </a:ext>
            </a:extLst>
          </p:cNvPr>
          <p:cNvSpPr txBox="1"/>
          <p:nvPr/>
        </p:nvSpPr>
        <p:spPr>
          <a:xfrm>
            <a:off x="7247553" y="862706"/>
            <a:ext cx="4649373" cy="5316840"/>
          </a:xfrm>
          <a:prstGeom prst="rect">
            <a:avLst/>
          </a:prstGeom>
          <a:noFill/>
          <a:ln>
            <a:solidFill>
              <a:schemeClr val="tx1"/>
            </a:solidFill>
          </a:ln>
        </p:spPr>
        <p:txBody>
          <a:bodyPr wrap="square" rtlCol="0">
            <a:spAutoFit/>
          </a:bodyPr>
          <a:lstStyle/>
          <a:p>
            <a:pPr>
              <a:lnSpc>
                <a:spcPct val="150000"/>
              </a:lnSpc>
            </a:pPr>
            <a:r>
              <a:rPr kumimoji="1" lang="ja-JP" altLang="en-US" sz="2000" b="1">
                <a:solidFill>
                  <a:srgbClr val="FF0000"/>
                </a:solidFill>
                <a:latin typeface="メイリオ" panose="020B0604030504040204" pitchFamily="50" charset="-128"/>
                <a:ea typeface="メイリオ" panose="020B0604030504040204" pitchFamily="50" charset="-128"/>
              </a:rPr>
              <a:t>　</a:t>
            </a:r>
            <a:r>
              <a:rPr kumimoji="1" lang="ja-JP" altLang="en-US" sz="2800" b="1">
                <a:solidFill>
                  <a:srgbClr val="FF0000"/>
                </a:solidFill>
                <a:latin typeface="メイリオ" panose="020B0604030504040204" pitchFamily="50" charset="-128"/>
                <a:ea typeface="メイリオ" panose="020B0604030504040204" pitchFamily="50" charset="-128"/>
              </a:rPr>
              <a:t>「生活全体の活性化」</a:t>
            </a:r>
            <a:endParaRPr kumimoji="1" lang="en-US" altLang="ja-JP" sz="2800" b="1">
              <a:solidFill>
                <a:srgbClr val="FF0000"/>
              </a:solidFill>
              <a:latin typeface="メイリオ" panose="020B0604030504040204" pitchFamily="50" charset="-128"/>
              <a:ea typeface="メイリオ" panose="020B0604030504040204" pitchFamily="50" charset="-128"/>
            </a:endParaRPr>
          </a:p>
          <a:p>
            <a:pPr>
              <a:lnSpc>
                <a:spcPct val="150000"/>
              </a:lnSpc>
            </a:pPr>
            <a:endParaRPr kumimoji="1" lang="en-US" altLang="ja-JP" sz="2000">
              <a:latin typeface="メイリオ" panose="020B0604030504040204" pitchFamily="50" charset="-128"/>
              <a:ea typeface="メイリオ" panose="020B0604030504040204" pitchFamily="50" charset="-128"/>
            </a:endParaRPr>
          </a:p>
          <a:p>
            <a:pPr>
              <a:lnSpc>
                <a:spcPct val="150000"/>
              </a:lnSpc>
            </a:pPr>
            <a:r>
              <a:rPr kumimoji="1" lang="ja-JP" altLang="en-US" sz="2000">
                <a:latin typeface="メイリオ" panose="020B0604030504040204" pitchFamily="50" charset="-128"/>
                <a:ea typeface="メイリオ" panose="020B0604030504040204" pitchFamily="50" charset="-128"/>
              </a:rPr>
              <a:t>　</a:t>
            </a:r>
            <a:r>
              <a:rPr kumimoji="1" lang="ja-JP" altLang="en-US" sz="2000" b="1">
                <a:latin typeface="メイリオ" panose="020B0604030504040204" pitchFamily="50" charset="-128"/>
                <a:ea typeface="メイリオ" panose="020B0604030504040204" pitchFamily="50" charset="-128"/>
              </a:rPr>
              <a:t>覚醒しているなら座位へ</a:t>
            </a:r>
            <a:endParaRPr kumimoji="1" lang="en-US" altLang="ja-JP" sz="2000" b="1">
              <a:latin typeface="メイリオ" panose="020B0604030504040204" pitchFamily="50" charset="-128"/>
              <a:ea typeface="メイリオ" panose="020B0604030504040204" pitchFamily="50" charset="-128"/>
            </a:endParaRPr>
          </a:p>
          <a:p>
            <a:pPr>
              <a:lnSpc>
                <a:spcPct val="150000"/>
              </a:lnSpc>
            </a:pPr>
            <a:r>
              <a:rPr kumimoji="1" lang="ja-JP" altLang="en-US" sz="2000" b="1">
                <a:latin typeface="メイリオ" panose="020B0604030504040204" pitchFamily="50" charset="-128"/>
                <a:ea typeface="メイリオ" panose="020B0604030504040204" pitchFamily="50" charset="-128"/>
              </a:rPr>
              <a:t>　　　　↓</a:t>
            </a:r>
            <a:endParaRPr kumimoji="1" lang="en-US" altLang="ja-JP" sz="2000" b="1">
              <a:latin typeface="メイリオ" panose="020B0604030504040204" pitchFamily="50" charset="-128"/>
              <a:ea typeface="メイリオ" panose="020B0604030504040204" pitchFamily="50" charset="-128"/>
            </a:endParaRPr>
          </a:p>
          <a:p>
            <a:pPr>
              <a:lnSpc>
                <a:spcPct val="150000"/>
              </a:lnSpc>
            </a:pPr>
            <a:r>
              <a:rPr kumimoji="1" lang="ja-JP" altLang="en-US" sz="2000" b="1">
                <a:latin typeface="メイリオ" panose="020B0604030504040204" pitchFamily="50" charset="-128"/>
                <a:ea typeface="メイリオ" panose="020B0604030504040204" pitchFamily="50" charset="-128"/>
              </a:rPr>
              <a:t>　座れるなら立位へ</a:t>
            </a:r>
            <a:endParaRPr kumimoji="1" lang="en-US" altLang="ja-JP" sz="2000" b="1">
              <a:latin typeface="メイリオ" panose="020B0604030504040204" pitchFamily="50" charset="-128"/>
              <a:ea typeface="メイリオ" panose="020B0604030504040204" pitchFamily="50" charset="-128"/>
            </a:endParaRPr>
          </a:p>
          <a:p>
            <a:pPr>
              <a:lnSpc>
                <a:spcPct val="150000"/>
              </a:lnSpc>
            </a:pPr>
            <a:r>
              <a:rPr kumimoji="1" lang="ja-JP" altLang="en-US" sz="2000" b="1">
                <a:latin typeface="メイリオ" panose="020B0604030504040204" pitchFamily="50" charset="-128"/>
                <a:ea typeface="メイリオ" panose="020B0604030504040204" pitchFamily="50" charset="-128"/>
              </a:rPr>
              <a:t>　　　　↓</a:t>
            </a:r>
            <a:endParaRPr kumimoji="1" lang="en-US" altLang="ja-JP" sz="2000" b="1">
              <a:latin typeface="メイリオ" panose="020B0604030504040204" pitchFamily="50" charset="-128"/>
              <a:ea typeface="メイリオ" panose="020B0604030504040204" pitchFamily="50" charset="-128"/>
            </a:endParaRPr>
          </a:p>
          <a:p>
            <a:pPr>
              <a:lnSpc>
                <a:spcPct val="150000"/>
              </a:lnSpc>
            </a:pPr>
            <a:r>
              <a:rPr kumimoji="1" lang="ja-JP" altLang="en-US" sz="2000" b="1">
                <a:latin typeface="メイリオ" panose="020B0604030504040204" pitchFamily="50" charset="-128"/>
                <a:ea typeface="メイリオ" panose="020B0604030504040204" pitchFamily="50" charset="-128"/>
              </a:rPr>
              <a:t>　立てるなら歩行へ</a:t>
            </a:r>
            <a:endParaRPr kumimoji="1" lang="en-US" altLang="ja-JP" sz="2000" b="1">
              <a:latin typeface="メイリオ" panose="020B0604030504040204" pitchFamily="50" charset="-128"/>
              <a:ea typeface="メイリオ" panose="020B0604030504040204" pitchFamily="50" charset="-128"/>
            </a:endParaRPr>
          </a:p>
          <a:p>
            <a:pPr>
              <a:lnSpc>
                <a:spcPct val="150000"/>
              </a:lnSpc>
            </a:pPr>
            <a:r>
              <a:rPr kumimoji="1" lang="ja-JP" altLang="en-US" sz="2000" b="1">
                <a:latin typeface="メイリオ" panose="020B0604030504040204" pitchFamily="50" charset="-128"/>
                <a:ea typeface="メイリオ" panose="020B0604030504040204" pitchFamily="50" charset="-128"/>
              </a:rPr>
              <a:t>　　　　↓</a:t>
            </a:r>
            <a:endParaRPr kumimoji="1" lang="en-US" altLang="ja-JP" sz="2000" b="1">
              <a:latin typeface="メイリオ" panose="020B0604030504040204" pitchFamily="50" charset="-128"/>
              <a:ea typeface="メイリオ" panose="020B0604030504040204" pitchFamily="50" charset="-128"/>
            </a:endParaRPr>
          </a:p>
          <a:p>
            <a:pPr>
              <a:lnSpc>
                <a:spcPct val="150000"/>
              </a:lnSpc>
            </a:pPr>
            <a:r>
              <a:rPr kumimoji="1" lang="ja-JP" altLang="en-US" sz="2000" b="1">
                <a:latin typeface="メイリオ" panose="020B0604030504040204" pitchFamily="50" charset="-128"/>
                <a:ea typeface="メイリオ" panose="020B0604030504040204" pitchFamily="50" charset="-128"/>
              </a:rPr>
              <a:t>　歩けるなら次の活動へ</a:t>
            </a:r>
            <a:endParaRPr kumimoji="1" lang="en-US" altLang="ja-JP" sz="2000" b="1">
              <a:latin typeface="メイリオ" panose="020B0604030504040204" pitchFamily="50" charset="-128"/>
              <a:ea typeface="メイリオ" panose="020B0604030504040204" pitchFamily="50" charset="-128"/>
            </a:endParaRPr>
          </a:p>
          <a:p>
            <a:pPr>
              <a:lnSpc>
                <a:spcPct val="150000"/>
              </a:lnSpc>
            </a:pPr>
            <a:r>
              <a:rPr kumimoji="1" lang="ja-JP" altLang="en-US" sz="2000" b="1">
                <a:latin typeface="メイリオ" panose="020B0604030504040204" pitchFamily="50" charset="-128"/>
                <a:ea typeface="メイリオ" panose="020B0604030504040204" pitchFamily="50" charset="-128"/>
              </a:rPr>
              <a:t>　　　　↓</a:t>
            </a:r>
            <a:endParaRPr kumimoji="1" lang="en-US" altLang="ja-JP" sz="2000" b="1">
              <a:latin typeface="メイリオ" panose="020B0604030504040204" pitchFamily="50" charset="-128"/>
              <a:ea typeface="メイリオ" panose="020B0604030504040204" pitchFamily="50" charset="-128"/>
            </a:endParaRPr>
          </a:p>
          <a:p>
            <a:pPr>
              <a:lnSpc>
                <a:spcPct val="150000"/>
              </a:lnSpc>
            </a:pPr>
            <a:r>
              <a:rPr kumimoji="1" lang="ja-JP" altLang="en-US" sz="2000" b="1">
                <a:latin typeface="メイリオ" panose="020B0604030504040204" pitchFamily="50" charset="-128"/>
                <a:ea typeface="メイリオ" panose="020B0604030504040204" pitchFamily="50" charset="-128"/>
              </a:rPr>
              <a:t>　当たり前に行う自発的な活動へ</a:t>
            </a:r>
          </a:p>
        </p:txBody>
      </p:sp>
      <p:sp>
        <p:nvSpPr>
          <p:cNvPr id="12" name="テキスト ボックス 11">
            <a:extLst>
              <a:ext uri="{FF2B5EF4-FFF2-40B4-BE49-F238E27FC236}">
                <a16:creationId xmlns:a16="http://schemas.microsoft.com/office/drawing/2014/main" id="{21C154D2-7A1B-2A95-F312-64DBD10C0960}"/>
              </a:ext>
            </a:extLst>
          </p:cNvPr>
          <p:cNvSpPr txBox="1"/>
          <p:nvPr/>
        </p:nvSpPr>
        <p:spPr>
          <a:xfrm>
            <a:off x="2851256" y="5687762"/>
            <a:ext cx="877163" cy="646331"/>
          </a:xfrm>
          <a:prstGeom prst="rect">
            <a:avLst/>
          </a:prstGeom>
          <a:solidFill>
            <a:schemeClr val="accent4">
              <a:lumMod val="20000"/>
              <a:lumOff val="80000"/>
            </a:schemeClr>
          </a:solidFill>
          <a:ln>
            <a:solidFill>
              <a:srgbClr val="FF0000"/>
            </a:solidFill>
          </a:ln>
        </p:spPr>
        <p:txBody>
          <a:bodyPr wrap="none" rtlCol="0">
            <a:spAutoFit/>
          </a:bodyPr>
          <a:lstStyle/>
          <a:p>
            <a:r>
              <a:rPr kumimoji="1" lang="ja-JP" altLang="en-US" b="1">
                <a:solidFill>
                  <a:srgbClr val="FF0000"/>
                </a:solidFill>
                <a:latin typeface="メイリオ" panose="020B0604030504040204" pitchFamily="50" charset="-128"/>
                <a:ea typeface="メイリオ" panose="020B0604030504040204" pitchFamily="50" charset="-128"/>
              </a:rPr>
              <a:t>自分事</a:t>
            </a:r>
            <a:endParaRPr kumimoji="1" lang="en-US" altLang="ja-JP" b="1">
              <a:solidFill>
                <a:srgbClr val="FF0000"/>
              </a:solidFill>
              <a:latin typeface="メイリオ" panose="020B0604030504040204" pitchFamily="50" charset="-128"/>
              <a:ea typeface="メイリオ" panose="020B0604030504040204" pitchFamily="50" charset="-128"/>
            </a:endParaRPr>
          </a:p>
          <a:p>
            <a:r>
              <a:rPr kumimoji="1" lang="ja-JP" altLang="en-US" b="1">
                <a:solidFill>
                  <a:srgbClr val="FF0000"/>
                </a:solidFill>
                <a:latin typeface="メイリオ" panose="020B0604030504040204" pitchFamily="50" charset="-128"/>
                <a:ea typeface="メイリオ" panose="020B0604030504040204" pitchFamily="50" charset="-128"/>
              </a:rPr>
              <a:t>習慣化</a:t>
            </a:r>
          </a:p>
        </p:txBody>
      </p:sp>
      <p:graphicFrame>
        <p:nvGraphicFramePr>
          <p:cNvPr id="14" name="図表 13">
            <a:extLst>
              <a:ext uri="{FF2B5EF4-FFF2-40B4-BE49-F238E27FC236}">
                <a16:creationId xmlns:a16="http://schemas.microsoft.com/office/drawing/2014/main" id="{31752106-9CDA-25D6-A2FC-A50A018E1D16}"/>
              </a:ext>
            </a:extLst>
          </p:cNvPr>
          <p:cNvGraphicFramePr/>
          <p:nvPr/>
        </p:nvGraphicFramePr>
        <p:xfrm>
          <a:off x="-954907" y="982494"/>
          <a:ext cx="8114464" cy="5028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テキスト ボックス 14">
            <a:extLst>
              <a:ext uri="{FF2B5EF4-FFF2-40B4-BE49-F238E27FC236}">
                <a16:creationId xmlns:a16="http://schemas.microsoft.com/office/drawing/2014/main" id="{7168D380-E8CF-4157-0CDA-C1530F7BE35F}"/>
              </a:ext>
            </a:extLst>
          </p:cNvPr>
          <p:cNvSpPr txBox="1"/>
          <p:nvPr/>
        </p:nvSpPr>
        <p:spPr>
          <a:xfrm>
            <a:off x="3289838" y="3675116"/>
            <a:ext cx="877163" cy="369332"/>
          </a:xfrm>
          <a:prstGeom prst="rect">
            <a:avLst/>
          </a:prstGeom>
          <a:solidFill>
            <a:schemeClr val="accent4">
              <a:lumMod val="20000"/>
              <a:lumOff val="80000"/>
            </a:schemeClr>
          </a:solidFill>
          <a:ln>
            <a:solidFill>
              <a:srgbClr val="FF0000"/>
            </a:solidFill>
          </a:ln>
        </p:spPr>
        <p:txBody>
          <a:bodyPr wrap="none" rtlCol="0">
            <a:spAutoFit/>
          </a:bodyPr>
          <a:lstStyle/>
          <a:p>
            <a:r>
              <a:rPr kumimoji="1" lang="ja-JP" altLang="en-US" b="1">
                <a:solidFill>
                  <a:srgbClr val="FF0000"/>
                </a:solidFill>
                <a:latin typeface="メイリオ" panose="020B0604030504040204" pitchFamily="50" charset="-128"/>
                <a:ea typeface="メイリオ" panose="020B0604030504040204" pitchFamily="50" charset="-128"/>
              </a:rPr>
              <a:t>自発的</a:t>
            </a:r>
          </a:p>
        </p:txBody>
      </p:sp>
      <p:sp>
        <p:nvSpPr>
          <p:cNvPr id="16" name="テキスト ボックス 15">
            <a:extLst>
              <a:ext uri="{FF2B5EF4-FFF2-40B4-BE49-F238E27FC236}">
                <a16:creationId xmlns:a16="http://schemas.microsoft.com/office/drawing/2014/main" id="{EA234635-485A-BA48-E9F8-DD537BBFE86C}"/>
              </a:ext>
            </a:extLst>
          </p:cNvPr>
          <p:cNvSpPr txBox="1"/>
          <p:nvPr/>
        </p:nvSpPr>
        <p:spPr>
          <a:xfrm>
            <a:off x="2231929" y="2833727"/>
            <a:ext cx="646331" cy="369332"/>
          </a:xfrm>
          <a:prstGeom prst="rect">
            <a:avLst/>
          </a:prstGeom>
          <a:solidFill>
            <a:schemeClr val="accent4">
              <a:lumMod val="20000"/>
              <a:lumOff val="80000"/>
            </a:schemeClr>
          </a:solidFill>
          <a:ln>
            <a:solidFill>
              <a:srgbClr val="FF0000"/>
            </a:solidFill>
          </a:ln>
        </p:spPr>
        <p:txBody>
          <a:bodyPr wrap="none" rtlCol="0">
            <a:spAutoFit/>
          </a:bodyPr>
          <a:lstStyle/>
          <a:p>
            <a:r>
              <a:rPr kumimoji="1" lang="ja-JP" altLang="en-US" b="1">
                <a:solidFill>
                  <a:srgbClr val="FF0000"/>
                </a:solidFill>
                <a:latin typeface="メイリオ" panose="020B0604030504040204" pitchFamily="50" charset="-128"/>
                <a:ea typeface="メイリオ" panose="020B0604030504040204" pitchFamily="50" charset="-128"/>
              </a:rPr>
              <a:t>意欲</a:t>
            </a:r>
          </a:p>
        </p:txBody>
      </p:sp>
    </p:spTree>
    <p:extLst>
      <p:ext uri="{BB962C8B-B14F-4D97-AF65-F5344CB8AC3E}">
        <p14:creationId xmlns:p14="http://schemas.microsoft.com/office/powerpoint/2010/main" val="367607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E7D3929C-ACD1-5CD6-AD13-66DCBEA38F99}"/>
              </a:ext>
            </a:extLst>
          </p:cNvPr>
          <p:cNvSpPr/>
          <p:nvPr/>
        </p:nvSpPr>
        <p:spPr>
          <a:xfrm>
            <a:off x="2261767" y="2980345"/>
            <a:ext cx="1620000" cy="504000"/>
          </a:xfrm>
          <a:prstGeom prst="roundRect">
            <a:avLst/>
          </a:prstGeom>
          <a:no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起き上がり</a:t>
            </a:r>
          </a:p>
        </p:txBody>
      </p:sp>
      <p:sp>
        <p:nvSpPr>
          <p:cNvPr id="4" name="四角形: 角を丸くする 3">
            <a:extLst>
              <a:ext uri="{FF2B5EF4-FFF2-40B4-BE49-F238E27FC236}">
                <a16:creationId xmlns:a16="http://schemas.microsoft.com/office/drawing/2014/main" id="{A87FF200-4C5C-5415-054A-8C113CFE731B}"/>
              </a:ext>
            </a:extLst>
          </p:cNvPr>
          <p:cNvSpPr/>
          <p:nvPr/>
        </p:nvSpPr>
        <p:spPr>
          <a:xfrm>
            <a:off x="7659356" y="5690430"/>
            <a:ext cx="1620000" cy="50400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移動</a:t>
            </a:r>
          </a:p>
        </p:txBody>
      </p:sp>
      <p:sp>
        <p:nvSpPr>
          <p:cNvPr id="5" name="四角形: 角を丸くする 4">
            <a:extLst>
              <a:ext uri="{FF2B5EF4-FFF2-40B4-BE49-F238E27FC236}">
                <a16:creationId xmlns:a16="http://schemas.microsoft.com/office/drawing/2014/main" id="{FD3F0216-49E4-8A90-3FD6-380DA2E06CD7}"/>
              </a:ext>
            </a:extLst>
          </p:cNvPr>
          <p:cNvSpPr/>
          <p:nvPr/>
        </p:nvSpPr>
        <p:spPr>
          <a:xfrm>
            <a:off x="7659356" y="5049941"/>
            <a:ext cx="1620000" cy="50400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入浴</a:t>
            </a:r>
          </a:p>
        </p:txBody>
      </p:sp>
      <p:sp>
        <p:nvSpPr>
          <p:cNvPr id="6" name="四角形: 角を丸くする 5">
            <a:extLst>
              <a:ext uri="{FF2B5EF4-FFF2-40B4-BE49-F238E27FC236}">
                <a16:creationId xmlns:a16="http://schemas.microsoft.com/office/drawing/2014/main" id="{9CF7311D-0F77-C61B-75A3-53B74ECDE93B}"/>
              </a:ext>
            </a:extLst>
          </p:cNvPr>
          <p:cNvSpPr/>
          <p:nvPr/>
        </p:nvSpPr>
        <p:spPr>
          <a:xfrm>
            <a:off x="7654346" y="4428588"/>
            <a:ext cx="1620000" cy="50400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排泄</a:t>
            </a:r>
          </a:p>
        </p:txBody>
      </p:sp>
      <p:sp>
        <p:nvSpPr>
          <p:cNvPr id="7" name="四角形: 角を丸くする 6">
            <a:extLst>
              <a:ext uri="{FF2B5EF4-FFF2-40B4-BE49-F238E27FC236}">
                <a16:creationId xmlns:a16="http://schemas.microsoft.com/office/drawing/2014/main" id="{2587D59A-A654-1A53-0262-08BA4B0059EE}"/>
              </a:ext>
            </a:extLst>
          </p:cNvPr>
          <p:cNvSpPr/>
          <p:nvPr/>
        </p:nvSpPr>
        <p:spPr>
          <a:xfrm>
            <a:off x="7626729" y="3809807"/>
            <a:ext cx="1620000" cy="50400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更衣</a:t>
            </a:r>
          </a:p>
        </p:txBody>
      </p:sp>
      <p:sp>
        <p:nvSpPr>
          <p:cNvPr id="8" name="四角形: 角を丸くする 7">
            <a:extLst>
              <a:ext uri="{FF2B5EF4-FFF2-40B4-BE49-F238E27FC236}">
                <a16:creationId xmlns:a16="http://schemas.microsoft.com/office/drawing/2014/main" id="{B44BB160-7EC8-40BA-3DB6-BF3707C46BE9}"/>
              </a:ext>
            </a:extLst>
          </p:cNvPr>
          <p:cNvSpPr/>
          <p:nvPr/>
        </p:nvSpPr>
        <p:spPr>
          <a:xfrm>
            <a:off x="7579071" y="3213049"/>
            <a:ext cx="1620000" cy="50400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整容</a:t>
            </a:r>
          </a:p>
        </p:txBody>
      </p:sp>
      <p:sp>
        <p:nvSpPr>
          <p:cNvPr id="9" name="四角形: 角を丸くする 8">
            <a:extLst>
              <a:ext uri="{FF2B5EF4-FFF2-40B4-BE49-F238E27FC236}">
                <a16:creationId xmlns:a16="http://schemas.microsoft.com/office/drawing/2014/main" id="{B11034D6-4FC8-95A4-9A49-23046900B045}"/>
              </a:ext>
            </a:extLst>
          </p:cNvPr>
          <p:cNvSpPr/>
          <p:nvPr/>
        </p:nvSpPr>
        <p:spPr>
          <a:xfrm>
            <a:off x="7579071" y="2610992"/>
            <a:ext cx="1620000" cy="50400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食事</a:t>
            </a:r>
          </a:p>
        </p:txBody>
      </p:sp>
      <p:sp>
        <p:nvSpPr>
          <p:cNvPr id="10" name="四角形: 角を丸くする 9">
            <a:extLst>
              <a:ext uri="{FF2B5EF4-FFF2-40B4-BE49-F238E27FC236}">
                <a16:creationId xmlns:a16="http://schemas.microsoft.com/office/drawing/2014/main" id="{954425DC-6547-4706-496C-1BD2BF6474F1}"/>
              </a:ext>
            </a:extLst>
          </p:cNvPr>
          <p:cNvSpPr/>
          <p:nvPr/>
        </p:nvSpPr>
        <p:spPr>
          <a:xfrm>
            <a:off x="2250455" y="4232958"/>
            <a:ext cx="1620000" cy="504000"/>
          </a:xfrm>
          <a:prstGeom prst="roundRect">
            <a:avLst/>
          </a:prstGeom>
          <a:noFill/>
          <a:ln w="190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起立</a:t>
            </a:r>
          </a:p>
        </p:txBody>
      </p:sp>
      <p:sp>
        <p:nvSpPr>
          <p:cNvPr id="11" name="四角形: 角を丸くする 10">
            <a:extLst>
              <a:ext uri="{FF2B5EF4-FFF2-40B4-BE49-F238E27FC236}">
                <a16:creationId xmlns:a16="http://schemas.microsoft.com/office/drawing/2014/main" id="{3157213D-8B7B-7C65-7F01-3171448977C3}"/>
              </a:ext>
            </a:extLst>
          </p:cNvPr>
          <p:cNvSpPr/>
          <p:nvPr/>
        </p:nvSpPr>
        <p:spPr>
          <a:xfrm>
            <a:off x="2250455" y="4876217"/>
            <a:ext cx="1620000" cy="504000"/>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移乗</a:t>
            </a:r>
          </a:p>
        </p:txBody>
      </p:sp>
      <p:sp>
        <p:nvSpPr>
          <p:cNvPr id="13" name="四角形: 角を丸くする 12">
            <a:extLst>
              <a:ext uri="{FF2B5EF4-FFF2-40B4-BE49-F238E27FC236}">
                <a16:creationId xmlns:a16="http://schemas.microsoft.com/office/drawing/2014/main" id="{124E3173-E687-E426-B145-7DA1A711178C}"/>
              </a:ext>
            </a:extLst>
          </p:cNvPr>
          <p:cNvSpPr/>
          <p:nvPr/>
        </p:nvSpPr>
        <p:spPr>
          <a:xfrm>
            <a:off x="2261767" y="3577103"/>
            <a:ext cx="1620000" cy="504000"/>
          </a:xfrm>
          <a:prstGeom prst="roundRect">
            <a:avLst/>
          </a:prstGeom>
          <a:noFill/>
          <a:ln w="190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坐位</a:t>
            </a:r>
          </a:p>
        </p:txBody>
      </p:sp>
      <p:sp>
        <p:nvSpPr>
          <p:cNvPr id="14" name="四角形: 角を丸くする 13">
            <a:extLst>
              <a:ext uri="{FF2B5EF4-FFF2-40B4-BE49-F238E27FC236}">
                <a16:creationId xmlns:a16="http://schemas.microsoft.com/office/drawing/2014/main" id="{F3313893-77FC-F1F8-8226-61F9FDC53435}"/>
              </a:ext>
            </a:extLst>
          </p:cNvPr>
          <p:cNvSpPr/>
          <p:nvPr/>
        </p:nvSpPr>
        <p:spPr>
          <a:xfrm>
            <a:off x="2239143" y="5533749"/>
            <a:ext cx="1620000" cy="504000"/>
          </a:xfrm>
          <a:prstGeom prst="round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立位</a:t>
            </a:r>
          </a:p>
        </p:txBody>
      </p:sp>
      <p:sp>
        <p:nvSpPr>
          <p:cNvPr id="15" name="四角形: 角を丸くする 14">
            <a:extLst>
              <a:ext uri="{FF2B5EF4-FFF2-40B4-BE49-F238E27FC236}">
                <a16:creationId xmlns:a16="http://schemas.microsoft.com/office/drawing/2014/main" id="{6BC23903-2FEA-A884-81FC-A17752B54AEF}"/>
              </a:ext>
            </a:extLst>
          </p:cNvPr>
          <p:cNvSpPr/>
          <p:nvPr/>
        </p:nvSpPr>
        <p:spPr>
          <a:xfrm>
            <a:off x="2214694" y="6177229"/>
            <a:ext cx="1620000" cy="504000"/>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メイリオ" panose="020B0604030504040204" pitchFamily="50" charset="-128"/>
                <a:ea typeface="メイリオ" panose="020B0604030504040204" pitchFamily="50" charset="-128"/>
              </a:rPr>
              <a:t>歩行</a:t>
            </a:r>
          </a:p>
        </p:txBody>
      </p:sp>
      <p:grpSp>
        <p:nvGrpSpPr>
          <p:cNvPr id="34" name="グループ化 33">
            <a:extLst>
              <a:ext uri="{FF2B5EF4-FFF2-40B4-BE49-F238E27FC236}">
                <a16:creationId xmlns:a16="http://schemas.microsoft.com/office/drawing/2014/main" id="{8A8853E0-2B79-ADF9-5383-C2147DE7C9C9}"/>
              </a:ext>
            </a:extLst>
          </p:cNvPr>
          <p:cNvGrpSpPr/>
          <p:nvPr/>
        </p:nvGrpSpPr>
        <p:grpSpPr>
          <a:xfrm>
            <a:off x="3881767" y="2862992"/>
            <a:ext cx="3777589" cy="3079438"/>
            <a:chOff x="3881767" y="2862992"/>
            <a:chExt cx="3777589" cy="3079438"/>
          </a:xfrm>
        </p:grpSpPr>
        <p:cxnSp>
          <p:nvCxnSpPr>
            <p:cNvPr id="27" name="直線コネクタ 26">
              <a:extLst>
                <a:ext uri="{FF2B5EF4-FFF2-40B4-BE49-F238E27FC236}">
                  <a16:creationId xmlns:a16="http://schemas.microsoft.com/office/drawing/2014/main" id="{C524B054-0384-7D99-FCB0-48113781BB43}"/>
                </a:ext>
              </a:extLst>
            </p:cNvPr>
            <p:cNvCxnSpPr>
              <a:stCxn id="3" idx="3"/>
              <a:endCxn id="6" idx="1"/>
            </p:cNvCxnSpPr>
            <p:nvPr/>
          </p:nvCxnSpPr>
          <p:spPr>
            <a:xfrm>
              <a:off x="3881767" y="3232345"/>
              <a:ext cx="3772579" cy="1448243"/>
            </a:xfrm>
            <a:prstGeom prst="line">
              <a:avLst/>
            </a:prstGeom>
            <a:ln w="190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1A3ECB59-B6FE-FDB9-5038-A6AFCB3AD035}"/>
                </a:ext>
              </a:extLst>
            </p:cNvPr>
            <p:cNvCxnSpPr>
              <a:stCxn id="3" idx="3"/>
              <a:endCxn id="9" idx="1"/>
            </p:cNvCxnSpPr>
            <p:nvPr/>
          </p:nvCxnSpPr>
          <p:spPr>
            <a:xfrm flipV="1">
              <a:off x="3881767" y="2862992"/>
              <a:ext cx="3697304" cy="369353"/>
            </a:xfrm>
            <a:prstGeom prst="line">
              <a:avLst/>
            </a:prstGeom>
            <a:ln w="190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2CD4EEAE-AB91-31BD-25DF-2CD1C82DAA44}"/>
                </a:ext>
              </a:extLst>
            </p:cNvPr>
            <p:cNvCxnSpPr>
              <a:stCxn id="3" idx="3"/>
              <a:endCxn id="8" idx="1"/>
            </p:cNvCxnSpPr>
            <p:nvPr/>
          </p:nvCxnSpPr>
          <p:spPr>
            <a:xfrm>
              <a:off x="3881767" y="3232345"/>
              <a:ext cx="3697304" cy="232704"/>
            </a:xfrm>
            <a:prstGeom prst="line">
              <a:avLst/>
            </a:prstGeom>
            <a:ln w="190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02FAE1C7-EB20-E933-1631-7917A42DE9FA}"/>
                </a:ext>
              </a:extLst>
            </p:cNvPr>
            <p:cNvCxnSpPr>
              <a:stCxn id="3" idx="3"/>
              <a:endCxn id="7" idx="1"/>
            </p:cNvCxnSpPr>
            <p:nvPr/>
          </p:nvCxnSpPr>
          <p:spPr>
            <a:xfrm>
              <a:off x="3881767" y="3232345"/>
              <a:ext cx="3744962" cy="829462"/>
            </a:xfrm>
            <a:prstGeom prst="line">
              <a:avLst/>
            </a:prstGeom>
            <a:ln w="190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29" name="直線コネクタ 28">
              <a:extLst>
                <a:ext uri="{FF2B5EF4-FFF2-40B4-BE49-F238E27FC236}">
                  <a16:creationId xmlns:a16="http://schemas.microsoft.com/office/drawing/2014/main" id="{97997C14-AE91-0099-70EC-B5C1A6275D7A}"/>
                </a:ext>
              </a:extLst>
            </p:cNvPr>
            <p:cNvCxnSpPr>
              <a:stCxn id="3" idx="3"/>
              <a:endCxn id="5" idx="1"/>
            </p:cNvCxnSpPr>
            <p:nvPr/>
          </p:nvCxnSpPr>
          <p:spPr>
            <a:xfrm>
              <a:off x="3881767" y="3232345"/>
              <a:ext cx="3777589" cy="2069596"/>
            </a:xfrm>
            <a:prstGeom prst="line">
              <a:avLst/>
            </a:prstGeom>
            <a:ln w="19050">
              <a:solidFill>
                <a:schemeClr val="accent6">
                  <a:lumMod val="75000"/>
                </a:schemeClr>
              </a:solidFill>
            </a:ln>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EC7EC613-07F1-8B44-E5D9-35741A1D6E41}"/>
                </a:ext>
              </a:extLst>
            </p:cNvPr>
            <p:cNvCxnSpPr>
              <a:stCxn id="3" idx="3"/>
              <a:endCxn id="4" idx="1"/>
            </p:cNvCxnSpPr>
            <p:nvPr/>
          </p:nvCxnSpPr>
          <p:spPr>
            <a:xfrm>
              <a:off x="3881767" y="3232345"/>
              <a:ext cx="3777589" cy="2710085"/>
            </a:xfrm>
            <a:prstGeom prst="line">
              <a:avLst/>
            </a:prstGeom>
            <a:ln w="1905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grpSp>
        <p:nvGrpSpPr>
          <p:cNvPr id="36" name="グループ化 35">
            <a:extLst>
              <a:ext uri="{FF2B5EF4-FFF2-40B4-BE49-F238E27FC236}">
                <a16:creationId xmlns:a16="http://schemas.microsoft.com/office/drawing/2014/main" id="{5903E72D-0B3A-573B-DC81-BC4C3AE91E73}"/>
              </a:ext>
            </a:extLst>
          </p:cNvPr>
          <p:cNvGrpSpPr/>
          <p:nvPr/>
        </p:nvGrpSpPr>
        <p:grpSpPr>
          <a:xfrm>
            <a:off x="3881767" y="2862992"/>
            <a:ext cx="3777589" cy="2438949"/>
            <a:chOff x="3881767" y="2862992"/>
            <a:chExt cx="3777589" cy="2438949"/>
          </a:xfrm>
        </p:grpSpPr>
        <p:cxnSp>
          <p:nvCxnSpPr>
            <p:cNvPr id="37" name="直線コネクタ 36">
              <a:extLst>
                <a:ext uri="{FF2B5EF4-FFF2-40B4-BE49-F238E27FC236}">
                  <a16:creationId xmlns:a16="http://schemas.microsoft.com/office/drawing/2014/main" id="{106B541B-9552-D6B2-739B-4AB20329B430}"/>
                </a:ext>
              </a:extLst>
            </p:cNvPr>
            <p:cNvCxnSpPr>
              <a:stCxn id="13" idx="3"/>
              <a:endCxn id="7" idx="1"/>
            </p:cNvCxnSpPr>
            <p:nvPr/>
          </p:nvCxnSpPr>
          <p:spPr>
            <a:xfrm>
              <a:off x="3881767" y="3829103"/>
              <a:ext cx="3744962" cy="232704"/>
            </a:xfrm>
            <a:prstGeom prst="line">
              <a:avLst/>
            </a:prstGeom>
            <a:ln w="19050">
              <a:solidFill>
                <a:schemeClr val="accent5">
                  <a:lumMod val="75000"/>
                </a:schemeClr>
              </a:solidFill>
            </a:ln>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69AA2770-35C6-6BF1-ADE5-D27006ACDEEA}"/>
                </a:ext>
              </a:extLst>
            </p:cNvPr>
            <p:cNvCxnSpPr>
              <a:stCxn id="13" idx="3"/>
              <a:endCxn id="9" idx="1"/>
            </p:cNvCxnSpPr>
            <p:nvPr/>
          </p:nvCxnSpPr>
          <p:spPr>
            <a:xfrm flipV="1">
              <a:off x="3881767" y="2862992"/>
              <a:ext cx="3697304" cy="966111"/>
            </a:xfrm>
            <a:prstGeom prst="line">
              <a:avLst/>
            </a:prstGeom>
            <a:ln w="19050">
              <a:solidFill>
                <a:schemeClr val="accent5">
                  <a:lumMod val="75000"/>
                </a:schemeClr>
              </a:solidFill>
            </a:ln>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D4197436-A548-8D30-2D38-D71A889DFA39}"/>
                </a:ext>
              </a:extLst>
            </p:cNvPr>
            <p:cNvCxnSpPr>
              <a:stCxn id="13" idx="3"/>
              <a:endCxn id="8" idx="1"/>
            </p:cNvCxnSpPr>
            <p:nvPr/>
          </p:nvCxnSpPr>
          <p:spPr>
            <a:xfrm flipV="1">
              <a:off x="3881767" y="3465049"/>
              <a:ext cx="3697304" cy="364054"/>
            </a:xfrm>
            <a:prstGeom prst="line">
              <a:avLst/>
            </a:prstGeom>
            <a:ln w="19050">
              <a:solidFill>
                <a:schemeClr val="accent5">
                  <a:lumMod val="75000"/>
                </a:schemeClr>
              </a:solidFill>
            </a:ln>
          </p:spPr>
          <p:style>
            <a:lnRef idx="1">
              <a:schemeClr val="dk1"/>
            </a:lnRef>
            <a:fillRef idx="0">
              <a:schemeClr val="dk1"/>
            </a:fillRef>
            <a:effectRef idx="0">
              <a:schemeClr val="dk1"/>
            </a:effectRef>
            <a:fontRef idx="minor">
              <a:schemeClr val="tx1"/>
            </a:fontRef>
          </p:style>
        </p:cxnSp>
        <p:cxnSp>
          <p:nvCxnSpPr>
            <p:cNvPr id="39" name="直線コネクタ 38">
              <a:extLst>
                <a:ext uri="{FF2B5EF4-FFF2-40B4-BE49-F238E27FC236}">
                  <a16:creationId xmlns:a16="http://schemas.microsoft.com/office/drawing/2014/main" id="{AC311926-7F54-412C-A796-C7D6FB632B91}"/>
                </a:ext>
              </a:extLst>
            </p:cNvPr>
            <p:cNvCxnSpPr>
              <a:stCxn id="13" idx="3"/>
              <a:endCxn id="6" idx="1"/>
            </p:cNvCxnSpPr>
            <p:nvPr/>
          </p:nvCxnSpPr>
          <p:spPr>
            <a:xfrm>
              <a:off x="3881767" y="3829103"/>
              <a:ext cx="3772579" cy="851485"/>
            </a:xfrm>
            <a:prstGeom prst="line">
              <a:avLst/>
            </a:prstGeom>
            <a:ln w="19050">
              <a:solidFill>
                <a:schemeClr val="accent5">
                  <a:lumMod val="75000"/>
                </a:schemeClr>
              </a:solidFill>
            </a:ln>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7065CE1A-2D12-CE7E-38D5-8862AE3AE4BD}"/>
                </a:ext>
              </a:extLst>
            </p:cNvPr>
            <p:cNvCxnSpPr>
              <a:stCxn id="13" idx="3"/>
              <a:endCxn id="5" idx="1"/>
            </p:cNvCxnSpPr>
            <p:nvPr/>
          </p:nvCxnSpPr>
          <p:spPr>
            <a:xfrm>
              <a:off x="3881767" y="3829103"/>
              <a:ext cx="3777589" cy="1472838"/>
            </a:xfrm>
            <a:prstGeom prst="line">
              <a:avLst/>
            </a:prstGeom>
            <a:ln w="19050">
              <a:solidFill>
                <a:schemeClr val="accent5">
                  <a:lumMod val="75000"/>
                </a:schemeClr>
              </a:solidFill>
            </a:ln>
          </p:spPr>
          <p:style>
            <a:lnRef idx="1">
              <a:schemeClr val="dk1"/>
            </a:lnRef>
            <a:fillRef idx="0">
              <a:schemeClr val="dk1"/>
            </a:fillRef>
            <a:effectRef idx="0">
              <a:schemeClr val="dk1"/>
            </a:effectRef>
            <a:fontRef idx="minor">
              <a:schemeClr val="tx1"/>
            </a:fontRef>
          </p:style>
        </p:cxnSp>
      </p:grpSp>
      <p:cxnSp>
        <p:nvCxnSpPr>
          <p:cNvPr id="43" name="直線コネクタ 42">
            <a:extLst>
              <a:ext uri="{FF2B5EF4-FFF2-40B4-BE49-F238E27FC236}">
                <a16:creationId xmlns:a16="http://schemas.microsoft.com/office/drawing/2014/main" id="{FF618BD7-5162-6DDA-3CFD-5A24BA418506}"/>
              </a:ext>
            </a:extLst>
          </p:cNvPr>
          <p:cNvCxnSpPr>
            <a:stCxn id="10" idx="3"/>
            <a:endCxn id="8" idx="1"/>
          </p:cNvCxnSpPr>
          <p:nvPr/>
        </p:nvCxnSpPr>
        <p:spPr>
          <a:xfrm flipV="1">
            <a:off x="3870455" y="3465049"/>
            <a:ext cx="3708616" cy="1019909"/>
          </a:xfrm>
          <a:prstGeom prst="line">
            <a:avLst/>
          </a:prstGeom>
          <a:ln w="19050">
            <a:solidFill>
              <a:schemeClr val="accent4">
                <a:lumMod val="75000"/>
              </a:schemeClr>
            </a:solidFill>
          </a:ln>
        </p:spPr>
        <p:style>
          <a:lnRef idx="1">
            <a:schemeClr val="dk1"/>
          </a:lnRef>
          <a:fillRef idx="0">
            <a:schemeClr val="dk1"/>
          </a:fillRef>
          <a:effectRef idx="0">
            <a:schemeClr val="dk1"/>
          </a:effectRef>
          <a:fontRef idx="minor">
            <a:schemeClr val="tx1"/>
          </a:fontRef>
        </p:style>
      </p:cxnSp>
      <p:cxnSp>
        <p:nvCxnSpPr>
          <p:cNvPr id="45" name="直線コネクタ 44">
            <a:extLst>
              <a:ext uri="{FF2B5EF4-FFF2-40B4-BE49-F238E27FC236}">
                <a16:creationId xmlns:a16="http://schemas.microsoft.com/office/drawing/2014/main" id="{A755912B-4EE3-A101-FC18-9B8BD68CE805}"/>
              </a:ext>
            </a:extLst>
          </p:cNvPr>
          <p:cNvCxnSpPr>
            <a:cxnSpLocks/>
            <a:stCxn id="10" idx="3"/>
            <a:endCxn id="6" idx="1"/>
          </p:cNvCxnSpPr>
          <p:nvPr/>
        </p:nvCxnSpPr>
        <p:spPr>
          <a:xfrm>
            <a:off x="3870455" y="4484958"/>
            <a:ext cx="3783891" cy="195630"/>
          </a:xfrm>
          <a:prstGeom prst="line">
            <a:avLst/>
          </a:prstGeom>
          <a:ln w="19050">
            <a:solidFill>
              <a:schemeClr val="accent4">
                <a:lumMod val="75000"/>
              </a:schemeClr>
            </a:solidFill>
          </a:ln>
        </p:spPr>
        <p:style>
          <a:lnRef idx="1">
            <a:schemeClr val="dk1"/>
          </a:lnRef>
          <a:fillRef idx="0">
            <a:schemeClr val="dk1"/>
          </a:fillRef>
          <a:effectRef idx="0">
            <a:schemeClr val="dk1"/>
          </a:effectRef>
          <a:fontRef idx="minor">
            <a:schemeClr val="tx1"/>
          </a:fontRef>
        </p:style>
      </p:cxnSp>
      <p:cxnSp>
        <p:nvCxnSpPr>
          <p:cNvPr id="47" name="直線コネクタ 46">
            <a:extLst>
              <a:ext uri="{FF2B5EF4-FFF2-40B4-BE49-F238E27FC236}">
                <a16:creationId xmlns:a16="http://schemas.microsoft.com/office/drawing/2014/main" id="{AE9879EB-B894-5029-F042-154E019B4CE1}"/>
              </a:ext>
            </a:extLst>
          </p:cNvPr>
          <p:cNvCxnSpPr>
            <a:stCxn id="10" idx="3"/>
            <a:endCxn id="5" idx="1"/>
          </p:cNvCxnSpPr>
          <p:nvPr/>
        </p:nvCxnSpPr>
        <p:spPr>
          <a:xfrm>
            <a:off x="3870455" y="4484958"/>
            <a:ext cx="3788901" cy="816983"/>
          </a:xfrm>
          <a:prstGeom prst="line">
            <a:avLst/>
          </a:prstGeom>
          <a:ln w="19050">
            <a:solidFill>
              <a:schemeClr val="accent4">
                <a:lumMod val="75000"/>
              </a:schemeClr>
            </a:solidFill>
          </a:ln>
        </p:spPr>
        <p:style>
          <a:lnRef idx="1">
            <a:schemeClr val="dk1"/>
          </a:lnRef>
          <a:fillRef idx="0">
            <a:schemeClr val="dk1"/>
          </a:fillRef>
          <a:effectRef idx="0">
            <a:schemeClr val="dk1"/>
          </a:effectRef>
          <a:fontRef idx="minor">
            <a:schemeClr val="tx1"/>
          </a:fontRef>
        </p:style>
      </p:cxnSp>
      <p:cxnSp>
        <p:nvCxnSpPr>
          <p:cNvPr id="50" name="直線コネクタ 49">
            <a:extLst>
              <a:ext uri="{FF2B5EF4-FFF2-40B4-BE49-F238E27FC236}">
                <a16:creationId xmlns:a16="http://schemas.microsoft.com/office/drawing/2014/main" id="{0FADC387-8D58-4865-221F-121D7F4813EB}"/>
              </a:ext>
            </a:extLst>
          </p:cNvPr>
          <p:cNvCxnSpPr>
            <a:stCxn id="10" idx="3"/>
            <a:endCxn id="4" idx="1"/>
          </p:cNvCxnSpPr>
          <p:nvPr/>
        </p:nvCxnSpPr>
        <p:spPr>
          <a:xfrm>
            <a:off x="3870455" y="4484958"/>
            <a:ext cx="3788901" cy="1457472"/>
          </a:xfrm>
          <a:prstGeom prst="line">
            <a:avLst/>
          </a:prstGeom>
          <a:ln w="19050">
            <a:solidFill>
              <a:schemeClr val="accent4">
                <a:lumMod val="75000"/>
              </a:schemeClr>
            </a:solidFill>
          </a:ln>
        </p:spPr>
        <p:style>
          <a:lnRef idx="1">
            <a:schemeClr val="dk1"/>
          </a:lnRef>
          <a:fillRef idx="0">
            <a:schemeClr val="dk1"/>
          </a:fillRef>
          <a:effectRef idx="0">
            <a:schemeClr val="dk1"/>
          </a:effectRef>
          <a:fontRef idx="minor">
            <a:schemeClr val="tx1"/>
          </a:fontRef>
        </p:style>
      </p:cxnSp>
      <p:cxnSp>
        <p:nvCxnSpPr>
          <p:cNvPr id="52" name="直線コネクタ 51">
            <a:extLst>
              <a:ext uri="{FF2B5EF4-FFF2-40B4-BE49-F238E27FC236}">
                <a16:creationId xmlns:a16="http://schemas.microsoft.com/office/drawing/2014/main" id="{2458B0BA-08EB-646F-503B-0237FFED78D8}"/>
              </a:ext>
            </a:extLst>
          </p:cNvPr>
          <p:cNvCxnSpPr>
            <a:stCxn id="14" idx="3"/>
            <a:endCxn id="6" idx="1"/>
          </p:cNvCxnSpPr>
          <p:nvPr/>
        </p:nvCxnSpPr>
        <p:spPr>
          <a:xfrm flipV="1">
            <a:off x="3859143" y="4680588"/>
            <a:ext cx="3795203" cy="1105161"/>
          </a:xfrm>
          <a:prstGeom prst="line">
            <a:avLst/>
          </a:prstGeom>
          <a:ln w="1905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54" name="直線コネクタ 53">
            <a:extLst>
              <a:ext uri="{FF2B5EF4-FFF2-40B4-BE49-F238E27FC236}">
                <a16:creationId xmlns:a16="http://schemas.microsoft.com/office/drawing/2014/main" id="{6743DD12-8620-8609-37F3-0E841E7CBAC5}"/>
              </a:ext>
            </a:extLst>
          </p:cNvPr>
          <p:cNvCxnSpPr>
            <a:stCxn id="14" idx="3"/>
            <a:endCxn id="5" idx="1"/>
          </p:cNvCxnSpPr>
          <p:nvPr/>
        </p:nvCxnSpPr>
        <p:spPr>
          <a:xfrm flipV="1">
            <a:off x="3859143" y="5301941"/>
            <a:ext cx="3800213" cy="483808"/>
          </a:xfrm>
          <a:prstGeom prst="line">
            <a:avLst/>
          </a:prstGeom>
          <a:ln w="1905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56" name="直線コネクタ 55">
            <a:extLst>
              <a:ext uri="{FF2B5EF4-FFF2-40B4-BE49-F238E27FC236}">
                <a16:creationId xmlns:a16="http://schemas.microsoft.com/office/drawing/2014/main" id="{C432FF91-1924-F52A-8DC5-562522DACD27}"/>
              </a:ext>
            </a:extLst>
          </p:cNvPr>
          <p:cNvCxnSpPr>
            <a:stCxn id="14" idx="3"/>
            <a:endCxn id="4" idx="1"/>
          </p:cNvCxnSpPr>
          <p:nvPr/>
        </p:nvCxnSpPr>
        <p:spPr>
          <a:xfrm>
            <a:off x="3859143" y="5785749"/>
            <a:ext cx="3800213" cy="156681"/>
          </a:xfrm>
          <a:prstGeom prst="line">
            <a:avLst/>
          </a:prstGeom>
          <a:ln w="1905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58" name="直線コネクタ 57">
            <a:extLst>
              <a:ext uri="{FF2B5EF4-FFF2-40B4-BE49-F238E27FC236}">
                <a16:creationId xmlns:a16="http://schemas.microsoft.com/office/drawing/2014/main" id="{75C90473-E0B8-F515-72CB-CD0AAE42C871}"/>
              </a:ext>
            </a:extLst>
          </p:cNvPr>
          <p:cNvCxnSpPr>
            <a:stCxn id="15" idx="3"/>
            <a:endCxn id="6" idx="1"/>
          </p:cNvCxnSpPr>
          <p:nvPr/>
        </p:nvCxnSpPr>
        <p:spPr>
          <a:xfrm flipV="1">
            <a:off x="3834694" y="4680588"/>
            <a:ext cx="3819652" cy="1748641"/>
          </a:xfrm>
          <a:prstGeom prst="line">
            <a:avLst/>
          </a:prstGeom>
          <a:ln w="19050">
            <a:solidFill>
              <a:srgbClr val="00B050"/>
            </a:solidFill>
          </a:ln>
        </p:spPr>
        <p:style>
          <a:lnRef idx="1">
            <a:schemeClr val="dk1"/>
          </a:lnRef>
          <a:fillRef idx="0">
            <a:schemeClr val="dk1"/>
          </a:fillRef>
          <a:effectRef idx="0">
            <a:schemeClr val="dk1"/>
          </a:effectRef>
          <a:fontRef idx="minor">
            <a:schemeClr val="tx1"/>
          </a:fontRef>
        </p:style>
      </p:cxnSp>
      <p:cxnSp>
        <p:nvCxnSpPr>
          <p:cNvPr id="60" name="直線コネクタ 59">
            <a:extLst>
              <a:ext uri="{FF2B5EF4-FFF2-40B4-BE49-F238E27FC236}">
                <a16:creationId xmlns:a16="http://schemas.microsoft.com/office/drawing/2014/main" id="{214F332E-0039-64F0-32F1-38B077B1F6B3}"/>
              </a:ext>
            </a:extLst>
          </p:cNvPr>
          <p:cNvCxnSpPr>
            <a:stCxn id="15" idx="3"/>
            <a:endCxn id="8" idx="1"/>
          </p:cNvCxnSpPr>
          <p:nvPr/>
        </p:nvCxnSpPr>
        <p:spPr>
          <a:xfrm flipV="1">
            <a:off x="3834694" y="3465049"/>
            <a:ext cx="3744377" cy="2964180"/>
          </a:xfrm>
          <a:prstGeom prst="line">
            <a:avLst/>
          </a:prstGeom>
          <a:ln w="19050">
            <a:solidFill>
              <a:srgbClr val="00B050"/>
            </a:solidFill>
          </a:ln>
        </p:spPr>
        <p:style>
          <a:lnRef idx="1">
            <a:schemeClr val="dk1"/>
          </a:lnRef>
          <a:fillRef idx="0">
            <a:schemeClr val="dk1"/>
          </a:fillRef>
          <a:effectRef idx="0">
            <a:schemeClr val="dk1"/>
          </a:effectRef>
          <a:fontRef idx="minor">
            <a:schemeClr val="tx1"/>
          </a:fontRef>
        </p:style>
      </p:cxnSp>
      <p:cxnSp>
        <p:nvCxnSpPr>
          <p:cNvPr id="62" name="直線コネクタ 61">
            <a:extLst>
              <a:ext uri="{FF2B5EF4-FFF2-40B4-BE49-F238E27FC236}">
                <a16:creationId xmlns:a16="http://schemas.microsoft.com/office/drawing/2014/main" id="{2B7CACBD-64A8-0C97-B40F-6E62A420F960}"/>
              </a:ext>
            </a:extLst>
          </p:cNvPr>
          <p:cNvCxnSpPr>
            <a:stCxn id="15" idx="3"/>
            <a:endCxn id="4" idx="1"/>
          </p:cNvCxnSpPr>
          <p:nvPr/>
        </p:nvCxnSpPr>
        <p:spPr>
          <a:xfrm flipV="1">
            <a:off x="3834694" y="5942430"/>
            <a:ext cx="3824662" cy="486799"/>
          </a:xfrm>
          <a:prstGeom prst="line">
            <a:avLst/>
          </a:prstGeom>
          <a:ln w="19050">
            <a:solidFill>
              <a:srgbClr val="00B050"/>
            </a:solidFill>
          </a:ln>
        </p:spPr>
        <p:style>
          <a:lnRef idx="1">
            <a:schemeClr val="dk1"/>
          </a:lnRef>
          <a:fillRef idx="0">
            <a:schemeClr val="dk1"/>
          </a:fillRef>
          <a:effectRef idx="0">
            <a:schemeClr val="dk1"/>
          </a:effectRef>
          <a:fontRef idx="minor">
            <a:schemeClr val="tx1"/>
          </a:fontRef>
        </p:style>
      </p:cxnSp>
      <p:cxnSp>
        <p:nvCxnSpPr>
          <p:cNvPr id="64" name="直線コネクタ 63">
            <a:extLst>
              <a:ext uri="{FF2B5EF4-FFF2-40B4-BE49-F238E27FC236}">
                <a16:creationId xmlns:a16="http://schemas.microsoft.com/office/drawing/2014/main" id="{E49C0A2C-79D8-C995-0EB9-72617C176DF8}"/>
              </a:ext>
            </a:extLst>
          </p:cNvPr>
          <p:cNvCxnSpPr>
            <a:stCxn id="15" idx="3"/>
            <a:endCxn id="5" idx="1"/>
          </p:cNvCxnSpPr>
          <p:nvPr/>
        </p:nvCxnSpPr>
        <p:spPr>
          <a:xfrm flipV="1">
            <a:off x="3834694" y="5301941"/>
            <a:ext cx="3824662" cy="1127288"/>
          </a:xfrm>
          <a:prstGeom prst="line">
            <a:avLst/>
          </a:prstGeom>
          <a:ln w="19050">
            <a:solidFill>
              <a:srgbClr val="00B050"/>
            </a:solidFill>
          </a:ln>
        </p:spPr>
        <p:style>
          <a:lnRef idx="1">
            <a:schemeClr val="dk1"/>
          </a:lnRef>
          <a:fillRef idx="0">
            <a:schemeClr val="dk1"/>
          </a:fillRef>
          <a:effectRef idx="0">
            <a:schemeClr val="dk1"/>
          </a:effectRef>
          <a:fontRef idx="minor">
            <a:schemeClr val="tx1"/>
          </a:fontRef>
        </p:style>
      </p:cxnSp>
      <p:cxnSp>
        <p:nvCxnSpPr>
          <p:cNvPr id="66" name="直線コネクタ 65">
            <a:extLst>
              <a:ext uri="{FF2B5EF4-FFF2-40B4-BE49-F238E27FC236}">
                <a16:creationId xmlns:a16="http://schemas.microsoft.com/office/drawing/2014/main" id="{F97E0FBB-9C31-8231-5C72-B3CF5BACE5AA}"/>
              </a:ext>
            </a:extLst>
          </p:cNvPr>
          <p:cNvCxnSpPr>
            <a:stCxn id="11" idx="3"/>
            <a:endCxn id="9" idx="1"/>
          </p:cNvCxnSpPr>
          <p:nvPr/>
        </p:nvCxnSpPr>
        <p:spPr>
          <a:xfrm flipV="1">
            <a:off x="3870455" y="2862992"/>
            <a:ext cx="3708616" cy="2265225"/>
          </a:xfrm>
          <a:prstGeom prst="line">
            <a:avLst/>
          </a:prstGeom>
          <a:ln w="190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68" name="直線コネクタ 67">
            <a:extLst>
              <a:ext uri="{FF2B5EF4-FFF2-40B4-BE49-F238E27FC236}">
                <a16:creationId xmlns:a16="http://schemas.microsoft.com/office/drawing/2014/main" id="{91962CF5-2588-8CE0-6533-B99D6586C068}"/>
              </a:ext>
            </a:extLst>
          </p:cNvPr>
          <p:cNvCxnSpPr>
            <a:stCxn id="11" idx="3"/>
            <a:endCxn id="8" idx="1"/>
          </p:cNvCxnSpPr>
          <p:nvPr/>
        </p:nvCxnSpPr>
        <p:spPr>
          <a:xfrm flipV="1">
            <a:off x="3870455" y="3465049"/>
            <a:ext cx="3708616" cy="1663168"/>
          </a:xfrm>
          <a:prstGeom prst="line">
            <a:avLst/>
          </a:prstGeom>
          <a:ln w="190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72" name="直線コネクタ 71">
            <a:extLst>
              <a:ext uri="{FF2B5EF4-FFF2-40B4-BE49-F238E27FC236}">
                <a16:creationId xmlns:a16="http://schemas.microsoft.com/office/drawing/2014/main" id="{3D17C5EA-73BA-F135-D0A8-5200E9779EAA}"/>
              </a:ext>
            </a:extLst>
          </p:cNvPr>
          <p:cNvCxnSpPr>
            <a:stCxn id="11" idx="3"/>
            <a:endCxn id="6" idx="1"/>
          </p:cNvCxnSpPr>
          <p:nvPr/>
        </p:nvCxnSpPr>
        <p:spPr>
          <a:xfrm flipV="1">
            <a:off x="3870455" y="4680588"/>
            <a:ext cx="3783891" cy="447629"/>
          </a:xfrm>
          <a:prstGeom prst="line">
            <a:avLst/>
          </a:prstGeom>
          <a:ln w="190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74" name="直線コネクタ 73">
            <a:extLst>
              <a:ext uri="{FF2B5EF4-FFF2-40B4-BE49-F238E27FC236}">
                <a16:creationId xmlns:a16="http://schemas.microsoft.com/office/drawing/2014/main" id="{4F6F7F78-8B7A-F8D5-B23A-2D32DC7880BD}"/>
              </a:ext>
            </a:extLst>
          </p:cNvPr>
          <p:cNvCxnSpPr>
            <a:stCxn id="11" idx="3"/>
            <a:endCxn id="5" idx="1"/>
          </p:cNvCxnSpPr>
          <p:nvPr/>
        </p:nvCxnSpPr>
        <p:spPr>
          <a:xfrm>
            <a:off x="3870455" y="5128217"/>
            <a:ext cx="3788901" cy="173724"/>
          </a:xfrm>
          <a:prstGeom prst="line">
            <a:avLst/>
          </a:prstGeom>
          <a:ln w="1905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76" name="直線コネクタ 75">
            <a:extLst>
              <a:ext uri="{FF2B5EF4-FFF2-40B4-BE49-F238E27FC236}">
                <a16:creationId xmlns:a16="http://schemas.microsoft.com/office/drawing/2014/main" id="{652813CE-B390-FFC5-B67E-2E70C20C8163}"/>
              </a:ext>
            </a:extLst>
          </p:cNvPr>
          <p:cNvCxnSpPr>
            <a:stCxn id="11" idx="3"/>
            <a:endCxn id="4" idx="1"/>
          </p:cNvCxnSpPr>
          <p:nvPr/>
        </p:nvCxnSpPr>
        <p:spPr>
          <a:xfrm>
            <a:off x="3870455" y="5128217"/>
            <a:ext cx="3788901" cy="814213"/>
          </a:xfrm>
          <a:prstGeom prst="line">
            <a:avLst/>
          </a:prstGeom>
          <a:ln w="19050">
            <a:solidFill>
              <a:schemeClr val="accent2">
                <a:lumMod val="75000"/>
              </a:schemeClr>
            </a:solidFill>
          </a:ln>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4766FEBB-7B8C-4013-0AD1-4390EAA9A51B}"/>
              </a:ext>
            </a:extLst>
          </p:cNvPr>
          <p:cNvSpPr txBox="1"/>
          <p:nvPr/>
        </p:nvSpPr>
        <p:spPr>
          <a:xfrm flipH="1">
            <a:off x="-66850" y="983951"/>
            <a:ext cx="8522229" cy="830997"/>
          </a:xfrm>
          <a:prstGeom prst="rect">
            <a:avLst/>
          </a:prstGeom>
          <a:noFill/>
        </p:spPr>
        <p:txBody>
          <a:bodyPr wrap="square" rtlCol="0">
            <a:spAutoFit/>
          </a:bodyPr>
          <a:lstStyle/>
          <a:p>
            <a:pPr algn="ctr"/>
            <a:r>
              <a:rPr kumimoji="1" lang="en-US" altLang="ja-JP" sz="2400">
                <a:latin typeface="メイリオ" panose="020B0604030504040204" pitchFamily="50" charset="-128"/>
                <a:ea typeface="メイリオ" panose="020B0604030504040204" pitchFamily="50" charset="-128"/>
              </a:rPr>
              <a:t>ADL</a:t>
            </a:r>
            <a:r>
              <a:rPr kumimoji="1" lang="ja-JP" altLang="en-US" sz="2400">
                <a:latin typeface="メイリオ" panose="020B0604030504040204" pitchFamily="50" charset="-128"/>
                <a:ea typeface="メイリオ" panose="020B0604030504040204" pitchFamily="50" charset="-128"/>
              </a:rPr>
              <a:t>は、生活の基本的動作の集合体！</a:t>
            </a:r>
            <a:endParaRPr kumimoji="1" lang="en-US" altLang="ja-JP" sz="2400">
              <a:latin typeface="メイリオ" panose="020B0604030504040204" pitchFamily="50" charset="-128"/>
              <a:ea typeface="メイリオ" panose="020B0604030504040204" pitchFamily="50" charset="-128"/>
            </a:endParaRPr>
          </a:p>
          <a:p>
            <a:pPr algn="ctr"/>
            <a:r>
              <a:rPr kumimoji="1" lang="ja-JP" altLang="en-US" sz="2400">
                <a:latin typeface="メイリオ" panose="020B0604030504040204" pitchFamily="50" charset="-128"/>
                <a:ea typeface="メイリオ" panose="020B0604030504040204" pitchFamily="50" charset="-128"/>
              </a:rPr>
              <a:t>基本的動作の継続が</a:t>
            </a:r>
            <a:r>
              <a:rPr kumimoji="1" lang="en-US" altLang="ja-JP" sz="2400">
                <a:latin typeface="メイリオ" panose="020B0604030504040204" pitchFamily="50" charset="-128"/>
                <a:ea typeface="メイリオ" panose="020B0604030504040204" pitchFamily="50" charset="-128"/>
              </a:rPr>
              <a:t>ADL</a:t>
            </a:r>
            <a:r>
              <a:rPr kumimoji="1" lang="ja-JP" altLang="en-US" sz="2400">
                <a:latin typeface="メイリオ" panose="020B0604030504040204" pitchFamily="50" charset="-128"/>
                <a:ea typeface="メイリオ" panose="020B0604030504040204" pitchFamily="50" charset="-128"/>
              </a:rPr>
              <a:t>維持につながっている！</a:t>
            </a:r>
          </a:p>
        </p:txBody>
      </p:sp>
      <p:sp>
        <p:nvSpPr>
          <p:cNvPr id="24" name="タイトル 1">
            <a:extLst>
              <a:ext uri="{FF2B5EF4-FFF2-40B4-BE49-F238E27FC236}">
                <a16:creationId xmlns:a16="http://schemas.microsoft.com/office/drawing/2014/main" id="{89651B70-F71E-8736-0166-32C24AA34ABC}"/>
              </a:ext>
            </a:extLst>
          </p:cNvPr>
          <p:cNvSpPr txBox="1">
            <a:spLocks/>
          </p:cNvSpPr>
          <p:nvPr/>
        </p:nvSpPr>
        <p:spPr>
          <a:xfrm>
            <a:off x="-606105" y="11626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4800">
                <a:latin typeface="メイリオ" panose="020B0604030504040204" pitchFamily="50" charset="-128"/>
                <a:ea typeface="メイリオ" panose="020B0604030504040204" pitchFamily="50" charset="-128"/>
              </a:rPr>
              <a:t>日常生活動作（</a:t>
            </a:r>
            <a:r>
              <a:rPr lang="en-US" altLang="ja-JP" sz="4800">
                <a:latin typeface="メイリオ" panose="020B0604030504040204" pitchFamily="50" charset="-128"/>
                <a:ea typeface="メイリオ" panose="020B0604030504040204" pitchFamily="50" charset="-128"/>
              </a:rPr>
              <a:t>ADL)</a:t>
            </a:r>
            <a:endParaRPr lang="ja-JP" altLang="en-US" sz="4800">
              <a:latin typeface="メイリオ" panose="020B0604030504040204" pitchFamily="50" charset="-128"/>
              <a:ea typeface="メイリオ" panose="020B0604030504040204" pitchFamily="50" charset="-128"/>
            </a:endParaRPr>
          </a:p>
        </p:txBody>
      </p:sp>
      <p:sp>
        <p:nvSpPr>
          <p:cNvPr id="113" name="正方形/長方形 112">
            <a:extLst>
              <a:ext uri="{FF2B5EF4-FFF2-40B4-BE49-F238E27FC236}">
                <a16:creationId xmlns:a16="http://schemas.microsoft.com/office/drawing/2014/main" id="{F90CEC5E-68AF-8C6B-75E5-EDB3D9B4078E}"/>
              </a:ext>
            </a:extLst>
          </p:cNvPr>
          <p:cNvSpPr/>
          <p:nvPr/>
        </p:nvSpPr>
        <p:spPr>
          <a:xfrm>
            <a:off x="1183073" y="3196519"/>
            <a:ext cx="584462" cy="29479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tx1"/>
                </a:solidFill>
              </a:rPr>
              <a:t>基</a:t>
            </a:r>
            <a:endParaRPr kumimoji="1" lang="en-US" altLang="ja-JP" sz="2800" b="1">
              <a:solidFill>
                <a:schemeClr val="tx1"/>
              </a:solidFill>
            </a:endParaRPr>
          </a:p>
          <a:p>
            <a:pPr algn="ctr"/>
            <a:r>
              <a:rPr kumimoji="1" lang="ja-JP" altLang="en-US" sz="2800" b="1">
                <a:solidFill>
                  <a:schemeClr val="tx1"/>
                </a:solidFill>
              </a:rPr>
              <a:t>本的動作</a:t>
            </a:r>
          </a:p>
        </p:txBody>
      </p:sp>
      <p:sp>
        <p:nvSpPr>
          <p:cNvPr id="114" name="正方形/長方形 113">
            <a:extLst>
              <a:ext uri="{FF2B5EF4-FFF2-40B4-BE49-F238E27FC236}">
                <a16:creationId xmlns:a16="http://schemas.microsoft.com/office/drawing/2014/main" id="{C785D5C6-2DFB-A23F-64F7-9B07E3F8B61B}"/>
              </a:ext>
            </a:extLst>
          </p:cNvPr>
          <p:cNvSpPr/>
          <p:nvPr/>
        </p:nvSpPr>
        <p:spPr>
          <a:xfrm>
            <a:off x="7777536" y="1399569"/>
            <a:ext cx="1929719" cy="83099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a:solidFill>
                  <a:schemeClr val="tx1"/>
                </a:solidFill>
              </a:rPr>
              <a:t>ADL</a:t>
            </a:r>
            <a:endParaRPr kumimoji="1" lang="ja-JP" altLang="en-US" sz="4000" b="1">
              <a:solidFill>
                <a:schemeClr val="tx1"/>
              </a:solidFill>
            </a:endParaRPr>
          </a:p>
        </p:txBody>
      </p:sp>
    </p:spTree>
    <p:extLst>
      <p:ext uri="{BB962C8B-B14F-4D97-AF65-F5344CB8AC3E}">
        <p14:creationId xmlns:p14="http://schemas.microsoft.com/office/powerpoint/2010/main" val="170944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08C925-AAB9-E2A4-65FD-A35ABB6C67E9}"/>
              </a:ext>
            </a:extLst>
          </p:cNvPr>
          <p:cNvSpPr>
            <a:spLocks noGrp="1"/>
          </p:cNvSpPr>
          <p:nvPr>
            <p:ph type="title"/>
          </p:nvPr>
        </p:nvSpPr>
        <p:spPr>
          <a:xfrm>
            <a:off x="660296" y="250370"/>
            <a:ext cx="11171486" cy="1633847"/>
          </a:xfrm>
          <a:solidFill>
            <a:schemeClr val="accent2">
              <a:lumMod val="20000"/>
              <a:lumOff val="80000"/>
            </a:schemeClr>
          </a:solidFill>
          <a:ln w="38100">
            <a:solidFill>
              <a:schemeClr val="tx1"/>
            </a:solidFill>
          </a:ln>
        </p:spPr>
        <p:txBody>
          <a:bodyPr>
            <a:noAutofit/>
          </a:bodyPr>
          <a:lstStyle/>
          <a:p>
            <a:r>
              <a:rPr kumimoji="1" lang="ja-JP" altLang="en-US" sz="4800" dirty="0">
                <a:solidFill>
                  <a:schemeClr val="tx2"/>
                </a:solidFill>
                <a:latin typeface="HGP創英角ﾎﾟｯﾌﾟ体" panose="040B0A00000000000000" pitchFamily="50" charset="-128"/>
                <a:ea typeface="HGP創英角ﾎﾟｯﾌﾟ体" panose="040B0A00000000000000" pitchFamily="50" charset="-128"/>
              </a:rPr>
              <a:t>グループワーク</a:t>
            </a:r>
            <a:r>
              <a:rPr lang="ja-JP" altLang="en-US" sz="4800" dirty="0">
                <a:solidFill>
                  <a:schemeClr val="tx2"/>
                </a:solidFill>
                <a:latin typeface="HGP創英角ﾎﾟｯﾌﾟ体" panose="040B0A00000000000000" pitchFamily="50" charset="-128"/>
                <a:ea typeface="HGP創英角ﾎﾟｯﾌﾟ体" panose="040B0A00000000000000" pitchFamily="50" charset="-128"/>
              </a:rPr>
              <a:t>③（８分）</a:t>
            </a:r>
            <a:br>
              <a:rPr lang="en-US" altLang="ja-JP" sz="4800" dirty="0">
                <a:solidFill>
                  <a:schemeClr val="tx2"/>
                </a:solidFill>
                <a:latin typeface="HGP創英角ﾎﾟｯﾌﾟ体" panose="040B0A00000000000000" pitchFamily="50" charset="-128"/>
                <a:ea typeface="HGP創英角ﾎﾟｯﾌﾟ体" panose="040B0A00000000000000" pitchFamily="50" charset="-128"/>
              </a:rPr>
            </a:br>
            <a:r>
              <a:rPr lang="ja-JP" altLang="en-US" sz="4800" dirty="0">
                <a:solidFill>
                  <a:schemeClr val="tx2"/>
                </a:solidFill>
                <a:latin typeface="HGP創英角ﾎﾟｯﾌﾟ体" panose="040B0A00000000000000" pitchFamily="50" charset="-128"/>
                <a:ea typeface="HGP創英角ﾎﾟｯﾌﾟ体" panose="040B0A00000000000000" pitchFamily="50" charset="-128"/>
              </a:rPr>
              <a:t>　　　感染期の</a:t>
            </a:r>
            <a:r>
              <a:rPr lang="en-US" altLang="ja-JP" sz="4800" dirty="0">
                <a:solidFill>
                  <a:schemeClr val="tx2"/>
                </a:solidFill>
                <a:latin typeface="HGP創英角ﾎﾟｯﾌﾟ体" panose="040B0A00000000000000" pitchFamily="50" charset="-128"/>
                <a:ea typeface="HGP創英角ﾎﾟｯﾌﾟ体" panose="040B0A00000000000000" pitchFamily="50" charset="-128"/>
              </a:rPr>
              <a:t>ADL</a:t>
            </a:r>
            <a:r>
              <a:rPr lang="ja-JP" altLang="en-US" sz="4800" dirty="0">
                <a:solidFill>
                  <a:schemeClr val="tx2"/>
                </a:solidFill>
                <a:latin typeface="HGP創英角ﾎﾟｯﾌﾟ体" panose="040B0A00000000000000" pitchFamily="50" charset="-128"/>
                <a:ea typeface="HGP創英角ﾎﾟｯﾌﾟ体" panose="040B0A00000000000000" pitchFamily="50" charset="-128"/>
              </a:rPr>
              <a:t>を落とさない対策</a:t>
            </a:r>
            <a:endParaRPr kumimoji="1" lang="ja-JP" altLang="en-US" sz="4800" dirty="0">
              <a:solidFill>
                <a:schemeClr val="tx2"/>
              </a:solidFill>
              <a:latin typeface="HGP創英角ﾎﾟｯﾌﾟ体" panose="040B0A00000000000000" pitchFamily="50" charset="-128"/>
              <a:ea typeface="HGP創英角ﾎﾟｯﾌﾟ体" panose="040B0A00000000000000" pitchFamily="50" charset="-128"/>
            </a:endParaRPr>
          </a:p>
        </p:txBody>
      </p:sp>
      <p:sp>
        <p:nvSpPr>
          <p:cNvPr id="5" name="コンテンツ プレースホルダー 4">
            <a:extLst>
              <a:ext uri="{FF2B5EF4-FFF2-40B4-BE49-F238E27FC236}">
                <a16:creationId xmlns:a16="http://schemas.microsoft.com/office/drawing/2014/main" id="{7F8A71E3-D566-E5AB-1C76-F99885D3E3FF}"/>
              </a:ext>
            </a:extLst>
          </p:cNvPr>
          <p:cNvSpPr>
            <a:spLocks noGrp="1"/>
          </p:cNvSpPr>
          <p:nvPr>
            <p:ph idx="1"/>
          </p:nvPr>
        </p:nvSpPr>
        <p:spPr>
          <a:xfrm>
            <a:off x="636897" y="2125932"/>
            <a:ext cx="11193999" cy="4481698"/>
          </a:xfrm>
          <a:ln w="41275">
            <a:solidFill>
              <a:schemeClr val="tx1"/>
            </a:solidFill>
          </a:ln>
        </p:spPr>
        <p:txBody>
          <a:bodyPr>
            <a:normAutofit/>
          </a:bodyPr>
          <a:lstStyle/>
          <a:p>
            <a:pPr marL="0" indent="0">
              <a:buNone/>
            </a:pPr>
            <a:endParaRPr lang="ja-JP" altLang="en-US" sz="4000"/>
          </a:p>
        </p:txBody>
      </p:sp>
    </p:spTree>
    <p:extLst>
      <p:ext uri="{BB962C8B-B14F-4D97-AF65-F5344CB8AC3E}">
        <p14:creationId xmlns:p14="http://schemas.microsoft.com/office/powerpoint/2010/main" val="598527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0D040B-F05B-BA66-523D-19CE4D7658A8}"/>
              </a:ext>
            </a:extLst>
          </p:cNvPr>
          <p:cNvSpPr>
            <a:spLocks noGrp="1"/>
          </p:cNvSpPr>
          <p:nvPr>
            <p:ph type="ctrTitle"/>
          </p:nvPr>
        </p:nvSpPr>
        <p:spPr>
          <a:xfrm>
            <a:off x="899648" y="486646"/>
            <a:ext cx="11152638" cy="972024"/>
          </a:xfrm>
        </p:spPr>
        <p:txBody>
          <a:bodyPr/>
          <a:lstStyle/>
          <a:p>
            <a:pPr algn="l"/>
            <a:r>
              <a:rPr kumimoji="1" lang="en-US" altLang="ja-JP" sz="4400"/>
              <a:t>ADL/QOL</a:t>
            </a:r>
            <a:r>
              <a:rPr kumimoji="1" lang="ja-JP" altLang="en-US" sz="4400"/>
              <a:t>維持向上に向けた取り組み</a:t>
            </a:r>
          </a:p>
        </p:txBody>
      </p:sp>
      <p:sp>
        <p:nvSpPr>
          <p:cNvPr id="5" name="テキスト ボックス 4">
            <a:extLst>
              <a:ext uri="{FF2B5EF4-FFF2-40B4-BE49-F238E27FC236}">
                <a16:creationId xmlns:a16="http://schemas.microsoft.com/office/drawing/2014/main" id="{6EF6CD71-3644-45CE-00D6-5955415ADC71}"/>
              </a:ext>
            </a:extLst>
          </p:cNvPr>
          <p:cNvSpPr txBox="1"/>
          <p:nvPr/>
        </p:nvSpPr>
        <p:spPr>
          <a:xfrm>
            <a:off x="899648" y="1877482"/>
            <a:ext cx="10136171" cy="4770537"/>
          </a:xfrm>
          <a:prstGeom prst="rect">
            <a:avLst/>
          </a:prstGeom>
          <a:noFill/>
        </p:spPr>
        <p:txBody>
          <a:bodyPr wrap="square">
            <a:spAutoFit/>
          </a:bodyPr>
          <a:lstStyle/>
          <a:p>
            <a:pPr algn="just"/>
            <a:r>
              <a:rPr lang="ja-JP" altLang="en-US" sz="3600" kern="100">
                <a:effectLst/>
                <a:latin typeface="游明朝" panose="02020400000000000000" pitchFamily="18" charset="-128"/>
                <a:ea typeface="游明朝" panose="02020400000000000000" pitchFamily="18" charset="-128"/>
                <a:cs typeface="Times New Roman" panose="02020603050405020304" pitchFamily="18" charset="0"/>
              </a:rPr>
              <a:t>〇テレビ電話で面会する！</a:t>
            </a:r>
            <a:endParaRPr lang="en-US" altLang="ja-JP" sz="36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3600" kern="10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3600" kern="100">
                <a:effectLst/>
                <a:latin typeface="游明朝" panose="02020400000000000000" pitchFamily="18" charset="-128"/>
                <a:ea typeface="游明朝" panose="02020400000000000000" pitchFamily="18" charset="-128"/>
                <a:cs typeface="Times New Roman" panose="02020603050405020304" pitchFamily="18" charset="0"/>
              </a:rPr>
              <a:t>　　〇終日、音楽を流す</a:t>
            </a:r>
            <a:endParaRPr lang="en-US" altLang="ja-JP" sz="36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3600" kern="10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3600" kern="100">
                <a:effectLst/>
                <a:latin typeface="游明朝" panose="02020400000000000000" pitchFamily="18" charset="-128"/>
                <a:ea typeface="游明朝" panose="02020400000000000000" pitchFamily="18" charset="-128"/>
                <a:cs typeface="Times New Roman" panose="02020603050405020304" pitchFamily="18" charset="0"/>
              </a:rPr>
              <a:t>　　　　〇人気のメニューにする　　等、</a:t>
            </a:r>
            <a:endParaRPr lang="en-US" altLang="ja-JP" sz="36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3600" kern="10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3600" kern="100">
                <a:latin typeface="游明朝" panose="02020400000000000000" pitchFamily="18" charset="-128"/>
                <a:ea typeface="游明朝" panose="02020400000000000000" pitchFamily="18" charset="-128"/>
                <a:cs typeface="Times New Roman" panose="02020603050405020304" pitchFamily="18" charset="0"/>
              </a:rPr>
              <a:t>　</a:t>
            </a:r>
            <a:r>
              <a:rPr lang="ja-JP" altLang="en-US" sz="4000" kern="100">
                <a:latin typeface="游明朝" panose="02020400000000000000" pitchFamily="18" charset="-128"/>
                <a:ea typeface="游明朝" panose="02020400000000000000" pitchFamily="18" charset="-128"/>
                <a:cs typeface="Times New Roman" panose="02020603050405020304" pitchFamily="18" charset="0"/>
              </a:rPr>
              <a:t>　　</a:t>
            </a:r>
            <a:r>
              <a:rPr lang="ja-JP" altLang="en-US" sz="4400" b="1" kern="10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みなさんの工夫、取組み案を</a:t>
            </a:r>
            <a:endParaRPr lang="en-US" altLang="ja-JP" sz="4400" b="1" kern="10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r>
              <a:rPr lang="ja-JP" altLang="en-US" sz="4400" b="1" kern="10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4400" b="1" kern="10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共有しましょう。</a:t>
            </a:r>
            <a:endParaRPr lang="ja-JP" altLang="ja-JP" sz="4400" b="1" kern="10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852924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84249" y="250085"/>
            <a:ext cx="8596668" cy="634409"/>
          </a:xfrm>
        </p:spPr>
        <p:txBody>
          <a:bodyPr>
            <a:normAutofit fontScale="90000"/>
          </a:bodyPr>
          <a:lstStyle/>
          <a:p>
            <a:r>
              <a:rPr kumimoji="1" lang="en-US" altLang="ja-JP">
                <a:solidFill>
                  <a:schemeClr val="tx1"/>
                </a:solidFill>
                <a:latin typeface="HGP創英角ﾎﾟｯﾌﾟ体" panose="040B0A00000000000000" pitchFamily="50" charset="-128"/>
                <a:ea typeface="HGP創英角ﾎﾟｯﾌﾟ体" panose="040B0A00000000000000" pitchFamily="50" charset="-128"/>
              </a:rPr>
              <a:t>ADL/QOL</a:t>
            </a:r>
            <a:r>
              <a:rPr kumimoji="1" lang="ja-JP" altLang="en-US">
                <a:solidFill>
                  <a:schemeClr val="tx1"/>
                </a:solidFill>
                <a:latin typeface="HGP創英角ﾎﾟｯﾌﾟ体" panose="040B0A00000000000000" pitchFamily="50" charset="-128"/>
                <a:ea typeface="HGP創英角ﾎﾟｯﾌﾟ体" panose="040B0A00000000000000" pitchFamily="50" charset="-128"/>
              </a:rPr>
              <a:t>維持向上に向けた取り組み</a:t>
            </a:r>
          </a:p>
        </p:txBody>
      </p:sp>
      <p:sp>
        <p:nvSpPr>
          <p:cNvPr id="3" name="コンテンツ プレースホルダー 2"/>
          <p:cNvSpPr>
            <a:spLocks noGrp="1"/>
          </p:cNvSpPr>
          <p:nvPr>
            <p:ph idx="1"/>
          </p:nvPr>
        </p:nvSpPr>
        <p:spPr>
          <a:xfrm>
            <a:off x="0" y="1069248"/>
            <a:ext cx="11943184" cy="5788751"/>
          </a:xfrm>
          <a:ln>
            <a:noFill/>
          </a:ln>
        </p:spPr>
        <p:txBody>
          <a:bodyPr>
            <a:noAutofit/>
          </a:bodyPr>
          <a:lstStyle/>
          <a:p>
            <a:pPr marL="0" indent="0">
              <a:buNone/>
            </a:pPr>
            <a:r>
              <a:rPr lang="ja-JP" altLang="en-US" sz="2400" b="1"/>
              <a:t>（１）離床時間の確保</a:t>
            </a:r>
            <a:endParaRPr lang="en-US" altLang="ja-JP" sz="2400" b="1"/>
          </a:p>
          <a:p>
            <a:r>
              <a:rPr kumimoji="1" lang="ja-JP" altLang="en-US" sz="2400">
                <a:latin typeface="メイリオ" panose="020B0604030504040204" pitchFamily="50" charset="-128"/>
                <a:ea typeface="メイリオ" panose="020B0604030504040204" pitchFamily="50" charset="-128"/>
              </a:rPr>
              <a:t>制限下でもできるだけ</a:t>
            </a:r>
            <a:r>
              <a:rPr kumimoji="1" lang="ja-JP" altLang="en-US" sz="2400" b="1">
                <a:solidFill>
                  <a:srgbClr val="FF0000"/>
                </a:solidFill>
                <a:latin typeface="メイリオ" panose="020B0604030504040204" pitchFamily="50" charset="-128"/>
                <a:ea typeface="メイリオ" panose="020B0604030504040204" pitchFamily="50" charset="-128"/>
              </a:rPr>
              <a:t>今までの活動を継続</a:t>
            </a:r>
            <a:r>
              <a:rPr kumimoji="1" lang="ja-JP" altLang="en-US" sz="2400">
                <a:latin typeface="メイリオ" panose="020B0604030504040204" pitchFamily="50" charset="-128"/>
                <a:ea typeface="メイリオ" panose="020B0604030504040204" pitchFamily="50" charset="-128"/>
              </a:rPr>
              <a:t>する</a:t>
            </a:r>
            <a:endParaRPr kumimoji="1" lang="en-US" altLang="ja-JP" sz="2400">
              <a:latin typeface="メイリオ" panose="020B0604030504040204" pitchFamily="50" charset="-128"/>
              <a:ea typeface="メイリオ" panose="020B0604030504040204" pitchFamily="50" charset="-128"/>
            </a:endParaRPr>
          </a:p>
          <a:p>
            <a:pPr marL="0" indent="0">
              <a:buNone/>
            </a:pPr>
            <a:r>
              <a:rPr lang="ja-JP" altLang="en-US" sz="2400"/>
              <a:t>　　➡</a:t>
            </a:r>
            <a:r>
              <a:rPr lang="ja-JP" altLang="en-US" sz="2400" b="1">
                <a:solidFill>
                  <a:srgbClr val="FF0000"/>
                </a:solidFill>
              </a:rPr>
              <a:t>自主活動ができるよう</a:t>
            </a:r>
            <a:r>
              <a:rPr lang="ja-JP" altLang="en-US" sz="2400"/>
              <a:t>活動内容、実施のタイミングを見える化。写真の掲示等</a:t>
            </a:r>
            <a:endParaRPr lang="en-US" altLang="ja-JP" sz="2400"/>
          </a:p>
          <a:p>
            <a:pPr marL="0" indent="0">
              <a:buNone/>
            </a:pPr>
            <a:r>
              <a:rPr lang="ja-JP" altLang="en-US" sz="2400"/>
              <a:t>　　　ついで運動！にできるとなおよし！</a:t>
            </a:r>
            <a:endParaRPr lang="en-US" altLang="ja-JP" sz="2400"/>
          </a:p>
          <a:p>
            <a:pPr marL="0" indent="0">
              <a:buNone/>
            </a:pPr>
            <a:r>
              <a:rPr lang="ja-JP" altLang="en-US" sz="2400"/>
              <a:t>　　➡チェック表やシール等の見える評価と誉め言葉で意欲向上につなげる。　</a:t>
            </a:r>
            <a:endParaRPr lang="en-US" altLang="ja-JP" sz="2400"/>
          </a:p>
          <a:p>
            <a:pPr marL="0" indent="0">
              <a:buNone/>
            </a:pPr>
            <a:r>
              <a:rPr lang="ja-JP" altLang="en-US" sz="2400"/>
              <a:t>　　➡</a:t>
            </a:r>
            <a:r>
              <a:rPr kumimoji="1" lang="ja-JP" altLang="en-US" sz="2400"/>
              <a:t>居室内でできるよう環境を整える。</a:t>
            </a:r>
            <a:r>
              <a:rPr lang="en-US" altLang="ja-JP" sz="2000"/>
              <a:t>YouTube</a:t>
            </a:r>
            <a:r>
              <a:rPr lang="ja-JP" altLang="en-US" sz="2000"/>
              <a:t>や館内放送等も活用！</a:t>
            </a:r>
            <a:endParaRPr lang="en-US" altLang="ja-JP" sz="2000"/>
          </a:p>
          <a:p>
            <a:pPr marL="0" indent="0">
              <a:buNone/>
            </a:pPr>
            <a:endParaRPr lang="en-US" altLang="ja-JP" sz="2400"/>
          </a:p>
          <a:p>
            <a:r>
              <a:rPr lang="ja-JP" altLang="en-US" sz="2400"/>
              <a:t>一人での活動が困難な場合</a:t>
            </a:r>
            <a:endParaRPr lang="en-US" altLang="ja-JP" sz="2400"/>
          </a:p>
          <a:p>
            <a:pPr marL="0" indent="0">
              <a:buNone/>
            </a:pPr>
            <a:r>
              <a:rPr lang="ja-JP" altLang="en-US" sz="2400"/>
              <a:t>　　</a:t>
            </a:r>
            <a:r>
              <a:rPr lang="ja-JP" altLang="en-US" sz="2400" b="1" u="sng">
                <a:solidFill>
                  <a:srgbClr val="FF0000"/>
                </a:solidFill>
              </a:rPr>
              <a:t>職員が感染防護対策を徹底し、短時間でかかわる（短時間で効果的なリハ）</a:t>
            </a:r>
            <a:endParaRPr lang="en-US" altLang="ja-JP" sz="2400" b="1" u="sng">
              <a:solidFill>
                <a:srgbClr val="FF0000"/>
              </a:solidFill>
            </a:endParaRPr>
          </a:p>
          <a:p>
            <a:pPr marL="0" indent="0">
              <a:buNone/>
            </a:pPr>
            <a:r>
              <a:rPr lang="ja-JP" altLang="en-US" sz="2400"/>
              <a:t>　　　介助の位置　正面</a:t>
            </a:r>
            <a:r>
              <a:rPr lang="en-US" altLang="ja-JP" sz="2400"/>
              <a:t>X</a:t>
            </a:r>
            <a:r>
              <a:rPr lang="ja-JP" altLang="en-US" sz="2400"/>
              <a:t>、密着</a:t>
            </a:r>
            <a:r>
              <a:rPr lang="en-US" altLang="ja-JP" sz="2400"/>
              <a:t>X</a:t>
            </a:r>
            <a:r>
              <a:rPr lang="ja-JP" altLang="en-US" sz="2400"/>
              <a:t>、右後ろから〇</a:t>
            </a:r>
            <a:endParaRPr lang="en-US" altLang="ja-JP" sz="2400"/>
          </a:p>
          <a:p>
            <a:pPr marL="0" indent="0">
              <a:buNone/>
            </a:pPr>
            <a:r>
              <a:rPr lang="ja-JP" altLang="en-US" sz="2400"/>
              <a:t>　　　長袖エプロン・フェイスシールド、</a:t>
            </a:r>
            <a:r>
              <a:rPr lang="en-US" altLang="ja-JP" sz="2400"/>
              <a:t>N95</a:t>
            </a:r>
            <a:r>
              <a:rPr lang="ja-JP" altLang="en-US" sz="2400"/>
              <a:t>マスク、手袋は必須！！</a:t>
            </a:r>
            <a:endParaRPr lang="en-US" altLang="ja-JP" sz="2400"/>
          </a:p>
          <a:p>
            <a:pPr marL="0" indent="0">
              <a:buNone/>
            </a:pPr>
            <a:r>
              <a:rPr lang="ja-JP" altLang="en-US" sz="2400"/>
              <a:t>　　　訪室中は窓開放</a:t>
            </a:r>
            <a:endParaRPr lang="en-US" altLang="ja-JP" sz="2400"/>
          </a:p>
        </p:txBody>
      </p:sp>
      <p:sp>
        <p:nvSpPr>
          <p:cNvPr id="4" name="四角形: 角を丸くする 3">
            <a:extLst>
              <a:ext uri="{FF2B5EF4-FFF2-40B4-BE49-F238E27FC236}">
                <a16:creationId xmlns:a16="http://schemas.microsoft.com/office/drawing/2014/main" id="{671AB890-4E65-F6D2-4975-603CEFD21AAE}"/>
              </a:ext>
            </a:extLst>
          </p:cNvPr>
          <p:cNvSpPr/>
          <p:nvPr/>
        </p:nvSpPr>
        <p:spPr>
          <a:xfrm>
            <a:off x="331861" y="187911"/>
            <a:ext cx="2425364" cy="75875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a:solidFill>
                  <a:srgbClr val="FF0000"/>
                </a:solidFill>
              </a:rPr>
              <a:t>感染拡大期</a:t>
            </a:r>
          </a:p>
        </p:txBody>
      </p:sp>
    </p:spTree>
    <p:extLst>
      <p:ext uri="{BB962C8B-B14F-4D97-AF65-F5344CB8AC3E}">
        <p14:creationId xmlns:p14="http://schemas.microsoft.com/office/powerpoint/2010/main" val="1757034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txBox="1">
            <a:spLocks/>
          </p:cNvSpPr>
          <p:nvPr/>
        </p:nvSpPr>
        <p:spPr>
          <a:xfrm>
            <a:off x="1524000" y="0"/>
            <a:ext cx="9143998" cy="874990"/>
          </a:xfrm>
          <a:prstGeom prst="rect">
            <a:avLst/>
          </a:prstGeom>
          <a:solidFill>
            <a:schemeClr val="accent1">
              <a:lumMod val="75000"/>
            </a:schemeClr>
          </a:solidFill>
          <a:ln>
            <a:solidFill>
              <a:schemeClr val="accent1">
                <a:lumMod val="60000"/>
                <a:lumOff val="40000"/>
              </a:schemeClr>
            </a:solidFill>
          </a:ln>
        </p:spPr>
        <p:txBody>
          <a:bodyPr anchor="ctr"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4000" b="1" i="0" u="none" strike="noStrike" kern="120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cs typeface="+mj-cs"/>
              </a:rPr>
              <a:t>職員への感染対策指導</a:t>
            </a:r>
          </a:p>
        </p:txBody>
      </p:sp>
      <p:sp>
        <p:nvSpPr>
          <p:cNvPr id="3" name="コンテンツ プレースホルダー 2">
            <a:extLst>
              <a:ext uri="{FF2B5EF4-FFF2-40B4-BE49-F238E27FC236}">
                <a16:creationId xmlns:a16="http://schemas.microsoft.com/office/drawing/2014/main" id="{722F440B-E4A3-4C65-A7F1-7F72161FEE69}"/>
              </a:ext>
            </a:extLst>
          </p:cNvPr>
          <p:cNvSpPr txBox="1">
            <a:spLocks/>
          </p:cNvSpPr>
          <p:nvPr/>
        </p:nvSpPr>
        <p:spPr>
          <a:xfrm>
            <a:off x="1524000" y="1445237"/>
            <a:ext cx="9143999" cy="5855677"/>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1" lang="en-US" altLang="ja-JP" sz="3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 name="コンテンツ プレースホルダー 2">
            <a:extLst>
              <a:ext uri="{FF2B5EF4-FFF2-40B4-BE49-F238E27FC236}">
                <a16:creationId xmlns:a16="http://schemas.microsoft.com/office/drawing/2014/main" id="{722F440B-E4A3-4C65-A7F1-7F72161FEE69}"/>
              </a:ext>
            </a:extLst>
          </p:cNvPr>
          <p:cNvSpPr txBox="1">
            <a:spLocks/>
          </p:cNvSpPr>
          <p:nvPr/>
        </p:nvSpPr>
        <p:spPr>
          <a:xfrm>
            <a:off x="0" y="1002322"/>
            <a:ext cx="12598399" cy="585567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感染対策が不安だという職員がいたら、</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・正しい防護服の着脱方法と感染対策について</a:t>
            </a:r>
            <a:r>
              <a:rPr lang="ja-JP" altLang="en-US" sz="2800" dirty="0">
                <a:solidFill>
                  <a:prstClr val="black"/>
                </a:solidFill>
                <a:latin typeface="メイリオ" panose="020B0604030504040204" pitchFamily="50" charset="-128"/>
                <a:ea typeface="メイリオ" panose="020B0604030504040204" pitchFamily="50" charset="-128"/>
              </a:rPr>
              <a:t>動画で確認</a:t>
            </a:r>
            <a:endParaRPr lang="en-US" altLang="ja-JP" sz="2800" dirty="0">
              <a:solidFill>
                <a:prstClr val="black"/>
              </a:solidFill>
              <a:latin typeface="メイリオ" panose="020B0604030504040204" pitchFamily="50" charset="-128"/>
              <a:ea typeface="メイリオ" panose="020B0604030504040204" pitchFamily="50" charset="-128"/>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保健所の指導を受けた上で、伝達、実際に着脱訓練を行い、</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自信を持って行えるようにする。</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・職員がいつでも復習できるよう、各詰所のテレビで動画を流し続ける。　　　　</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ja-JP" altLang="en-US" sz="2800" dirty="0">
                <a:solidFill>
                  <a:prstClr val="black"/>
                </a:solidFill>
                <a:latin typeface="メイリオ" panose="020B0604030504040204" pitchFamily="50" charset="-128"/>
                <a:ea typeface="メイリオ" panose="020B0604030504040204" pitchFamily="50" charset="-128"/>
              </a:rPr>
              <a:t>　　</a:t>
            </a:r>
            <a:r>
              <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https://www.youtube.com/watch?v=CNkc4T3Lhtk</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altLang="ja-JP" sz="2800" dirty="0">
              <a:solidFill>
                <a:prstClr val="black"/>
              </a:solidFill>
              <a:latin typeface="メイリオ" panose="020B0604030504040204" pitchFamily="50" charset="-128"/>
              <a:ea typeface="メイリオ" panose="020B0604030504040204" pitchFamily="50" charset="-128"/>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・施設の構造や職員数、物品等にあわせたアクションカードを作っておく。</a:t>
            </a:r>
            <a:r>
              <a:rPr kumimoji="1" lang="ja-JP" altLang="en-US" sz="2800" b="1" i="0" u="none" strike="noStrike" kern="1200" cap="none" spc="0" normalizeH="0" baseline="0" noProof="0" dirty="0">
                <a:ln>
                  <a:noFill/>
                </a:ln>
                <a:solidFill>
                  <a:prstClr val="black"/>
                </a:solidFill>
                <a:effectLst/>
                <a:uLnTx/>
                <a:uFillTx/>
                <a:latin typeface="Trebuchet MS"/>
                <a:ea typeface="メイリオ" panose="020B0604030504040204" pitchFamily="50" charset="-128"/>
                <a:cs typeface="+mn-cs"/>
              </a:rPr>
              <a:t>　　　　</a:t>
            </a:r>
            <a:endParaRPr kumimoji="1" lang="en-US" altLang="ja-JP" sz="2800" b="1" i="0" u="none" strike="noStrike" kern="1200" cap="none" spc="0" normalizeH="0" baseline="0" noProof="0" dirty="0">
              <a:ln>
                <a:noFill/>
              </a:ln>
              <a:solidFill>
                <a:prstClr val="black"/>
              </a:solidFill>
              <a:effectLst/>
              <a:uLnTx/>
              <a:uFillTx/>
              <a:latin typeface="Trebuchet MS"/>
              <a:ea typeface="メイリオ" panose="020B0604030504040204" pitchFamily="50" charset="-128"/>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ja-JP" altLang="en-US" sz="2800" b="1" dirty="0">
                <a:solidFill>
                  <a:prstClr val="black"/>
                </a:solidFill>
                <a:latin typeface="Trebuchet MS"/>
                <a:ea typeface="メイリオ" panose="020B0604030504040204" pitchFamily="50" charset="-128"/>
              </a:rPr>
              <a:t>　</a:t>
            </a:r>
            <a:r>
              <a:rPr kumimoji="1" lang="en-US" altLang="ja-JP" sz="2400" i="0" u="none" strike="noStrike" kern="1200" cap="none" spc="0" normalizeH="0" baseline="0" noProof="0" dirty="0">
                <a:ln>
                  <a:noFill/>
                </a:ln>
                <a:solidFill>
                  <a:prstClr val="black"/>
                </a:solidFill>
                <a:effectLst/>
                <a:uLnTx/>
                <a:uFillTx/>
                <a:latin typeface="Trebuchet MS"/>
                <a:ea typeface="メイリオ" panose="020B0604030504040204" pitchFamily="50" charset="-128"/>
                <a:cs typeface="+mn-cs"/>
              </a:rPr>
              <a:t>https://www.pref.fukui.lg.jp/doc/sakaihwc/welfare/houkokuyousiki.html</a:t>
            </a:r>
            <a:endParaRPr kumimoji="1" lang="en-US" altLang="ja-JP" sz="28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6" name="グループ化 5"/>
          <p:cNvGrpSpPr/>
          <p:nvPr/>
        </p:nvGrpSpPr>
        <p:grpSpPr>
          <a:xfrm>
            <a:off x="10434823" y="437495"/>
            <a:ext cx="1371538" cy="2047603"/>
            <a:chOff x="3100450" y="1716259"/>
            <a:chExt cx="2406852" cy="4778975"/>
          </a:xfrm>
        </p:grpSpPr>
        <p:pic>
          <p:nvPicPr>
            <p:cNvPr id="7" name="図 6">
              <a:extLst>
                <a:ext uri="{FF2B5EF4-FFF2-40B4-BE49-F238E27FC236}">
                  <a16:creationId xmlns:a16="http://schemas.microsoft.com/office/drawing/2014/main" id="{824B3772-AC37-4CFD-9B3F-6AACB008C5F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889" l="9556" r="90000">
                          <a14:foregroundMark x1="9556" y1="40889" x2="10889" y2="51111"/>
                          <a14:foregroundMark x1="35778" y1="48667" x2="39333" y2="48667"/>
                          <a14:foregroundMark x1="59111" y1="48667" x2="65778" y2="48222"/>
                          <a14:foregroundMark x1="43333" y1="90889" x2="55556" y2="90889"/>
                          <a14:foregroundMark x1="40000" y1="10000" x2="52222" y2="10667"/>
                          <a14:foregroundMark x1="52222" y1="10667" x2="61111" y2="10000"/>
                          <a14:foregroundMark x1="89556" y1="39556" x2="89333" y2="54667"/>
                        </a14:backgroundRemoval>
                      </a14:imgEffect>
                    </a14:imgLayer>
                  </a14:imgProps>
                </a:ext>
              </a:extLst>
            </a:blip>
            <a:stretch>
              <a:fillRect/>
            </a:stretch>
          </p:blipFill>
          <p:spPr>
            <a:xfrm>
              <a:off x="3521210" y="1716259"/>
              <a:ext cx="1871004" cy="1871004"/>
            </a:xfrm>
            <a:prstGeom prst="rect">
              <a:avLst/>
            </a:prstGeom>
          </p:spPr>
        </p:pic>
        <p:pic>
          <p:nvPicPr>
            <p:cNvPr id="8" name="図 7">
              <a:extLst>
                <a:ext uri="{FF2B5EF4-FFF2-40B4-BE49-F238E27FC236}">
                  <a16:creationId xmlns:a16="http://schemas.microsoft.com/office/drawing/2014/main" id="{B6135E21-910F-40CF-89EB-E43FEF180D8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143" b="93175" l="9657" r="89700">
                          <a14:foregroundMark x1="29399" y1="10000" x2="40129" y2="7143"/>
                          <a14:foregroundMark x1="40129" y1="7143" x2="51931" y2="8254"/>
                          <a14:foregroundMark x1="51931" y1="8254" x2="63090" y2="8095"/>
                          <a14:foregroundMark x1="63090" y1="8095" x2="64592" y2="7143"/>
                          <a14:foregroundMark x1="25322" y1="91111" x2="73605" y2="93175"/>
                          <a14:foregroundMark x1="73605" y1="93175" x2="72747" y2="89841"/>
                        </a14:backgroundRemoval>
                      </a14:imgEffect>
                    </a14:imgLayer>
                  </a14:imgProps>
                </a:ext>
              </a:extLst>
            </a:blip>
            <a:stretch>
              <a:fillRect/>
            </a:stretch>
          </p:blipFill>
          <p:spPr>
            <a:xfrm>
              <a:off x="3521210" y="3256231"/>
              <a:ext cx="1911192" cy="2583801"/>
            </a:xfrm>
            <a:prstGeom prst="rect">
              <a:avLst/>
            </a:prstGeom>
          </p:spPr>
        </p:pic>
        <p:pic>
          <p:nvPicPr>
            <p:cNvPr id="9" name="図 8">
              <a:extLst>
                <a:ext uri="{FF2B5EF4-FFF2-40B4-BE49-F238E27FC236}">
                  <a16:creationId xmlns:a16="http://schemas.microsoft.com/office/drawing/2014/main" id="{DF456360-A8E0-4626-8551-554DC59E9A8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744" b="89744" l="5000" r="94667">
                          <a14:foregroundMark x1="5333" y1="18462" x2="10667" y2="22051"/>
                          <a14:foregroundMark x1="94667" y1="16923" x2="91000" y2="20000"/>
                        </a14:backgroundRemoval>
                      </a14:imgEffect>
                    </a14:imgLayer>
                  </a14:imgProps>
                </a:ext>
              </a:extLst>
            </a:blip>
            <a:stretch>
              <a:fillRect/>
            </a:stretch>
          </p:blipFill>
          <p:spPr>
            <a:xfrm>
              <a:off x="3875236" y="2765456"/>
              <a:ext cx="1162952" cy="755919"/>
            </a:xfrm>
            <a:prstGeom prst="rect">
              <a:avLst/>
            </a:prstGeom>
          </p:spPr>
        </p:pic>
        <p:pic>
          <p:nvPicPr>
            <p:cNvPr id="10" name="図 9">
              <a:extLst>
                <a:ext uri="{FF2B5EF4-FFF2-40B4-BE49-F238E27FC236}">
                  <a16:creationId xmlns:a16="http://schemas.microsoft.com/office/drawing/2014/main" id="{504ADA4E-1027-4D1E-A863-D83BCA6C64C2}"/>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3939" b="93636" l="7273" r="90000">
                          <a14:foregroundMark x1="11212" y1="12424" x2="27576" y2="5152"/>
                          <a14:foregroundMark x1="27576" y1="5152" x2="50000" y2="3333"/>
                          <a14:foregroundMark x1="50000" y1="3333" x2="65152" y2="3636"/>
                          <a14:foregroundMark x1="65152" y1="3636" x2="80000" y2="9394"/>
                          <a14:foregroundMark x1="80000" y1="9394" x2="89091" y2="22424"/>
                          <a14:foregroundMark x1="89091" y1="22424" x2="86667" y2="58182"/>
                          <a14:foregroundMark x1="86667" y1="58182" x2="72424" y2="89394"/>
                          <a14:foregroundMark x1="72424" y1="89394" x2="55758" y2="93636"/>
                          <a14:foregroundMark x1="55758" y1="93636" x2="22424" y2="89697"/>
                          <a14:foregroundMark x1="22424" y1="89697" x2="10909" y2="58182"/>
                          <a14:foregroundMark x1="10909" y1="58182" x2="8788" y2="26364"/>
                          <a14:foregroundMark x1="8788" y1="26364" x2="12727" y2="12424"/>
                          <a14:foregroundMark x1="30606" y1="8485" x2="45455" y2="4848"/>
                          <a14:foregroundMark x1="45455" y1="4848" x2="74242" y2="11212"/>
                          <a14:foregroundMark x1="7879" y1="18485" x2="7879" y2="18485"/>
                          <a14:foregroundMark x1="7576" y1="24242" x2="11818" y2="73030"/>
                          <a14:foregroundMark x1="11818" y1="73030" x2="7273" y2="56970"/>
                          <a14:foregroundMark x1="7273" y1="56970" x2="7576" y2="22727"/>
                          <a14:foregroundMark x1="90606" y1="27273" x2="88182" y2="75152"/>
                          <a14:foregroundMark x1="88182" y1="75152" x2="76061" y2="88182"/>
                          <a14:foregroundMark x1="76061" y1="88182" x2="39697" y2="93636"/>
                          <a14:foregroundMark x1="39697" y1="93636" x2="26364" y2="91818"/>
                        </a14:backgroundRemoval>
                      </a14:imgEffect>
                    </a14:imgLayer>
                  </a14:imgProps>
                </a:ext>
              </a:extLst>
            </a:blip>
            <a:stretch>
              <a:fillRect/>
            </a:stretch>
          </p:blipFill>
          <p:spPr>
            <a:xfrm>
              <a:off x="3100450" y="2291812"/>
              <a:ext cx="1195547" cy="1195547"/>
            </a:xfrm>
            <a:prstGeom prst="rect">
              <a:avLst/>
            </a:prstGeom>
          </p:spPr>
        </p:pic>
        <p:pic>
          <p:nvPicPr>
            <p:cNvPr id="11" name="図 10">
              <a:extLst>
                <a:ext uri="{FF2B5EF4-FFF2-40B4-BE49-F238E27FC236}">
                  <a16:creationId xmlns:a16="http://schemas.microsoft.com/office/drawing/2014/main" id="{06A62DAD-7AB0-404B-84E9-E18AF47C503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3852563" y="5572194"/>
              <a:ext cx="1253344" cy="923040"/>
            </a:xfrm>
            <a:prstGeom prst="rect">
              <a:avLst/>
            </a:prstGeom>
          </p:spPr>
        </p:pic>
        <p:pic>
          <p:nvPicPr>
            <p:cNvPr id="12" name="図 11">
              <a:extLst>
                <a:ext uri="{FF2B5EF4-FFF2-40B4-BE49-F238E27FC236}">
                  <a16:creationId xmlns:a16="http://schemas.microsoft.com/office/drawing/2014/main" id="{274AFDA4-D214-433A-A71C-869536FF435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78542" y1="25652" x2="86042" y2="71304"/>
                        </a14:backgroundRemoval>
                      </a14:imgEffect>
                    </a14:imgLayer>
                  </a14:imgProps>
                </a:ext>
              </a:extLst>
            </a:blip>
            <a:stretch>
              <a:fillRect/>
            </a:stretch>
          </p:blipFill>
          <p:spPr>
            <a:xfrm>
              <a:off x="3451168" y="4462823"/>
              <a:ext cx="2056134" cy="985231"/>
            </a:xfrm>
            <a:prstGeom prst="rect">
              <a:avLst/>
            </a:prstGeom>
          </p:spPr>
        </p:pic>
      </p:grpSp>
    </p:spTree>
    <p:extLst>
      <p:ext uri="{BB962C8B-B14F-4D97-AF65-F5344CB8AC3E}">
        <p14:creationId xmlns:p14="http://schemas.microsoft.com/office/powerpoint/2010/main" val="891910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9336E5F3-F121-4159-BDCD-1DB9F99246A5}"/>
              </a:ext>
            </a:extLst>
          </p:cNvPr>
          <p:cNvSpPr>
            <a:spLocks noGrp="1"/>
          </p:cNvSpPr>
          <p:nvPr>
            <p:ph type="title"/>
          </p:nvPr>
        </p:nvSpPr>
        <p:spPr>
          <a:xfrm>
            <a:off x="2339802" y="39678"/>
            <a:ext cx="7886700" cy="839165"/>
          </a:xfrm>
        </p:spPr>
        <p:txBody>
          <a:bodyPr>
            <a:normAutofit/>
          </a:bodyPr>
          <a:lstStyle/>
          <a:p>
            <a:pPr algn="ctr"/>
            <a:r>
              <a:rPr lang="ja-JP" altLang="en-US" sz="4000" b="1">
                <a:latin typeface="BIZ UDPゴシック" panose="020B0400000000000000" pitchFamily="50" charset="-128"/>
                <a:ea typeface="BIZ UDPゴシック" panose="020B0400000000000000" pitchFamily="50" charset="-128"/>
              </a:rPr>
              <a:t>事例を通して考えてみましょう</a:t>
            </a:r>
          </a:p>
        </p:txBody>
      </p:sp>
      <p:sp>
        <p:nvSpPr>
          <p:cNvPr id="5" name="コンテンツ プレースホルダー 4">
            <a:extLst>
              <a:ext uri="{FF2B5EF4-FFF2-40B4-BE49-F238E27FC236}">
                <a16:creationId xmlns:a16="http://schemas.microsoft.com/office/drawing/2014/main" id="{57E40D4F-3FCA-4EAB-BDFF-79C01E7D17B2}"/>
              </a:ext>
            </a:extLst>
          </p:cNvPr>
          <p:cNvSpPr>
            <a:spLocks noGrp="1"/>
          </p:cNvSpPr>
          <p:nvPr>
            <p:ph idx="1"/>
          </p:nvPr>
        </p:nvSpPr>
        <p:spPr>
          <a:xfrm>
            <a:off x="914400" y="804032"/>
            <a:ext cx="9964132" cy="5614032"/>
          </a:xfrm>
        </p:spPr>
        <p:txBody>
          <a:bodyPr>
            <a:normAutofit/>
          </a:bodyPr>
          <a:lstStyle/>
          <a:p>
            <a:pPr marL="0" indent="0">
              <a:buNone/>
            </a:pPr>
            <a:r>
              <a:rPr lang="ja-JP" altLang="en-US" sz="3600"/>
              <a:t>サザエさん一家をご紹介します。</a:t>
            </a:r>
            <a:endParaRPr lang="en-US" altLang="ja-JP" sz="3600"/>
          </a:p>
          <a:p>
            <a:pPr marL="0" indent="0">
              <a:buNone/>
            </a:pPr>
            <a:r>
              <a:rPr lang="ja-JP" altLang="en-US" sz="3600"/>
              <a:t>　三国町あさひが丘町に、フグ田家と磯野家が</a:t>
            </a:r>
            <a:endParaRPr lang="en-US" altLang="ja-JP" sz="3600"/>
          </a:p>
          <a:p>
            <a:pPr marL="0" indent="0">
              <a:buNone/>
            </a:pPr>
            <a:r>
              <a:rPr lang="ja-JP" altLang="en-US" sz="3600"/>
              <a:t>２世帯で住んでいます。　</a:t>
            </a:r>
          </a:p>
        </p:txBody>
      </p:sp>
      <p:sp>
        <p:nvSpPr>
          <p:cNvPr id="2" name="スライド番号プレースホルダー 1">
            <a:extLst>
              <a:ext uri="{FF2B5EF4-FFF2-40B4-BE49-F238E27FC236}">
                <a16:creationId xmlns:a16="http://schemas.microsoft.com/office/drawing/2014/main" id="{5E409371-D2DD-41EE-AB26-094B065A9B12}"/>
              </a:ext>
            </a:extLst>
          </p:cNvPr>
          <p:cNvSpPr>
            <a:spLocks noGrp="1"/>
          </p:cNvSpPr>
          <p:nvPr>
            <p:ph type="sldNum" sz="quarter" idx="12"/>
          </p:nvPr>
        </p:nvSpPr>
        <p:spPr/>
        <p:txBody>
          <a:bodyPr/>
          <a:lstStyle/>
          <a:p>
            <a:fld id="{AEA97E42-CDB2-4647-ABED-1CCC9FBCDBEC}" type="slidenum">
              <a:rPr kumimoji="1" lang="ja-JP" altLang="en-US" smtClean="0"/>
              <a:pPr/>
              <a:t>6</a:t>
            </a:fld>
            <a:endParaRPr kumimoji="1" lang="ja-JP" altLang="en-US"/>
          </a:p>
        </p:txBody>
      </p:sp>
      <p:pic>
        <p:nvPicPr>
          <p:cNvPr id="18" name="図 17" descr="おもちゃ, 人形, 部屋, 時計 が含まれている画像&#10;&#10;自動的に生成された説明">
            <a:extLst>
              <a:ext uri="{FF2B5EF4-FFF2-40B4-BE49-F238E27FC236}">
                <a16:creationId xmlns:a16="http://schemas.microsoft.com/office/drawing/2014/main" id="{E8D3F6A2-C3E7-4BF5-AE95-E222F8149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139" y="3144107"/>
            <a:ext cx="3062205" cy="3377696"/>
          </a:xfrm>
          <a:prstGeom prst="rect">
            <a:avLst/>
          </a:prstGeom>
        </p:spPr>
      </p:pic>
      <p:sp>
        <p:nvSpPr>
          <p:cNvPr id="30" name="正方形/長方形 29">
            <a:extLst>
              <a:ext uri="{FF2B5EF4-FFF2-40B4-BE49-F238E27FC236}">
                <a16:creationId xmlns:a16="http://schemas.microsoft.com/office/drawing/2014/main" id="{E17279E3-31D6-45C9-9267-60719F10294A}"/>
              </a:ext>
            </a:extLst>
          </p:cNvPr>
          <p:cNvSpPr/>
          <p:nvPr/>
        </p:nvSpPr>
        <p:spPr>
          <a:xfrm>
            <a:off x="5144280" y="3000966"/>
            <a:ext cx="5238219" cy="14057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kumimoji="1" lang="en-US" altLang="ja-JP"/>
          </a:p>
          <a:p>
            <a:r>
              <a:rPr kumimoji="1" lang="ja-JP" altLang="en-US" sz="2400"/>
              <a:t>マスオ（</a:t>
            </a:r>
            <a:r>
              <a:rPr kumimoji="1" lang="en-US" altLang="ja-JP" sz="2400"/>
              <a:t>28</a:t>
            </a:r>
            <a:r>
              <a:rPr kumimoji="1" lang="ja-JP" altLang="en-US" sz="2400"/>
              <a:t>歳）海山商事勤務</a:t>
            </a:r>
            <a:endParaRPr kumimoji="1" lang="en-US" altLang="ja-JP" sz="2400"/>
          </a:p>
          <a:p>
            <a:r>
              <a:rPr kumimoji="1" lang="ja-JP" altLang="en-US" sz="2400" u="sng">
                <a:solidFill>
                  <a:srgbClr val="FF0000"/>
                </a:solidFill>
              </a:rPr>
              <a:t>サザエ（</a:t>
            </a:r>
            <a:r>
              <a:rPr kumimoji="1" lang="en-US" altLang="ja-JP" sz="2400" u="sng">
                <a:solidFill>
                  <a:srgbClr val="FF0000"/>
                </a:solidFill>
              </a:rPr>
              <a:t>24</a:t>
            </a:r>
            <a:r>
              <a:rPr kumimoji="1" lang="ja-JP" altLang="en-US" sz="2400" u="sng">
                <a:solidFill>
                  <a:srgbClr val="FF0000"/>
                </a:solidFill>
              </a:rPr>
              <a:t>歳）</a:t>
            </a:r>
            <a:r>
              <a:rPr lang="ja-JP" altLang="en-US" sz="2400" u="sng">
                <a:solidFill>
                  <a:srgbClr val="FF0000"/>
                </a:solidFill>
              </a:rPr>
              <a:t>かもめ</a:t>
            </a:r>
            <a:r>
              <a:rPr kumimoji="1" lang="ja-JP" altLang="en-US" sz="2400" u="sng">
                <a:solidFill>
                  <a:srgbClr val="FF0000"/>
                </a:solidFill>
              </a:rPr>
              <a:t>荘　介護士</a:t>
            </a:r>
            <a:endParaRPr kumimoji="1" lang="en-US" altLang="ja-JP" sz="2400" u="sng">
              <a:solidFill>
                <a:srgbClr val="FF0000"/>
              </a:solidFill>
            </a:endParaRPr>
          </a:p>
          <a:p>
            <a:r>
              <a:rPr kumimoji="1" lang="ja-JP" altLang="en-US" sz="2400"/>
              <a:t>タラオ（ </a:t>
            </a:r>
            <a:r>
              <a:rPr kumimoji="1" lang="en-US" altLang="ja-JP" sz="2400"/>
              <a:t>4</a:t>
            </a:r>
            <a:r>
              <a:rPr kumimoji="1" lang="ja-JP" altLang="en-US" sz="2400"/>
              <a:t>歳） カモメ保育園年中　</a:t>
            </a:r>
            <a:endParaRPr kumimoji="1" lang="en-US" altLang="ja-JP" sz="2400"/>
          </a:p>
          <a:p>
            <a:endParaRPr kumimoji="1" lang="ja-JP" altLang="en-US"/>
          </a:p>
        </p:txBody>
      </p:sp>
      <p:sp>
        <p:nvSpPr>
          <p:cNvPr id="31" name="正方形/長方形 30">
            <a:extLst>
              <a:ext uri="{FF2B5EF4-FFF2-40B4-BE49-F238E27FC236}">
                <a16:creationId xmlns:a16="http://schemas.microsoft.com/office/drawing/2014/main" id="{42906C0C-AA7E-435F-901F-3C736E3539D0}"/>
              </a:ext>
            </a:extLst>
          </p:cNvPr>
          <p:cNvSpPr/>
          <p:nvPr/>
        </p:nvSpPr>
        <p:spPr>
          <a:xfrm>
            <a:off x="5144279" y="4832956"/>
            <a:ext cx="5238219" cy="19370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a:t>波平　（</a:t>
            </a:r>
            <a:r>
              <a:rPr kumimoji="1" lang="en-US" altLang="ja-JP" sz="2400"/>
              <a:t>54</a:t>
            </a:r>
            <a:r>
              <a:rPr kumimoji="1" lang="ja-JP" altLang="en-US" sz="2400"/>
              <a:t>歳）大浪運輸勤務　</a:t>
            </a:r>
            <a:endParaRPr kumimoji="1" lang="en-US" altLang="ja-JP" sz="2400"/>
          </a:p>
          <a:p>
            <a:r>
              <a:rPr kumimoji="1" lang="ja-JP" altLang="en-US" sz="2400"/>
              <a:t>フネ　（</a:t>
            </a:r>
            <a:r>
              <a:rPr kumimoji="1" lang="en-US" altLang="ja-JP" sz="2400"/>
              <a:t>52</a:t>
            </a:r>
            <a:r>
              <a:rPr kumimoji="1" lang="ja-JP" altLang="en-US" sz="2400"/>
              <a:t>歳）</a:t>
            </a:r>
            <a:r>
              <a:rPr lang="ja-JP" altLang="en-US" sz="2400"/>
              <a:t>主婦</a:t>
            </a:r>
            <a:endParaRPr kumimoji="1" lang="en-US" altLang="ja-JP" sz="2400"/>
          </a:p>
          <a:p>
            <a:r>
              <a:rPr kumimoji="1" lang="ja-JP" altLang="en-US" sz="2400"/>
              <a:t>カツオ（</a:t>
            </a:r>
            <a:r>
              <a:rPr kumimoji="1" lang="en-US" altLang="ja-JP" sz="2400"/>
              <a:t>11</a:t>
            </a:r>
            <a:r>
              <a:rPr kumimoji="1" lang="ja-JP" altLang="en-US" sz="2400"/>
              <a:t>歳）カモメ小学校</a:t>
            </a:r>
            <a:r>
              <a:rPr kumimoji="1" lang="en-US" altLang="ja-JP" sz="2400"/>
              <a:t>5</a:t>
            </a:r>
            <a:r>
              <a:rPr kumimoji="1" lang="ja-JP" altLang="en-US" sz="2400"/>
              <a:t>年生</a:t>
            </a:r>
            <a:endParaRPr kumimoji="1" lang="en-US" altLang="ja-JP" sz="2400"/>
          </a:p>
          <a:p>
            <a:r>
              <a:rPr kumimoji="1" lang="ja-JP" altLang="en-US" sz="2400"/>
              <a:t>ワカメ（ </a:t>
            </a:r>
            <a:r>
              <a:rPr kumimoji="1" lang="en-US" altLang="ja-JP" sz="2400"/>
              <a:t>9</a:t>
            </a:r>
            <a:r>
              <a:rPr kumimoji="1" lang="ja-JP" altLang="en-US" sz="2400"/>
              <a:t>歳） カモメ小学校</a:t>
            </a:r>
            <a:r>
              <a:rPr kumimoji="1" lang="en-US" altLang="ja-JP" sz="2400"/>
              <a:t>3</a:t>
            </a:r>
            <a:r>
              <a:rPr kumimoji="1" lang="ja-JP" altLang="en-US" sz="2400"/>
              <a:t>年生</a:t>
            </a:r>
          </a:p>
        </p:txBody>
      </p:sp>
      <p:sp>
        <p:nvSpPr>
          <p:cNvPr id="4" name="テキスト ボックス 3"/>
          <p:cNvSpPr txBox="1"/>
          <p:nvPr/>
        </p:nvSpPr>
        <p:spPr>
          <a:xfrm>
            <a:off x="4980344" y="2683565"/>
            <a:ext cx="1413831" cy="369332"/>
          </a:xfrm>
          <a:prstGeom prst="rect">
            <a:avLst/>
          </a:prstGeom>
          <a:solidFill>
            <a:schemeClr val="bg1"/>
          </a:solidFill>
          <a:ln>
            <a:solidFill>
              <a:schemeClr val="accent6"/>
            </a:solidFill>
          </a:ln>
        </p:spPr>
        <p:txBody>
          <a:bodyPr wrap="square" rtlCol="0">
            <a:spAutoFit/>
          </a:bodyPr>
          <a:lstStyle/>
          <a:p>
            <a:pPr algn="ctr"/>
            <a:r>
              <a:rPr kumimoji="1" lang="ja-JP" altLang="en-US"/>
              <a:t>フグ田家</a:t>
            </a:r>
          </a:p>
        </p:txBody>
      </p:sp>
      <p:sp>
        <p:nvSpPr>
          <p:cNvPr id="10" name="テキスト ボックス 9"/>
          <p:cNvSpPr txBox="1"/>
          <p:nvPr/>
        </p:nvSpPr>
        <p:spPr>
          <a:xfrm>
            <a:off x="4980344" y="4667838"/>
            <a:ext cx="1413831" cy="369332"/>
          </a:xfrm>
          <a:prstGeom prst="rect">
            <a:avLst/>
          </a:prstGeom>
          <a:solidFill>
            <a:schemeClr val="bg1"/>
          </a:solidFill>
          <a:ln>
            <a:solidFill>
              <a:schemeClr val="accent6"/>
            </a:solidFill>
          </a:ln>
        </p:spPr>
        <p:txBody>
          <a:bodyPr wrap="square" rtlCol="0">
            <a:spAutoFit/>
          </a:bodyPr>
          <a:lstStyle/>
          <a:p>
            <a:pPr algn="ctr"/>
            <a:r>
              <a:rPr lang="ja-JP" altLang="en-US"/>
              <a:t>磯野</a:t>
            </a:r>
            <a:r>
              <a:rPr kumimoji="1" lang="ja-JP" altLang="en-US"/>
              <a:t>家</a:t>
            </a:r>
          </a:p>
        </p:txBody>
      </p:sp>
    </p:spTree>
    <p:extLst>
      <p:ext uri="{BB962C8B-B14F-4D97-AF65-F5344CB8AC3E}">
        <p14:creationId xmlns:p14="http://schemas.microsoft.com/office/powerpoint/2010/main" val="3486958560"/>
      </p:ext>
    </p:extLst>
  </p:cSld>
  <p:clrMapOvr>
    <a:masterClrMapping/>
  </p:clrMapOvr>
  <mc:AlternateContent xmlns:mc="http://schemas.openxmlformats.org/markup-compatibility/2006" xmlns:p14="http://schemas.microsoft.com/office/powerpoint/2010/main">
    <mc:Choice Requires="p14">
      <p:transition spd="slow" p14:dur="2000" advTm="29"/>
    </mc:Choice>
    <mc:Fallback xmlns="">
      <p:transition spd="slow" advTm="29"/>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73F109-2857-4C97-8D99-72D17C174048}"/>
              </a:ext>
            </a:extLst>
          </p:cNvPr>
          <p:cNvSpPr>
            <a:spLocks noGrp="1"/>
          </p:cNvSpPr>
          <p:nvPr>
            <p:ph type="ctrTitle"/>
          </p:nvPr>
        </p:nvSpPr>
        <p:spPr>
          <a:xfrm>
            <a:off x="2165985" y="543065"/>
            <a:ext cx="7772400" cy="2055721"/>
          </a:xfrm>
        </p:spPr>
        <p:txBody>
          <a:bodyPr/>
          <a:lstStyle/>
          <a:p>
            <a:r>
              <a:rPr kumimoji="1" lang="ja-JP" altLang="en-US">
                <a:latin typeface="HGS創英角ﾎﾟｯﾌﾟ体" panose="040B0A00000000000000" pitchFamily="50" charset="-128"/>
                <a:ea typeface="HGS創英角ﾎﾟｯﾌﾟ体" panose="040B0A00000000000000" pitchFamily="50" charset="-128"/>
              </a:rPr>
              <a:t>感染性胃腸炎発生時</a:t>
            </a:r>
            <a:br>
              <a:rPr kumimoji="1" lang="en-US" altLang="ja-JP">
                <a:latin typeface="HGS創英角ﾎﾟｯﾌﾟ体" panose="040B0A00000000000000" pitchFamily="50" charset="-128"/>
                <a:ea typeface="HGS創英角ﾎﾟｯﾌﾟ体" panose="040B0A00000000000000" pitchFamily="50" charset="-128"/>
              </a:rPr>
            </a:br>
            <a:r>
              <a:rPr kumimoji="1" lang="ja-JP" altLang="en-US">
                <a:latin typeface="HGS創英角ﾎﾟｯﾌﾟ体" panose="040B0A00000000000000" pitchFamily="50" charset="-128"/>
                <a:ea typeface="HGS創英角ﾎﾟｯﾌﾟ体" panose="040B0A00000000000000" pitchFamily="50" charset="-128"/>
              </a:rPr>
              <a:t>アクションカード</a:t>
            </a:r>
          </a:p>
        </p:txBody>
      </p:sp>
      <p:pic>
        <p:nvPicPr>
          <p:cNvPr id="7" name="図 6" descr="床, 屋内, テーブル, 建物 が含まれている画像&#10;&#10;自動的に生成された説明">
            <a:extLst>
              <a:ext uri="{FF2B5EF4-FFF2-40B4-BE49-F238E27FC236}">
                <a16:creationId xmlns:a16="http://schemas.microsoft.com/office/drawing/2014/main" id="{29BC6914-E901-45CE-8BA2-A564F6031367}"/>
              </a:ext>
            </a:extLst>
          </p:cNvPr>
          <p:cNvPicPr>
            <a:picLocks noChangeAspect="1"/>
          </p:cNvPicPr>
          <p:nvPr/>
        </p:nvPicPr>
        <p:blipFill rotWithShape="1">
          <a:blip r:embed="rId2">
            <a:extLst>
              <a:ext uri="{28A0092B-C50C-407E-A947-70E740481C1C}">
                <a14:useLocalDpi xmlns:a14="http://schemas.microsoft.com/office/drawing/2010/main" val="0"/>
              </a:ext>
            </a:extLst>
          </a:blip>
          <a:srcRect t="25555"/>
          <a:stretch/>
        </p:blipFill>
        <p:spPr>
          <a:xfrm>
            <a:off x="2310728" y="2815122"/>
            <a:ext cx="3648808" cy="2517784"/>
          </a:xfrm>
          <a:prstGeom prst="rect">
            <a:avLst/>
          </a:prstGeom>
        </p:spPr>
      </p:pic>
      <p:grpSp>
        <p:nvGrpSpPr>
          <p:cNvPr id="41" name="グループ化 40">
            <a:extLst>
              <a:ext uri="{FF2B5EF4-FFF2-40B4-BE49-F238E27FC236}">
                <a16:creationId xmlns:a16="http://schemas.microsoft.com/office/drawing/2014/main" id="{881E331E-AEC5-4F41-BFC0-079E3DF1806A}"/>
              </a:ext>
            </a:extLst>
          </p:cNvPr>
          <p:cNvGrpSpPr/>
          <p:nvPr/>
        </p:nvGrpSpPr>
        <p:grpSpPr>
          <a:xfrm>
            <a:off x="1953059" y="2811949"/>
            <a:ext cx="3892483" cy="2619556"/>
            <a:chOff x="175075" y="4815075"/>
            <a:chExt cx="5622475" cy="2795680"/>
          </a:xfrm>
        </p:grpSpPr>
        <p:sp>
          <p:nvSpPr>
            <p:cNvPr id="8" name="楕円 7">
              <a:extLst>
                <a:ext uri="{FF2B5EF4-FFF2-40B4-BE49-F238E27FC236}">
                  <a16:creationId xmlns:a16="http://schemas.microsoft.com/office/drawing/2014/main" id="{FF8300AC-B1F4-47BE-961D-05C661FD4D5F}"/>
                </a:ext>
              </a:extLst>
            </p:cNvPr>
            <p:cNvSpPr/>
            <p:nvPr/>
          </p:nvSpPr>
          <p:spPr>
            <a:xfrm>
              <a:off x="768350" y="4815075"/>
              <a:ext cx="5029200" cy="248453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0"/>
              <a:endParaRPr kumimoji="1" lang="ja-JP" altLang="en-US" sz="1246">
                <a:solidFill>
                  <a:prstClr val="white"/>
                </a:solidFill>
                <a:latin typeface="Calibri" panose="020F0502020204030204"/>
                <a:ea typeface="游ゴシック" panose="020B0400000000000000" pitchFamily="50" charset="-128"/>
              </a:endParaRPr>
            </a:p>
          </p:txBody>
        </p:sp>
        <p:cxnSp>
          <p:nvCxnSpPr>
            <p:cNvPr id="10" name="直線矢印コネクタ 9">
              <a:extLst>
                <a:ext uri="{FF2B5EF4-FFF2-40B4-BE49-F238E27FC236}">
                  <a16:creationId xmlns:a16="http://schemas.microsoft.com/office/drawing/2014/main" id="{EAC5D222-6847-4E2A-B94E-8B380542F070}"/>
                </a:ext>
              </a:extLst>
            </p:cNvPr>
            <p:cNvCxnSpPr>
              <a:cxnSpLocks/>
            </p:cNvCxnSpPr>
            <p:nvPr/>
          </p:nvCxnSpPr>
          <p:spPr>
            <a:xfrm flipH="1">
              <a:off x="990600" y="5359356"/>
              <a:ext cx="2305050" cy="7842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CF0E95C0-4F3E-42A1-983E-6EEA82B30723}"/>
                </a:ext>
              </a:extLst>
            </p:cNvPr>
            <p:cNvCxnSpPr>
              <a:cxnSpLocks/>
            </p:cNvCxnSpPr>
            <p:nvPr/>
          </p:nvCxnSpPr>
          <p:spPr>
            <a:xfrm>
              <a:off x="3321050" y="5372286"/>
              <a:ext cx="2228850" cy="7842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5315C947-56A9-472F-BD67-B7E913ED5858}"/>
                </a:ext>
              </a:extLst>
            </p:cNvPr>
            <p:cNvCxnSpPr>
              <a:cxnSpLocks/>
              <a:endCxn id="8" idx="0"/>
            </p:cNvCxnSpPr>
            <p:nvPr/>
          </p:nvCxnSpPr>
          <p:spPr>
            <a:xfrm flipH="1" flipV="1">
              <a:off x="3282950" y="4815075"/>
              <a:ext cx="19050" cy="5442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楕円 20">
              <a:extLst>
                <a:ext uri="{FF2B5EF4-FFF2-40B4-BE49-F238E27FC236}">
                  <a16:creationId xmlns:a16="http://schemas.microsoft.com/office/drawing/2014/main" id="{90FF98CE-BF65-40B9-8D63-5202B8C4FFFD}"/>
                </a:ext>
              </a:extLst>
            </p:cNvPr>
            <p:cNvSpPr/>
            <p:nvPr/>
          </p:nvSpPr>
          <p:spPr>
            <a:xfrm>
              <a:off x="2086229" y="5855425"/>
              <a:ext cx="2305050" cy="1079959"/>
            </a:xfrm>
            <a:prstGeom prst="ellipse">
              <a:avLst/>
            </a:prstGeom>
            <a:solidFill>
              <a:schemeClr val="bg1"/>
            </a:solid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16520"/>
              <a:r>
                <a:rPr kumimoji="1" lang="ja-JP" altLang="en-US" sz="1938" b="1">
                  <a:solidFill>
                    <a:srgbClr val="FF0000"/>
                  </a:solidFill>
                  <a:latin typeface="Calibri" panose="020F0502020204030204"/>
                  <a:ea typeface="游ゴシック" panose="020B0400000000000000" pitchFamily="50" charset="-128"/>
                </a:rPr>
                <a:t>汚染区域</a:t>
              </a:r>
            </a:p>
          </p:txBody>
        </p:sp>
        <p:sp>
          <p:nvSpPr>
            <p:cNvPr id="22" name="楕円 21">
              <a:extLst>
                <a:ext uri="{FF2B5EF4-FFF2-40B4-BE49-F238E27FC236}">
                  <a16:creationId xmlns:a16="http://schemas.microsoft.com/office/drawing/2014/main" id="{8FAF81D1-87EC-4DEF-B1A1-92B2FEFBFEEC}"/>
                </a:ext>
              </a:extLst>
            </p:cNvPr>
            <p:cNvSpPr/>
            <p:nvPr/>
          </p:nvSpPr>
          <p:spPr>
            <a:xfrm>
              <a:off x="175075" y="6988455"/>
              <a:ext cx="1828800" cy="622300"/>
            </a:xfrm>
            <a:prstGeom prst="ellipse">
              <a:avLst/>
            </a:prstGeom>
            <a:ln w="285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16520"/>
              <a:r>
                <a:rPr kumimoji="1" lang="ja-JP" altLang="en-US" sz="1385" b="1">
                  <a:solidFill>
                    <a:prstClr val="white"/>
                  </a:solidFill>
                  <a:latin typeface="Calibri" panose="020F0502020204030204"/>
                  <a:ea typeface="游ゴシック" panose="020B0400000000000000" pitchFamily="50" charset="-128"/>
                </a:rPr>
                <a:t>清潔区域</a:t>
              </a:r>
            </a:p>
          </p:txBody>
        </p:sp>
        <p:sp>
          <p:nvSpPr>
            <p:cNvPr id="24" name="テキスト ボックス 23">
              <a:extLst>
                <a:ext uri="{FF2B5EF4-FFF2-40B4-BE49-F238E27FC236}">
                  <a16:creationId xmlns:a16="http://schemas.microsoft.com/office/drawing/2014/main" id="{92DF29C5-74D8-4FAC-8070-2F152965ED20}"/>
                </a:ext>
              </a:extLst>
            </p:cNvPr>
            <p:cNvSpPr txBox="1"/>
            <p:nvPr/>
          </p:nvSpPr>
          <p:spPr>
            <a:xfrm>
              <a:off x="1651000" y="5359356"/>
              <a:ext cx="825500" cy="303150"/>
            </a:xfrm>
            <a:prstGeom prst="rect">
              <a:avLst/>
            </a:prstGeom>
            <a:noFill/>
          </p:spPr>
          <p:txBody>
            <a:bodyPr wrap="square" rtlCol="0">
              <a:spAutoFit/>
            </a:bodyPr>
            <a:lstStyle/>
            <a:p>
              <a:pPr defTabSz="316520"/>
              <a:r>
                <a:rPr kumimoji="1" lang="en-US" altLang="ja-JP" sz="1246" b="1">
                  <a:solidFill>
                    <a:srgbClr val="FF0000"/>
                  </a:solidFill>
                  <a:latin typeface="Calibri" panose="020F0502020204030204"/>
                  <a:ea typeface="游ゴシック" panose="020B0400000000000000" pitchFamily="50" charset="-128"/>
                </a:rPr>
                <a:t>2.5</a:t>
              </a:r>
              <a:r>
                <a:rPr kumimoji="1" lang="ja-JP" altLang="en-US" sz="1246" b="1">
                  <a:solidFill>
                    <a:srgbClr val="FF0000"/>
                  </a:solidFill>
                  <a:latin typeface="Calibri" panose="020F0502020204030204"/>
                  <a:ea typeface="游ゴシック" panose="020B0400000000000000" pitchFamily="50" charset="-128"/>
                </a:rPr>
                <a:t>ｍ</a:t>
              </a:r>
            </a:p>
          </p:txBody>
        </p:sp>
      </p:grpSp>
      <p:grpSp>
        <p:nvGrpSpPr>
          <p:cNvPr id="40" name="グループ化 39">
            <a:extLst>
              <a:ext uri="{FF2B5EF4-FFF2-40B4-BE49-F238E27FC236}">
                <a16:creationId xmlns:a16="http://schemas.microsoft.com/office/drawing/2014/main" id="{25E3ECDA-F475-4BAF-9FE4-9FD7F2636745}"/>
              </a:ext>
            </a:extLst>
          </p:cNvPr>
          <p:cNvGrpSpPr/>
          <p:nvPr/>
        </p:nvGrpSpPr>
        <p:grpSpPr>
          <a:xfrm>
            <a:off x="6055761" y="2811950"/>
            <a:ext cx="4123639" cy="3502985"/>
            <a:chOff x="6291716" y="4623186"/>
            <a:chExt cx="4933222" cy="4194970"/>
          </a:xfrm>
        </p:grpSpPr>
        <p:pic>
          <p:nvPicPr>
            <p:cNvPr id="26" name="図 25">
              <a:extLst>
                <a:ext uri="{FF2B5EF4-FFF2-40B4-BE49-F238E27FC236}">
                  <a16:creationId xmlns:a16="http://schemas.microsoft.com/office/drawing/2014/main" id="{48EEBBBC-EC28-4F43-BA0C-39943671B943}"/>
                </a:ext>
              </a:extLst>
            </p:cNvPr>
            <p:cNvPicPr>
              <a:picLocks noChangeAspect="1"/>
            </p:cNvPicPr>
            <p:nvPr/>
          </p:nvPicPr>
          <p:blipFill rotWithShape="1">
            <a:blip r:embed="rId3"/>
            <a:srcRect l="4903" t="14445" r="61923" b="20940"/>
            <a:stretch/>
          </p:blipFill>
          <p:spPr>
            <a:xfrm>
              <a:off x="6737350" y="4623186"/>
              <a:ext cx="4381500" cy="2931679"/>
            </a:xfrm>
            <a:prstGeom prst="rect">
              <a:avLst/>
            </a:prstGeom>
          </p:spPr>
        </p:pic>
        <p:sp>
          <p:nvSpPr>
            <p:cNvPr id="27" name="楕円 26">
              <a:extLst>
                <a:ext uri="{FF2B5EF4-FFF2-40B4-BE49-F238E27FC236}">
                  <a16:creationId xmlns:a16="http://schemas.microsoft.com/office/drawing/2014/main" id="{9D6DFA02-4001-48CA-9688-E792B60A9B44}"/>
                </a:ext>
              </a:extLst>
            </p:cNvPr>
            <p:cNvSpPr/>
            <p:nvPr/>
          </p:nvSpPr>
          <p:spPr>
            <a:xfrm>
              <a:off x="7143397" y="5318893"/>
              <a:ext cx="3956403" cy="122476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0"/>
              <a:endParaRPr kumimoji="1" lang="ja-JP" altLang="en-US" sz="1246">
                <a:solidFill>
                  <a:prstClr val="white"/>
                </a:solidFill>
                <a:latin typeface="Calibri" panose="020F0502020204030204"/>
                <a:ea typeface="游ゴシック" panose="020B0400000000000000" pitchFamily="50" charset="-128"/>
              </a:endParaRPr>
            </a:p>
          </p:txBody>
        </p:sp>
        <p:sp>
          <p:nvSpPr>
            <p:cNvPr id="28" name="楕円 27">
              <a:extLst>
                <a:ext uri="{FF2B5EF4-FFF2-40B4-BE49-F238E27FC236}">
                  <a16:creationId xmlns:a16="http://schemas.microsoft.com/office/drawing/2014/main" id="{19E2273C-D72A-4C78-9B8A-F7A74BE42C00}"/>
                </a:ext>
              </a:extLst>
            </p:cNvPr>
            <p:cNvSpPr/>
            <p:nvPr/>
          </p:nvSpPr>
          <p:spPr>
            <a:xfrm>
              <a:off x="8395668" y="5823336"/>
              <a:ext cx="1491283" cy="696941"/>
            </a:xfrm>
            <a:prstGeom prst="ellipse">
              <a:avLst/>
            </a:prstGeom>
            <a:solidFill>
              <a:schemeClr val="bg1"/>
            </a:solid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16520"/>
              <a:r>
                <a:rPr kumimoji="1" lang="ja-JP" altLang="en-US" sz="1246" b="1">
                  <a:solidFill>
                    <a:srgbClr val="FF0000"/>
                  </a:solidFill>
                  <a:latin typeface="Calibri" panose="020F0502020204030204"/>
                  <a:ea typeface="游ゴシック" panose="020B0400000000000000" pitchFamily="50" charset="-128"/>
                </a:rPr>
                <a:t>汚染区域</a:t>
              </a:r>
            </a:p>
          </p:txBody>
        </p:sp>
        <p:sp>
          <p:nvSpPr>
            <p:cNvPr id="29" name="楕円 28">
              <a:extLst>
                <a:ext uri="{FF2B5EF4-FFF2-40B4-BE49-F238E27FC236}">
                  <a16:creationId xmlns:a16="http://schemas.microsoft.com/office/drawing/2014/main" id="{1B213308-B8D0-4564-B79A-5709296E4AD1}"/>
                </a:ext>
              </a:extLst>
            </p:cNvPr>
            <p:cNvSpPr/>
            <p:nvPr/>
          </p:nvSpPr>
          <p:spPr>
            <a:xfrm>
              <a:off x="6291716" y="6520278"/>
              <a:ext cx="1505094" cy="698283"/>
            </a:xfrm>
            <a:prstGeom prst="ellipse">
              <a:avLst/>
            </a:prstGeom>
            <a:ln w="285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16520"/>
              <a:r>
                <a:rPr kumimoji="1" lang="ja-JP" altLang="en-US" sz="1385" b="1">
                  <a:solidFill>
                    <a:prstClr val="white"/>
                  </a:solidFill>
                  <a:latin typeface="Calibri" panose="020F0502020204030204"/>
                  <a:ea typeface="游ゴシック" panose="020B0400000000000000" pitchFamily="50" charset="-128"/>
                </a:rPr>
                <a:t>清潔区域</a:t>
              </a:r>
            </a:p>
          </p:txBody>
        </p:sp>
        <p:cxnSp>
          <p:nvCxnSpPr>
            <p:cNvPr id="31" name="直線矢印コネクタ 30">
              <a:extLst>
                <a:ext uri="{FF2B5EF4-FFF2-40B4-BE49-F238E27FC236}">
                  <a16:creationId xmlns:a16="http://schemas.microsoft.com/office/drawing/2014/main" id="{09C04968-AB44-45EF-AB57-8136BC1776EA}"/>
                </a:ext>
              </a:extLst>
            </p:cNvPr>
            <p:cNvCxnSpPr>
              <a:cxnSpLocks/>
            </p:cNvCxnSpPr>
            <p:nvPr/>
          </p:nvCxnSpPr>
          <p:spPr>
            <a:xfrm flipV="1">
              <a:off x="7721953" y="6032500"/>
              <a:ext cx="456847" cy="335117"/>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1CE99EA9-0395-494B-A3F1-6E9BD72D1C2E}"/>
                </a:ext>
              </a:extLst>
            </p:cNvPr>
            <p:cNvCxnSpPr>
              <a:cxnSpLocks/>
            </p:cNvCxnSpPr>
            <p:nvPr/>
          </p:nvCxnSpPr>
          <p:spPr>
            <a:xfrm>
              <a:off x="7601303" y="5648033"/>
              <a:ext cx="577497" cy="116377"/>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E2E17FC3-9376-4690-8238-F571F380F268}"/>
                </a:ext>
              </a:extLst>
            </p:cNvPr>
            <p:cNvCxnSpPr>
              <a:cxnSpLocks/>
            </p:cNvCxnSpPr>
            <p:nvPr/>
          </p:nvCxnSpPr>
          <p:spPr>
            <a:xfrm flipH="1">
              <a:off x="9906000" y="5544022"/>
              <a:ext cx="590903" cy="162199"/>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7C867261-0AE1-46F5-8349-0C48E7683BFE}"/>
                </a:ext>
              </a:extLst>
            </p:cNvPr>
            <p:cNvCxnSpPr>
              <a:cxnSpLocks/>
            </p:cNvCxnSpPr>
            <p:nvPr/>
          </p:nvCxnSpPr>
          <p:spPr>
            <a:xfrm flipH="1" flipV="1">
              <a:off x="9906000" y="5931273"/>
              <a:ext cx="533400" cy="378155"/>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四角形: 角を丸くする 38">
              <a:extLst>
                <a:ext uri="{FF2B5EF4-FFF2-40B4-BE49-F238E27FC236}">
                  <a16:creationId xmlns:a16="http://schemas.microsoft.com/office/drawing/2014/main" id="{7B0EDA96-811D-481C-9781-951FA93A724A}"/>
                </a:ext>
              </a:extLst>
            </p:cNvPr>
            <p:cNvSpPr/>
            <p:nvPr/>
          </p:nvSpPr>
          <p:spPr>
            <a:xfrm>
              <a:off x="7018259" y="7554864"/>
              <a:ext cx="4206679" cy="126329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0"/>
              <a:r>
                <a:rPr kumimoji="1" lang="ja-JP" altLang="en-US" sz="1938">
                  <a:solidFill>
                    <a:prstClr val="black"/>
                  </a:solidFill>
                  <a:latin typeface="Calibri" panose="020F0502020204030204"/>
                  <a:ea typeface="游ゴシック" panose="020B0400000000000000" pitchFamily="50" charset="-128"/>
                </a:rPr>
                <a:t>中心部から半径</a:t>
              </a:r>
              <a:r>
                <a:rPr kumimoji="1" lang="en-US" altLang="ja-JP" sz="1938">
                  <a:solidFill>
                    <a:prstClr val="black"/>
                  </a:solidFill>
                  <a:latin typeface="Calibri" panose="020F0502020204030204"/>
                  <a:ea typeface="游ゴシック" panose="020B0400000000000000" pitchFamily="50" charset="-128"/>
                </a:rPr>
                <a:t>2.5</a:t>
              </a:r>
              <a:r>
                <a:rPr kumimoji="1" lang="ja-JP" altLang="en-US" sz="1938">
                  <a:solidFill>
                    <a:prstClr val="black"/>
                  </a:solidFill>
                  <a:latin typeface="Calibri" panose="020F0502020204030204"/>
                  <a:ea typeface="游ゴシック" panose="020B0400000000000000" pitchFamily="50" charset="-128"/>
                </a:rPr>
                <a:t>ｍ以内を確実に消毒しましょう</a:t>
              </a:r>
              <a:endParaRPr kumimoji="1" lang="en-US" altLang="ja-JP" sz="1938">
                <a:solidFill>
                  <a:prstClr val="black"/>
                </a:solidFill>
                <a:latin typeface="Calibri" panose="020F0502020204030204"/>
                <a:ea typeface="游ゴシック" panose="020B0400000000000000" pitchFamily="50" charset="-128"/>
              </a:endParaRPr>
            </a:p>
            <a:p>
              <a:pPr algn="ctr" defTabSz="316520"/>
              <a:r>
                <a:rPr kumimoji="1" lang="ja-JP" altLang="en-US" sz="1938">
                  <a:solidFill>
                    <a:prstClr val="black"/>
                  </a:solidFill>
                  <a:latin typeface="Calibri" panose="020F0502020204030204"/>
                  <a:ea typeface="游ゴシック" panose="020B0400000000000000" pitchFamily="50" charset="-128"/>
                </a:rPr>
                <a:t>（外側から内側にふき取る）</a:t>
              </a:r>
            </a:p>
          </p:txBody>
        </p:sp>
      </p:grpSp>
      <p:grpSp>
        <p:nvGrpSpPr>
          <p:cNvPr id="30" name="グループ化 29">
            <a:extLst>
              <a:ext uri="{FF2B5EF4-FFF2-40B4-BE49-F238E27FC236}">
                <a16:creationId xmlns:a16="http://schemas.microsoft.com/office/drawing/2014/main" id="{E94EE71A-4D0A-49FB-ADBE-86033E300F40}"/>
              </a:ext>
            </a:extLst>
          </p:cNvPr>
          <p:cNvGrpSpPr/>
          <p:nvPr/>
        </p:nvGrpSpPr>
        <p:grpSpPr>
          <a:xfrm>
            <a:off x="1632415" y="128481"/>
            <a:ext cx="8927170" cy="6601038"/>
            <a:chOff x="187085" y="187069"/>
            <a:chExt cx="12894801" cy="9534832"/>
          </a:xfrm>
        </p:grpSpPr>
        <p:sp>
          <p:nvSpPr>
            <p:cNvPr id="32" name="正方形/長方形 31">
              <a:extLst>
                <a:ext uri="{FF2B5EF4-FFF2-40B4-BE49-F238E27FC236}">
                  <a16:creationId xmlns:a16="http://schemas.microsoft.com/office/drawing/2014/main" id="{084B9BDA-D6E0-4F32-B5C7-F8B75CC78336}"/>
                </a:ext>
              </a:extLst>
            </p:cNvPr>
            <p:cNvSpPr/>
            <p:nvPr/>
          </p:nvSpPr>
          <p:spPr>
            <a:xfrm>
              <a:off x="187086" y="393786"/>
              <a:ext cx="373596" cy="92549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0"/>
              <a:endParaRPr kumimoji="1" lang="ja-JP" altLang="en-US" sz="1246">
                <a:solidFill>
                  <a:prstClr val="white"/>
                </a:solidFill>
                <a:latin typeface="Calibri" panose="020F0502020204030204"/>
                <a:ea typeface="游ゴシック" panose="020B0400000000000000" pitchFamily="50" charset="-128"/>
              </a:endParaRPr>
            </a:p>
          </p:txBody>
        </p:sp>
        <p:sp>
          <p:nvSpPr>
            <p:cNvPr id="34" name="正方形/長方形 33">
              <a:extLst>
                <a:ext uri="{FF2B5EF4-FFF2-40B4-BE49-F238E27FC236}">
                  <a16:creationId xmlns:a16="http://schemas.microsoft.com/office/drawing/2014/main" id="{95916279-54B7-4DCC-A23C-B5F28EF511D2}"/>
                </a:ext>
              </a:extLst>
            </p:cNvPr>
            <p:cNvSpPr/>
            <p:nvPr/>
          </p:nvSpPr>
          <p:spPr>
            <a:xfrm>
              <a:off x="187085" y="187069"/>
              <a:ext cx="12894801" cy="3089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0"/>
              <a:endParaRPr kumimoji="1" lang="ja-JP" altLang="en-US" sz="1246">
                <a:solidFill>
                  <a:prstClr val="white"/>
                </a:solidFill>
                <a:latin typeface="Calibri" panose="020F0502020204030204"/>
                <a:ea typeface="游ゴシック" panose="020B0400000000000000" pitchFamily="50" charset="-128"/>
              </a:endParaRPr>
            </a:p>
          </p:txBody>
        </p:sp>
        <p:sp>
          <p:nvSpPr>
            <p:cNvPr id="36" name="正方形/長方形 35">
              <a:extLst>
                <a:ext uri="{FF2B5EF4-FFF2-40B4-BE49-F238E27FC236}">
                  <a16:creationId xmlns:a16="http://schemas.microsoft.com/office/drawing/2014/main" id="{2BB4D7AD-AE5A-4BF6-92EC-D7A2879844AA}"/>
                </a:ext>
              </a:extLst>
            </p:cNvPr>
            <p:cNvSpPr/>
            <p:nvPr/>
          </p:nvSpPr>
          <p:spPr>
            <a:xfrm>
              <a:off x="12708290" y="187069"/>
              <a:ext cx="373596" cy="9461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0"/>
              <a:endParaRPr kumimoji="1" lang="ja-JP" altLang="en-US" sz="1246">
                <a:solidFill>
                  <a:prstClr val="white"/>
                </a:solidFill>
                <a:latin typeface="Calibri" panose="020F0502020204030204"/>
                <a:ea typeface="游ゴシック" panose="020B0400000000000000" pitchFamily="50" charset="-128"/>
              </a:endParaRPr>
            </a:p>
          </p:txBody>
        </p:sp>
        <p:sp>
          <p:nvSpPr>
            <p:cNvPr id="38" name="正方形/長方形 37">
              <a:extLst>
                <a:ext uri="{FF2B5EF4-FFF2-40B4-BE49-F238E27FC236}">
                  <a16:creationId xmlns:a16="http://schemas.microsoft.com/office/drawing/2014/main" id="{A353A5E1-8A3A-45B1-8D61-AE0CFECB3099}"/>
                </a:ext>
              </a:extLst>
            </p:cNvPr>
            <p:cNvSpPr/>
            <p:nvPr/>
          </p:nvSpPr>
          <p:spPr>
            <a:xfrm>
              <a:off x="187085" y="9375058"/>
              <a:ext cx="12894801" cy="3468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0"/>
              <a:endParaRPr kumimoji="1" lang="ja-JP" altLang="en-US" sz="1246">
                <a:solidFill>
                  <a:prstClr val="white"/>
                </a:solidFill>
                <a:latin typeface="Calibri" panose="020F0502020204030204"/>
                <a:ea typeface="游ゴシック" panose="020B0400000000000000" pitchFamily="50" charset="-128"/>
              </a:endParaRPr>
            </a:p>
          </p:txBody>
        </p:sp>
      </p:grpSp>
      <p:sp>
        <p:nvSpPr>
          <p:cNvPr id="3" name="字幕 2">
            <a:extLst>
              <a:ext uri="{FF2B5EF4-FFF2-40B4-BE49-F238E27FC236}">
                <a16:creationId xmlns:a16="http://schemas.microsoft.com/office/drawing/2014/main" id="{56B49787-7007-F029-8860-68AA857EFEA3}"/>
              </a:ext>
            </a:extLst>
          </p:cNvPr>
          <p:cNvSpPr txBox="1">
            <a:spLocks/>
          </p:cNvSpPr>
          <p:nvPr/>
        </p:nvSpPr>
        <p:spPr>
          <a:xfrm>
            <a:off x="51596" y="5747499"/>
            <a:ext cx="6858000" cy="896815"/>
          </a:xfrm>
          <a:prstGeom prst="rect">
            <a:avLst/>
          </a:prstGeom>
        </p:spPr>
        <p:txBody>
          <a:bodyPr vert="horz" lIns="63305" tIns="31652" rIns="63305" bIns="31652" rtlCol="0">
            <a:normAutofit/>
          </a:bodyPr>
          <a:lstStyle>
            <a:lvl1pPr marL="0" indent="0" algn="ctr" defTabSz="1320726" rtl="0" eaLnBrk="1" latinLnBrk="0" hangingPunct="1">
              <a:lnSpc>
                <a:spcPct val="90000"/>
              </a:lnSpc>
              <a:spcBef>
                <a:spcPts val="1444"/>
              </a:spcBef>
              <a:buFont typeface="Arial" panose="020B0604020202020204" pitchFamily="34" charset="0"/>
              <a:buNone/>
              <a:defRPr kumimoji="1" sz="3467" kern="1200">
                <a:solidFill>
                  <a:schemeClr val="tx1"/>
                </a:solidFill>
                <a:latin typeface="+mn-lt"/>
                <a:ea typeface="+mn-ea"/>
                <a:cs typeface="+mn-cs"/>
              </a:defRPr>
            </a:lvl1pPr>
            <a:lvl2pPr marL="660364" indent="0" algn="ctr" defTabSz="1320726" rtl="0" eaLnBrk="1" latinLnBrk="0" hangingPunct="1">
              <a:lnSpc>
                <a:spcPct val="90000"/>
              </a:lnSpc>
              <a:spcBef>
                <a:spcPts val="722"/>
              </a:spcBef>
              <a:buFont typeface="Arial" panose="020B0604020202020204" pitchFamily="34" charset="0"/>
              <a:buNone/>
              <a:defRPr kumimoji="1" sz="2889" kern="1200">
                <a:solidFill>
                  <a:schemeClr val="tx1"/>
                </a:solidFill>
                <a:latin typeface="+mn-lt"/>
                <a:ea typeface="+mn-ea"/>
                <a:cs typeface="+mn-cs"/>
              </a:defRPr>
            </a:lvl2pPr>
            <a:lvl3pPr marL="1320726" indent="0" algn="ctr" defTabSz="1320726" rtl="0" eaLnBrk="1" latinLnBrk="0" hangingPunct="1">
              <a:lnSpc>
                <a:spcPct val="90000"/>
              </a:lnSpc>
              <a:spcBef>
                <a:spcPts val="722"/>
              </a:spcBef>
              <a:buFont typeface="Arial" panose="020B0604020202020204" pitchFamily="34" charset="0"/>
              <a:buNone/>
              <a:defRPr kumimoji="1" sz="2600" kern="1200">
                <a:solidFill>
                  <a:schemeClr val="tx1"/>
                </a:solidFill>
                <a:latin typeface="+mn-lt"/>
                <a:ea typeface="+mn-ea"/>
                <a:cs typeface="+mn-cs"/>
              </a:defRPr>
            </a:lvl3pPr>
            <a:lvl4pPr marL="1981090" indent="0" algn="ctr" defTabSz="1320726" rtl="0" eaLnBrk="1" latinLnBrk="0" hangingPunct="1">
              <a:lnSpc>
                <a:spcPct val="90000"/>
              </a:lnSpc>
              <a:spcBef>
                <a:spcPts val="722"/>
              </a:spcBef>
              <a:buFont typeface="Arial" panose="020B0604020202020204" pitchFamily="34" charset="0"/>
              <a:buNone/>
              <a:defRPr kumimoji="1" sz="2311" kern="1200">
                <a:solidFill>
                  <a:schemeClr val="tx1"/>
                </a:solidFill>
                <a:latin typeface="+mn-lt"/>
                <a:ea typeface="+mn-ea"/>
                <a:cs typeface="+mn-cs"/>
              </a:defRPr>
            </a:lvl4pPr>
            <a:lvl5pPr marL="2641453" indent="0" algn="ctr" defTabSz="1320726" rtl="0" eaLnBrk="1" latinLnBrk="0" hangingPunct="1">
              <a:lnSpc>
                <a:spcPct val="90000"/>
              </a:lnSpc>
              <a:spcBef>
                <a:spcPts val="722"/>
              </a:spcBef>
              <a:buFont typeface="Arial" panose="020B0604020202020204" pitchFamily="34" charset="0"/>
              <a:buNone/>
              <a:defRPr kumimoji="1" sz="2311" kern="1200">
                <a:solidFill>
                  <a:schemeClr val="tx1"/>
                </a:solidFill>
                <a:latin typeface="+mn-lt"/>
                <a:ea typeface="+mn-ea"/>
                <a:cs typeface="+mn-cs"/>
              </a:defRPr>
            </a:lvl5pPr>
            <a:lvl6pPr marL="3301816" indent="0" algn="ctr" defTabSz="1320726" rtl="0" eaLnBrk="1" latinLnBrk="0" hangingPunct="1">
              <a:lnSpc>
                <a:spcPct val="90000"/>
              </a:lnSpc>
              <a:spcBef>
                <a:spcPts val="722"/>
              </a:spcBef>
              <a:buFont typeface="Arial" panose="020B0604020202020204" pitchFamily="34" charset="0"/>
              <a:buNone/>
              <a:defRPr kumimoji="1" sz="2311" kern="1200">
                <a:solidFill>
                  <a:schemeClr val="tx1"/>
                </a:solidFill>
                <a:latin typeface="+mn-lt"/>
                <a:ea typeface="+mn-ea"/>
                <a:cs typeface="+mn-cs"/>
              </a:defRPr>
            </a:lvl6pPr>
            <a:lvl7pPr marL="3962179" indent="0" algn="ctr" defTabSz="1320726" rtl="0" eaLnBrk="1" latinLnBrk="0" hangingPunct="1">
              <a:lnSpc>
                <a:spcPct val="90000"/>
              </a:lnSpc>
              <a:spcBef>
                <a:spcPts val="722"/>
              </a:spcBef>
              <a:buFont typeface="Arial" panose="020B0604020202020204" pitchFamily="34" charset="0"/>
              <a:buNone/>
              <a:defRPr kumimoji="1" sz="2311" kern="1200">
                <a:solidFill>
                  <a:schemeClr val="tx1"/>
                </a:solidFill>
                <a:latin typeface="+mn-lt"/>
                <a:ea typeface="+mn-ea"/>
                <a:cs typeface="+mn-cs"/>
              </a:defRPr>
            </a:lvl7pPr>
            <a:lvl8pPr marL="4622543" indent="0" algn="ctr" defTabSz="1320726" rtl="0" eaLnBrk="1" latinLnBrk="0" hangingPunct="1">
              <a:lnSpc>
                <a:spcPct val="90000"/>
              </a:lnSpc>
              <a:spcBef>
                <a:spcPts val="722"/>
              </a:spcBef>
              <a:buFont typeface="Arial" panose="020B0604020202020204" pitchFamily="34" charset="0"/>
              <a:buNone/>
              <a:defRPr kumimoji="1" sz="2311" kern="1200">
                <a:solidFill>
                  <a:schemeClr val="tx1"/>
                </a:solidFill>
                <a:latin typeface="+mn-lt"/>
                <a:ea typeface="+mn-ea"/>
                <a:cs typeface="+mn-cs"/>
              </a:defRPr>
            </a:lvl8pPr>
            <a:lvl9pPr marL="5282905" indent="0" algn="ctr" defTabSz="1320726" rtl="0" eaLnBrk="1" latinLnBrk="0" hangingPunct="1">
              <a:lnSpc>
                <a:spcPct val="90000"/>
              </a:lnSpc>
              <a:spcBef>
                <a:spcPts val="722"/>
              </a:spcBef>
              <a:buFont typeface="Arial" panose="020B0604020202020204" pitchFamily="34" charset="0"/>
              <a:buNone/>
              <a:defRPr kumimoji="1" sz="2311" kern="1200">
                <a:solidFill>
                  <a:schemeClr val="tx1"/>
                </a:solidFill>
                <a:latin typeface="+mn-lt"/>
                <a:ea typeface="+mn-ea"/>
                <a:cs typeface="+mn-cs"/>
              </a:defRPr>
            </a:lvl9pPr>
          </a:lstStyle>
          <a:p>
            <a:pPr defTabSz="914339">
              <a:spcBef>
                <a:spcPts val="1000"/>
              </a:spcBef>
            </a:pPr>
            <a:r>
              <a:rPr lang="ja-JP" altLang="en-US" sz="1662" dirty="0">
                <a:solidFill>
                  <a:prstClr val="black"/>
                </a:solidFill>
                <a:latin typeface="Calibri" panose="020F0502020204030204"/>
                <a:ea typeface="游ゴシック" panose="020B0400000000000000" pitchFamily="50" charset="-128"/>
              </a:rPr>
              <a:t>福井県坂井健康福祉センター</a:t>
            </a:r>
            <a:endParaRPr lang="en-US" altLang="ja-JP" sz="1662" dirty="0">
              <a:solidFill>
                <a:prstClr val="black"/>
              </a:solidFill>
              <a:latin typeface="Calibri" panose="020F0502020204030204"/>
              <a:ea typeface="游ゴシック" panose="020B0400000000000000" pitchFamily="50" charset="-128"/>
            </a:endParaRPr>
          </a:p>
          <a:p>
            <a:pPr defTabSz="914339">
              <a:spcBef>
                <a:spcPts val="1000"/>
              </a:spcBef>
            </a:pPr>
            <a:r>
              <a:rPr lang="ja-JP" altLang="en-US" sz="1662" dirty="0">
                <a:solidFill>
                  <a:prstClr val="black"/>
                </a:solidFill>
                <a:latin typeface="Calibri" panose="020F0502020204030204"/>
                <a:ea typeface="游ゴシック" panose="020B0400000000000000" pitchFamily="50" charset="-128"/>
              </a:rPr>
              <a:t>令和６年６月作成</a:t>
            </a:r>
          </a:p>
        </p:txBody>
      </p:sp>
    </p:spTree>
    <p:extLst>
      <p:ext uri="{BB962C8B-B14F-4D97-AF65-F5344CB8AC3E}">
        <p14:creationId xmlns:p14="http://schemas.microsoft.com/office/powerpoint/2010/main" val="3393323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142B15E2-CAA3-4AAF-8BB3-3CCD5C926ED7}"/>
              </a:ext>
            </a:extLst>
          </p:cNvPr>
          <p:cNvGrpSpPr/>
          <p:nvPr/>
        </p:nvGrpSpPr>
        <p:grpSpPr>
          <a:xfrm>
            <a:off x="1632415" y="128481"/>
            <a:ext cx="8927170" cy="6601038"/>
            <a:chOff x="187085" y="187069"/>
            <a:chExt cx="12894801" cy="9534832"/>
          </a:xfrm>
        </p:grpSpPr>
        <p:sp>
          <p:nvSpPr>
            <p:cNvPr id="6" name="正方形/長方形 5">
              <a:extLst>
                <a:ext uri="{FF2B5EF4-FFF2-40B4-BE49-F238E27FC236}">
                  <a16:creationId xmlns:a16="http://schemas.microsoft.com/office/drawing/2014/main" id="{DC5D2048-6F5D-4FC8-B608-C2BED1DC9FAE}"/>
                </a:ext>
              </a:extLst>
            </p:cNvPr>
            <p:cNvSpPr/>
            <p:nvPr/>
          </p:nvSpPr>
          <p:spPr>
            <a:xfrm>
              <a:off x="187086" y="393786"/>
              <a:ext cx="373596" cy="92549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0"/>
              <a:endParaRPr kumimoji="1" lang="ja-JP" altLang="en-US" sz="1246">
                <a:solidFill>
                  <a:prstClr val="white"/>
                </a:solidFill>
                <a:latin typeface="Calibri" panose="020F0502020204030204"/>
                <a:ea typeface="游ゴシック" panose="020B0400000000000000" pitchFamily="50" charset="-128"/>
              </a:endParaRPr>
            </a:p>
          </p:txBody>
        </p:sp>
        <p:sp>
          <p:nvSpPr>
            <p:cNvPr id="7" name="正方形/長方形 6">
              <a:extLst>
                <a:ext uri="{FF2B5EF4-FFF2-40B4-BE49-F238E27FC236}">
                  <a16:creationId xmlns:a16="http://schemas.microsoft.com/office/drawing/2014/main" id="{690193CE-59A1-42A9-B1FC-42174822DF83}"/>
                </a:ext>
              </a:extLst>
            </p:cNvPr>
            <p:cNvSpPr/>
            <p:nvPr/>
          </p:nvSpPr>
          <p:spPr>
            <a:xfrm>
              <a:off x="187085" y="187069"/>
              <a:ext cx="12894801" cy="3089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0"/>
              <a:endParaRPr kumimoji="1" lang="ja-JP" altLang="en-US" sz="1246">
                <a:solidFill>
                  <a:prstClr val="white"/>
                </a:solidFill>
                <a:latin typeface="Calibri" panose="020F0502020204030204"/>
                <a:ea typeface="游ゴシック" panose="020B0400000000000000" pitchFamily="50" charset="-128"/>
              </a:endParaRPr>
            </a:p>
          </p:txBody>
        </p:sp>
        <p:sp>
          <p:nvSpPr>
            <p:cNvPr id="8" name="正方形/長方形 7">
              <a:extLst>
                <a:ext uri="{FF2B5EF4-FFF2-40B4-BE49-F238E27FC236}">
                  <a16:creationId xmlns:a16="http://schemas.microsoft.com/office/drawing/2014/main" id="{BDDA05F2-EAC0-4BE7-A133-40F4426009E9}"/>
                </a:ext>
              </a:extLst>
            </p:cNvPr>
            <p:cNvSpPr/>
            <p:nvPr/>
          </p:nvSpPr>
          <p:spPr>
            <a:xfrm>
              <a:off x="12708290" y="187069"/>
              <a:ext cx="373596" cy="9461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0"/>
              <a:endParaRPr kumimoji="1" lang="ja-JP" altLang="en-US" sz="1246">
                <a:solidFill>
                  <a:prstClr val="white"/>
                </a:solidFill>
                <a:latin typeface="Calibri" panose="020F0502020204030204"/>
                <a:ea typeface="游ゴシック" panose="020B0400000000000000" pitchFamily="50" charset="-128"/>
              </a:endParaRPr>
            </a:p>
          </p:txBody>
        </p:sp>
        <p:sp>
          <p:nvSpPr>
            <p:cNvPr id="9" name="正方形/長方形 8">
              <a:extLst>
                <a:ext uri="{FF2B5EF4-FFF2-40B4-BE49-F238E27FC236}">
                  <a16:creationId xmlns:a16="http://schemas.microsoft.com/office/drawing/2014/main" id="{693940BE-73B8-4732-8550-FB9B9EDC6CAF}"/>
                </a:ext>
              </a:extLst>
            </p:cNvPr>
            <p:cNvSpPr/>
            <p:nvPr/>
          </p:nvSpPr>
          <p:spPr>
            <a:xfrm>
              <a:off x="187085" y="9375058"/>
              <a:ext cx="12894801" cy="3468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0"/>
              <a:endParaRPr kumimoji="1" lang="ja-JP" altLang="en-US" sz="1246">
                <a:solidFill>
                  <a:prstClr val="white"/>
                </a:solidFill>
                <a:latin typeface="Calibri" panose="020F0502020204030204"/>
                <a:ea typeface="游ゴシック" panose="020B0400000000000000" pitchFamily="50" charset="-128"/>
              </a:endParaRPr>
            </a:p>
          </p:txBody>
        </p:sp>
      </p:grpSp>
      <p:sp>
        <p:nvSpPr>
          <p:cNvPr id="2" name="タイトル 1">
            <a:extLst>
              <a:ext uri="{FF2B5EF4-FFF2-40B4-BE49-F238E27FC236}">
                <a16:creationId xmlns:a16="http://schemas.microsoft.com/office/drawing/2014/main" id="{C71F180A-A7DD-49FE-A20C-5362277181F7}"/>
              </a:ext>
            </a:extLst>
          </p:cNvPr>
          <p:cNvSpPr>
            <a:spLocks noGrp="1"/>
          </p:cNvSpPr>
          <p:nvPr>
            <p:ph type="title"/>
          </p:nvPr>
        </p:nvSpPr>
        <p:spPr>
          <a:xfrm>
            <a:off x="2249333" y="374641"/>
            <a:ext cx="7886700" cy="941548"/>
          </a:xfrm>
        </p:spPr>
        <p:txBody>
          <a:bodyPr/>
          <a:lstStyle/>
          <a:p>
            <a:r>
              <a:rPr kumimoji="1" lang="ja-JP" altLang="en-US">
                <a:latin typeface="HGS創英角ﾎﾟｯﾌﾟ体" panose="040B0A00000000000000" pitchFamily="50" charset="-128"/>
                <a:ea typeface="HGS創英角ﾎﾟｯﾌﾟ体" panose="040B0A00000000000000" pitchFamily="50" charset="-128"/>
              </a:rPr>
              <a:t>嘔吐発生時処理に必要な物品</a:t>
            </a:r>
          </a:p>
        </p:txBody>
      </p:sp>
      <p:graphicFrame>
        <p:nvGraphicFramePr>
          <p:cNvPr id="4" name="表 4">
            <a:extLst>
              <a:ext uri="{FF2B5EF4-FFF2-40B4-BE49-F238E27FC236}">
                <a16:creationId xmlns:a16="http://schemas.microsoft.com/office/drawing/2014/main" id="{378EE604-D216-4551-9366-C75559207D32}"/>
              </a:ext>
            </a:extLst>
          </p:cNvPr>
          <p:cNvGraphicFramePr>
            <a:graphicFrameLocks noGrp="1"/>
          </p:cNvGraphicFramePr>
          <p:nvPr>
            <p:ph idx="1"/>
          </p:nvPr>
        </p:nvGraphicFramePr>
        <p:xfrm>
          <a:off x="2043149" y="1389367"/>
          <a:ext cx="8175339" cy="5062020"/>
        </p:xfrm>
        <a:graphic>
          <a:graphicData uri="http://schemas.openxmlformats.org/drawingml/2006/table">
            <a:tbl>
              <a:tblPr firstRow="1" bandRow="1">
                <a:tableStyleId>{5940675A-B579-460E-94D1-54222C63F5DA}</a:tableStyleId>
              </a:tblPr>
              <a:tblGrid>
                <a:gridCol w="2373990">
                  <a:extLst>
                    <a:ext uri="{9D8B030D-6E8A-4147-A177-3AD203B41FA5}">
                      <a16:colId xmlns:a16="http://schemas.microsoft.com/office/drawing/2014/main" val="3945382185"/>
                    </a:ext>
                  </a:extLst>
                </a:gridCol>
                <a:gridCol w="971277">
                  <a:extLst>
                    <a:ext uri="{9D8B030D-6E8A-4147-A177-3AD203B41FA5}">
                      <a16:colId xmlns:a16="http://schemas.microsoft.com/office/drawing/2014/main" val="1837775389"/>
                    </a:ext>
                  </a:extLst>
                </a:gridCol>
                <a:gridCol w="954294">
                  <a:extLst>
                    <a:ext uri="{9D8B030D-6E8A-4147-A177-3AD203B41FA5}">
                      <a16:colId xmlns:a16="http://schemas.microsoft.com/office/drawing/2014/main" val="239253297"/>
                    </a:ext>
                  </a:extLst>
                </a:gridCol>
                <a:gridCol w="1946381">
                  <a:extLst>
                    <a:ext uri="{9D8B030D-6E8A-4147-A177-3AD203B41FA5}">
                      <a16:colId xmlns:a16="http://schemas.microsoft.com/office/drawing/2014/main" val="155936895"/>
                    </a:ext>
                  </a:extLst>
                </a:gridCol>
                <a:gridCol w="956206">
                  <a:extLst>
                    <a:ext uri="{9D8B030D-6E8A-4147-A177-3AD203B41FA5}">
                      <a16:colId xmlns:a16="http://schemas.microsoft.com/office/drawing/2014/main" val="3273406071"/>
                    </a:ext>
                  </a:extLst>
                </a:gridCol>
                <a:gridCol w="973191">
                  <a:extLst>
                    <a:ext uri="{9D8B030D-6E8A-4147-A177-3AD203B41FA5}">
                      <a16:colId xmlns:a16="http://schemas.microsoft.com/office/drawing/2014/main" val="2304840934"/>
                    </a:ext>
                  </a:extLst>
                </a:gridCol>
              </a:tblGrid>
              <a:tr h="628356">
                <a:tc>
                  <a:txBody>
                    <a:bodyPr/>
                    <a:lstStyle/>
                    <a:p>
                      <a:pPr algn="ctr"/>
                      <a:r>
                        <a:rPr kumimoji="1" lang="ja-JP" altLang="en-US" sz="1900">
                          <a:latin typeface="HGS創英角ﾎﾟｯﾌﾟ体" panose="040B0A00000000000000" pitchFamily="50" charset="-128"/>
                          <a:ea typeface="HGS創英角ﾎﾟｯﾌﾟ体" panose="040B0A00000000000000" pitchFamily="50" charset="-128"/>
                        </a:rPr>
                        <a:t>　物　品</a:t>
                      </a:r>
                    </a:p>
                  </a:txBody>
                  <a:tcPr marL="121920" marR="121920" marT="60960" marB="609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algn="ctr"/>
                      <a:r>
                        <a:rPr kumimoji="1" lang="ja-JP" altLang="en-US" sz="1900">
                          <a:latin typeface="HGS創英角ﾎﾟｯﾌﾟ体" panose="040B0A00000000000000" pitchFamily="50" charset="-128"/>
                          <a:ea typeface="HGS創英角ﾎﾟｯﾌﾟ体" panose="040B0A00000000000000" pitchFamily="50" charset="-128"/>
                        </a:rPr>
                        <a:t>数</a:t>
                      </a:r>
                    </a:p>
                  </a:txBody>
                  <a:tcPr marL="121920" marR="121920" marT="60960" marB="60960" anchor="ctr">
                    <a:lnT w="12700" cap="flat" cmpd="sng" algn="ctr">
                      <a:solidFill>
                        <a:schemeClr val="tx1"/>
                      </a:solidFill>
                      <a:prstDash val="solid"/>
                      <a:round/>
                      <a:headEnd type="none" w="med" len="med"/>
                      <a:tailEnd type="none" w="med" len="med"/>
                    </a:lnT>
                  </a:tcPr>
                </a:tc>
                <a:tc>
                  <a:txBody>
                    <a:bodyPr/>
                    <a:lstStyle/>
                    <a:p>
                      <a:pPr algn="ctr"/>
                      <a:r>
                        <a:rPr kumimoji="1" lang="ja-JP" altLang="en-US" sz="1400">
                          <a:latin typeface="HGS創英角ﾎﾟｯﾌﾟ体" panose="040B0A00000000000000" pitchFamily="50" charset="-128"/>
                          <a:ea typeface="HGS創英角ﾎﾟｯﾌﾟ体" panose="040B0A00000000000000" pitchFamily="50" charset="-128"/>
                        </a:rPr>
                        <a:t>配備場所</a:t>
                      </a:r>
                    </a:p>
                  </a:txBody>
                  <a:tcPr marL="121920" marR="121920" marT="60960" marB="609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kumimoji="1" lang="ja-JP" altLang="en-US" sz="1900">
                          <a:latin typeface="HGS創英角ﾎﾟｯﾌﾟ体" panose="040B0A00000000000000" pitchFamily="50" charset="-128"/>
                          <a:ea typeface="HGS創英角ﾎﾟｯﾌﾟ体" panose="040B0A00000000000000" pitchFamily="50" charset="-128"/>
                        </a:rPr>
                        <a:t>　物　品</a:t>
                      </a:r>
                    </a:p>
                  </a:txBody>
                  <a:tcPr marL="121920" marR="121920" marT="60960" marB="60960"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algn="ctr"/>
                      <a:r>
                        <a:rPr kumimoji="1" lang="ja-JP" altLang="en-US" sz="1900">
                          <a:latin typeface="HGS創英角ﾎﾟｯﾌﾟ体" panose="040B0A00000000000000" pitchFamily="50" charset="-128"/>
                          <a:ea typeface="HGS創英角ﾎﾟｯﾌﾟ体" panose="040B0A00000000000000" pitchFamily="50" charset="-128"/>
                        </a:rPr>
                        <a:t>数</a:t>
                      </a:r>
                    </a:p>
                  </a:txBody>
                  <a:tcPr marL="121920" marR="121920" marT="60960" marB="60960" anchor="ctr"/>
                </a:tc>
                <a:tc>
                  <a:txBody>
                    <a:bodyPr/>
                    <a:lstStyle/>
                    <a:p>
                      <a:pPr algn="ctr"/>
                      <a:r>
                        <a:rPr kumimoji="1" lang="ja-JP" altLang="en-US" sz="1400">
                          <a:latin typeface="HGS創英角ﾎﾟｯﾌﾟ体" panose="040B0A00000000000000" pitchFamily="50" charset="-128"/>
                          <a:ea typeface="HGS創英角ﾎﾟｯﾌﾟ体" panose="040B0A00000000000000" pitchFamily="50" charset="-128"/>
                        </a:rPr>
                        <a:t>配備場所</a:t>
                      </a:r>
                    </a:p>
                  </a:txBody>
                  <a:tcPr marL="121920" marR="121920" marT="60960" marB="60960" anchor="ctr"/>
                </a:tc>
                <a:extLst>
                  <a:ext uri="{0D108BD9-81ED-4DB2-BD59-A6C34878D82A}">
                    <a16:rowId xmlns:a16="http://schemas.microsoft.com/office/drawing/2014/main" val="1997557509"/>
                  </a:ext>
                </a:extLst>
              </a:tr>
              <a:tr h="628356">
                <a:tc>
                  <a:txBody>
                    <a:bodyPr/>
                    <a:lstStyle/>
                    <a:p>
                      <a:pPr algn="l" rtl="0" fontAlgn="base"/>
                      <a:r>
                        <a:rPr lang="ja-JP" altLang="en-US" sz="1700" b="0" i="0">
                          <a:solidFill>
                            <a:srgbClr val="000000"/>
                          </a:solidFill>
                          <a:effectLst/>
                          <a:latin typeface="HGS創英角ﾎﾟｯﾌﾟ体" panose="040B0A00000000000000" pitchFamily="50" charset="-128"/>
                          <a:ea typeface="HGS創英角ﾎﾟｯﾌﾟ体" panose="040B0A00000000000000" pitchFamily="50" charset="-128"/>
                        </a:rPr>
                        <a:t>ごみ箱（バケツ）</a:t>
                      </a:r>
                      <a:endParaRPr lang="ja-JP" altLang="en-US" sz="2800" b="0" i="0">
                        <a:solidFill>
                          <a:srgbClr val="000000"/>
                        </a:solidFill>
                        <a:effectLst/>
                        <a:latin typeface="HGS創英角ﾎﾟｯﾌﾟ体" panose="040B0A00000000000000" pitchFamily="50" charset="-128"/>
                        <a:ea typeface="HGS創英角ﾎﾟｯﾌﾟ体" panose="040B0A00000000000000" pitchFamily="50" charset="-128"/>
                      </a:endParaRPr>
                    </a:p>
                  </a:txBody>
                  <a:tcPr marL="63305" marR="63305" marT="31652" marB="31652"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algn="l" rtl="0" fontAlgn="base"/>
                      <a:r>
                        <a:rPr lang="ja-JP" altLang="en-US" sz="1700" b="0" i="0">
                          <a:solidFill>
                            <a:srgbClr val="000000"/>
                          </a:solidFill>
                          <a:effectLst/>
                          <a:latin typeface="HGS創英角ﾎﾟｯﾌﾟ体" panose="040B0A00000000000000" pitchFamily="50" charset="-128"/>
                          <a:ea typeface="HGS創英角ﾎﾟｯﾌﾟ体" panose="040B0A00000000000000" pitchFamily="50" charset="-128"/>
                        </a:rPr>
                        <a:t>１個​</a:t>
                      </a:r>
                      <a:endParaRPr lang="ja-JP" altLang="en-US" sz="2800" b="0" i="0">
                        <a:solidFill>
                          <a:srgbClr val="000000"/>
                        </a:solidFill>
                        <a:effectLst/>
                        <a:latin typeface="HGS創英角ﾎﾟｯﾌﾟ体" panose="040B0A00000000000000" pitchFamily="50" charset="-128"/>
                        <a:ea typeface="HGS創英角ﾎﾟｯﾌﾟ体" panose="040B0A00000000000000" pitchFamily="50" charset="-128"/>
                      </a:endParaRPr>
                    </a:p>
                  </a:txBody>
                  <a:tcPr marL="63305" marR="63305" marT="31652" marB="31652" anchor="ctr"/>
                </a:tc>
                <a:tc>
                  <a:txBody>
                    <a:bodyPr/>
                    <a:lstStyle/>
                    <a:p>
                      <a:endParaRPr kumimoji="1" lang="ja-JP" altLang="en-US" sz="3000">
                        <a:latin typeface="HGS創英角ﾎﾟｯﾌﾟ体" panose="040B0A00000000000000" pitchFamily="50" charset="-128"/>
                        <a:ea typeface="HGS創英角ﾎﾟｯﾌﾟ体" panose="040B0A00000000000000" pitchFamily="50" charset="-128"/>
                      </a:endParaRPr>
                    </a:p>
                  </a:txBody>
                  <a:tcPr marL="121920" marR="121920" marT="60960" marB="60960" anchor="ctr">
                    <a:lnR w="12700" cap="flat" cmpd="sng" algn="ctr">
                      <a:solidFill>
                        <a:schemeClr val="tx1"/>
                      </a:solidFill>
                      <a:prstDash val="solid"/>
                      <a:round/>
                      <a:headEnd type="none" w="med" len="med"/>
                      <a:tailEnd type="none" w="med" len="med"/>
                    </a:lnR>
                  </a:tcPr>
                </a:tc>
                <a:tc>
                  <a:txBody>
                    <a:bodyPr/>
                    <a:lstStyle/>
                    <a:p>
                      <a:r>
                        <a:rPr kumimoji="1" lang="ja-JP" altLang="en-US" sz="1700">
                          <a:latin typeface="HGS創英角ﾎﾟｯﾌﾟ体" panose="040B0A00000000000000" pitchFamily="50" charset="-128"/>
                          <a:ea typeface="HGS創英角ﾎﾟｯﾌﾟ体" panose="040B0A00000000000000" pitchFamily="50" charset="-128"/>
                        </a:rPr>
                        <a:t>新聞紙</a:t>
                      </a:r>
                    </a:p>
                  </a:txBody>
                  <a:tcPr marL="121920" marR="121920" marT="60960" marB="60960"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kumimoji="1" lang="ja-JP" altLang="en-US" sz="1700">
                          <a:latin typeface="HGS創英角ﾎﾟｯﾌﾟ体" panose="040B0A00000000000000" pitchFamily="50" charset="-128"/>
                          <a:ea typeface="HGS創英角ﾎﾟｯﾌﾟ体" panose="040B0A00000000000000" pitchFamily="50" charset="-128"/>
                        </a:rPr>
                        <a:t>５日分</a:t>
                      </a:r>
                    </a:p>
                  </a:txBody>
                  <a:tcPr marL="121920" marR="121920" marT="60960" marB="60960" anchor="ctr"/>
                </a:tc>
                <a:tc>
                  <a:txBody>
                    <a:bodyPr/>
                    <a:lstStyle/>
                    <a:p>
                      <a:endParaRPr kumimoji="1" lang="ja-JP" altLang="en-US" sz="3000">
                        <a:latin typeface="HGS創英角ﾎﾟｯﾌﾟ体" panose="040B0A00000000000000" pitchFamily="50" charset="-128"/>
                        <a:ea typeface="HGS創英角ﾎﾟｯﾌﾟ体" panose="040B0A00000000000000" pitchFamily="50" charset="-128"/>
                      </a:endParaRPr>
                    </a:p>
                  </a:txBody>
                  <a:tcPr marL="121920" marR="121920" marT="60960" marB="60960" anchor="ctr"/>
                </a:tc>
                <a:extLst>
                  <a:ext uri="{0D108BD9-81ED-4DB2-BD59-A6C34878D82A}">
                    <a16:rowId xmlns:a16="http://schemas.microsoft.com/office/drawing/2014/main" val="1792553150"/>
                  </a:ext>
                </a:extLst>
              </a:tr>
              <a:tr h="628356">
                <a:tc>
                  <a:txBody>
                    <a:bodyPr/>
                    <a:lstStyle/>
                    <a:p>
                      <a:pPr algn="l" rtl="0" fontAlgn="base"/>
                      <a:r>
                        <a:rPr lang="ja-JP" altLang="en-US" sz="1700" b="0" i="0">
                          <a:solidFill>
                            <a:srgbClr val="000000"/>
                          </a:solidFill>
                          <a:effectLst/>
                          <a:latin typeface="HGS創英角ﾎﾟｯﾌﾟ体" panose="040B0A00000000000000" pitchFamily="50" charset="-128"/>
                          <a:ea typeface="HGS創英角ﾎﾟｯﾌﾟ体" panose="040B0A00000000000000" pitchFamily="50" charset="-128"/>
                        </a:rPr>
                        <a:t>次亜塩素酸ナトリウム​</a:t>
                      </a:r>
                      <a:endParaRPr lang="ja-JP" altLang="en-US" sz="2800" b="0" i="0">
                        <a:solidFill>
                          <a:srgbClr val="000000"/>
                        </a:solidFill>
                        <a:effectLst/>
                        <a:latin typeface="HGS創英角ﾎﾟｯﾌﾟ体" panose="040B0A00000000000000" pitchFamily="50" charset="-128"/>
                        <a:ea typeface="HGS創英角ﾎﾟｯﾌﾟ体" panose="040B0A00000000000000" pitchFamily="50" charset="-128"/>
                      </a:endParaRPr>
                    </a:p>
                  </a:txBody>
                  <a:tcPr marL="63305" marR="63305" marT="31652" marB="31652"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algn="l" rtl="0" fontAlgn="base"/>
                      <a:r>
                        <a:rPr lang="ja-JP" altLang="en-US" sz="1700" b="0" i="0">
                          <a:solidFill>
                            <a:srgbClr val="000000"/>
                          </a:solidFill>
                          <a:effectLst/>
                          <a:latin typeface="HGS創英角ﾎﾟｯﾌﾟ体" panose="040B0A00000000000000" pitchFamily="50" charset="-128"/>
                          <a:ea typeface="HGS創英角ﾎﾟｯﾌﾟ体" panose="040B0A00000000000000" pitchFamily="50" charset="-128"/>
                        </a:rPr>
                        <a:t>１本​</a:t>
                      </a:r>
                      <a:endParaRPr lang="ja-JP" altLang="en-US" sz="2800" b="0" i="0">
                        <a:solidFill>
                          <a:srgbClr val="000000"/>
                        </a:solidFill>
                        <a:effectLst/>
                        <a:latin typeface="HGS創英角ﾎﾟｯﾌﾟ体" panose="040B0A00000000000000" pitchFamily="50" charset="-128"/>
                        <a:ea typeface="HGS創英角ﾎﾟｯﾌﾟ体" panose="040B0A00000000000000" pitchFamily="50" charset="-128"/>
                      </a:endParaRPr>
                    </a:p>
                  </a:txBody>
                  <a:tcPr marL="63305" marR="63305" marT="31652" marB="31652" anchor="ctr"/>
                </a:tc>
                <a:tc>
                  <a:txBody>
                    <a:bodyPr/>
                    <a:lstStyle/>
                    <a:p>
                      <a:endParaRPr kumimoji="1" lang="ja-JP" altLang="en-US" sz="3000">
                        <a:latin typeface="HGS創英角ﾎﾟｯﾌﾟ体" panose="040B0A00000000000000" pitchFamily="50" charset="-128"/>
                        <a:ea typeface="HGS創英角ﾎﾟｯﾌﾟ体" panose="040B0A00000000000000" pitchFamily="50" charset="-128"/>
                      </a:endParaRPr>
                    </a:p>
                  </a:txBody>
                  <a:tcPr marL="121920" marR="121920" marT="60960" marB="60960" anchor="ctr">
                    <a:lnR w="12700" cap="flat" cmpd="sng" algn="ctr">
                      <a:solidFill>
                        <a:schemeClr val="tx1"/>
                      </a:solidFill>
                      <a:prstDash val="solid"/>
                      <a:round/>
                      <a:headEnd type="none" w="med" len="med"/>
                      <a:tailEnd type="none" w="med" len="med"/>
                    </a:lnR>
                  </a:tcPr>
                </a:tc>
                <a:tc>
                  <a:txBody>
                    <a:bodyPr/>
                    <a:lstStyle/>
                    <a:p>
                      <a:r>
                        <a:rPr kumimoji="1" lang="ja-JP" altLang="en-US" sz="1700">
                          <a:latin typeface="HGS創英角ﾎﾟｯﾌﾟ体" panose="040B0A00000000000000" pitchFamily="50" charset="-128"/>
                          <a:ea typeface="HGS創英角ﾎﾟｯﾌﾟ体" panose="040B0A00000000000000" pitchFamily="50" charset="-128"/>
                        </a:rPr>
                        <a:t>ペーパータオル</a:t>
                      </a:r>
                    </a:p>
                  </a:txBody>
                  <a:tcPr marL="121920" marR="121920" marT="60960" marB="60960"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kumimoji="1" lang="ja-JP" altLang="en-US" sz="1700">
                          <a:latin typeface="HGS創英角ﾎﾟｯﾌﾟ体" panose="040B0A00000000000000" pitchFamily="50" charset="-128"/>
                          <a:ea typeface="HGS創英角ﾎﾟｯﾌﾟ体" panose="040B0A00000000000000" pitchFamily="50" charset="-128"/>
                        </a:rPr>
                        <a:t>１束</a:t>
                      </a:r>
                    </a:p>
                  </a:txBody>
                  <a:tcPr marL="121920" marR="121920" marT="60960" marB="60960" anchor="ctr"/>
                </a:tc>
                <a:tc>
                  <a:txBody>
                    <a:bodyPr/>
                    <a:lstStyle/>
                    <a:p>
                      <a:endParaRPr kumimoji="1" lang="ja-JP" altLang="en-US" sz="3000">
                        <a:latin typeface="HGS創英角ﾎﾟｯﾌﾟ体" panose="040B0A00000000000000" pitchFamily="50" charset="-128"/>
                        <a:ea typeface="HGS創英角ﾎﾟｯﾌﾟ体" panose="040B0A00000000000000" pitchFamily="50" charset="-128"/>
                      </a:endParaRPr>
                    </a:p>
                  </a:txBody>
                  <a:tcPr marL="121920" marR="121920" marT="60960" marB="60960" anchor="ctr"/>
                </a:tc>
                <a:extLst>
                  <a:ext uri="{0D108BD9-81ED-4DB2-BD59-A6C34878D82A}">
                    <a16:rowId xmlns:a16="http://schemas.microsoft.com/office/drawing/2014/main" val="1446951300"/>
                  </a:ext>
                </a:extLst>
              </a:tr>
              <a:tr h="628356">
                <a:tc>
                  <a:txBody>
                    <a:bodyPr/>
                    <a:lstStyle/>
                    <a:p>
                      <a:pPr algn="l" rtl="0" fontAlgn="base"/>
                      <a:r>
                        <a:rPr lang="ja-JP" altLang="en-US" sz="1700" b="0" i="0">
                          <a:solidFill>
                            <a:srgbClr val="000000"/>
                          </a:solidFill>
                          <a:effectLst/>
                          <a:latin typeface="HGS創英角ﾎﾟｯﾌﾟ体" panose="040B0A00000000000000" pitchFamily="50" charset="-128"/>
                          <a:ea typeface="HGS創英角ﾎﾟｯﾌﾟ体" panose="040B0A00000000000000" pitchFamily="50" charset="-128"/>
                        </a:rPr>
                        <a:t>使い捨て袖付きガウン​</a:t>
                      </a:r>
                      <a:endParaRPr lang="ja-JP" altLang="en-US" sz="2800" b="0" i="0">
                        <a:solidFill>
                          <a:srgbClr val="000000"/>
                        </a:solidFill>
                        <a:effectLst/>
                        <a:latin typeface="HGS創英角ﾎﾟｯﾌﾟ体" panose="040B0A00000000000000" pitchFamily="50" charset="-128"/>
                        <a:ea typeface="HGS創英角ﾎﾟｯﾌﾟ体" panose="040B0A00000000000000" pitchFamily="50" charset="-128"/>
                      </a:endParaRPr>
                    </a:p>
                  </a:txBody>
                  <a:tcPr marL="63305" marR="63305" marT="31652" marB="31652"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algn="l" rtl="0" fontAlgn="base"/>
                      <a:r>
                        <a:rPr lang="ja-JP" altLang="en-US" sz="1700" b="0" i="0">
                          <a:solidFill>
                            <a:srgbClr val="000000"/>
                          </a:solidFill>
                          <a:effectLst/>
                          <a:latin typeface="HGS創英角ﾎﾟｯﾌﾟ体" panose="040B0A00000000000000" pitchFamily="50" charset="-128"/>
                          <a:ea typeface="HGS創英角ﾎﾟｯﾌﾟ体" panose="040B0A00000000000000" pitchFamily="50" charset="-128"/>
                        </a:rPr>
                        <a:t>３枚​</a:t>
                      </a:r>
                      <a:endParaRPr lang="ja-JP" altLang="en-US" sz="2800" b="0" i="0">
                        <a:solidFill>
                          <a:srgbClr val="000000"/>
                        </a:solidFill>
                        <a:effectLst/>
                        <a:latin typeface="HGS創英角ﾎﾟｯﾌﾟ体" panose="040B0A00000000000000" pitchFamily="50" charset="-128"/>
                        <a:ea typeface="HGS創英角ﾎﾟｯﾌﾟ体" panose="040B0A00000000000000" pitchFamily="50" charset="-128"/>
                      </a:endParaRPr>
                    </a:p>
                  </a:txBody>
                  <a:tcPr marL="63305" marR="63305" marT="31652" marB="31652" anchor="ctr"/>
                </a:tc>
                <a:tc>
                  <a:txBody>
                    <a:bodyPr/>
                    <a:lstStyle/>
                    <a:p>
                      <a:endParaRPr kumimoji="1" lang="ja-JP" altLang="en-US" sz="3000">
                        <a:latin typeface="HGS創英角ﾎﾟｯﾌﾟ体" panose="040B0A00000000000000" pitchFamily="50" charset="-128"/>
                        <a:ea typeface="HGS創英角ﾎﾟｯﾌﾟ体" panose="040B0A00000000000000" pitchFamily="50" charset="-128"/>
                      </a:endParaRPr>
                    </a:p>
                  </a:txBody>
                  <a:tcPr marL="121920" marR="121920" marT="60960" marB="60960" anchor="ctr">
                    <a:lnR w="12700" cap="flat" cmpd="sng" algn="ctr">
                      <a:solidFill>
                        <a:schemeClr val="tx1"/>
                      </a:solidFill>
                      <a:prstDash val="solid"/>
                      <a:round/>
                      <a:headEnd type="none" w="med" len="med"/>
                      <a:tailEnd type="none" w="med" len="med"/>
                    </a:lnR>
                  </a:tcPr>
                </a:tc>
                <a:tc>
                  <a:txBody>
                    <a:bodyPr/>
                    <a:lstStyle/>
                    <a:p>
                      <a:r>
                        <a:rPr kumimoji="1" lang="ja-JP" altLang="en-US" sz="1700">
                          <a:latin typeface="HGS創英角ﾎﾟｯﾌﾟ体" panose="040B0A00000000000000" pitchFamily="50" charset="-128"/>
                          <a:ea typeface="HGS創英角ﾎﾟｯﾌﾟ体" panose="040B0A00000000000000" pitchFamily="50" charset="-128"/>
                        </a:rPr>
                        <a:t>袋（二次嘔吐用）</a:t>
                      </a:r>
                    </a:p>
                  </a:txBody>
                  <a:tcPr marL="121920" marR="121920" marT="60960" marB="60960"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kumimoji="1" lang="ja-JP" altLang="en-US" sz="1700">
                          <a:latin typeface="HGS創英角ﾎﾟｯﾌﾟ体" panose="040B0A00000000000000" pitchFamily="50" charset="-128"/>
                          <a:ea typeface="HGS創英角ﾎﾟｯﾌﾟ体" panose="040B0A00000000000000" pitchFamily="50" charset="-128"/>
                        </a:rPr>
                        <a:t>１～２枚</a:t>
                      </a:r>
                    </a:p>
                  </a:txBody>
                  <a:tcPr marL="121920" marR="121920" marT="60960" marB="60960" anchor="ctr"/>
                </a:tc>
                <a:tc>
                  <a:txBody>
                    <a:bodyPr/>
                    <a:lstStyle/>
                    <a:p>
                      <a:endParaRPr kumimoji="1" lang="ja-JP" altLang="en-US" sz="3000">
                        <a:latin typeface="HGS創英角ﾎﾟｯﾌﾟ体" panose="040B0A00000000000000" pitchFamily="50" charset="-128"/>
                        <a:ea typeface="HGS創英角ﾎﾟｯﾌﾟ体" panose="040B0A00000000000000" pitchFamily="50" charset="-128"/>
                      </a:endParaRPr>
                    </a:p>
                  </a:txBody>
                  <a:tcPr marL="121920" marR="121920" marT="60960" marB="60960" anchor="ctr"/>
                </a:tc>
                <a:extLst>
                  <a:ext uri="{0D108BD9-81ED-4DB2-BD59-A6C34878D82A}">
                    <a16:rowId xmlns:a16="http://schemas.microsoft.com/office/drawing/2014/main" val="160184590"/>
                  </a:ext>
                </a:extLst>
              </a:tr>
              <a:tr h="628356">
                <a:tc>
                  <a:txBody>
                    <a:bodyPr/>
                    <a:lstStyle/>
                    <a:p>
                      <a:pPr algn="l" rtl="0" fontAlgn="base"/>
                      <a:r>
                        <a:rPr lang="ja-JP" altLang="en-US" sz="1700" b="0" i="0">
                          <a:solidFill>
                            <a:srgbClr val="000000"/>
                          </a:solidFill>
                          <a:effectLst/>
                          <a:latin typeface="HGS創英角ﾎﾟｯﾌﾟ体" panose="040B0A00000000000000" pitchFamily="50" charset="-128"/>
                          <a:ea typeface="HGS創英角ﾎﾟｯﾌﾟ体" panose="040B0A00000000000000" pitchFamily="50" charset="-128"/>
                        </a:rPr>
                        <a:t>使い捨て手袋​</a:t>
                      </a:r>
                      <a:endParaRPr lang="ja-JP" altLang="en-US" sz="2800" b="0" i="0">
                        <a:solidFill>
                          <a:srgbClr val="000000"/>
                        </a:solidFill>
                        <a:effectLst/>
                        <a:latin typeface="HGS創英角ﾎﾟｯﾌﾟ体" panose="040B0A00000000000000" pitchFamily="50" charset="-128"/>
                        <a:ea typeface="HGS創英角ﾎﾟｯﾌﾟ体" panose="040B0A00000000000000" pitchFamily="50" charset="-128"/>
                      </a:endParaRPr>
                    </a:p>
                  </a:txBody>
                  <a:tcPr marL="63305" marR="63305" marT="31652" marB="31652"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algn="l" rtl="0" fontAlgn="base"/>
                      <a:r>
                        <a:rPr lang="ja-JP" altLang="en-US" sz="1700" b="0" i="0">
                          <a:solidFill>
                            <a:srgbClr val="000000"/>
                          </a:solidFill>
                          <a:effectLst/>
                          <a:latin typeface="HGS創英角ﾎﾟｯﾌﾟ体" panose="040B0A00000000000000" pitchFamily="50" charset="-128"/>
                          <a:ea typeface="HGS創英角ﾎﾟｯﾌﾟ体" panose="040B0A00000000000000" pitchFamily="50" charset="-128"/>
                        </a:rPr>
                        <a:t>６セット以上​</a:t>
                      </a:r>
                      <a:endParaRPr lang="ja-JP" altLang="en-US" sz="2800" b="0" i="0">
                        <a:solidFill>
                          <a:srgbClr val="000000"/>
                        </a:solidFill>
                        <a:effectLst/>
                        <a:latin typeface="HGS創英角ﾎﾟｯﾌﾟ体" panose="040B0A00000000000000" pitchFamily="50" charset="-128"/>
                        <a:ea typeface="HGS創英角ﾎﾟｯﾌﾟ体" panose="040B0A00000000000000" pitchFamily="50" charset="-128"/>
                      </a:endParaRPr>
                    </a:p>
                  </a:txBody>
                  <a:tcPr marL="63305" marR="63305" marT="31652" marB="31652" anchor="ctr"/>
                </a:tc>
                <a:tc>
                  <a:txBody>
                    <a:bodyPr/>
                    <a:lstStyle/>
                    <a:p>
                      <a:endParaRPr kumimoji="1" lang="ja-JP" altLang="en-US" sz="3000">
                        <a:latin typeface="HGS創英角ﾎﾟｯﾌﾟ体" panose="040B0A00000000000000" pitchFamily="50" charset="-128"/>
                        <a:ea typeface="HGS創英角ﾎﾟｯﾌﾟ体" panose="040B0A00000000000000" pitchFamily="50" charset="-128"/>
                      </a:endParaRPr>
                    </a:p>
                  </a:txBody>
                  <a:tcPr marL="121920" marR="121920" marT="60960" marB="60960" anchor="ctr">
                    <a:lnR w="12700" cap="flat" cmpd="sng" algn="ctr">
                      <a:solidFill>
                        <a:schemeClr val="tx1"/>
                      </a:solidFill>
                      <a:prstDash val="solid"/>
                      <a:round/>
                      <a:headEnd type="none" w="med" len="med"/>
                      <a:tailEnd type="none" w="med" len="med"/>
                    </a:lnR>
                  </a:tcPr>
                </a:tc>
                <a:tc>
                  <a:txBody>
                    <a:bodyPr/>
                    <a:lstStyle/>
                    <a:p>
                      <a:r>
                        <a:rPr kumimoji="1" lang="ja-JP" altLang="en-US" sz="1700">
                          <a:latin typeface="HGS創英角ﾎﾟｯﾌﾟ体" panose="040B0A00000000000000" pitchFamily="50" charset="-128"/>
                          <a:ea typeface="HGS創英角ﾎﾟｯﾌﾟ体" panose="040B0A00000000000000" pitchFamily="50" charset="-128"/>
                        </a:rPr>
                        <a:t>ゴミ袋（大）</a:t>
                      </a:r>
                    </a:p>
                  </a:txBody>
                  <a:tcPr marL="121920" marR="121920" marT="60960" marB="60960"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kumimoji="1" lang="ja-JP" altLang="en-US" sz="1700">
                          <a:latin typeface="HGS創英角ﾎﾟｯﾌﾟ体" panose="040B0A00000000000000" pitchFamily="50" charset="-128"/>
                          <a:ea typeface="HGS創英角ﾎﾟｯﾌﾟ体" panose="040B0A00000000000000" pitchFamily="50" charset="-128"/>
                        </a:rPr>
                        <a:t>２枚</a:t>
                      </a:r>
                    </a:p>
                  </a:txBody>
                  <a:tcPr marL="121920" marR="121920" marT="60960" marB="60960" anchor="ctr"/>
                </a:tc>
                <a:tc>
                  <a:txBody>
                    <a:bodyPr/>
                    <a:lstStyle/>
                    <a:p>
                      <a:endParaRPr kumimoji="1" lang="ja-JP" altLang="en-US" sz="3000">
                        <a:latin typeface="HGS創英角ﾎﾟｯﾌﾟ体" panose="040B0A00000000000000" pitchFamily="50" charset="-128"/>
                        <a:ea typeface="HGS創英角ﾎﾟｯﾌﾟ体" panose="040B0A00000000000000" pitchFamily="50" charset="-128"/>
                      </a:endParaRPr>
                    </a:p>
                  </a:txBody>
                  <a:tcPr marL="121920" marR="121920" marT="60960" marB="60960" anchor="ctr"/>
                </a:tc>
                <a:extLst>
                  <a:ext uri="{0D108BD9-81ED-4DB2-BD59-A6C34878D82A}">
                    <a16:rowId xmlns:a16="http://schemas.microsoft.com/office/drawing/2014/main" val="3106286967"/>
                  </a:ext>
                </a:extLst>
              </a:tr>
              <a:tr h="628356">
                <a:tc>
                  <a:txBody>
                    <a:bodyPr/>
                    <a:lstStyle/>
                    <a:p>
                      <a:pPr algn="l" rtl="0" fontAlgn="base"/>
                      <a:r>
                        <a:rPr lang="ja-JP" altLang="en-US" sz="1700" b="0" i="0">
                          <a:solidFill>
                            <a:srgbClr val="000000"/>
                          </a:solidFill>
                          <a:effectLst/>
                          <a:latin typeface="HGS創英角ﾎﾟｯﾌﾟ体" panose="040B0A00000000000000" pitchFamily="50" charset="-128"/>
                          <a:ea typeface="HGS創英角ﾎﾟｯﾌﾟ体" panose="040B0A00000000000000" pitchFamily="50" charset="-128"/>
                        </a:rPr>
                        <a:t>使い捨てマスク​</a:t>
                      </a:r>
                      <a:endParaRPr lang="ja-JP" altLang="en-US" sz="2800" b="0" i="0">
                        <a:solidFill>
                          <a:srgbClr val="000000"/>
                        </a:solidFill>
                        <a:effectLst/>
                        <a:latin typeface="HGS創英角ﾎﾟｯﾌﾟ体" panose="040B0A00000000000000" pitchFamily="50" charset="-128"/>
                        <a:ea typeface="HGS創英角ﾎﾟｯﾌﾟ体" panose="040B0A00000000000000" pitchFamily="50" charset="-128"/>
                      </a:endParaRPr>
                    </a:p>
                  </a:txBody>
                  <a:tcPr marL="63305" marR="63305" marT="31652" marB="31652"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algn="l" rtl="0" fontAlgn="base"/>
                      <a:r>
                        <a:rPr lang="ja-JP" altLang="en-US" sz="1700" b="0" i="0">
                          <a:solidFill>
                            <a:srgbClr val="000000"/>
                          </a:solidFill>
                          <a:effectLst/>
                          <a:latin typeface="HGS創英角ﾎﾟｯﾌﾟ体" panose="040B0A00000000000000" pitchFamily="50" charset="-128"/>
                          <a:ea typeface="HGS創英角ﾎﾟｯﾌﾟ体" panose="040B0A00000000000000" pitchFamily="50" charset="-128"/>
                        </a:rPr>
                        <a:t>３枚​</a:t>
                      </a:r>
                      <a:endParaRPr lang="ja-JP" altLang="en-US" sz="2800" b="0" i="0">
                        <a:solidFill>
                          <a:srgbClr val="000000"/>
                        </a:solidFill>
                        <a:effectLst/>
                        <a:latin typeface="HGS創英角ﾎﾟｯﾌﾟ体" panose="040B0A00000000000000" pitchFamily="50" charset="-128"/>
                        <a:ea typeface="HGS創英角ﾎﾟｯﾌﾟ体" panose="040B0A00000000000000" pitchFamily="50" charset="-128"/>
                      </a:endParaRPr>
                    </a:p>
                  </a:txBody>
                  <a:tcPr marL="63305" marR="63305" marT="31652" marB="31652" anchor="ctr"/>
                </a:tc>
                <a:tc>
                  <a:txBody>
                    <a:bodyPr/>
                    <a:lstStyle/>
                    <a:p>
                      <a:endParaRPr kumimoji="1" lang="ja-JP" altLang="en-US" sz="1700">
                        <a:latin typeface="HGS創英角ﾎﾟｯﾌﾟ体" panose="040B0A00000000000000" pitchFamily="50" charset="-128"/>
                        <a:ea typeface="HGS創英角ﾎﾟｯﾌﾟ体" panose="040B0A00000000000000" pitchFamily="50" charset="-128"/>
                      </a:endParaRPr>
                    </a:p>
                  </a:txBody>
                  <a:tcPr marL="121920" marR="121920" marT="60960" marB="60960" anchor="ctr">
                    <a:lnR w="12700" cap="flat" cmpd="sng" algn="ctr">
                      <a:solidFill>
                        <a:schemeClr val="tx1"/>
                      </a:solidFill>
                      <a:prstDash val="solid"/>
                      <a:round/>
                      <a:headEnd type="none" w="med" len="med"/>
                      <a:tailEnd type="none" w="med" len="med"/>
                    </a:lnR>
                  </a:tcPr>
                </a:tc>
                <a:tc>
                  <a:txBody>
                    <a:bodyPr/>
                    <a:lstStyle/>
                    <a:p>
                      <a:r>
                        <a:rPr kumimoji="1" lang="ja-JP" altLang="en-US" sz="1700">
                          <a:latin typeface="HGS創英角ﾎﾟｯﾌﾟ体" panose="040B0A00000000000000" pitchFamily="50" charset="-128"/>
                          <a:ea typeface="HGS創英角ﾎﾟｯﾌﾟ体" panose="040B0A00000000000000" pitchFamily="50" charset="-128"/>
                        </a:rPr>
                        <a:t>ビニール袋</a:t>
                      </a:r>
                    </a:p>
                  </a:txBody>
                  <a:tcPr marL="121920" marR="121920" marT="60960" marB="60960"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kumimoji="1" lang="ja-JP" altLang="en-US" sz="1700">
                          <a:latin typeface="HGS創英角ﾎﾟｯﾌﾟ体" panose="040B0A00000000000000" pitchFamily="50" charset="-128"/>
                          <a:ea typeface="HGS創英角ﾎﾟｯﾌﾟ体" panose="040B0A00000000000000" pitchFamily="50" charset="-128"/>
                        </a:rPr>
                        <a:t>大、小</a:t>
                      </a:r>
                      <a:br>
                        <a:rPr kumimoji="1" lang="en-US" altLang="ja-JP" sz="1700">
                          <a:latin typeface="HGS創英角ﾎﾟｯﾌﾟ体" panose="040B0A00000000000000" pitchFamily="50" charset="-128"/>
                          <a:ea typeface="HGS創英角ﾎﾟｯﾌﾟ体" panose="040B0A00000000000000" pitchFamily="50" charset="-128"/>
                        </a:rPr>
                      </a:br>
                      <a:r>
                        <a:rPr kumimoji="1" lang="ja-JP" altLang="en-US" sz="1700">
                          <a:latin typeface="HGS創英角ﾎﾟｯﾌﾟ体" panose="040B0A00000000000000" pitchFamily="50" charset="-128"/>
                          <a:ea typeface="HGS創英角ﾎﾟｯﾌﾟ体" panose="040B0A00000000000000" pitchFamily="50" charset="-128"/>
                        </a:rPr>
                        <a:t>各２枚</a:t>
                      </a:r>
                    </a:p>
                  </a:txBody>
                  <a:tcPr marL="121920" marR="121920" marT="60960" marB="60960" anchor="ctr"/>
                </a:tc>
                <a:tc>
                  <a:txBody>
                    <a:bodyPr/>
                    <a:lstStyle/>
                    <a:p>
                      <a:endParaRPr kumimoji="1" lang="ja-JP" altLang="en-US" sz="3000">
                        <a:latin typeface="HGS創英角ﾎﾟｯﾌﾟ体" panose="040B0A00000000000000" pitchFamily="50" charset="-128"/>
                        <a:ea typeface="HGS創英角ﾎﾟｯﾌﾟ体" panose="040B0A00000000000000" pitchFamily="50" charset="-128"/>
                      </a:endParaRPr>
                    </a:p>
                  </a:txBody>
                  <a:tcPr marL="121920" marR="121920" marT="60960" marB="60960" anchor="ctr"/>
                </a:tc>
                <a:extLst>
                  <a:ext uri="{0D108BD9-81ED-4DB2-BD59-A6C34878D82A}">
                    <a16:rowId xmlns:a16="http://schemas.microsoft.com/office/drawing/2014/main" val="3049034478"/>
                  </a:ext>
                </a:extLst>
              </a:tr>
              <a:tr h="628356">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ja-JP" altLang="en-US" sz="1700">
                          <a:latin typeface="HGS創英角ﾎﾟｯﾌﾟ体" panose="040B0A00000000000000" pitchFamily="50" charset="-128"/>
                          <a:ea typeface="HGS創英角ﾎﾟｯﾌﾟ体" panose="040B0A00000000000000" pitchFamily="50" charset="-128"/>
                        </a:rPr>
                        <a:t>使い捨てシューズカバー</a:t>
                      </a:r>
                    </a:p>
                  </a:txBody>
                  <a:tcPr marL="121920" marR="121920" marT="60960" marB="60960"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kumimoji="1" lang="ja-JP" altLang="en-US" sz="1700">
                          <a:latin typeface="HGS創英角ﾎﾟｯﾌﾟ体" panose="040B0A00000000000000" pitchFamily="50" charset="-128"/>
                          <a:ea typeface="HGS創英角ﾎﾟｯﾌﾟ体" panose="040B0A00000000000000" pitchFamily="50" charset="-128"/>
                        </a:rPr>
                        <a:t>１組</a:t>
                      </a:r>
                    </a:p>
                  </a:txBody>
                  <a:tcPr marL="121920" marR="121920" marT="60960" marB="60960" anchor="ctr"/>
                </a:tc>
                <a:tc>
                  <a:txBody>
                    <a:bodyPr/>
                    <a:lstStyle/>
                    <a:p>
                      <a:endParaRPr kumimoji="1" lang="ja-JP" altLang="en-US" sz="1700">
                        <a:latin typeface="HGS創英角ﾎﾟｯﾌﾟ体" panose="040B0A00000000000000" pitchFamily="50" charset="-128"/>
                        <a:ea typeface="HGS創英角ﾎﾟｯﾌﾟ体" panose="040B0A00000000000000" pitchFamily="50" charset="-128"/>
                      </a:endParaRPr>
                    </a:p>
                  </a:txBody>
                  <a:tcPr marL="121920" marR="121920" marT="60960" marB="60960" anchor="ctr">
                    <a:lnR w="12700" cap="flat" cmpd="sng" algn="ctr">
                      <a:solidFill>
                        <a:schemeClr val="tx1"/>
                      </a:solidFill>
                      <a:prstDash val="solid"/>
                      <a:round/>
                      <a:headEnd type="none" w="med" len="med"/>
                      <a:tailEnd type="none" w="med" len="med"/>
                    </a:lnR>
                  </a:tcPr>
                </a:tc>
                <a:tc>
                  <a:txBody>
                    <a:bodyPr/>
                    <a:lstStyle/>
                    <a:p>
                      <a:r>
                        <a:rPr kumimoji="1" lang="ja-JP" altLang="en-US" sz="1700">
                          <a:latin typeface="HGS創英角ﾎﾟｯﾌﾟ体" panose="040B0A00000000000000" pitchFamily="50" charset="-128"/>
                          <a:ea typeface="HGS創英角ﾎﾟｯﾌﾟ体" panose="040B0A00000000000000" pitchFamily="50" charset="-128"/>
                        </a:rPr>
                        <a:t>ペットボトル</a:t>
                      </a:r>
                      <a:endParaRPr kumimoji="1" lang="en-US" altLang="ja-JP" sz="1700">
                        <a:latin typeface="HGS創英角ﾎﾟｯﾌﾟ体" panose="040B0A00000000000000" pitchFamily="50" charset="-128"/>
                        <a:ea typeface="HGS創英角ﾎﾟｯﾌﾟ体" panose="040B0A00000000000000" pitchFamily="50" charset="-128"/>
                      </a:endParaRPr>
                    </a:p>
                    <a:p>
                      <a:r>
                        <a:rPr kumimoji="1" lang="ja-JP" altLang="en-US" sz="1700">
                          <a:latin typeface="HGS創英角ﾎﾟｯﾌﾟ体" panose="040B0A00000000000000" pitchFamily="50" charset="-128"/>
                          <a:ea typeface="HGS創英角ﾎﾟｯﾌﾟ体" panose="040B0A00000000000000" pitchFamily="50" charset="-128"/>
                        </a:rPr>
                        <a:t>（５００㎖）</a:t>
                      </a:r>
                    </a:p>
                  </a:txBody>
                  <a:tcPr marL="121920" marR="121920" marT="60960" marB="60960"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lang="ja-JP" altLang="en-US" sz="1700">
                          <a:latin typeface="HGS創英角ﾎﾟｯﾌﾟ体" panose="040B0A00000000000000" pitchFamily="50" charset="-128"/>
                          <a:ea typeface="HGS創英角ﾎﾟｯﾌﾟ体" panose="040B0A00000000000000" pitchFamily="50" charset="-128"/>
                        </a:rPr>
                        <a:t>4</a:t>
                      </a:r>
                      <a:r>
                        <a:rPr kumimoji="1" lang="ja-JP" altLang="en-US" sz="1700">
                          <a:latin typeface="HGS創英角ﾎﾟｯﾌﾟ体" panose="040B0A00000000000000" pitchFamily="50" charset="-128"/>
                          <a:ea typeface="HGS創英角ﾎﾟｯﾌﾟ体" panose="040B0A00000000000000" pitchFamily="50" charset="-128"/>
                        </a:rPr>
                        <a:t>本</a:t>
                      </a:r>
                    </a:p>
                  </a:txBody>
                  <a:tcPr marL="121920" marR="121920" marT="60960" marB="60960" anchor="ctr"/>
                </a:tc>
                <a:tc>
                  <a:txBody>
                    <a:bodyPr/>
                    <a:lstStyle/>
                    <a:p>
                      <a:endParaRPr kumimoji="1" lang="ja-JP" altLang="en-US" sz="3000">
                        <a:latin typeface="HGS創英角ﾎﾟｯﾌﾟ体" panose="040B0A00000000000000" pitchFamily="50" charset="-128"/>
                        <a:ea typeface="HGS創英角ﾎﾟｯﾌﾟ体" panose="040B0A00000000000000" pitchFamily="50" charset="-128"/>
                      </a:endParaRPr>
                    </a:p>
                  </a:txBody>
                  <a:tcPr marL="121920" marR="121920" marT="60960" marB="60960" anchor="ctr"/>
                </a:tc>
                <a:extLst>
                  <a:ext uri="{0D108BD9-81ED-4DB2-BD59-A6C34878D82A}">
                    <a16:rowId xmlns:a16="http://schemas.microsoft.com/office/drawing/2014/main" val="2529923898"/>
                  </a:ext>
                </a:extLst>
              </a:tr>
              <a:tr h="628356">
                <a:tc>
                  <a:txBody>
                    <a:bodyPr/>
                    <a:lstStyle/>
                    <a:p>
                      <a:r>
                        <a:rPr kumimoji="1" lang="ja-JP" altLang="en-US" sz="1700">
                          <a:latin typeface="HGS創英角ﾎﾟｯﾌﾟ体" panose="040B0A00000000000000" pitchFamily="50" charset="-128"/>
                          <a:ea typeface="HGS創英角ﾎﾟｯﾌﾟ体" panose="040B0A00000000000000" pitchFamily="50" charset="-128"/>
                        </a:rPr>
                        <a:t>雑巾</a:t>
                      </a:r>
                    </a:p>
                  </a:txBody>
                  <a:tcPr marL="121920" marR="121920" marT="60960" marB="6096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700">
                          <a:latin typeface="HGS創英角ﾎﾟｯﾌﾟ体" panose="040B0A00000000000000" pitchFamily="50" charset="-128"/>
                          <a:ea typeface="HGS創英角ﾎﾟｯﾌﾟ体" panose="040B0A00000000000000" pitchFamily="50" charset="-128"/>
                        </a:rPr>
                        <a:t>１枚</a:t>
                      </a:r>
                    </a:p>
                  </a:txBody>
                  <a:tcPr marL="121920" marR="121920" marT="60960" marB="60960" anchor="ctr">
                    <a:lnB w="12700" cap="flat" cmpd="sng" algn="ctr">
                      <a:solidFill>
                        <a:schemeClr val="tx1"/>
                      </a:solidFill>
                      <a:prstDash val="solid"/>
                      <a:round/>
                      <a:headEnd type="none" w="med" len="med"/>
                      <a:tailEnd type="none" w="med" len="med"/>
                    </a:lnB>
                  </a:tcPr>
                </a:tc>
                <a:tc>
                  <a:txBody>
                    <a:bodyPr/>
                    <a:lstStyle/>
                    <a:p>
                      <a:endParaRPr kumimoji="1" lang="ja-JP" altLang="en-US" sz="1700">
                        <a:latin typeface="HGS創英角ﾎﾟｯﾌﾟ体" panose="040B0A00000000000000" pitchFamily="50" charset="-128"/>
                        <a:ea typeface="HGS創英角ﾎﾟｯﾌﾟ体" panose="040B0A00000000000000" pitchFamily="50" charset="-128"/>
                      </a:endParaRPr>
                    </a:p>
                  </a:txBody>
                  <a:tcPr marL="121920" marR="121920" marT="60960" marB="6096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kumimoji="1" lang="ja-JP" altLang="en-US" sz="1700">
                        <a:latin typeface="HGS創英角ﾎﾟｯﾌﾟ体" panose="040B0A00000000000000" pitchFamily="50" charset="-128"/>
                        <a:ea typeface="HGS創英角ﾎﾟｯﾌﾟ体" panose="040B0A00000000000000" pitchFamily="50" charset="-128"/>
                      </a:endParaRPr>
                    </a:p>
                  </a:txBody>
                  <a:tcPr marL="121920" marR="121920" marT="60960" marB="60960"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endParaRPr kumimoji="1" lang="ja-JP" altLang="en-US" sz="1700">
                        <a:latin typeface="HGS創英角ﾎﾟｯﾌﾟ体" panose="040B0A00000000000000" pitchFamily="50" charset="-128"/>
                        <a:ea typeface="HGS創英角ﾎﾟｯﾌﾟ体" panose="040B0A00000000000000" pitchFamily="50" charset="-128"/>
                      </a:endParaRPr>
                    </a:p>
                  </a:txBody>
                  <a:tcPr marL="121920" marR="121920" marT="60960" marB="60960" anchor="ctr"/>
                </a:tc>
                <a:tc>
                  <a:txBody>
                    <a:bodyPr/>
                    <a:lstStyle/>
                    <a:p>
                      <a:endParaRPr kumimoji="1" lang="ja-JP" altLang="en-US" sz="3000">
                        <a:latin typeface="HGS創英角ﾎﾟｯﾌﾟ体" panose="040B0A00000000000000" pitchFamily="50" charset="-128"/>
                        <a:ea typeface="HGS創英角ﾎﾟｯﾌﾟ体" panose="040B0A00000000000000" pitchFamily="50" charset="-128"/>
                      </a:endParaRPr>
                    </a:p>
                  </a:txBody>
                  <a:tcPr marL="121920" marR="121920" marT="60960" marB="60960" anchor="ctr"/>
                </a:tc>
                <a:extLst>
                  <a:ext uri="{0D108BD9-81ED-4DB2-BD59-A6C34878D82A}">
                    <a16:rowId xmlns:a16="http://schemas.microsoft.com/office/drawing/2014/main" val="3482831857"/>
                  </a:ext>
                </a:extLst>
              </a:tr>
            </a:tbl>
          </a:graphicData>
        </a:graphic>
      </p:graphicFrame>
    </p:spTree>
    <p:extLst>
      <p:ext uri="{BB962C8B-B14F-4D97-AF65-F5344CB8AC3E}">
        <p14:creationId xmlns:p14="http://schemas.microsoft.com/office/powerpoint/2010/main" val="18517189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グループ化 33">
            <a:extLst>
              <a:ext uri="{FF2B5EF4-FFF2-40B4-BE49-F238E27FC236}">
                <a16:creationId xmlns:a16="http://schemas.microsoft.com/office/drawing/2014/main" id="{B275E3CF-3A61-458C-BF66-448085EE4152}"/>
              </a:ext>
            </a:extLst>
          </p:cNvPr>
          <p:cNvGrpSpPr/>
          <p:nvPr/>
        </p:nvGrpSpPr>
        <p:grpSpPr>
          <a:xfrm>
            <a:off x="1632415" y="128481"/>
            <a:ext cx="8927170" cy="6601038"/>
            <a:chOff x="187085" y="187069"/>
            <a:chExt cx="12894801" cy="9534832"/>
          </a:xfrm>
        </p:grpSpPr>
        <p:sp>
          <p:nvSpPr>
            <p:cNvPr id="35" name="正方形/長方形 34">
              <a:extLst>
                <a:ext uri="{FF2B5EF4-FFF2-40B4-BE49-F238E27FC236}">
                  <a16:creationId xmlns:a16="http://schemas.microsoft.com/office/drawing/2014/main" id="{0625D7CE-F83F-4CE1-A532-FA7C77CC74C5}"/>
                </a:ext>
              </a:extLst>
            </p:cNvPr>
            <p:cNvSpPr/>
            <p:nvPr/>
          </p:nvSpPr>
          <p:spPr>
            <a:xfrm>
              <a:off x="187086" y="393786"/>
              <a:ext cx="373596" cy="92549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0"/>
              <a:endParaRPr kumimoji="1" lang="ja-JP" altLang="en-US" sz="1246">
                <a:solidFill>
                  <a:prstClr val="white"/>
                </a:solidFill>
                <a:latin typeface="Calibri" panose="020F0502020204030204"/>
                <a:ea typeface="游ゴシック" panose="020B0400000000000000" pitchFamily="50" charset="-128"/>
              </a:endParaRPr>
            </a:p>
          </p:txBody>
        </p:sp>
        <p:sp>
          <p:nvSpPr>
            <p:cNvPr id="36" name="正方形/長方形 35">
              <a:extLst>
                <a:ext uri="{FF2B5EF4-FFF2-40B4-BE49-F238E27FC236}">
                  <a16:creationId xmlns:a16="http://schemas.microsoft.com/office/drawing/2014/main" id="{631F4EF0-BBB2-4F0D-9D61-AE6CBDA2B852}"/>
                </a:ext>
              </a:extLst>
            </p:cNvPr>
            <p:cNvSpPr/>
            <p:nvPr/>
          </p:nvSpPr>
          <p:spPr>
            <a:xfrm>
              <a:off x="187085" y="187069"/>
              <a:ext cx="12894801" cy="3089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0"/>
              <a:endParaRPr kumimoji="1" lang="ja-JP" altLang="en-US" sz="1246">
                <a:solidFill>
                  <a:prstClr val="white"/>
                </a:solidFill>
                <a:latin typeface="Calibri" panose="020F0502020204030204"/>
                <a:ea typeface="游ゴシック" panose="020B0400000000000000" pitchFamily="50" charset="-128"/>
              </a:endParaRPr>
            </a:p>
          </p:txBody>
        </p:sp>
        <p:sp>
          <p:nvSpPr>
            <p:cNvPr id="37" name="正方形/長方形 36">
              <a:extLst>
                <a:ext uri="{FF2B5EF4-FFF2-40B4-BE49-F238E27FC236}">
                  <a16:creationId xmlns:a16="http://schemas.microsoft.com/office/drawing/2014/main" id="{1751E070-08E4-43D0-980A-6AF4D0CFC01A}"/>
                </a:ext>
              </a:extLst>
            </p:cNvPr>
            <p:cNvSpPr/>
            <p:nvPr/>
          </p:nvSpPr>
          <p:spPr>
            <a:xfrm>
              <a:off x="12708290" y="187069"/>
              <a:ext cx="373596" cy="9461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0"/>
              <a:endParaRPr kumimoji="1" lang="ja-JP" altLang="en-US" sz="1246">
                <a:solidFill>
                  <a:prstClr val="white"/>
                </a:solidFill>
                <a:latin typeface="Calibri" panose="020F0502020204030204"/>
                <a:ea typeface="游ゴシック" panose="020B0400000000000000" pitchFamily="50" charset="-128"/>
              </a:endParaRPr>
            </a:p>
          </p:txBody>
        </p:sp>
        <p:sp>
          <p:nvSpPr>
            <p:cNvPr id="38" name="正方形/長方形 37">
              <a:extLst>
                <a:ext uri="{FF2B5EF4-FFF2-40B4-BE49-F238E27FC236}">
                  <a16:creationId xmlns:a16="http://schemas.microsoft.com/office/drawing/2014/main" id="{0E12F0CC-D0F4-4296-982A-AF0FE057F487}"/>
                </a:ext>
              </a:extLst>
            </p:cNvPr>
            <p:cNvSpPr/>
            <p:nvPr/>
          </p:nvSpPr>
          <p:spPr>
            <a:xfrm>
              <a:off x="187085" y="9375058"/>
              <a:ext cx="12894801" cy="3468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0"/>
              <a:endParaRPr kumimoji="1" lang="ja-JP" altLang="en-US" sz="1246">
                <a:solidFill>
                  <a:prstClr val="white"/>
                </a:solidFill>
                <a:latin typeface="Calibri" panose="020F0502020204030204"/>
                <a:ea typeface="游ゴシック" panose="020B0400000000000000" pitchFamily="50" charset="-128"/>
              </a:endParaRPr>
            </a:p>
          </p:txBody>
        </p:sp>
      </p:grpSp>
      <p:sp>
        <p:nvSpPr>
          <p:cNvPr id="2" name="タイトル 1">
            <a:extLst>
              <a:ext uri="{FF2B5EF4-FFF2-40B4-BE49-F238E27FC236}">
                <a16:creationId xmlns:a16="http://schemas.microsoft.com/office/drawing/2014/main" id="{8FBE260E-236D-41CA-9951-9C94CB9671DE}"/>
              </a:ext>
            </a:extLst>
          </p:cNvPr>
          <p:cNvSpPr>
            <a:spLocks noGrp="1"/>
          </p:cNvSpPr>
          <p:nvPr>
            <p:ph type="ctrTitle"/>
          </p:nvPr>
        </p:nvSpPr>
        <p:spPr>
          <a:xfrm>
            <a:off x="1524000" y="152400"/>
            <a:ext cx="9035585" cy="1265082"/>
          </a:xfrm>
        </p:spPr>
        <p:txBody>
          <a:bodyPr rtlCol="0">
            <a:normAutofit fontScale="90000"/>
          </a:bodyPr>
          <a:lstStyle/>
          <a:p>
            <a:pPr>
              <a:defRPr/>
            </a:pPr>
            <a:r>
              <a:rPr lang="ja-JP" altLang="en-US" sz="5054" b="1">
                <a:latin typeface="+mn-ea"/>
                <a:ea typeface="+mn-ea"/>
              </a:rPr>
              <a:t>次亜塩素酸ナトリウムの薄め方</a:t>
            </a:r>
            <a:br>
              <a:rPr lang="en-US" altLang="ja-JP" b="1">
                <a:latin typeface="+mn-ea"/>
                <a:ea typeface="+mn-ea"/>
              </a:rPr>
            </a:br>
            <a:r>
              <a:rPr lang="ja-JP" altLang="en-US" sz="2800" b="1">
                <a:latin typeface="+mn-ea"/>
                <a:ea typeface="+mn-ea"/>
              </a:rPr>
              <a:t>（台所用塩素系漂白剤５％を原液とした場合）</a:t>
            </a:r>
            <a:endParaRPr lang="ja-JP" altLang="en-US" b="1">
              <a:latin typeface="+mn-ea"/>
              <a:ea typeface="+mn-ea"/>
            </a:endParaRPr>
          </a:p>
        </p:txBody>
      </p:sp>
      <p:sp>
        <p:nvSpPr>
          <p:cNvPr id="77829" name="テキスト ボックス 6">
            <a:extLst>
              <a:ext uri="{FF2B5EF4-FFF2-40B4-BE49-F238E27FC236}">
                <a16:creationId xmlns:a16="http://schemas.microsoft.com/office/drawing/2014/main" id="{5C4377FC-BBA4-431E-AB8E-0848FA8B92BE}"/>
              </a:ext>
            </a:extLst>
          </p:cNvPr>
          <p:cNvSpPr txBox="1">
            <a:spLocks noChangeArrowheads="1"/>
          </p:cNvSpPr>
          <p:nvPr/>
        </p:nvSpPr>
        <p:spPr bwMode="auto">
          <a:xfrm>
            <a:off x="2871354" y="4992870"/>
            <a:ext cx="6829714" cy="1475212"/>
          </a:xfrm>
          <a:prstGeom prst="rect">
            <a:avLst/>
          </a:prstGeom>
          <a:solidFill>
            <a:srgbClr val="FFFF00"/>
          </a:solidFill>
          <a:ln w="38100">
            <a:solidFill>
              <a:schemeClr val="tx1"/>
            </a:solidFill>
            <a:miter lim="800000"/>
            <a:headEnd/>
            <a:tailEnd/>
          </a:ln>
        </p:spPr>
        <p:txBody>
          <a:bodyPr wrap="square">
            <a:spAutoFit/>
          </a:bodyPr>
          <a:lstStyle>
            <a:lvl1pPr algn="l"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lgn="l"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lgn="l"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16520" eaLnBrk="1" hangingPunct="1">
              <a:spcBef>
                <a:spcPct val="0"/>
              </a:spcBef>
              <a:buNone/>
            </a:pPr>
            <a:r>
              <a:rPr lang="ja-JP" altLang="en-US" sz="2000" b="1">
                <a:solidFill>
                  <a:srgbClr val="000000"/>
                </a:solidFill>
                <a:latin typeface="游ゴシック" panose="020B0400000000000000" pitchFamily="50" charset="-128"/>
                <a:ea typeface="游ゴシック" panose="020B0400000000000000" pitchFamily="50" charset="-128"/>
              </a:rPr>
              <a:t>注意：　</a:t>
            </a:r>
            <a:r>
              <a:rPr lang="ja-JP" altLang="en-US" sz="1662" b="1">
                <a:solidFill>
                  <a:srgbClr val="000000"/>
                </a:solidFill>
                <a:latin typeface="游ゴシック" panose="020B0400000000000000" pitchFamily="50" charset="-128"/>
                <a:ea typeface="游ゴシック" panose="020B0400000000000000" pitchFamily="50" charset="-128"/>
              </a:rPr>
              <a:t>手袋をして取り扱う。</a:t>
            </a:r>
            <a:endParaRPr lang="en-US" altLang="ja-JP" sz="1662" b="1">
              <a:solidFill>
                <a:srgbClr val="000000"/>
              </a:solidFill>
              <a:latin typeface="游ゴシック" panose="020B0400000000000000" pitchFamily="50" charset="-128"/>
              <a:ea typeface="游ゴシック" panose="020B0400000000000000" pitchFamily="50" charset="-128"/>
            </a:endParaRPr>
          </a:p>
          <a:p>
            <a:pPr defTabSz="316520" eaLnBrk="1" hangingPunct="1">
              <a:spcBef>
                <a:spcPct val="0"/>
              </a:spcBef>
              <a:buNone/>
            </a:pPr>
            <a:r>
              <a:rPr lang="ja-JP" altLang="en-US" sz="1662" b="1">
                <a:solidFill>
                  <a:srgbClr val="000000"/>
                </a:solidFill>
                <a:latin typeface="游ゴシック" panose="020B0400000000000000" pitchFamily="50" charset="-128"/>
                <a:ea typeface="游ゴシック" panose="020B0400000000000000" pitchFamily="50" charset="-128"/>
              </a:rPr>
              <a:t>　　　　換気を十分にする。</a:t>
            </a:r>
            <a:endParaRPr lang="en-US" altLang="ja-JP" sz="1662" b="1">
              <a:solidFill>
                <a:srgbClr val="000000"/>
              </a:solidFill>
              <a:latin typeface="游ゴシック" panose="020B0400000000000000" pitchFamily="50" charset="-128"/>
              <a:ea typeface="游ゴシック" panose="020B0400000000000000" pitchFamily="50" charset="-128"/>
            </a:endParaRPr>
          </a:p>
          <a:p>
            <a:pPr defTabSz="316520" eaLnBrk="1" hangingPunct="1">
              <a:spcBef>
                <a:spcPct val="0"/>
              </a:spcBef>
              <a:buNone/>
            </a:pPr>
            <a:r>
              <a:rPr lang="ja-JP" altLang="en-US" sz="1662" b="1">
                <a:solidFill>
                  <a:srgbClr val="000000"/>
                </a:solidFill>
                <a:latin typeface="游ゴシック" panose="020B0400000000000000" pitchFamily="50" charset="-128"/>
                <a:ea typeface="游ゴシック" panose="020B0400000000000000" pitchFamily="50" charset="-128"/>
              </a:rPr>
              <a:t>　　　　金属に使用した場合、きれいな水で拭き取る。</a:t>
            </a:r>
            <a:endParaRPr lang="en-US" altLang="ja-JP" sz="1662" b="1">
              <a:solidFill>
                <a:srgbClr val="000000"/>
              </a:solidFill>
              <a:latin typeface="游ゴシック" panose="020B0400000000000000" pitchFamily="50" charset="-128"/>
              <a:ea typeface="游ゴシック" panose="020B0400000000000000" pitchFamily="50" charset="-128"/>
            </a:endParaRPr>
          </a:p>
          <a:p>
            <a:pPr defTabSz="316520" eaLnBrk="1" hangingPunct="1">
              <a:spcBef>
                <a:spcPct val="0"/>
              </a:spcBef>
              <a:buNone/>
            </a:pPr>
            <a:r>
              <a:rPr lang="ja-JP" altLang="en-US" sz="1662" b="1">
                <a:solidFill>
                  <a:srgbClr val="000000"/>
                </a:solidFill>
                <a:latin typeface="游ゴシック" panose="020B0400000000000000" pitchFamily="50" charset="-128"/>
                <a:ea typeface="游ゴシック" panose="020B0400000000000000" pitchFamily="50" charset="-128"/>
              </a:rPr>
              <a:t>　　　　うすめた液は</a:t>
            </a:r>
            <a:r>
              <a:rPr lang="en-US" altLang="ja-JP" sz="1662" b="1">
                <a:solidFill>
                  <a:srgbClr val="000000"/>
                </a:solidFill>
                <a:latin typeface="游ゴシック" panose="020B0400000000000000" pitchFamily="50" charset="-128"/>
                <a:ea typeface="游ゴシック" panose="020B0400000000000000" pitchFamily="50" charset="-128"/>
              </a:rPr>
              <a:t>1</a:t>
            </a:r>
            <a:r>
              <a:rPr lang="ja-JP" altLang="en-US" sz="1662" b="1">
                <a:solidFill>
                  <a:srgbClr val="000000"/>
                </a:solidFill>
                <a:latin typeface="游ゴシック" panose="020B0400000000000000" pitchFamily="50" charset="-128"/>
                <a:ea typeface="游ゴシック" panose="020B0400000000000000" pitchFamily="50" charset="-128"/>
              </a:rPr>
              <a:t>回分を準備、密閉し直射日光に当てない。</a:t>
            </a:r>
            <a:endParaRPr lang="en-US" altLang="ja-JP" sz="1662" b="1">
              <a:solidFill>
                <a:srgbClr val="000000"/>
              </a:solidFill>
              <a:latin typeface="游ゴシック" panose="020B0400000000000000" pitchFamily="50" charset="-128"/>
              <a:ea typeface="游ゴシック" panose="020B0400000000000000" pitchFamily="50" charset="-128"/>
            </a:endParaRPr>
          </a:p>
          <a:p>
            <a:pPr defTabSz="316520" eaLnBrk="1" hangingPunct="1">
              <a:spcBef>
                <a:spcPct val="0"/>
              </a:spcBef>
              <a:buNone/>
            </a:pPr>
            <a:r>
              <a:rPr lang="ja-JP" altLang="en-US" sz="1662" b="1">
                <a:solidFill>
                  <a:srgbClr val="000000"/>
                </a:solidFill>
                <a:latin typeface="游ゴシック" panose="020B0400000000000000" pitchFamily="50" charset="-128"/>
                <a:ea typeface="游ゴシック" panose="020B0400000000000000" pitchFamily="50" charset="-128"/>
              </a:rPr>
              <a:t>　　　　まちがって飲まないように、消毒液と大きく表示する。</a:t>
            </a:r>
            <a:r>
              <a:rPr lang="ja-JP" altLang="en-US" sz="2000" b="1">
                <a:solidFill>
                  <a:srgbClr val="000000"/>
                </a:solidFill>
                <a:latin typeface="游ゴシック" panose="020B0400000000000000" pitchFamily="50" charset="-128"/>
                <a:ea typeface="游ゴシック" panose="020B0400000000000000" pitchFamily="50" charset="-128"/>
              </a:rPr>
              <a:t>　　　　</a:t>
            </a:r>
          </a:p>
        </p:txBody>
      </p:sp>
      <p:sp>
        <p:nvSpPr>
          <p:cNvPr id="18" name="スライド番号プレースホルダ 17">
            <a:extLst>
              <a:ext uri="{FF2B5EF4-FFF2-40B4-BE49-F238E27FC236}">
                <a16:creationId xmlns:a16="http://schemas.microsoft.com/office/drawing/2014/main" id="{8F8BB180-6D01-458C-B0A7-0643C31066F8}"/>
              </a:ext>
            </a:extLst>
          </p:cNvPr>
          <p:cNvSpPr>
            <a:spLocks noGrp="1"/>
          </p:cNvSpPr>
          <p:nvPr>
            <p:ph type="sldNum" sz="quarter" idx="12"/>
          </p:nvPr>
        </p:nvSpPr>
        <p:spPr>
          <a:xfrm>
            <a:off x="8570913" y="6519864"/>
            <a:ext cx="2133600" cy="365125"/>
          </a:xfrm>
        </p:spPr>
        <p:txBody>
          <a:bodyPr rtlCol="0"/>
          <a:lstStyle/>
          <a:p>
            <a:pPr defTabSz="316520">
              <a:defRPr/>
            </a:pPr>
            <a:r>
              <a:rPr lang="en-US" altLang="ja-JP">
                <a:solidFill>
                  <a:prstClr val="black">
                    <a:tint val="75000"/>
                  </a:prstClr>
                </a:solidFill>
                <a:latin typeface="Calibri" panose="020F0502020204030204"/>
                <a:ea typeface="游ゴシック" panose="020B0400000000000000" pitchFamily="50" charset="-128"/>
              </a:rPr>
              <a:t>39</a:t>
            </a:r>
            <a:endParaRPr lang="ja-JP" altLang="en-US">
              <a:solidFill>
                <a:prstClr val="black">
                  <a:tint val="75000"/>
                </a:prstClr>
              </a:solidFill>
              <a:latin typeface="Calibri" panose="020F0502020204030204"/>
              <a:ea typeface="游ゴシック" panose="020B0400000000000000" pitchFamily="50" charset="-128"/>
            </a:endParaRPr>
          </a:p>
        </p:txBody>
      </p:sp>
      <p:grpSp>
        <p:nvGrpSpPr>
          <p:cNvPr id="5" name="グループ化 4">
            <a:extLst>
              <a:ext uri="{FF2B5EF4-FFF2-40B4-BE49-F238E27FC236}">
                <a16:creationId xmlns:a16="http://schemas.microsoft.com/office/drawing/2014/main" id="{25843838-2DA6-4236-B42D-B5A2A34B7A75}"/>
              </a:ext>
            </a:extLst>
          </p:cNvPr>
          <p:cNvGrpSpPr/>
          <p:nvPr/>
        </p:nvGrpSpPr>
        <p:grpSpPr>
          <a:xfrm>
            <a:off x="1913837" y="1319241"/>
            <a:ext cx="4040188" cy="3651191"/>
            <a:chOff x="7019044" y="1898737"/>
            <a:chExt cx="5835827" cy="5273942"/>
          </a:xfrm>
        </p:grpSpPr>
        <p:sp>
          <p:nvSpPr>
            <p:cNvPr id="77833" name="正方形/長方形 10">
              <a:extLst>
                <a:ext uri="{FF2B5EF4-FFF2-40B4-BE49-F238E27FC236}">
                  <a16:creationId xmlns:a16="http://schemas.microsoft.com/office/drawing/2014/main" id="{65B219C0-3AE8-432F-ABC6-1D3CB6FCF6D6}"/>
                </a:ext>
              </a:extLst>
            </p:cNvPr>
            <p:cNvSpPr>
              <a:spLocks noChangeArrowheads="1"/>
            </p:cNvSpPr>
            <p:nvPr/>
          </p:nvSpPr>
          <p:spPr bwMode="auto">
            <a:xfrm>
              <a:off x="7151994" y="3061129"/>
              <a:ext cx="5702877" cy="83123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63305" tIns="31652" rIns="63305" bIns="31652" anchor="t">
              <a:spAutoFit/>
            </a:bodyPr>
            <a:lstStyle>
              <a:lvl1pPr algn="l"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lgn="l"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lgn="l"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16520" eaLnBrk="1" hangingPunct="1">
                <a:spcBef>
                  <a:spcPct val="0"/>
                </a:spcBef>
                <a:buNone/>
              </a:pPr>
              <a:r>
                <a:rPr lang="en-US" altLang="ja-JP" sz="1662">
                  <a:solidFill>
                    <a:srgbClr val="000000"/>
                  </a:solidFill>
                  <a:latin typeface="游ゴシック" panose="020B0400000000000000" pitchFamily="50" charset="-128"/>
                  <a:ea typeface="游ゴシック" panose="020B0400000000000000" pitchFamily="50" charset="-128"/>
                </a:rPr>
                <a:t>500</a:t>
              </a:r>
              <a:r>
                <a:rPr lang="ja-JP" altLang="en-US" sz="1662">
                  <a:solidFill>
                    <a:srgbClr val="000000"/>
                  </a:solidFill>
                  <a:latin typeface="游ゴシック" panose="020B0400000000000000" pitchFamily="50" charset="-128"/>
                  <a:ea typeface="游ゴシック" panose="020B0400000000000000" pitchFamily="50" charset="-128"/>
                </a:rPr>
                <a:t>ｍｌのペットボトル</a:t>
              </a:r>
              <a:r>
                <a:rPr lang="en-US" altLang="ja-JP" sz="1662">
                  <a:solidFill>
                    <a:srgbClr val="000000"/>
                  </a:solidFill>
                  <a:latin typeface="游ゴシック" panose="020B0400000000000000" pitchFamily="50" charset="-128"/>
                  <a:ea typeface="游ゴシック" panose="020B0400000000000000" pitchFamily="50" charset="-128"/>
                </a:rPr>
                <a:t>1 </a:t>
              </a:r>
              <a:r>
                <a:rPr lang="ja-JP" altLang="en-US" sz="1662">
                  <a:solidFill>
                    <a:srgbClr val="000000"/>
                  </a:solidFill>
                  <a:latin typeface="游ゴシック" panose="020B0400000000000000" pitchFamily="50" charset="-128"/>
                  <a:ea typeface="游ゴシック" panose="020B0400000000000000" pitchFamily="50" charset="-128"/>
                </a:rPr>
                <a:t>本の水に</a:t>
              </a:r>
              <a:endParaRPr lang="en-US" altLang="ja-JP" sz="1662">
                <a:solidFill>
                  <a:srgbClr val="000000"/>
                </a:solidFill>
                <a:latin typeface="游ゴシック" panose="020B0400000000000000" pitchFamily="50" charset="-128"/>
                <a:ea typeface="游ゴシック" panose="020B0400000000000000" pitchFamily="50" charset="-128"/>
              </a:endParaRPr>
            </a:p>
            <a:p>
              <a:pPr defTabSz="316520" eaLnBrk="1" hangingPunct="1">
                <a:spcBef>
                  <a:spcPct val="0"/>
                </a:spcBef>
                <a:buNone/>
              </a:pPr>
              <a:r>
                <a:rPr lang="ja-JP" altLang="en-US" sz="1662">
                  <a:solidFill>
                    <a:srgbClr val="FF0000"/>
                  </a:solidFill>
                  <a:latin typeface="游ゴシック" panose="020B0400000000000000" pitchFamily="50" charset="-128"/>
                  <a:ea typeface="游ゴシック" panose="020B0400000000000000" pitchFamily="50" charset="-128"/>
                </a:rPr>
                <a:t>キャップ杯（</a:t>
              </a:r>
              <a:r>
                <a:rPr lang="en-US" altLang="ja-JP" sz="1662">
                  <a:solidFill>
                    <a:srgbClr val="FF0000"/>
                  </a:solidFill>
                  <a:latin typeface="游ゴシック" panose="020B0400000000000000" pitchFamily="50" charset="-128"/>
                  <a:ea typeface="游ゴシック" panose="020B0400000000000000" pitchFamily="50" charset="-128"/>
                </a:rPr>
                <a:t>5</a:t>
              </a:r>
              <a:r>
                <a:rPr lang="ja-JP" altLang="en-US" sz="1662">
                  <a:solidFill>
                    <a:srgbClr val="FF0000"/>
                  </a:solidFill>
                  <a:latin typeface="游ゴシック" panose="020B0400000000000000" pitchFamily="50" charset="-128"/>
                  <a:ea typeface="游ゴシック" panose="020B0400000000000000" pitchFamily="50" charset="-128"/>
                </a:rPr>
                <a:t>ｍｌ）</a:t>
              </a:r>
              <a:r>
                <a:rPr lang="ja-JP" altLang="en-US" sz="1662">
                  <a:solidFill>
                    <a:srgbClr val="000000"/>
                  </a:solidFill>
                  <a:latin typeface="游ゴシック" panose="020B0400000000000000" pitchFamily="50" charset="-128"/>
                  <a:ea typeface="游ゴシック" panose="020B0400000000000000" pitchFamily="50" charset="-128"/>
                </a:rPr>
                <a:t>の漂白剤を加える</a:t>
              </a:r>
              <a:endParaRPr lang="ja-JP" altLang="en-US" sz="1662">
                <a:solidFill>
                  <a:prstClr val="black"/>
                </a:solidFill>
                <a:latin typeface="游ゴシック" panose="020B0400000000000000" pitchFamily="50" charset="-128"/>
                <a:ea typeface="游ゴシック" panose="020B0400000000000000" pitchFamily="50" charset="-128"/>
                <a:cs typeface="Calibri"/>
              </a:endParaRPr>
            </a:p>
          </p:txBody>
        </p:sp>
        <p:sp>
          <p:nvSpPr>
            <p:cNvPr id="77835" name="テキスト ボックス 13">
              <a:extLst>
                <a:ext uri="{FF2B5EF4-FFF2-40B4-BE49-F238E27FC236}">
                  <a16:creationId xmlns:a16="http://schemas.microsoft.com/office/drawing/2014/main" id="{E1D41656-A3A4-479D-A302-C6C989A7CED3}"/>
                </a:ext>
              </a:extLst>
            </p:cNvPr>
            <p:cNvSpPr txBox="1">
              <a:spLocks noChangeArrowheads="1"/>
            </p:cNvSpPr>
            <p:nvPr/>
          </p:nvSpPr>
          <p:spPr bwMode="auto">
            <a:xfrm>
              <a:off x="11075458" y="4953001"/>
              <a:ext cx="1600439"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lgn="l"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lgn="l"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16520" eaLnBrk="1" hangingPunct="1">
                <a:spcBef>
                  <a:spcPct val="0"/>
                </a:spcBef>
                <a:buNone/>
              </a:pPr>
              <a:r>
                <a:rPr lang="en-US" altLang="ja-JP" sz="2400" b="1">
                  <a:solidFill>
                    <a:srgbClr val="FF0000"/>
                  </a:solidFill>
                  <a:latin typeface="游ゴシック" panose="020B0400000000000000" pitchFamily="50" charset="-128"/>
                  <a:ea typeface="游ゴシック" panose="020B0400000000000000" pitchFamily="50" charset="-128"/>
                </a:rPr>
                <a:t>0.05</a:t>
              </a:r>
              <a:r>
                <a:rPr lang="ja-JP" altLang="en-US" sz="2400" b="1">
                  <a:solidFill>
                    <a:srgbClr val="FF0000"/>
                  </a:solidFill>
                  <a:latin typeface="游ゴシック" panose="020B0400000000000000" pitchFamily="50" charset="-128"/>
                  <a:ea typeface="游ゴシック" panose="020B0400000000000000" pitchFamily="50" charset="-128"/>
                </a:rPr>
                <a:t>％</a:t>
              </a:r>
            </a:p>
          </p:txBody>
        </p:sp>
        <p:sp>
          <p:nvSpPr>
            <p:cNvPr id="77837" name="テキスト ボックス 5">
              <a:extLst>
                <a:ext uri="{FF2B5EF4-FFF2-40B4-BE49-F238E27FC236}">
                  <a16:creationId xmlns:a16="http://schemas.microsoft.com/office/drawing/2014/main" id="{5DB2CAB7-B2F9-4B01-AE8E-4C956BA00A50}"/>
                </a:ext>
              </a:extLst>
            </p:cNvPr>
            <p:cNvSpPr txBox="1">
              <a:spLocks noChangeArrowheads="1"/>
            </p:cNvSpPr>
            <p:nvPr/>
          </p:nvSpPr>
          <p:spPr bwMode="auto">
            <a:xfrm>
              <a:off x="7019044" y="1898737"/>
              <a:ext cx="5073428" cy="105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lgn="l"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lgn="l"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lgn="l"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16520" eaLnBrk="1" hangingPunct="1">
                <a:spcBef>
                  <a:spcPct val="0"/>
                </a:spcBef>
                <a:buFont typeface="Wingdings" panose="05000000000000000000" pitchFamily="2" charset="2"/>
                <a:buChar char="Ø"/>
              </a:pPr>
              <a:r>
                <a:rPr lang="ja-JP" altLang="en-US" sz="2215" b="1">
                  <a:solidFill>
                    <a:srgbClr val="FF0000"/>
                  </a:solidFill>
                </a:rPr>
                <a:t>通常のお掃除用</a:t>
              </a:r>
              <a:endParaRPr lang="en-US" altLang="ja-JP" sz="2215" b="1">
                <a:solidFill>
                  <a:srgbClr val="FF0000"/>
                </a:solidFill>
              </a:endParaRPr>
            </a:p>
            <a:p>
              <a:pPr defTabSz="316520" eaLnBrk="1" hangingPunct="1">
                <a:spcBef>
                  <a:spcPct val="0"/>
                </a:spcBef>
                <a:buNone/>
              </a:pPr>
              <a:r>
                <a:rPr lang="ja-JP" altLang="en-US" sz="1938">
                  <a:solidFill>
                    <a:srgbClr val="000000"/>
                  </a:solidFill>
                </a:rPr>
                <a:t>　</a:t>
              </a:r>
              <a:r>
                <a:rPr lang="ja-JP" altLang="en-US" sz="1938">
                  <a:solidFill>
                    <a:srgbClr val="000000"/>
                  </a:solidFill>
                  <a:latin typeface="ＭＳ Ｐゴシック" panose="020B0600070205080204" pitchFamily="50" charset="-128"/>
                </a:rPr>
                <a:t>ドアノブ・手すりなど</a:t>
              </a:r>
              <a:endParaRPr lang="en-US" altLang="ja-JP" sz="1938">
                <a:solidFill>
                  <a:srgbClr val="000000"/>
                </a:solidFill>
              </a:endParaRPr>
            </a:p>
          </p:txBody>
        </p:sp>
        <p:pic>
          <p:nvPicPr>
            <p:cNvPr id="77839" name="図 4" descr="bottle-02-thumbnail2.jpg">
              <a:extLst>
                <a:ext uri="{FF2B5EF4-FFF2-40B4-BE49-F238E27FC236}">
                  <a16:creationId xmlns:a16="http://schemas.microsoft.com/office/drawing/2014/main" id="{2E5FEAEB-311E-4786-991C-FC6C6541AE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24848" y="4223810"/>
              <a:ext cx="1083435" cy="294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0" name="テキスト ボックス 21">
              <a:extLst>
                <a:ext uri="{FF2B5EF4-FFF2-40B4-BE49-F238E27FC236}">
                  <a16:creationId xmlns:a16="http://schemas.microsoft.com/office/drawing/2014/main" id="{4BB4C418-826C-42C1-A07E-5E00552117DF}"/>
                </a:ext>
              </a:extLst>
            </p:cNvPr>
            <p:cNvSpPr txBox="1">
              <a:spLocks noChangeArrowheads="1"/>
            </p:cNvSpPr>
            <p:nvPr/>
          </p:nvSpPr>
          <p:spPr bwMode="auto">
            <a:xfrm>
              <a:off x="9963421" y="5003449"/>
              <a:ext cx="569183" cy="1610441"/>
            </a:xfrm>
            <a:prstGeom prst="rect">
              <a:avLst/>
            </a:prstGeom>
            <a:solidFill>
              <a:schemeClr val="bg1"/>
            </a:solidFill>
            <a:ln w="9525">
              <a:solidFill>
                <a:schemeClr val="tx1"/>
              </a:solidFill>
              <a:miter lim="800000"/>
              <a:headEnd/>
              <a:tailEnd/>
            </a:ln>
          </p:spPr>
          <p:txBody>
            <a:bodyPr wrap="square">
              <a:spAutoFit/>
            </a:bodyPr>
            <a:lstStyle>
              <a:lvl1pPr algn="l"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lgn="l"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lgn="l"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16520" eaLnBrk="1" hangingPunct="1">
                <a:spcBef>
                  <a:spcPct val="0"/>
                </a:spcBef>
                <a:buNone/>
              </a:pPr>
              <a:r>
                <a:rPr lang="ja-JP" altLang="en-US" sz="2215" b="1">
                  <a:solidFill>
                    <a:srgbClr val="000000"/>
                  </a:solidFill>
                  <a:latin typeface="Arial" panose="020B0604020202020204" pitchFamily="34" charset="0"/>
                </a:rPr>
                <a:t>消毒液</a:t>
              </a:r>
            </a:p>
          </p:txBody>
        </p:sp>
        <p:pic>
          <p:nvPicPr>
            <p:cNvPr id="19" name="Picture 8">
              <a:extLst>
                <a:ext uri="{FF2B5EF4-FFF2-40B4-BE49-F238E27FC236}">
                  <a16:creationId xmlns:a16="http://schemas.microsoft.com/office/drawing/2014/main" id="{76708E33-84A3-4265-95FA-CD7E07F9D1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1948" y="5340336"/>
              <a:ext cx="594632" cy="43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グループ化 3">
            <a:extLst>
              <a:ext uri="{FF2B5EF4-FFF2-40B4-BE49-F238E27FC236}">
                <a16:creationId xmlns:a16="http://schemas.microsoft.com/office/drawing/2014/main" id="{558B5ADD-B7C3-44C9-B8BC-9F218138719C}"/>
              </a:ext>
            </a:extLst>
          </p:cNvPr>
          <p:cNvGrpSpPr/>
          <p:nvPr/>
        </p:nvGrpSpPr>
        <p:grpSpPr>
          <a:xfrm>
            <a:off x="5905789" y="1286548"/>
            <a:ext cx="4950988" cy="3651191"/>
            <a:chOff x="-1" y="1858347"/>
            <a:chExt cx="7151427" cy="5273942"/>
          </a:xfrm>
        </p:grpSpPr>
        <p:pic>
          <p:nvPicPr>
            <p:cNvPr id="32" name="Picture 8">
              <a:extLst>
                <a:ext uri="{FF2B5EF4-FFF2-40B4-BE49-F238E27FC236}">
                  <a16:creationId xmlns:a16="http://schemas.microsoft.com/office/drawing/2014/main" id="{DF247DE3-2D7A-479C-9636-DB8BA0B13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047" y="4925006"/>
              <a:ext cx="594632" cy="43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E7F3B303-4FCE-440B-9D90-F1B93EFDBE0C}"/>
                </a:ext>
              </a:extLst>
            </p:cNvPr>
            <p:cNvGrpSpPr/>
            <p:nvPr/>
          </p:nvGrpSpPr>
          <p:grpSpPr>
            <a:xfrm>
              <a:off x="-1" y="1858347"/>
              <a:ext cx="7151427" cy="5273942"/>
              <a:chOff x="-1" y="1898737"/>
              <a:chExt cx="7151427" cy="5273942"/>
            </a:xfrm>
          </p:grpSpPr>
          <p:pic>
            <p:nvPicPr>
              <p:cNvPr id="77827" name="図 4" descr="bottle-02-thumbnail2.jpg">
                <a:extLst>
                  <a:ext uri="{FF2B5EF4-FFF2-40B4-BE49-F238E27FC236}">
                    <a16:creationId xmlns:a16="http://schemas.microsoft.com/office/drawing/2014/main" id="{875ECBDA-7FA4-45DC-A103-59EFD28B1C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777" y="4223810"/>
                <a:ext cx="981428" cy="294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テキスト ボックス 5">
                <a:extLst>
                  <a:ext uri="{FF2B5EF4-FFF2-40B4-BE49-F238E27FC236}">
                    <a16:creationId xmlns:a16="http://schemas.microsoft.com/office/drawing/2014/main" id="{496E0FB6-3209-45C4-9EAD-C9FA633BB341}"/>
                  </a:ext>
                </a:extLst>
              </p:cNvPr>
              <p:cNvSpPr txBox="1">
                <a:spLocks noChangeArrowheads="1"/>
              </p:cNvSpPr>
              <p:nvPr/>
            </p:nvSpPr>
            <p:spPr bwMode="auto">
              <a:xfrm>
                <a:off x="-1" y="1898737"/>
                <a:ext cx="7151427" cy="105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lgn="l"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lgn="l"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lgn="l"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16520" eaLnBrk="1" hangingPunct="1">
                  <a:spcBef>
                    <a:spcPct val="0"/>
                  </a:spcBef>
                  <a:buFont typeface="Wingdings" panose="05000000000000000000" pitchFamily="2" charset="2"/>
                  <a:buChar char="Ø"/>
                </a:pPr>
                <a:r>
                  <a:rPr lang="ja-JP" altLang="en-US" sz="2215" b="1">
                    <a:solidFill>
                      <a:srgbClr val="FF0000"/>
                    </a:solidFill>
                    <a:latin typeface="游ゴシック" panose="020B0400000000000000" pitchFamily="50" charset="-128"/>
                    <a:ea typeface="游ゴシック" panose="020B0400000000000000" pitchFamily="50" charset="-128"/>
                  </a:rPr>
                  <a:t>汚染がひどい場所用</a:t>
                </a:r>
                <a:endParaRPr lang="en-US" altLang="ja-JP" sz="2215" b="1">
                  <a:solidFill>
                    <a:srgbClr val="FF0000"/>
                  </a:solidFill>
                  <a:latin typeface="游ゴシック" panose="020B0400000000000000" pitchFamily="50" charset="-128"/>
                  <a:ea typeface="游ゴシック" panose="020B0400000000000000" pitchFamily="50" charset="-128"/>
                </a:endParaRPr>
              </a:p>
              <a:p>
                <a:pPr defTabSz="316520" eaLnBrk="1" hangingPunct="1">
                  <a:spcBef>
                    <a:spcPct val="0"/>
                  </a:spcBef>
                  <a:buNone/>
                </a:pPr>
                <a:r>
                  <a:rPr lang="ja-JP" altLang="en-US" sz="1938">
                    <a:solidFill>
                      <a:srgbClr val="000000"/>
                    </a:solidFill>
                  </a:rPr>
                  <a:t>　嘔吐物や便がついた床や衣類・便器など</a:t>
                </a:r>
                <a:endParaRPr lang="en-US" altLang="ja-JP" sz="1938">
                  <a:solidFill>
                    <a:srgbClr val="000000"/>
                  </a:solidFill>
                </a:endParaRPr>
              </a:p>
            </p:txBody>
          </p:sp>
          <p:sp>
            <p:nvSpPr>
              <p:cNvPr id="77831" name="テキスト ボックス 5">
                <a:extLst>
                  <a:ext uri="{FF2B5EF4-FFF2-40B4-BE49-F238E27FC236}">
                    <a16:creationId xmlns:a16="http://schemas.microsoft.com/office/drawing/2014/main" id="{8AA0CF19-51AA-4050-850E-99F2FD2454CF}"/>
                  </a:ext>
                </a:extLst>
              </p:cNvPr>
              <p:cNvSpPr txBox="1">
                <a:spLocks noChangeArrowheads="1"/>
              </p:cNvSpPr>
              <p:nvPr/>
            </p:nvSpPr>
            <p:spPr bwMode="auto">
              <a:xfrm>
                <a:off x="285486" y="3090018"/>
                <a:ext cx="6361998" cy="8722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gn="l"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lgn="l"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lgn="l"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16520" eaLnBrk="1" hangingPunct="1">
                  <a:spcBef>
                    <a:spcPct val="0"/>
                  </a:spcBef>
                  <a:buNone/>
                </a:pPr>
                <a:r>
                  <a:rPr lang="en-US" altLang="ja-JP" sz="1662">
                    <a:solidFill>
                      <a:srgbClr val="000000"/>
                    </a:solidFill>
                    <a:latin typeface="游ゴシック" panose="020B0400000000000000" pitchFamily="50" charset="-128"/>
                    <a:ea typeface="游ゴシック" panose="020B0400000000000000" pitchFamily="50" charset="-128"/>
                  </a:rPr>
                  <a:t>500</a:t>
                </a:r>
                <a:r>
                  <a:rPr lang="ja-JP" altLang="en-US" sz="1662">
                    <a:solidFill>
                      <a:srgbClr val="000000"/>
                    </a:solidFill>
                    <a:latin typeface="游ゴシック" panose="020B0400000000000000" pitchFamily="50" charset="-128"/>
                    <a:ea typeface="游ゴシック" panose="020B0400000000000000" pitchFamily="50" charset="-128"/>
                  </a:rPr>
                  <a:t>ｍｌのペットボトル</a:t>
                </a:r>
                <a:r>
                  <a:rPr lang="en-US" altLang="ja-JP" sz="1662">
                    <a:solidFill>
                      <a:srgbClr val="000000"/>
                    </a:solidFill>
                    <a:latin typeface="游ゴシック" panose="020B0400000000000000" pitchFamily="50" charset="-128"/>
                    <a:ea typeface="游ゴシック" panose="020B0400000000000000" pitchFamily="50" charset="-128"/>
                  </a:rPr>
                  <a:t>1 </a:t>
                </a:r>
                <a:r>
                  <a:rPr lang="ja-JP" altLang="en-US" sz="1662">
                    <a:solidFill>
                      <a:srgbClr val="000000"/>
                    </a:solidFill>
                    <a:latin typeface="游ゴシック" panose="020B0400000000000000" pitchFamily="50" charset="-128"/>
                    <a:ea typeface="游ゴシック" panose="020B0400000000000000" pitchFamily="50" charset="-128"/>
                  </a:rPr>
                  <a:t>本の水に</a:t>
                </a:r>
                <a:endParaRPr lang="en-US" altLang="ja-JP" sz="1662">
                  <a:solidFill>
                    <a:srgbClr val="000000"/>
                  </a:solidFill>
                  <a:latin typeface="游ゴシック" panose="020B0400000000000000" pitchFamily="50" charset="-128"/>
                  <a:ea typeface="游ゴシック" panose="020B0400000000000000" pitchFamily="50" charset="-128"/>
                </a:endParaRPr>
              </a:p>
              <a:p>
                <a:pPr defTabSz="316520" eaLnBrk="1" hangingPunct="1">
                  <a:spcBef>
                    <a:spcPct val="0"/>
                  </a:spcBef>
                  <a:buNone/>
                </a:pPr>
                <a:r>
                  <a:rPr lang="ja-JP" altLang="en-US" sz="1662">
                    <a:solidFill>
                      <a:srgbClr val="FF0000"/>
                    </a:solidFill>
                    <a:latin typeface="游ゴシック" panose="020B0400000000000000" pitchFamily="50" charset="-128"/>
                    <a:ea typeface="游ゴシック" panose="020B0400000000000000" pitchFamily="50" charset="-128"/>
                  </a:rPr>
                  <a:t>キャップ</a:t>
                </a:r>
                <a:r>
                  <a:rPr lang="en-US" altLang="ja-JP" sz="1662">
                    <a:solidFill>
                      <a:srgbClr val="FF0000"/>
                    </a:solidFill>
                    <a:latin typeface="游ゴシック" panose="020B0400000000000000" pitchFamily="50" charset="-128"/>
                    <a:ea typeface="游ゴシック" panose="020B0400000000000000" pitchFamily="50" charset="-128"/>
                  </a:rPr>
                  <a:t>10</a:t>
                </a:r>
                <a:r>
                  <a:rPr lang="ja-JP" altLang="en-US" sz="1662">
                    <a:solidFill>
                      <a:srgbClr val="FF0000"/>
                    </a:solidFill>
                    <a:latin typeface="游ゴシック" panose="020B0400000000000000" pitchFamily="50" charset="-128"/>
                    <a:ea typeface="游ゴシック" panose="020B0400000000000000" pitchFamily="50" charset="-128"/>
                  </a:rPr>
                  <a:t>杯（５</a:t>
                </a:r>
                <a:r>
                  <a:rPr lang="en-US" altLang="ja-JP" sz="1662">
                    <a:solidFill>
                      <a:srgbClr val="FF0000"/>
                    </a:solidFill>
                    <a:latin typeface="游ゴシック" panose="020B0400000000000000" pitchFamily="50" charset="-128"/>
                    <a:ea typeface="游ゴシック" panose="020B0400000000000000" pitchFamily="50" charset="-128"/>
                  </a:rPr>
                  <a:t>0</a:t>
                </a:r>
                <a:r>
                  <a:rPr lang="ja-JP" altLang="en-US" sz="1662">
                    <a:solidFill>
                      <a:srgbClr val="FF0000"/>
                    </a:solidFill>
                    <a:latin typeface="游ゴシック" panose="020B0400000000000000" pitchFamily="50" charset="-128"/>
                    <a:ea typeface="游ゴシック" panose="020B0400000000000000" pitchFamily="50" charset="-128"/>
                  </a:rPr>
                  <a:t>ｍｌ）</a:t>
                </a:r>
                <a:r>
                  <a:rPr lang="ja-JP" altLang="en-US" sz="1662">
                    <a:solidFill>
                      <a:srgbClr val="000000"/>
                    </a:solidFill>
                    <a:latin typeface="游ゴシック" panose="020B0400000000000000" pitchFamily="50" charset="-128"/>
                    <a:ea typeface="游ゴシック" panose="020B0400000000000000" pitchFamily="50" charset="-128"/>
                  </a:rPr>
                  <a:t>の漂白剤を加える</a:t>
                </a:r>
                <a:endParaRPr lang="en-US" altLang="ja-JP" sz="1662">
                  <a:solidFill>
                    <a:srgbClr val="000000"/>
                  </a:solidFill>
                  <a:latin typeface="游ゴシック" panose="020B0400000000000000" pitchFamily="50" charset="-128"/>
                  <a:ea typeface="游ゴシック" panose="020B0400000000000000" pitchFamily="50" charset="-128"/>
                </a:endParaRPr>
              </a:p>
            </p:txBody>
          </p:sp>
          <p:sp>
            <p:nvSpPr>
              <p:cNvPr id="77836" name="テキスト ボックス 14">
                <a:extLst>
                  <a:ext uri="{FF2B5EF4-FFF2-40B4-BE49-F238E27FC236}">
                    <a16:creationId xmlns:a16="http://schemas.microsoft.com/office/drawing/2014/main" id="{062A75F2-E07C-403E-8E8B-D2A2A92C932C}"/>
                  </a:ext>
                </a:extLst>
              </p:cNvPr>
              <p:cNvSpPr txBox="1">
                <a:spLocks noChangeArrowheads="1"/>
              </p:cNvSpPr>
              <p:nvPr/>
            </p:nvSpPr>
            <p:spPr bwMode="auto">
              <a:xfrm>
                <a:off x="4524200" y="4953001"/>
                <a:ext cx="1345738"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lgn="l"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lgn="l"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16520" eaLnBrk="1" hangingPunct="1">
                  <a:spcBef>
                    <a:spcPct val="0"/>
                  </a:spcBef>
                  <a:buNone/>
                </a:pPr>
                <a:r>
                  <a:rPr lang="en-US" altLang="ja-JP" sz="2400" b="1">
                    <a:solidFill>
                      <a:srgbClr val="FF0000"/>
                    </a:solidFill>
                    <a:latin typeface="游ゴシック" panose="020B0400000000000000" pitchFamily="50" charset="-128"/>
                    <a:ea typeface="游ゴシック" panose="020B0400000000000000" pitchFamily="50" charset="-128"/>
                  </a:rPr>
                  <a:t>0.5</a:t>
                </a:r>
                <a:r>
                  <a:rPr lang="ja-JP" altLang="en-US" sz="2400" b="1">
                    <a:solidFill>
                      <a:srgbClr val="FF0000"/>
                    </a:solidFill>
                    <a:latin typeface="游ゴシック" panose="020B0400000000000000" pitchFamily="50" charset="-128"/>
                    <a:ea typeface="游ゴシック" panose="020B0400000000000000" pitchFamily="50" charset="-128"/>
                  </a:rPr>
                  <a:t>％</a:t>
                </a:r>
              </a:p>
            </p:txBody>
          </p:sp>
          <p:sp>
            <p:nvSpPr>
              <p:cNvPr id="77838" name="テキスト ボックス 18">
                <a:extLst>
                  <a:ext uri="{FF2B5EF4-FFF2-40B4-BE49-F238E27FC236}">
                    <a16:creationId xmlns:a16="http://schemas.microsoft.com/office/drawing/2014/main" id="{29AE42A1-543B-4069-90CA-065EB7ADB50B}"/>
                  </a:ext>
                </a:extLst>
              </p:cNvPr>
              <p:cNvSpPr txBox="1">
                <a:spLocks noChangeArrowheads="1"/>
              </p:cNvSpPr>
              <p:nvPr/>
            </p:nvSpPr>
            <p:spPr bwMode="auto">
              <a:xfrm>
                <a:off x="3463026" y="5033931"/>
                <a:ext cx="665678" cy="1610441"/>
              </a:xfrm>
              <a:prstGeom prst="rect">
                <a:avLst/>
              </a:prstGeom>
              <a:solidFill>
                <a:schemeClr val="bg1"/>
              </a:solidFill>
              <a:ln w="9525">
                <a:solidFill>
                  <a:schemeClr val="tx1"/>
                </a:solidFill>
                <a:miter lim="800000"/>
                <a:headEnd/>
                <a:tailEnd/>
              </a:ln>
            </p:spPr>
            <p:txBody>
              <a:bodyPr wrap="square">
                <a:spAutoFit/>
              </a:bodyPr>
              <a:lstStyle>
                <a:lvl1pPr algn="l"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lgn="l"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lgn="l"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316520" eaLnBrk="1" hangingPunct="1">
                  <a:spcBef>
                    <a:spcPct val="0"/>
                  </a:spcBef>
                  <a:buNone/>
                </a:pPr>
                <a:r>
                  <a:rPr lang="ja-JP" altLang="en-US" sz="2215" b="1">
                    <a:solidFill>
                      <a:srgbClr val="000000"/>
                    </a:solidFill>
                    <a:latin typeface="Arial" panose="020B0604020202020204" pitchFamily="34" charset="0"/>
                  </a:rPr>
                  <a:t>消毒液</a:t>
                </a:r>
              </a:p>
            </p:txBody>
          </p:sp>
          <p:pic>
            <p:nvPicPr>
              <p:cNvPr id="23" name="Picture 8">
                <a:extLst>
                  <a:ext uri="{FF2B5EF4-FFF2-40B4-BE49-F238E27FC236}">
                    <a16:creationId xmlns:a16="http://schemas.microsoft.com/office/drawing/2014/main" id="{C18D1C3B-6C04-4D91-98F0-EF5234DBC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990" y="4359119"/>
                <a:ext cx="594632" cy="43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a:extLst>
                  <a:ext uri="{FF2B5EF4-FFF2-40B4-BE49-F238E27FC236}">
                    <a16:creationId xmlns:a16="http://schemas.microsoft.com/office/drawing/2014/main" id="{1BF50320-BD24-402C-8069-AF8643BF3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1527" y="4923169"/>
                <a:ext cx="594632" cy="43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a:extLst>
                  <a:ext uri="{FF2B5EF4-FFF2-40B4-BE49-F238E27FC236}">
                    <a16:creationId xmlns:a16="http://schemas.microsoft.com/office/drawing/2014/main" id="{2C35C929-D777-4265-B462-E4BCF2A9D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290" y="5428502"/>
                <a:ext cx="594632" cy="43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a:extLst>
                  <a:ext uri="{FF2B5EF4-FFF2-40B4-BE49-F238E27FC236}">
                    <a16:creationId xmlns:a16="http://schemas.microsoft.com/office/drawing/2014/main" id="{B6FC2D4C-BD46-4F67-BDD6-ADE76CB826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5881" y="5965382"/>
                <a:ext cx="594632" cy="43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a:extLst>
                  <a:ext uri="{FF2B5EF4-FFF2-40B4-BE49-F238E27FC236}">
                    <a16:creationId xmlns:a16="http://schemas.microsoft.com/office/drawing/2014/main" id="{4BB944AA-43C9-4B32-B4F1-D810654341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19" y="6531101"/>
                <a:ext cx="594632" cy="43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a:extLst>
                  <a:ext uri="{FF2B5EF4-FFF2-40B4-BE49-F238E27FC236}">
                    <a16:creationId xmlns:a16="http://schemas.microsoft.com/office/drawing/2014/main" id="{64CAABD7-6A2C-4CFC-9D82-9AB751BA76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838" y="6483259"/>
                <a:ext cx="594632" cy="43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a:extLst>
                  <a:ext uri="{FF2B5EF4-FFF2-40B4-BE49-F238E27FC236}">
                    <a16:creationId xmlns:a16="http://schemas.microsoft.com/office/drawing/2014/main" id="{0ED826B1-3E74-495F-86EA-8500570DA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365" y="5945019"/>
                <a:ext cx="594632" cy="43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a:extLst>
                  <a:ext uri="{FF2B5EF4-FFF2-40B4-BE49-F238E27FC236}">
                    <a16:creationId xmlns:a16="http://schemas.microsoft.com/office/drawing/2014/main" id="{51EB3E28-5C34-40A4-AACD-4A897F16C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482" y="5424605"/>
                <a:ext cx="594632" cy="43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a:extLst>
                  <a:ext uri="{FF2B5EF4-FFF2-40B4-BE49-F238E27FC236}">
                    <a16:creationId xmlns:a16="http://schemas.microsoft.com/office/drawing/2014/main" id="{6C1681DB-FA49-43C3-82F3-2BAA57B39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945" y="4353416"/>
                <a:ext cx="594632" cy="43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0D7E369-EA18-BB21-E96B-0BBE8E99EF7B}"/>
              </a:ext>
            </a:extLst>
          </p:cNvPr>
          <p:cNvPicPr>
            <a:picLocks noChangeAspect="1"/>
          </p:cNvPicPr>
          <p:nvPr/>
        </p:nvPicPr>
        <p:blipFill rotWithShape="1">
          <a:blip r:embed="rId3"/>
          <a:srcRect l="14039"/>
          <a:stretch/>
        </p:blipFill>
        <p:spPr>
          <a:xfrm>
            <a:off x="1089442" y="1283935"/>
            <a:ext cx="2367396" cy="2738648"/>
          </a:xfrm>
          <a:prstGeom prst="rect">
            <a:avLst/>
          </a:prstGeom>
        </p:spPr>
      </p:pic>
      <p:pic>
        <p:nvPicPr>
          <p:cNvPr id="5" name="図 4">
            <a:extLst>
              <a:ext uri="{FF2B5EF4-FFF2-40B4-BE49-F238E27FC236}">
                <a16:creationId xmlns:a16="http://schemas.microsoft.com/office/drawing/2014/main" id="{3FC590EB-EC6C-3BE8-F470-3650109B0878}"/>
              </a:ext>
            </a:extLst>
          </p:cNvPr>
          <p:cNvPicPr>
            <a:picLocks noChangeAspect="1"/>
          </p:cNvPicPr>
          <p:nvPr/>
        </p:nvPicPr>
        <p:blipFill>
          <a:blip r:embed="rId4"/>
          <a:stretch>
            <a:fillRect/>
          </a:stretch>
        </p:blipFill>
        <p:spPr>
          <a:xfrm>
            <a:off x="3456838" y="1298956"/>
            <a:ext cx="2170551" cy="2744033"/>
          </a:xfrm>
          <a:prstGeom prst="rect">
            <a:avLst/>
          </a:prstGeom>
        </p:spPr>
      </p:pic>
      <p:sp>
        <p:nvSpPr>
          <p:cNvPr id="6" name="四角形: 角を丸くする 5">
            <a:extLst>
              <a:ext uri="{FF2B5EF4-FFF2-40B4-BE49-F238E27FC236}">
                <a16:creationId xmlns:a16="http://schemas.microsoft.com/office/drawing/2014/main" id="{1CB5B176-2BD3-5EAE-4E9F-F4352D42C0EB}"/>
              </a:ext>
            </a:extLst>
          </p:cNvPr>
          <p:cNvSpPr/>
          <p:nvPr/>
        </p:nvSpPr>
        <p:spPr>
          <a:xfrm>
            <a:off x="3456838" y="3908049"/>
            <a:ext cx="2339517" cy="954534"/>
          </a:xfrm>
          <a:prstGeom prst="roundRect">
            <a:avLst/>
          </a:prstGeom>
          <a:solidFill>
            <a:srgbClr val="F7D5DC"/>
          </a:solidFill>
          <a:ln>
            <a:solidFill>
              <a:srgbClr val="FF00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座位での排泄</a:t>
            </a:r>
            <a:endParaRPr kumimoji="0" lang="en-US" altLang="ja-JP"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（ポータブルトイレ）</a:t>
            </a:r>
          </a:p>
        </p:txBody>
      </p:sp>
      <p:pic>
        <p:nvPicPr>
          <p:cNvPr id="7" name="図 6">
            <a:extLst>
              <a:ext uri="{FF2B5EF4-FFF2-40B4-BE49-F238E27FC236}">
                <a16:creationId xmlns:a16="http://schemas.microsoft.com/office/drawing/2014/main" id="{91DE3C36-4B1C-97B6-4151-1BDE90FC9C44}"/>
              </a:ext>
            </a:extLst>
          </p:cNvPr>
          <p:cNvPicPr>
            <a:picLocks noChangeAspect="1"/>
          </p:cNvPicPr>
          <p:nvPr/>
        </p:nvPicPr>
        <p:blipFill>
          <a:blip r:embed="rId5"/>
          <a:stretch>
            <a:fillRect/>
          </a:stretch>
        </p:blipFill>
        <p:spPr>
          <a:xfrm>
            <a:off x="6419968" y="976562"/>
            <a:ext cx="2170550" cy="3025242"/>
          </a:xfrm>
          <a:prstGeom prst="rect">
            <a:avLst/>
          </a:prstGeom>
        </p:spPr>
      </p:pic>
      <p:pic>
        <p:nvPicPr>
          <p:cNvPr id="8" name="図 7">
            <a:extLst>
              <a:ext uri="{FF2B5EF4-FFF2-40B4-BE49-F238E27FC236}">
                <a16:creationId xmlns:a16="http://schemas.microsoft.com/office/drawing/2014/main" id="{55E222E6-C13F-EE59-BDE1-EC73A27453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4785" y="990764"/>
            <a:ext cx="2268932" cy="3025242"/>
          </a:xfrm>
          <a:prstGeom prst="rect">
            <a:avLst/>
          </a:prstGeom>
        </p:spPr>
      </p:pic>
      <p:sp>
        <p:nvSpPr>
          <p:cNvPr id="9" name="四角形: 角を丸くする 8">
            <a:extLst>
              <a:ext uri="{FF2B5EF4-FFF2-40B4-BE49-F238E27FC236}">
                <a16:creationId xmlns:a16="http://schemas.microsoft.com/office/drawing/2014/main" id="{25565170-D046-157E-FB4F-3CDE533F4A05}"/>
              </a:ext>
            </a:extLst>
          </p:cNvPr>
          <p:cNvSpPr/>
          <p:nvPr/>
        </p:nvSpPr>
        <p:spPr>
          <a:xfrm>
            <a:off x="6422504" y="3801381"/>
            <a:ext cx="4521113" cy="954533"/>
          </a:xfrm>
          <a:prstGeom prst="roundRect">
            <a:avLst/>
          </a:prstGeom>
          <a:solidFill>
            <a:srgbClr val="F7D5DC"/>
          </a:solidFill>
          <a:ln>
            <a:solidFill>
              <a:srgbClr val="FF00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ベッドサイドでの運動</a:t>
            </a:r>
            <a:endParaRPr kumimoji="0" lang="en-US" altLang="ja-JP"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手足の体操・立位訓練</a:t>
            </a:r>
          </a:p>
        </p:txBody>
      </p:sp>
      <p:sp>
        <p:nvSpPr>
          <p:cNvPr id="10" name="四角形: 角を丸くする 9">
            <a:extLst>
              <a:ext uri="{FF2B5EF4-FFF2-40B4-BE49-F238E27FC236}">
                <a16:creationId xmlns:a16="http://schemas.microsoft.com/office/drawing/2014/main" id="{A8A4FE9A-8C7A-49CA-FC45-30C1E69FEA16}"/>
              </a:ext>
            </a:extLst>
          </p:cNvPr>
          <p:cNvSpPr/>
          <p:nvPr/>
        </p:nvSpPr>
        <p:spPr>
          <a:xfrm>
            <a:off x="1063231" y="3869455"/>
            <a:ext cx="2419819" cy="954535"/>
          </a:xfrm>
          <a:prstGeom prst="roundRect">
            <a:avLst/>
          </a:prstGeom>
          <a:solidFill>
            <a:srgbClr val="F7D5DC"/>
          </a:solidFill>
          <a:ln>
            <a:solidFill>
              <a:srgbClr val="FF00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離床して</a:t>
            </a:r>
            <a:endParaRPr kumimoji="0" lang="en-US" altLang="ja-JP"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食事</a:t>
            </a:r>
          </a:p>
        </p:txBody>
      </p:sp>
      <p:sp>
        <p:nvSpPr>
          <p:cNvPr id="3" name="正方形/長方形 2">
            <a:extLst>
              <a:ext uri="{FF2B5EF4-FFF2-40B4-BE49-F238E27FC236}">
                <a16:creationId xmlns:a16="http://schemas.microsoft.com/office/drawing/2014/main" id="{FAF4AE11-4AA4-C776-5088-B79FD0D90462}"/>
              </a:ext>
            </a:extLst>
          </p:cNvPr>
          <p:cNvSpPr/>
          <p:nvPr/>
        </p:nvSpPr>
        <p:spPr>
          <a:xfrm rot="19551868" flipV="1">
            <a:off x="2355120" y="2430833"/>
            <a:ext cx="271492" cy="16003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11" name="正方形/長方形 10">
            <a:extLst>
              <a:ext uri="{FF2B5EF4-FFF2-40B4-BE49-F238E27FC236}">
                <a16:creationId xmlns:a16="http://schemas.microsoft.com/office/drawing/2014/main" id="{8587FFC9-55AE-3AB5-F7E4-025903CEBCCD}"/>
              </a:ext>
            </a:extLst>
          </p:cNvPr>
          <p:cNvSpPr/>
          <p:nvPr/>
        </p:nvSpPr>
        <p:spPr>
          <a:xfrm rot="7897403" flipH="1">
            <a:off x="6864703" y="3053649"/>
            <a:ext cx="271812" cy="11373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12" name="正方形/長方形 11">
            <a:extLst>
              <a:ext uri="{FF2B5EF4-FFF2-40B4-BE49-F238E27FC236}">
                <a16:creationId xmlns:a16="http://schemas.microsoft.com/office/drawing/2014/main" id="{576D79EC-20A5-9434-F551-5382B41EC70D}"/>
              </a:ext>
            </a:extLst>
          </p:cNvPr>
          <p:cNvSpPr/>
          <p:nvPr/>
        </p:nvSpPr>
        <p:spPr>
          <a:xfrm rot="19436750">
            <a:off x="8972469" y="2937794"/>
            <a:ext cx="215914" cy="9924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16" name="フローチャート: 代替処理 15">
            <a:extLst>
              <a:ext uri="{FF2B5EF4-FFF2-40B4-BE49-F238E27FC236}">
                <a16:creationId xmlns:a16="http://schemas.microsoft.com/office/drawing/2014/main" id="{34D50AC2-E5E1-DEE4-4857-CC9F214BBA5B}"/>
              </a:ext>
            </a:extLst>
          </p:cNvPr>
          <p:cNvSpPr/>
          <p:nvPr/>
        </p:nvSpPr>
        <p:spPr>
          <a:xfrm>
            <a:off x="667302" y="4775738"/>
            <a:ext cx="5579071" cy="1267404"/>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Trebuchet MS"/>
                <a:ea typeface="メイリオ" panose="020B0604030504040204" pitchFamily="50" charset="-128"/>
                <a:cs typeface="+mn-cs"/>
              </a:rPr>
              <a:t>姿勢の安定</a:t>
            </a:r>
            <a:endParaRPr kumimoji="1" lang="en-US" altLang="ja-JP" sz="1800" b="1" i="0" u="none" strike="noStrike" kern="1200" cap="none" spc="0" normalizeH="0" baseline="0" noProof="0">
              <a:ln>
                <a:noFill/>
              </a:ln>
              <a:solidFill>
                <a:srgbClr val="FF0000"/>
              </a:solidFill>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・筋肉を落とさない！</a:t>
            </a:r>
            <a:endParaRPr kumimoji="1" lang="en-US" altLang="ja-JP" sz="14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・体幹・下肢・上肢の協調動作につながる</a:t>
            </a:r>
            <a:endParaRPr kumimoji="1" lang="en-US" altLang="ja-JP" sz="14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・意欲の改善につながる</a:t>
            </a:r>
            <a:endParaRPr kumimoji="1" lang="en-US" altLang="ja-JP" sz="14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・生活行為の一助となる・・</a:t>
            </a:r>
            <a:r>
              <a:rPr kumimoji="1" lang="ja-JP" altLang="en-US" sz="11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ボタン、ファスナー、箸・スプーン</a:t>
            </a:r>
            <a:endParaRPr kumimoji="1" lang="ja-JP" altLang="en-US" sz="14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p:txBody>
      </p:sp>
      <p:sp>
        <p:nvSpPr>
          <p:cNvPr id="17" name="矢印: 下 16">
            <a:extLst>
              <a:ext uri="{FF2B5EF4-FFF2-40B4-BE49-F238E27FC236}">
                <a16:creationId xmlns:a16="http://schemas.microsoft.com/office/drawing/2014/main" id="{2AA040C7-DBB5-DFB5-EBB0-B08EC806A472}"/>
              </a:ext>
            </a:extLst>
          </p:cNvPr>
          <p:cNvSpPr/>
          <p:nvPr/>
        </p:nvSpPr>
        <p:spPr>
          <a:xfrm>
            <a:off x="2402732" y="6040187"/>
            <a:ext cx="1877438" cy="253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18" name="フローチャート: 代替処理 17">
            <a:extLst>
              <a:ext uri="{FF2B5EF4-FFF2-40B4-BE49-F238E27FC236}">
                <a16:creationId xmlns:a16="http://schemas.microsoft.com/office/drawing/2014/main" id="{FAB77ABE-6ED3-8C89-F68A-16E7869595C0}"/>
              </a:ext>
            </a:extLst>
          </p:cNvPr>
          <p:cNvSpPr/>
          <p:nvPr/>
        </p:nvSpPr>
        <p:spPr>
          <a:xfrm>
            <a:off x="1089442" y="6426917"/>
            <a:ext cx="4630422" cy="34897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Trebuchet MS"/>
                <a:ea typeface="メイリオ" panose="020B0604030504040204" pitchFamily="50" charset="-128"/>
                <a:cs typeface="+mn-cs"/>
              </a:rPr>
              <a:t>次の動作につながる</a:t>
            </a:r>
          </a:p>
        </p:txBody>
      </p:sp>
      <p:sp>
        <p:nvSpPr>
          <p:cNvPr id="19" name="フローチャート: 代替処理 18">
            <a:extLst>
              <a:ext uri="{FF2B5EF4-FFF2-40B4-BE49-F238E27FC236}">
                <a16:creationId xmlns:a16="http://schemas.microsoft.com/office/drawing/2014/main" id="{F404DD75-2D83-9CF3-B59C-A0A9B66A937E}"/>
              </a:ext>
            </a:extLst>
          </p:cNvPr>
          <p:cNvSpPr/>
          <p:nvPr/>
        </p:nvSpPr>
        <p:spPr>
          <a:xfrm>
            <a:off x="6444225" y="4755914"/>
            <a:ext cx="5125541" cy="1267404"/>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Trebuchet MS"/>
                <a:ea typeface="メイリオ" panose="020B0604030504040204" pitchFamily="50" charset="-128"/>
                <a:cs typeface="+mn-cs"/>
              </a:rPr>
              <a:t>こまめな活動</a:t>
            </a:r>
            <a:endParaRPr kumimoji="1" lang="en-US" altLang="ja-JP" sz="1800" b="1" i="0" u="none" strike="noStrike" kern="1200" cap="none" spc="0" normalizeH="0" baseline="0" noProof="0">
              <a:ln>
                <a:noFill/>
              </a:ln>
              <a:solidFill>
                <a:srgbClr val="FF0000"/>
              </a:solidFill>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・習慣化につながる</a:t>
            </a:r>
            <a:endParaRPr kumimoji="1" lang="en-US" altLang="ja-JP" sz="14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・立ち座り、可動域の拡大</a:t>
            </a:r>
            <a:endParaRPr kumimoji="1" lang="en-US" altLang="ja-JP" sz="14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・認知機能の低下予防</a:t>
            </a:r>
            <a:endParaRPr kumimoji="1" lang="en-US" altLang="ja-JP" sz="14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・人に触れ合う、笑うことでの活性化</a:t>
            </a:r>
          </a:p>
        </p:txBody>
      </p:sp>
      <p:sp>
        <p:nvSpPr>
          <p:cNvPr id="20" name="矢印: 下 19">
            <a:extLst>
              <a:ext uri="{FF2B5EF4-FFF2-40B4-BE49-F238E27FC236}">
                <a16:creationId xmlns:a16="http://schemas.microsoft.com/office/drawing/2014/main" id="{DF20A2C5-7410-A401-639A-1933D83C2351}"/>
              </a:ext>
            </a:extLst>
          </p:cNvPr>
          <p:cNvSpPr/>
          <p:nvPr/>
        </p:nvSpPr>
        <p:spPr>
          <a:xfrm>
            <a:off x="8068276" y="6040187"/>
            <a:ext cx="1877438" cy="253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21" name="フローチャート: 代替処理 20">
            <a:extLst>
              <a:ext uri="{FF2B5EF4-FFF2-40B4-BE49-F238E27FC236}">
                <a16:creationId xmlns:a16="http://schemas.microsoft.com/office/drawing/2014/main" id="{BC5C7CBC-8D78-13D6-1033-5CA1FBBC9603}"/>
              </a:ext>
            </a:extLst>
          </p:cNvPr>
          <p:cNvSpPr/>
          <p:nvPr/>
        </p:nvSpPr>
        <p:spPr>
          <a:xfrm>
            <a:off x="6575995" y="6411186"/>
            <a:ext cx="4630422" cy="34897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Trebuchet MS"/>
                <a:ea typeface="メイリオ" panose="020B0604030504040204" pitchFamily="50" charset="-128"/>
                <a:cs typeface="+mn-cs"/>
              </a:rPr>
              <a:t>残存能力の強化につながる</a:t>
            </a:r>
          </a:p>
        </p:txBody>
      </p:sp>
      <p:sp>
        <p:nvSpPr>
          <p:cNvPr id="22" name="タイトル 1">
            <a:extLst>
              <a:ext uri="{FF2B5EF4-FFF2-40B4-BE49-F238E27FC236}">
                <a16:creationId xmlns:a16="http://schemas.microsoft.com/office/drawing/2014/main" id="{7E984499-2AA6-B4B3-CD9F-6E28F0A6D782}"/>
              </a:ext>
            </a:extLst>
          </p:cNvPr>
          <p:cNvSpPr>
            <a:spLocks noGrp="1"/>
          </p:cNvSpPr>
          <p:nvPr>
            <p:ph type="title"/>
          </p:nvPr>
        </p:nvSpPr>
        <p:spPr>
          <a:xfrm>
            <a:off x="2984249" y="250085"/>
            <a:ext cx="8596668" cy="634409"/>
          </a:xfrm>
        </p:spPr>
        <p:txBody>
          <a:bodyPr>
            <a:normAutofit fontScale="90000"/>
          </a:bodyPr>
          <a:lstStyle/>
          <a:p>
            <a:r>
              <a:rPr kumimoji="1" lang="en-US" altLang="ja-JP">
                <a:solidFill>
                  <a:schemeClr val="tx1"/>
                </a:solidFill>
                <a:latin typeface="HGP創英角ﾎﾟｯﾌﾟ体" panose="040B0A00000000000000" pitchFamily="50" charset="-128"/>
                <a:ea typeface="HGP創英角ﾎﾟｯﾌﾟ体" panose="040B0A00000000000000" pitchFamily="50" charset="-128"/>
              </a:rPr>
              <a:t>ADL/QOL</a:t>
            </a:r>
            <a:r>
              <a:rPr kumimoji="1" lang="ja-JP" altLang="en-US">
                <a:solidFill>
                  <a:schemeClr val="tx1"/>
                </a:solidFill>
                <a:latin typeface="HGP創英角ﾎﾟｯﾌﾟ体" panose="040B0A00000000000000" pitchFamily="50" charset="-128"/>
                <a:ea typeface="HGP創英角ﾎﾟｯﾌﾟ体" panose="040B0A00000000000000" pitchFamily="50" charset="-128"/>
              </a:rPr>
              <a:t>維持向上に向けた取り組み</a:t>
            </a:r>
          </a:p>
        </p:txBody>
      </p:sp>
      <p:sp>
        <p:nvSpPr>
          <p:cNvPr id="23" name="四角形: 角を丸くする 22">
            <a:extLst>
              <a:ext uri="{FF2B5EF4-FFF2-40B4-BE49-F238E27FC236}">
                <a16:creationId xmlns:a16="http://schemas.microsoft.com/office/drawing/2014/main" id="{D7133267-B823-A453-2250-8ACAD568CA3F}"/>
              </a:ext>
            </a:extLst>
          </p:cNvPr>
          <p:cNvSpPr/>
          <p:nvPr/>
        </p:nvSpPr>
        <p:spPr>
          <a:xfrm>
            <a:off x="331861" y="187911"/>
            <a:ext cx="2425364" cy="75875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a:solidFill>
                  <a:srgbClr val="FF0000"/>
                </a:solidFill>
              </a:rPr>
              <a:t>感染拡大期</a:t>
            </a:r>
          </a:p>
        </p:txBody>
      </p:sp>
    </p:spTree>
    <p:extLst>
      <p:ext uri="{BB962C8B-B14F-4D97-AF65-F5344CB8AC3E}">
        <p14:creationId xmlns:p14="http://schemas.microsoft.com/office/powerpoint/2010/main" val="459444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DDDD294F-D03F-EF4B-C6F5-CD3F111FCCF3}"/>
              </a:ext>
            </a:extLst>
          </p:cNvPr>
          <p:cNvSpPr>
            <a:spLocks noGrp="1"/>
          </p:cNvSpPr>
          <p:nvPr>
            <p:ph type="title"/>
          </p:nvPr>
        </p:nvSpPr>
        <p:spPr>
          <a:xfrm>
            <a:off x="3185093" y="250085"/>
            <a:ext cx="8596668" cy="634409"/>
          </a:xfrm>
        </p:spPr>
        <p:txBody>
          <a:bodyPr>
            <a:normAutofit fontScale="90000"/>
          </a:bodyPr>
          <a:lstStyle/>
          <a:p>
            <a:r>
              <a:rPr kumimoji="1" lang="en-US" altLang="ja-JP">
                <a:solidFill>
                  <a:schemeClr val="tx1"/>
                </a:solidFill>
                <a:latin typeface="HGP創英角ﾎﾟｯﾌﾟ体" panose="040B0A00000000000000" pitchFamily="50" charset="-128"/>
                <a:ea typeface="HGP創英角ﾎﾟｯﾌﾟ体" panose="040B0A00000000000000" pitchFamily="50" charset="-128"/>
              </a:rPr>
              <a:t>ADL/QOL</a:t>
            </a:r>
            <a:r>
              <a:rPr kumimoji="1" lang="ja-JP" altLang="en-US">
                <a:solidFill>
                  <a:schemeClr val="tx1"/>
                </a:solidFill>
                <a:latin typeface="HGP創英角ﾎﾟｯﾌﾟ体" panose="040B0A00000000000000" pitchFamily="50" charset="-128"/>
                <a:ea typeface="HGP創英角ﾎﾟｯﾌﾟ体" panose="040B0A00000000000000" pitchFamily="50" charset="-128"/>
              </a:rPr>
              <a:t>維持向上に向けた取り組み</a:t>
            </a:r>
          </a:p>
        </p:txBody>
      </p:sp>
      <p:sp>
        <p:nvSpPr>
          <p:cNvPr id="3" name="コンテンツ プレースホルダー 2"/>
          <p:cNvSpPr>
            <a:spLocks noGrp="1"/>
          </p:cNvSpPr>
          <p:nvPr>
            <p:ph idx="1"/>
          </p:nvPr>
        </p:nvSpPr>
        <p:spPr>
          <a:xfrm>
            <a:off x="382938" y="1031309"/>
            <a:ext cx="11485124" cy="5600840"/>
          </a:xfrm>
          <a:ln>
            <a:noFill/>
          </a:ln>
        </p:spPr>
        <p:txBody>
          <a:bodyPr>
            <a:noAutofit/>
          </a:bodyPr>
          <a:lstStyle/>
          <a:p>
            <a:pPr marL="0" indent="0">
              <a:lnSpc>
                <a:spcPts val="2700"/>
              </a:lnSpc>
              <a:buNone/>
            </a:pPr>
            <a:r>
              <a:rPr lang="ja-JP" altLang="en-US" sz="2000" b="1" dirty="0">
                <a:latin typeface="メイリオ" panose="020B0604030504040204" pitchFamily="50" charset="-128"/>
                <a:ea typeface="メイリオ" panose="020B0604030504040204" pitchFamily="50" charset="-128"/>
              </a:rPr>
              <a:t>（２）専門職との連携</a:t>
            </a:r>
            <a:endParaRPr lang="en-US" altLang="ja-JP" sz="2000" b="1" dirty="0">
              <a:latin typeface="メイリオ" panose="020B0604030504040204" pitchFamily="50" charset="-128"/>
              <a:ea typeface="メイリオ" panose="020B0604030504040204" pitchFamily="50" charset="-128"/>
            </a:endParaRPr>
          </a:p>
          <a:p>
            <a:pPr marL="0" indent="0">
              <a:lnSpc>
                <a:spcPts val="2700"/>
              </a:lnSpc>
              <a:buNone/>
            </a:pPr>
            <a:r>
              <a:rPr lang="ja-JP" altLang="en-US" sz="2000" dirty="0">
                <a:latin typeface="メイリオ" panose="020B0604030504040204" pitchFamily="50" charset="-128"/>
                <a:ea typeface="メイリオ" panose="020B0604030504040204" pitchFamily="50" charset="-128"/>
              </a:rPr>
              <a:t>・リハビリ職や栄養士等の専門職が、隔離生活による</a:t>
            </a:r>
            <a:r>
              <a:rPr lang="en-US" altLang="ja-JP" sz="2000" dirty="0">
                <a:latin typeface="メイリオ" panose="020B0604030504040204" pitchFamily="50" charset="-128"/>
                <a:ea typeface="メイリオ" panose="020B0604030504040204" pitchFamily="50" charset="-128"/>
              </a:rPr>
              <a:t>ADL</a:t>
            </a:r>
            <a:r>
              <a:rPr lang="ja-JP" altLang="en-US" sz="2000" dirty="0">
                <a:latin typeface="メイリオ" panose="020B0604030504040204" pitchFamily="50" charset="-128"/>
                <a:ea typeface="メイリオ" panose="020B0604030504040204" pitchFamily="50" charset="-128"/>
              </a:rPr>
              <a:t>低下のハイリスク者をリスト化。</a:t>
            </a:r>
            <a:endParaRPr lang="en-US" altLang="ja-JP" sz="2000" dirty="0">
              <a:latin typeface="メイリオ" panose="020B0604030504040204" pitchFamily="50" charset="-128"/>
              <a:ea typeface="メイリオ" panose="020B0604030504040204" pitchFamily="50" charset="-128"/>
            </a:endParaRPr>
          </a:p>
          <a:p>
            <a:pPr marL="0" indent="0">
              <a:lnSpc>
                <a:spcPts val="2700"/>
              </a:lnSpc>
              <a:buNone/>
            </a:pPr>
            <a:r>
              <a:rPr lang="ja-JP" altLang="en-US" sz="2000" dirty="0">
                <a:latin typeface="メイリオ" panose="020B0604030504040204" pitchFamily="50" charset="-128"/>
                <a:ea typeface="メイリオ" panose="020B0604030504040204" pitchFamily="50" charset="-128"/>
              </a:rPr>
              <a:t>　室内での個別リハや栄養補助食を考案し、全職員で共有し実施。</a:t>
            </a:r>
            <a:endParaRPr lang="en-US" altLang="ja-JP" sz="2000" dirty="0">
              <a:latin typeface="メイリオ" panose="020B0604030504040204" pitchFamily="50" charset="-128"/>
              <a:ea typeface="メイリオ" panose="020B0604030504040204" pitchFamily="50" charset="-128"/>
            </a:endParaRPr>
          </a:p>
          <a:p>
            <a:pPr marL="0" indent="0">
              <a:lnSpc>
                <a:spcPts val="2700"/>
              </a:lnSpc>
              <a:buNone/>
            </a:pPr>
            <a:r>
              <a:rPr lang="ja-JP" altLang="en-US" sz="2000" dirty="0">
                <a:latin typeface="メイリオ" panose="020B0604030504040204" pitchFamily="50" charset="-128"/>
                <a:ea typeface="メイリオ" panose="020B0604030504040204" pitchFamily="50" charset="-128"/>
              </a:rPr>
              <a:t>・リハ職員を中心に隔離解除後の短期リハ計画（個別、集団）を立てておく。</a:t>
            </a:r>
            <a:endParaRPr lang="en-US" altLang="ja-JP" sz="2000" dirty="0">
              <a:latin typeface="メイリオ" panose="020B0604030504040204" pitchFamily="50" charset="-128"/>
              <a:ea typeface="メイリオ" panose="020B0604030504040204" pitchFamily="50" charset="-128"/>
            </a:endParaRPr>
          </a:p>
          <a:p>
            <a:pPr marL="0" indent="0">
              <a:lnSpc>
                <a:spcPts val="2700"/>
              </a:lnSpc>
              <a:buNone/>
            </a:pPr>
            <a:r>
              <a:rPr lang="ja-JP" altLang="en-US" sz="2000" dirty="0">
                <a:latin typeface="メイリオ" panose="020B0604030504040204" pitchFamily="50" charset="-128"/>
                <a:ea typeface="メイリオ" panose="020B0604030504040204" pitchFamily="50" charset="-128"/>
              </a:rPr>
              <a:t>　いつも関わっている介護職の視点も大事！！</a:t>
            </a:r>
            <a:endParaRPr lang="en-US" altLang="ja-JP" sz="2000" dirty="0">
              <a:latin typeface="メイリオ" panose="020B0604030504040204" pitchFamily="50" charset="-128"/>
              <a:ea typeface="メイリオ" panose="020B0604030504040204" pitchFamily="50" charset="-128"/>
            </a:endParaRPr>
          </a:p>
          <a:p>
            <a:pPr marL="0" indent="0">
              <a:lnSpc>
                <a:spcPts val="2700"/>
              </a:lnSpc>
              <a:buNone/>
            </a:pPr>
            <a:r>
              <a:rPr lang="ja-JP" altLang="en-US" sz="2000" b="1" dirty="0">
                <a:latin typeface="メイリオ" panose="020B0604030504040204" pitchFamily="50" charset="-128"/>
                <a:ea typeface="メイリオ" panose="020B0604030504040204" pitchFamily="50" charset="-128"/>
              </a:rPr>
              <a:t>（３）</a:t>
            </a:r>
            <a:r>
              <a:rPr lang="en-US" altLang="ja-JP" sz="2000" b="1" dirty="0">
                <a:latin typeface="メイリオ" panose="020B0604030504040204" pitchFamily="50" charset="-128"/>
                <a:ea typeface="メイリオ" panose="020B0604030504040204" pitchFamily="50" charset="-128"/>
              </a:rPr>
              <a:t>ICT</a:t>
            </a:r>
            <a:r>
              <a:rPr lang="ja-JP" altLang="en-US" sz="2000" b="1" dirty="0">
                <a:latin typeface="メイリオ" panose="020B0604030504040204" pitchFamily="50" charset="-128"/>
                <a:ea typeface="メイリオ" panose="020B0604030504040204" pitchFamily="50" charset="-128"/>
              </a:rPr>
              <a:t>の活用</a:t>
            </a:r>
            <a:endParaRPr lang="en-US" altLang="ja-JP" sz="2000" b="1" dirty="0">
              <a:latin typeface="メイリオ" panose="020B0604030504040204" pitchFamily="50" charset="-128"/>
              <a:ea typeface="メイリオ" panose="020B0604030504040204" pitchFamily="50" charset="-128"/>
            </a:endParaRPr>
          </a:p>
          <a:p>
            <a:pPr marL="0" indent="0">
              <a:lnSpc>
                <a:spcPts val="2700"/>
              </a:lnSpc>
              <a:buNone/>
            </a:pPr>
            <a:r>
              <a:rPr kumimoji="1" lang="ja-JP" altLang="en-US" sz="2000" dirty="0">
                <a:latin typeface="メイリオ" panose="020B0604030504040204" pitchFamily="50" charset="-128"/>
                <a:ea typeface="メイリオ" panose="020B0604030504040204" pitchFamily="50" charset="-128"/>
              </a:rPr>
              <a:t>・テレビ電話等での面会</a:t>
            </a:r>
            <a:endParaRPr kumimoji="1" lang="en-US" altLang="ja-JP" sz="2000" dirty="0">
              <a:latin typeface="メイリオ" panose="020B0604030504040204" pitchFamily="50" charset="-128"/>
              <a:ea typeface="メイリオ" panose="020B0604030504040204" pitchFamily="50" charset="-128"/>
            </a:endParaRPr>
          </a:p>
          <a:p>
            <a:pPr marL="0" indent="0">
              <a:lnSpc>
                <a:spcPts val="2700"/>
              </a:lnSpc>
              <a:buNone/>
            </a:pPr>
            <a:r>
              <a:rPr lang="ja-JP" altLang="en-US" sz="2000" dirty="0"/>
              <a:t>・ノーリフトケア実践にて密着を回避</a:t>
            </a:r>
            <a:endParaRPr lang="en-US" altLang="ja-JP" sz="2000" dirty="0"/>
          </a:p>
          <a:p>
            <a:pPr marL="0" indent="0">
              <a:lnSpc>
                <a:spcPts val="2700"/>
              </a:lnSpc>
              <a:buNone/>
            </a:pPr>
            <a:r>
              <a:rPr lang="ja-JP" altLang="en-US" sz="2000" b="1" dirty="0">
                <a:latin typeface="メイリオ" panose="020B0604030504040204" pitchFamily="50" charset="-128"/>
                <a:ea typeface="メイリオ" panose="020B0604030504040204" pitchFamily="50" charset="-128"/>
              </a:rPr>
              <a:t>（４）重症化予防</a:t>
            </a:r>
            <a:endParaRPr lang="en-US" altLang="ja-JP" sz="2000" b="1" dirty="0">
              <a:latin typeface="メイリオ" panose="020B0604030504040204" pitchFamily="50" charset="-128"/>
              <a:ea typeface="メイリオ" panose="020B0604030504040204" pitchFamily="50" charset="-128"/>
            </a:endParaRPr>
          </a:p>
          <a:p>
            <a:pPr marL="0" indent="0">
              <a:lnSpc>
                <a:spcPts val="2700"/>
              </a:lnSpc>
              <a:buNone/>
            </a:pPr>
            <a:r>
              <a:rPr lang="ja-JP" altLang="en-US" sz="2000" dirty="0">
                <a:latin typeface="メイリオ" panose="020B0604030504040204" pitchFamily="50" charset="-128"/>
                <a:ea typeface="メイリオ" panose="020B0604030504040204" pitchFamily="50" charset="-128"/>
              </a:rPr>
              <a:t>・嘱託医や主治医と情報共有</a:t>
            </a:r>
            <a:endParaRPr lang="en-US" altLang="ja-JP" sz="2000" dirty="0">
              <a:latin typeface="メイリオ" panose="020B0604030504040204" pitchFamily="50" charset="-128"/>
              <a:ea typeface="メイリオ" panose="020B0604030504040204" pitchFamily="50" charset="-128"/>
            </a:endParaRPr>
          </a:p>
          <a:p>
            <a:pPr marL="0" indent="0">
              <a:lnSpc>
                <a:spcPts val="2700"/>
              </a:lnSpc>
              <a:buNone/>
            </a:pP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ADL</a:t>
            </a:r>
            <a:r>
              <a:rPr lang="ja-JP" altLang="en-US" sz="2000" dirty="0">
                <a:latin typeface="メイリオ" panose="020B0604030504040204" pitchFamily="50" charset="-128"/>
                <a:ea typeface="メイリオ" panose="020B0604030504040204" pitchFamily="50" charset="-128"/>
              </a:rPr>
              <a:t>を</a:t>
            </a:r>
            <a:r>
              <a:rPr kumimoji="1" lang="ja-JP" altLang="en-US" sz="2000" dirty="0">
                <a:latin typeface="メイリオ" panose="020B0604030504040204" pitchFamily="50" charset="-128"/>
                <a:ea typeface="メイリオ" panose="020B0604030504040204" pitchFamily="50" charset="-128"/>
              </a:rPr>
              <a:t>気にかけてかかわり、異変に気づいたらすぐに相談（身心ともに）</a:t>
            </a:r>
            <a:endParaRPr kumimoji="1" lang="en-US" altLang="ja-JP" sz="2000" dirty="0">
              <a:latin typeface="メイリオ" panose="020B0604030504040204" pitchFamily="50" charset="-128"/>
              <a:ea typeface="メイリオ" panose="020B0604030504040204" pitchFamily="50" charset="-128"/>
            </a:endParaRPr>
          </a:p>
          <a:p>
            <a:pPr marL="0" indent="0">
              <a:lnSpc>
                <a:spcPts val="2700"/>
              </a:lnSpc>
              <a:buNone/>
            </a:pPr>
            <a:r>
              <a:rPr lang="ja-JP" altLang="en-US" sz="2000" dirty="0">
                <a:latin typeface="メイリオ" panose="020B0604030504040204" pitchFamily="50" charset="-128"/>
                <a:ea typeface="メイリオ" panose="020B0604030504040204" pitchFamily="50" charset="-128"/>
              </a:rPr>
              <a:t>・必要時、早めに医療につなげ重症化を防ぐ。</a:t>
            </a:r>
            <a:endParaRPr lang="en-US" altLang="ja-JP" sz="2000" dirty="0">
              <a:latin typeface="メイリオ" panose="020B0604030504040204" pitchFamily="50" charset="-128"/>
              <a:ea typeface="メイリオ" panose="020B0604030504040204" pitchFamily="50" charset="-128"/>
            </a:endParaRPr>
          </a:p>
          <a:p>
            <a:pPr marL="0" indent="0">
              <a:buNone/>
            </a:pPr>
            <a:endParaRPr lang="en-US" altLang="ja-JP" sz="2000" b="1" dirty="0"/>
          </a:p>
        </p:txBody>
      </p:sp>
      <p:pic>
        <p:nvPicPr>
          <p:cNvPr id="4" name="図 3">
            <a:extLst>
              <a:ext uri="{FF2B5EF4-FFF2-40B4-BE49-F238E27FC236}">
                <a16:creationId xmlns:a16="http://schemas.microsoft.com/office/drawing/2014/main" id="{0A8B5749-1561-AE39-E2B7-C25296E53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4971" y="2838354"/>
            <a:ext cx="2975429" cy="3715132"/>
          </a:xfrm>
          <a:prstGeom prst="rect">
            <a:avLst/>
          </a:prstGeom>
        </p:spPr>
      </p:pic>
      <p:sp>
        <p:nvSpPr>
          <p:cNvPr id="8" name="四角形: 角を丸くする 7">
            <a:extLst>
              <a:ext uri="{FF2B5EF4-FFF2-40B4-BE49-F238E27FC236}">
                <a16:creationId xmlns:a16="http://schemas.microsoft.com/office/drawing/2014/main" id="{266206A9-2A51-72FF-4F55-B1190BD4AB89}"/>
              </a:ext>
            </a:extLst>
          </p:cNvPr>
          <p:cNvSpPr/>
          <p:nvPr/>
        </p:nvSpPr>
        <p:spPr>
          <a:xfrm>
            <a:off x="331861" y="187911"/>
            <a:ext cx="2425364" cy="75875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a:solidFill>
                  <a:srgbClr val="FF0000"/>
                </a:solidFill>
              </a:rPr>
              <a:t>感染拡大期</a:t>
            </a:r>
          </a:p>
        </p:txBody>
      </p:sp>
    </p:spTree>
    <p:extLst>
      <p:ext uri="{BB962C8B-B14F-4D97-AF65-F5344CB8AC3E}">
        <p14:creationId xmlns:p14="http://schemas.microsoft.com/office/powerpoint/2010/main" val="208858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A2C67E08-BAB2-2708-5A27-857616F89642}"/>
              </a:ext>
            </a:extLst>
          </p:cNvPr>
          <p:cNvSpPr>
            <a:spLocks noGrp="1"/>
          </p:cNvSpPr>
          <p:nvPr>
            <p:ph type="title"/>
          </p:nvPr>
        </p:nvSpPr>
        <p:spPr>
          <a:xfrm>
            <a:off x="2984249" y="250085"/>
            <a:ext cx="8596668" cy="634409"/>
          </a:xfrm>
        </p:spPr>
        <p:txBody>
          <a:bodyPr>
            <a:normAutofit fontScale="90000"/>
          </a:bodyPr>
          <a:lstStyle/>
          <a:p>
            <a:r>
              <a:rPr kumimoji="1" lang="en-US" altLang="ja-JP">
                <a:solidFill>
                  <a:schemeClr val="tx1"/>
                </a:solidFill>
                <a:latin typeface="HGP創英角ﾎﾟｯﾌﾟ体" panose="040B0A00000000000000" pitchFamily="50" charset="-128"/>
                <a:ea typeface="HGP創英角ﾎﾟｯﾌﾟ体" panose="040B0A00000000000000" pitchFamily="50" charset="-128"/>
              </a:rPr>
              <a:t>ADL/QOL</a:t>
            </a:r>
            <a:r>
              <a:rPr kumimoji="1" lang="ja-JP" altLang="en-US">
                <a:solidFill>
                  <a:schemeClr val="tx1"/>
                </a:solidFill>
                <a:latin typeface="HGP創英角ﾎﾟｯﾌﾟ体" panose="040B0A00000000000000" pitchFamily="50" charset="-128"/>
                <a:ea typeface="HGP創英角ﾎﾟｯﾌﾟ体" panose="040B0A00000000000000" pitchFamily="50" charset="-128"/>
              </a:rPr>
              <a:t>維持向上に向けた取り組み</a:t>
            </a:r>
          </a:p>
        </p:txBody>
      </p:sp>
      <p:sp>
        <p:nvSpPr>
          <p:cNvPr id="3" name="コンテンツ プレースホルダー 2">
            <a:extLst>
              <a:ext uri="{FF2B5EF4-FFF2-40B4-BE49-F238E27FC236}">
                <a16:creationId xmlns:a16="http://schemas.microsoft.com/office/drawing/2014/main" id="{6ED57CAD-D2FA-2E1A-2B6F-5FE1366FA1D0}"/>
              </a:ext>
            </a:extLst>
          </p:cNvPr>
          <p:cNvSpPr>
            <a:spLocks noGrp="1"/>
          </p:cNvSpPr>
          <p:nvPr>
            <p:ph idx="1"/>
          </p:nvPr>
        </p:nvSpPr>
        <p:spPr>
          <a:xfrm>
            <a:off x="441477" y="1314450"/>
            <a:ext cx="10515600" cy="5650553"/>
          </a:xfrm>
        </p:spPr>
        <p:txBody>
          <a:bodyPr>
            <a:normAutofit/>
          </a:bodyPr>
          <a:lstStyle/>
          <a:p>
            <a:pPr marL="0" indent="0">
              <a:buNone/>
            </a:pPr>
            <a:r>
              <a:rPr lang="ja-JP" altLang="en-US" sz="3200" b="1"/>
              <a:t>「小さい単位で、</a:t>
            </a:r>
            <a:r>
              <a:rPr lang="ja-JP" altLang="en-US" sz="3200" b="1">
                <a:solidFill>
                  <a:srgbClr val="FF0000"/>
                </a:solidFill>
              </a:rPr>
              <a:t>感染対策をしながら</a:t>
            </a:r>
            <a:r>
              <a:rPr lang="ja-JP" altLang="en-US" sz="3200" b="1"/>
              <a:t>再開を」</a:t>
            </a:r>
            <a:endParaRPr lang="en-US" altLang="ja-JP" sz="3200" b="1"/>
          </a:p>
          <a:p>
            <a:pPr marL="0" indent="0">
              <a:buNone/>
            </a:pPr>
            <a:endParaRPr lang="en-US" altLang="ja-JP" sz="2000" b="1"/>
          </a:p>
          <a:p>
            <a:pPr marL="0" indent="0">
              <a:buNone/>
            </a:pPr>
            <a:r>
              <a:rPr lang="ja-JP" altLang="en-US" sz="2400"/>
              <a:t>　〇フロア単位での行事再開</a:t>
            </a:r>
            <a:endParaRPr lang="en-US" altLang="ja-JP" sz="2400"/>
          </a:p>
          <a:p>
            <a:pPr marL="0" indent="0">
              <a:buNone/>
            </a:pPr>
            <a:r>
              <a:rPr lang="ja-JP" altLang="en-US" sz="2400"/>
              <a:t>　　共有空間での生活リハビリ再開</a:t>
            </a:r>
            <a:endParaRPr lang="en-US" altLang="ja-JP" sz="2400"/>
          </a:p>
          <a:p>
            <a:pPr marL="0" indent="0">
              <a:buNone/>
            </a:pPr>
            <a:r>
              <a:rPr lang="ja-JP" altLang="en-US" sz="2400"/>
              <a:t>　　　　　　↓</a:t>
            </a:r>
            <a:endParaRPr lang="en-US" altLang="ja-JP" sz="2400"/>
          </a:p>
          <a:p>
            <a:pPr marL="0" indent="0">
              <a:buNone/>
            </a:pPr>
            <a:r>
              <a:rPr lang="ja-JP" altLang="en-US" sz="2400"/>
              <a:t>　〇他フロアとの交流・合同行事再開</a:t>
            </a:r>
            <a:endParaRPr lang="en-US" altLang="ja-JP" sz="2400"/>
          </a:p>
          <a:p>
            <a:pPr marL="0" indent="0">
              <a:buNone/>
            </a:pPr>
            <a:r>
              <a:rPr lang="ja-JP" altLang="en-US" sz="2400"/>
              <a:t>　　　　　　↓</a:t>
            </a:r>
            <a:endParaRPr lang="en-US" altLang="ja-JP" sz="2400"/>
          </a:p>
          <a:p>
            <a:pPr marL="0" indent="0">
              <a:buNone/>
            </a:pPr>
            <a:r>
              <a:rPr lang="ja-JP" altLang="en-US" sz="2400"/>
              <a:t>　</a:t>
            </a:r>
            <a:r>
              <a:rPr lang="en-US" altLang="ja-JP" sz="2400"/>
              <a:t>×</a:t>
            </a:r>
            <a:r>
              <a:rPr lang="ja-JP" altLang="en-US" sz="2400"/>
              <a:t>外食を伴う外出行事</a:t>
            </a:r>
            <a:endParaRPr lang="en-US" altLang="ja-JP" sz="2400"/>
          </a:p>
          <a:p>
            <a:pPr marL="0" indent="0">
              <a:buNone/>
            </a:pPr>
            <a:r>
              <a:rPr lang="ja-JP" altLang="en-US" sz="2400"/>
              <a:t>　〇ご家族参加の祭り</a:t>
            </a:r>
            <a:endParaRPr lang="en-US" altLang="ja-JP" sz="2400"/>
          </a:p>
          <a:p>
            <a:pPr marL="0" indent="0">
              <a:buNone/>
            </a:pPr>
            <a:r>
              <a:rPr lang="ja-JP" altLang="en-US" sz="2400"/>
              <a:t>　△外部者を招いた活動</a:t>
            </a:r>
            <a:endParaRPr lang="en-US" altLang="ja-JP" sz="2400"/>
          </a:p>
          <a:p>
            <a:pPr marL="0" indent="0">
              <a:buNone/>
            </a:pPr>
            <a:r>
              <a:rPr lang="ja-JP" altLang="en-US" sz="2400"/>
              <a:t>　</a:t>
            </a:r>
            <a:r>
              <a:rPr lang="en-US" altLang="ja-JP" sz="2400"/>
              <a:t>×</a:t>
            </a:r>
            <a:r>
              <a:rPr lang="ja-JP" altLang="en-US" sz="2400"/>
              <a:t>多人数で集ってマスクなしで声を出す活動</a:t>
            </a:r>
            <a:r>
              <a:rPr kumimoji="1" lang="ja-JP" altLang="en-US" sz="2400"/>
              <a:t>　</a:t>
            </a:r>
            <a:endParaRPr kumimoji="1" lang="ja-JP" altLang="en-US"/>
          </a:p>
        </p:txBody>
      </p:sp>
      <p:pic>
        <p:nvPicPr>
          <p:cNvPr id="6" name="図 5">
            <a:extLst>
              <a:ext uri="{FF2B5EF4-FFF2-40B4-BE49-F238E27FC236}">
                <a16:creationId xmlns:a16="http://schemas.microsoft.com/office/drawing/2014/main" id="{F4119236-B9B0-3EB5-B6DF-1CB6286595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88" r="7308" b="17866"/>
          <a:stretch/>
        </p:blipFill>
        <p:spPr>
          <a:xfrm>
            <a:off x="6328229" y="1953542"/>
            <a:ext cx="5054727" cy="2886237"/>
          </a:xfrm>
          <a:prstGeom prst="rect">
            <a:avLst/>
          </a:prstGeom>
        </p:spPr>
      </p:pic>
      <p:pic>
        <p:nvPicPr>
          <p:cNvPr id="9" name="図 8">
            <a:extLst>
              <a:ext uri="{FF2B5EF4-FFF2-40B4-BE49-F238E27FC236}">
                <a16:creationId xmlns:a16="http://schemas.microsoft.com/office/drawing/2014/main" id="{373479AD-E176-35C0-FBA0-E499A17C93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107" b="5385"/>
          <a:stretch/>
        </p:blipFill>
        <p:spPr>
          <a:xfrm>
            <a:off x="8520232" y="4230476"/>
            <a:ext cx="3446838" cy="2496790"/>
          </a:xfrm>
          <a:prstGeom prst="rect">
            <a:avLst/>
          </a:prstGeom>
        </p:spPr>
      </p:pic>
      <p:sp>
        <p:nvSpPr>
          <p:cNvPr id="4" name="吹き出し: 円形 3">
            <a:extLst>
              <a:ext uri="{FF2B5EF4-FFF2-40B4-BE49-F238E27FC236}">
                <a16:creationId xmlns:a16="http://schemas.microsoft.com/office/drawing/2014/main" id="{08633A62-361F-6610-526D-8F56EF3C0563}"/>
              </a:ext>
            </a:extLst>
          </p:cNvPr>
          <p:cNvSpPr/>
          <p:nvPr/>
        </p:nvSpPr>
        <p:spPr>
          <a:xfrm>
            <a:off x="7282583" y="6023856"/>
            <a:ext cx="3013917" cy="812373"/>
          </a:xfrm>
          <a:prstGeom prst="wedgeEllipseCallout">
            <a:avLst>
              <a:gd name="adj1" fmla="val 35954"/>
              <a:gd name="adj2" fmla="val -300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外国人スタッフもそば打ち初挑戦！</a:t>
            </a:r>
          </a:p>
        </p:txBody>
      </p:sp>
      <p:sp>
        <p:nvSpPr>
          <p:cNvPr id="5" name="タイトル 1">
            <a:extLst>
              <a:ext uri="{FF2B5EF4-FFF2-40B4-BE49-F238E27FC236}">
                <a16:creationId xmlns:a16="http://schemas.microsoft.com/office/drawing/2014/main" id="{B2FE4FBB-6197-5738-5F20-D47E4CA6EBAA}"/>
              </a:ext>
            </a:extLst>
          </p:cNvPr>
          <p:cNvSpPr txBox="1">
            <a:spLocks/>
          </p:cNvSpPr>
          <p:nvPr/>
        </p:nvSpPr>
        <p:spPr>
          <a:xfrm>
            <a:off x="313802" y="245402"/>
            <a:ext cx="8206431" cy="1325563"/>
          </a:xfrm>
          <a:prstGeom prst="rect">
            <a:avLst/>
          </a:prstGeom>
        </p:spPr>
        <p:txBody>
          <a:bodyPr vert="horz" lIns="91440" tIns="45720" rIns="91440" bIns="45720" rtlCol="0" anchor="t">
            <a:norm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3600" b="0" i="0" u="none" strike="noStrike" kern="1200" cap="none" spc="0" normalizeH="0" baseline="0" noProof="0">
              <a:ln>
                <a:noFill/>
              </a:ln>
              <a:solidFill>
                <a:srgbClr val="90C226"/>
              </a:solidFill>
              <a:effectLst/>
              <a:uLnTx/>
              <a:uFillTx/>
              <a:latin typeface="MS PGothic" panose="020B0600070205080204" pitchFamily="34" charset="-128"/>
              <a:ea typeface="MS PGothic" panose="020B0600070205080204" pitchFamily="34" charset="-128"/>
              <a:cs typeface="+mj-cs"/>
            </a:endParaRPr>
          </a:p>
        </p:txBody>
      </p:sp>
      <p:sp>
        <p:nvSpPr>
          <p:cNvPr id="11" name="四角形: 角を丸くする 10">
            <a:extLst>
              <a:ext uri="{FF2B5EF4-FFF2-40B4-BE49-F238E27FC236}">
                <a16:creationId xmlns:a16="http://schemas.microsoft.com/office/drawing/2014/main" id="{640B77F2-45D1-7CC1-4DB4-22265624037E}"/>
              </a:ext>
            </a:extLst>
          </p:cNvPr>
          <p:cNvSpPr/>
          <p:nvPr/>
        </p:nvSpPr>
        <p:spPr>
          <a:xfrm>
            <a:off x="331861" y="187911"/>
            <a:ext cx="2425364" cy="75875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a:solidFill>
                  <a:srgbClr val="FF0000"/>
                </a:solidFill>
              </a:rPr>
              <a:t>感染終息期</a:t>
            </a:r>
          </a:p>
        </p:txBody>
      </p:sp>
    </p:spTree>
    <p:extLst>
      <p:ext uri="{BB962C8B-B14F-4D97-AF65-F5344CB8AC3E}">
        <p14:creationId xmlns:p14="http://schemas.microsoft.com/office/powerpoint/2010/main" val="36043091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0A96787-2DEA-0113-E869-3EF3E1E4E176}"/>
              </a:ext>
            </a:extLst>
          </p:cNvPr>
          <p:cNvPicPr>
            <a:picLocks noChangeAspect="1"/>
          </p:cNvPicPr>
          <p:nvPr/>
        </p:nvPicPr>
        <p:blipFill>
          <a:blip r:embed="rId3"/>
          <a:stretch>
            <a:fillRect/>
          </a:stretch>
        </p:blipFill>
        <p:spPr>
          <a:xfrm>
            <a:off x="1569868" y="1740262"/>
            <a:ext cx="2231329" cy="3377477"/>
          </a:xfrm>
          <a:prstGeom prst="rect">
            <a:avLst/>
          </a:prstGeom>
        </p:spPr>
      </p:pic>
      <p:pic>
        <p:nvPicPr>
          <p:cNvPr id="11" name="図 10">
            <a:extLst>
              <a:ext uri="{FF2B5EF4-FFF2-40B4-BE49-F238E27FC236}">
                <a16:creationId xmlns:a16="http://schemas.microsoft.com/office/drawing/2014/main" id="{531924CD-F8E6-38A0-D705-C220B9EDFC4D}"/>
              </a:ext>
            </a:extLst>
          </p:cNvPr>
          <p:cNvPicPr>
            <a:picLocks noChangeAspect="1"/>
          </p:cNvPicPr>
          <p:nvPr/>
        </p:nvPicPr>
        <p:blipFill>
          <a:blip r:embed="rId4"/>
          <a:stretch>
            <a:fillRect/>
          </a:stretch>
        </p:blipFill>
        <p:spPr>
          <a:xfrm>
            <a:off x="3849933" y="1752454"/>
            <a:ext cx="2267909" cy="3365284"/>
          </a:xfrm>
          <a:prstGeom prst="rect">
            <a:avLst/>
          </a:prstGeom>
        </p:spPr>
      </p:pic>
      <p:pic>
        <p:nvPicPr>
          <p:cNvPr id="12" name="図 11">
            <a:extLst>
              <a:ext uri="{FF2B5EF4-FFF2-40B4-BE49-F238E27FC236}">
                <a16:creationId xmlns:a16="http://schemas.microsoft.com/office/drawing/2014/main" id="{36773044-00D0-87B8-EBA8-F209F5CFF430}"/>
              </a:ext>
            </a:extLst>
          </p:cNvPr>
          <p:cNvPicPr>
            <a:picLocks noChangeAspect="1"/>
          </p:cNvPicPr>
          <p:nvPr/>
        </p:nvPicPr>
        <p:blipFill rotWithShape="1">
          <a:blip r:embed="rId5"/>
          <a:srcRect l="15046" t="15172" r="13389" b="12451"/>
          <a:stretch/>
        </p:blipFill>
        <p:spPr>
          <a:xfrm>
            <a:off x="6166577" y="1740262"/>
            <a:ext cx="2273647" cy="3377477"/>
          </a:xfrm>
          <a:prstGeom prst="rect">
            <a:avLst/>
          </a:prstGeom>
        </p:spPr>
      </p:pic>
      <p:pic>
        <p:nvPicPr>
          <p:cNvPr id="13" name="図 12">
            <a:extLst>
              <a:ext uri="{FF2B5EF4-FFF2-40B4-BE49-F238E27FC236}">
                <a16:creationId xmlns:a16="http://schemas.microsoft.com/office/drawing/2014/main" id="{E5ABFF79-022D-219D-97F9-53E44E10175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045"/>
          <a:stretch/>
        </p:blipFill>
        <p:spPr>
          <a:xfrm flipH="1">
            <a:off x="8505392" y="1752454"/>
            <a:ext cx="2129089" cy="3365284"/>
          </a:xfrm>
          <a:prstGeom prst="rect">
            <a:avLst/>
          </a:prstGeom>
        </p:spPr>
      </p:pic>
      <p:sp>
        <p:nvSpPr>
          <p:cNvPr id="14" name="四角形: 角を丸くする 13">
            <a:extLst>
              <a:ext uri="{FF2B5EF4-FFF2-40B4-BE49-F238E27FC236}">
                <a16:creationId xmlns:a16="http://schemas.microsoft.com/office/drawing/2014/main" id="{0AD72D87-09F0-439D-E416-2FDDC02B1F0A}"/>
              </a:ext>
            </a:extLst>
          </p:cNvPr>
          <p:cNvSpPr/>
          <p:nvPr/>
        </p:nvSpPr>
        <p:spPr>
          <a:xfrm>
            <a:off x="1688404" y="5111541"/>
            <a:ext cx="2004917" cy="783540"/>
          </a:xfrm>
          <a:prstGeom prst="roundRect">
            <a:avLst/>
          </a:prstGeom>
          <a:solidFill>
            <a:srgbClr val="F7D5DC"/>
          </a:solidFill>
          <a:ln>
            <a:solidFill>
              <a:srgbClr val="FF00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10</a:t>
            </a:r>
            <a:r>
              <a:rPr kumimoji="0" lang="ja-JP" altLang="en-US"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秒間</a:t>
            </a:r>
            <a:endParaRPr kumimoji="0" lang="en-US" altLang="ja-JP"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掴まり立ち</a:t>
            </a:r>
          </a:p>
        </p:txBody>
      </p:sp>
      <p:sp>
        <p:nvSpPr>
          <p:cNvPr id="15" name="四角形: 角を丸くする 14">
            <a:extLst>
              <a:ext uri="{FF2B5EF4-FFF2-40B4-BE49-F238E27FC236}">
                <a16:creationId xmlns:a16="http://schemas.microsoft.com/office/drawing/2014/main" id="{0853892C-D092-7901-A385-75F7DCDDCF49}"/>
              </a:ext>
            </a:extLst>
          </p:cNvPr>
          <p:cNvSpPr/>
          <p:nvPr/>
        </p:nvSpPr>
        <p:spPr>
          <a:xfrm>
            <a:off x="3981428" y="5119741"/>
            <a:ext cx="2004917" cy="775340"/>
          </a:xfrm>
          <a:prstGeom prst="roundRect">
            <a:avLst/>
          </a:prstGeom>
          <a:solidFill>
            <a:srgbClr val="F7D5DC"/>
          </a:solidFill>
          <a:ln>
            <a:solidFill>
              <a:srgbClr val="FF00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足上げ練習</a:t>
            </a:r>
          </a:p>
        </p:txBody>
      </p:sp>
      <p:sp>
        <p:nvSpPr>
          <p:cNvPr id="16" name="四角形: 角を丸くする 15">
            <a:extLst>
              <a:ext uri="{FF2B5EF4-FFF2-40B4-BE49-F238E27FC236}">
                <a16:creationId xmlns:a16="http://schemas.microsoft.com/office/drawing/2014/main" id="{EDE67DDA-7073-CAC1-42F2-8B3BA15FDF42}"/>
              </a:ext>
            </a:extLst>
          </p:cNvPr>
          <p:cNvSpPr/>
          <p:nvPr/>
        </p:nvSpPr>
        <p:spPr>
          <a:xfrm>
            <a:off x="6300941" y="5111541"/>
            <a:ext cx="2004917" cy="783540"/>
          </a:xfrm>
          <a:prstGeom prst="roundRect">
            <a:avLst/>
          </a:prstGeom>
          <a:solidFill>
            <a:srgbClr val="F7D5DC"/>
          </a:solidFill>
          <a:ln>
            <a:solidFill>
              <a:srgbClr val="FF00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歩行器歩行</a:t>
            </a:r>
          </a:p>
        </p:txBody>
      </p:sp>
      <p:sp>
        <p:nvSpPr>
          <p:cNvPr id="17" name="四角形: 角を丸くする 16">
            <a:extLst>
              <a:ext uri="{FF2B5EF4-FFF2-40B4-BE49-F238E27FC236}">
                <a16:creationId xmlns:a16="http://schemas.microsoft.com/office/drawing/2014/main" id="{345FD968-9C8C-292F-91DE-467643444090}"/>
              </a:ext>
            </a:extLst>
          </p:cNvPr>
          <p:cNvSpPr/>
          <p:nvPr/>
        </p:nvSpPr>
        <p:spPr>
          <a:xfrm>
            <a:off x="8567477" y="5117738"/>
            <a:ext cx="2004917" cy="783540"/>
          </a:xfrm>
          <a:prstGeom prst="roundRect">
            <a:avLst/>
          </a:prstGeom>
          <a:solidFill>
            <a:srgbClr val="F7D5DC"/>
          </a:solidFill>
          <a:ln>
            <a:solidFill>
              <a:srgbClr val="FF00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押し車歩行</a:t>
            </a:r>
          </a:p>
        </p:txBody>
      </p:sp>
      <p:sp>
        <p:nvSpPr>
          <p:cNvPr id="18" name="四角形: 角を丸くする 17">
            <a:extLst>
              <a:ext uri="{FF2B5EF4-FFF2-40B4-BE49-F238E27FC236}">
                <a16:creationId xmlns:a16="http://schemas.microsoft.com/office/drawing/2014/main" id="{F98EE3E3-D1CD-3D50-D006-D1D9E32063BE}"/>
              </a:ext>
            </a:extLst>
          </p:cNvPr>
          <p:cNvSpPr/>
          <p:nvPr/>
        </p:nvSpPr>
        <p:spPr>
          <a:xfrm>
            <a:off x="1703588" y="5927996"/>
            <a:ext cx="1989733" cy="589593"/>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１週目</a:t>
            </a:r>
          </a:p>
        </p:txBody>
      </p:sp>
      <p:sp>
        <p:nvSpPr>
          <p:cNvPr id="19" name="四角形: 角を丸くする 18">
            <a:extLst>
              <a:ext uri="{FF2B5EF4-FFF2-40B4-BE49-F238E27FC236}">
                <a16:creationId xmlns:a16="http://schemas.microsoft.com/office/drawing/2014/main" id="{73BE8336-C3B3-C4D8-B014-663B5586ABF0}"/>
              </a:ext>
            </a:extLst>
          </p:cNvPr>
          <p:cNvSpPr/>
          <p:nvPr/>
        </p:nvSpPr>
        <p:spPr>
          <a:xfrm>
            <a:off x="8575068" y="5937975"/>
            <a:ext cx="1989733" cy="589593"/>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４週目</a:t>
            </a:r>
          </a:p>
        </p:txBody>
      </p:sp>
      <p:sp>
        <p:nvSpPr>
          <p:cNvPr id="20" name="四角形: 角を丸くする 19">
            <a:extLst>
              <a:ext uri="{FF2B5EF4-FFF2-40B4-BE49-F238E27FC236}">
                <a16:creationId xmlns:a16="http://schemas.microsoft.com/office/drawing/2014/main" id="{16762941-771A-053C-7069-9D2D1F06942F}"/>
              </a:ext>
            </a:extLst>
          </p:cNvPr>
          <p:cNvSpPr/>
          <p:nvPr/>
        </p:nvSpPr>
        <p:spPr>
          <a:xfrm>
            <a:off x="6316125" y="5924748"/>
            <a:ext cx="1989733" cy="589593"/>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３週目</a:t>
            </a:r>
          </a:p>
        </p:txBody>
      </p:sp>
      <p:sp>
        <p:nvSpPr>
          <p:cNvPr id="21" name="四角形: 角を丸くする 20">
            <a:extLst>
              <a:ext uri="{FF2B5EF4-FFF2-40B4-BE49-F238E27FC236}">
                <a16:creationId xmlns:a16="http://schemas.microsoft.com/office/drawing/2014/main" id="{E3DF1EA4-F953-3ECC-DFD9-AE02F8E16D07}"/>
              </a:ext>
            </a:extLst>
          </p:cNvPr>
          <p:cNvSpPr/>
          <p:nvPr/>
        </p:nvSpPr>
        <p:spPr>
          <a:xfrm>
            <a:off x="3998121" y="5924748"/>
            <a:ext cx="1989733" cy="589593"/>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２週目</a:t>
            </a:r>
          </a:p>
        </p:txBody>
      </p:sp>
      <p:sp>
        <p:nvSpPr>
          <p:cNvPr id="22" name="矢印: 右 21">
            <a:extLst>
              <a:ext uri="{FF2B5EF4-FFF2-40B4-BE49-F238E27FC236}">
                <a16:creationId xmlns:a16="http://schemas.microsoft.com/office/drawing/2014/main" id="{72CE6138-223A-6EDB-1013-6444D1249C28}"/>
              </a:ext>
            </a:extLst>
          </p:cNvPr>
          <p:cNvSpPr/>
          <p:nvPr/>
        </p:nvSpPr>
        <p:spPr>
          <a:xfrm>
            <a:off x="3569368" y="3320717"/>
            <a:ext cx="428752" cy="360947"/>
          </a:xfrm>
          <a:prstGeom prst="rightArrow">
            <a:avLst/>
          </a:prstGeom>
          <a:solidFill>
            <a:srgbClr val="F9C3E3"/>
          </a:solidFill>
          <a:ln>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w="22225">
                <a:solidFill>
                  <a:srgbClr val="FF99FF"/>
                </a:solidFill>
                <a:prstDash val="solid"/>
              </a:ln>
              <a:solidFill>
                <a:srgbClr val="54A021">
                  <a:lumMod val="40000"/>
                  <a:lumOff val="60000"/>
                </a:srgbClr>
              </a:solidFill>
              <a:effectLst/>
              <a:uLnTx/>
              <a:uFillTx/>
              <a:latin typeface="Trebuchet MS"/>
              <a:ea typeface="メイリオ" panose="020B0604030504040204" pitchFamily="50" charset="-128"/>
              <a:cs typeface="+mn-cs"/>
            </a:endParaRPr>
          </a:p>
        </p:txBody>
      </p:sp>
      <p:sp>
        <p:nvSpPr>
          <p:cNvPr id="23" name="矢印: 右 22">
            <a:extLst>
              <a:ext uri="{FF2B5EF4-FFF2-40B4-BE49-F238E27FC236}">
                <a16:creationId xmlns:a16="http://schemas.microsoft.com/office/drawing/2014/main" id="{5A169F44-4F87-0B21-9A7A-328EFFF75488}"/>
              </a:ext>
            </a:extLst>
          </p:cNvPr>
          <p:cNvSpPr/>
          <p:nvPr/>
        </p:nvSpPr>
        <p:spPr>
          <a:xfrm>
            <a:off x="5968633" y="3320716"/>
            <a:ext cx="428752" cy="360947"/>
          </a:xfrm>
          <a:prstGeom prst="rightArrow">
            <a:avLst/>
          </a:prstGeom>
          <a:solidFill>
            <a:srgbClr val="F9C3E3"/>
          </a:solidFill>
          <a:ln>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w="22225">
                <a:solidFill>
                  <a:srgbClr val="FF99FF"/>
                </a:solidFill>
                <a:prstDash val="solid"/>
              </a:ln>
              <a:solidFill>
                <a:srgbClr val="54A021">
                  <a:lumMod val="40000"/>
                  <a:lumOff val="60000"/>
                </a:srgbClr>
              </a:solidFill>
              <a:effectLst/>
              <a:uLnTx/>
              <a:uFillTx/>
              <a:latin typeface="Trebuchet MS"/>
              <a:ea typeface="メイリオ" panose="020B0604030504040204" pitchFamily="50" charset="-128"/>
              <a:cs typeface="+mn-cs"/>
            </a:endParaRPr>
          </a:p>
        </p:txBody>
      </p:sp>
      <p:sp>
        <p:nvSpPr>
          <p:cNvPr id="24" name="矢印: 右 23">
            <a:extLst>
              <a:ext uri="{FF2B5EF4-FFF2-40B4-BE49-F238E27FC236}">
                <a16:creationId xmlns:a16="http://schemas.microsoft.com/office/drawing/2014/main" id="{34AEA0D8-37C7-BE57-B720-025FF8EA5D83}"/>
              </a:ext>
            </a:extLst>
          </p:cNvPr>
          <p:cNvSpPr/>
          <p:nvPr/>
        </p:nvSpPr>
        <p:spPr>
          <a:xfrm>
            <a:off x="8305857" y="3262645"/>
            <a:ext cx="428752" cy="360947"/>
          </a:xfrm>
          <a:prstGeom prst="rightArrow">
            <a:avLst/>
          </a:prstGeom>
          <a:solidFill>
            <a:srgbClr val="F9C3E3"/>
          </a:solidFill>
          <a:ln>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w="22225">
                <a:solidFill>
                  <a:srgbClr val="FF99FF"/>
                </a:solidFill>
                <a:prstDash val="solid"/>
              </a:ln>
              <a:solidFill>
                <a:srgbClr val="54A021">
                  <a:lumMod val="40000"/>
                  <a:lumOff val="60000"/>
                </a:srgbClr>
              </a:solidFill>
              <a:effectLst/>
              <a:uLnTx/>
              <a:uFillTx/>
              <a:latin typeface="Trebuchet MS"/>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6CA3E365-869A-3672-98ED-FB7FB73C4C20}"/>
              </a:ext>
            </a:extLst>
          </p:cNvPr>
          <p:cNvSpPr/>
          <p:nvPr/>
        </p:nvSpPr>
        <p:spPr>
          <a:xfrm rot="1137004">
            <a:off x="4578194" y="2547632"/>
            <a:ext cx="260754" cy="12276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6" name="正方形/長方形 5">
            <a:extLst>
              <a:ext uri="{FF2B5EF4-FFF2-40B4-BE49-F238E27FC236}">
                <a16:creationId xmlns:a16="http://schemas.microsoft.com/office/drawing/2014/main" id="{EC8B0623-EC5B-DFA9-D962-F1FEBFAE2C17}"/>
              </a:ext>
            </a:extLst>
          </p:cNvPr>
          <p:cNvSpPr/>
          <p:nvPr/>
        </p:nvSpPr>
        <p:spPr>
          <a:xfrm rot="4265012">
            <a:off x="7234041" y="2416036"/>
            <a:ext cx="310549" cy="16333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7" name="正方形/長方形 6">
            <a:extLst>
              <a:ext uri="{FF2B5EF4-FFF2-40B4-BE49-F238E27FC236}">
                <a16:creationId xmlns:a16="http://schemas.microsoft.com/office/drawing/2014/main" id="{D0A74FD1-165D-416A-6851-5A2BFA573970}"/>
              </a:ext>
            </a:extLst>
          </p:cNvPr>
          <p:cNvSpPr/>
          <p:nvPr/>
        </p:nvSpPr>
        <p:spPr>
          <a:xfrm rot="20905936" flipV="1">
            <a:off x="8860375" y="2056451"/>
            <a:ext cx="350041" cy="22827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8" name="正方形/長方形 7">
            <a:extLst>
              <a:ext uri="{FF2B5EF4-FFF2-40B4-BE49-F238E27FC236}">
                <a16:creationId xmlns:a16="http://schemas.microsoft.com/office/drawing/2014/main" id="{E44D8EC0-E2ED-D690-C93F-D59C6F669AD3}"/>
              </a:ext>
            </a:extLst>
          </p:cNvPr>
          <p:cNvSpPr/>
          <p:nvPr/>
        </p:nvSpPr>
        <p:spPr>
          <a:xfrm rot="4265012">
            <a:off x="2814439" y="2928196"/>
            <a:ext cx="310549" cy="16333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4" name="吹き出し: 角を丸めた四角形 3">
            <a:extLst>
              <a:ext uri="{FF2B5EF4-FFF2-40B4-BE49-F238E27FC236}">
                <a16:creationId xmlns:a16="http://schemas.microsoft.com/office/drawing/2014/main" id="{C2423A71-EEEA-01C5-9D0F-1DDBD34354C2}"/>
              </a:ext>
            </a:extLst>
          </p:cNvPr>
          <p:cNvSpPr/>
          <p:nvPr/>
        </p:nvSpPr>
        <p:spPr>
          <a:xfrm>
            <a:off x="8886445" y="753614"/>
            <a:ext cx="3356711" cy="899327"/>
          </a:xfrm>
          <a:prstGeom prst="wedgeRoundRectCallout">
            <a:avLst>
              <a:gd name="adj1" fmla="val -33619"/>
              <a:gd name="adj2" fmla="val 8244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rebuchet MS"/>
                <a:ea typeface="メイリオ" panose="020B0604030504040204" pitchFamily="50" charset="-128"/>
                <a:cs typeface="+mn-cs"/>
              </a:rPr>
              <a:t>次はひとりでできるかな？</a:t>
            </a:r>
            <a:endParaRPr kumimoji="1" lang="en-US" altLang="ja-JP"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rebuchet MS"/>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rebuchet MS"/>
                <a:ea typeface="メイリオ" panose="020B0604030504040204" pitchFamily="50" charset="-128"/>
                <a:cs typeface="+mn-cs"/>
              </a:rPr>
              <a:t>居室でもできるかな？</a:t>
            </a:r>
          </a:p>
        </p:txBody>
      </p:sp>
      <p:sp>
        <p:nvSpPr>
          <p:cNvPr id="26" name="四角形: 角を丸くする 25">
            <a:extLst>
              <a:ext uri="{FF2B5EF4-FFF2-40B4-BE49-F238E27FC236}">
                <a16:creationId xmlns:a16="http://schemas.microsoft.com/office/drawing/2014/main" id="{ECC6A825-029F-EF55-BB81-45B623CD0A5D}"/>
              </a:ext>
            </a:extLst>
          </p:cNvPr>
          <p:cNvSpPr/>
          <p:nvPr/>
        </p:nvSpPr>
        <p:spPr>
          <a:xfrm>
            <a:off x="354107" y="1224459"/>
            <a:ext cx="5244260" cy="64234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rebuchet MS"/>
                <a:ea typeface="メイリオ" panose="020B0604030504040204" pitchFamily="50" charset="-128"/>
                <a:cs typeface="+mn-cs"/>
              </a:rPr>
              <a:t>４週間のリハビリ計画</a:t>
            </a:r>
          </a:p>
        </p:txBody>
      </p:sp>
      <p:sp>
        <p:nvSpPr>
          <p:cNvPr id="2" name="タイトル 1">
            <a:extLst>
              <a:ext uri="{FF2B5EF4-FFF2-40B4-BE49-F238E27FC236}">
                <a16:creationId xmlns:a16="http://schemas.microsoft.com/office/drawing/2014/main" id="{CEC08869-B037-C7A6-5DAA-FA35F32DBBE0}"/>
              </a:ext>
            </a:extLst>
          </p:cNvPr>
          <p:cNvSpPr>
            <a:spLocks noGrp="1"/>
          </p:cNvSpPr>
          <p:nvPr>
            <p:ph type="title"/>
          </p:nvPr>
        </p:nvSpPr>
        <p:spPr>
          <a:xfrm>
            <a:off x="2984249" y="250085"/>
            <a:ext cx="8596668" cy="634409"/>
          </a:xfrm>
        </p:spPr>
        <p:txBody>
          <a:bodyPr>
            <a:normAutofit fontScale="90000"/>
          </a:bodyPr>
          <a:lstStyle/>
          <a:p>
            <a:r>
              <a:rPr kumimoji="1" lang="en-US" altLang="ja-JP">
                <a:solidFill>
                  <a:schemeClr val="tx1"/>
                </a:solidFill>
                <a:latin typeface="HGP創英角ﾎﾟｯﾌﾟ体" panose="040B0A00000000000000" pitchFamily="50" charset="-128"/>
                <a:ea typeface="HGP創英角ﾎﾟｯﾌﾟ体" panose="040B0A00000000000000" pitchFamily="50" charset="-128"/>
              </a:rPr>
              <a:t>ADL/QOL</a:t>
            </a:r>
            <a:r>
              <a:rPr kumimoji="1" lang="ja-JP" altLang="en-US">
                <a:solidFill>
                  <a:schemeClr val="tx1"/>
                </a:solidFill>
                <a:latin typeface="HGP創英角ﾎﾟｯﾌﾟ体" panose="040B0A00000000000000" pitchFamily="50" charset="-128"/>
                <a:ea typeface="HGP創英角ﾎﾟｯﾌﾟ体" panose="040B0A00000000000000" pitchFamily="50" charset="-128"/>
              </a:rPr>
              <a:t>維持向上に向けた取り組み</a:t>
            </a:r>
          </a:p>
        </p:txBody>
      </p:sp>
      <p:sp>
        <p:nvSpPr>
          <p:cNvPr id="9" name="四角形: 角を丸くする 8">
            <a:extLst>
              <a:ext uri="{FF2B5EF4-FFF2-40B4-BE49-F238E27FC236}">
                <a16:creationId xmlns:a16="http://schemas.microsoft.com/office/drawing/2014/main" id="{57EA663A-8D59-9F6F-A95A-6C822A5CDDB9}"/>
              </a:ext>
            </a:extLst>
          </p:cNvPr>
          <p:cNvSpPr/>
          <p:nvPr/>
        </p:nvSpPr>
        <p:spPr>
          <a:xfrm>
            <a:off x="331861" y="187911"/>
            <a:ext cx="2425364" cy="75875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a:solidFill>
                  <a:srgbClr val="FF0000"/>
                </a:solidFill>
              </a:rPr>
              <a:t>感染終息期</a:t>
            </a:r>
          </a:p>
        </p:txBody>
      </p:sp>
    </p:spTree>
    <p:extLst>
      <p:ext uri="{BB962C8B-B14F-4D97-AF65-F5344CB8AC3E}">
        <p14:creationId xmlns:p14="http://schemas.microsoft.com/office/powerpoint/2010/main" val="14332265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169B7FB7-3ED2-3BFA-2D26-18B91A280EAC}"/>
              </a:ext>
            </a:extLst>
          </p:cNvPr>
          <p:cNvSpPr/>
          <p:nvPr/>
        </p:nvSpPr>
        <p:spPr>
          <a:xfrm>
            <a:off x="336479" y="187910"/>
            <a:ext cx="2120630" cy="75875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srgbClr val="FF0000"/>
                </a:solidFill>
                <a:effectLst/>
                <a:uLnTx/>
                <a:uFillTx/>
                <a:latin typeface="Trebuchet MS"/>
                <a:ea typeface="メイリオ" panose="020B0604030504040204" pitchFamily="50" charset="-128"/>
                <a:cs typeface="+mn-cs"/>
              </a:rPr>
              <a:t>平時</a:t>
            </a:r>
          </a:p>
        </p:txBody>
      </p:sp>
      <p:sp>
        <p:nvSpPr>
          <p:cNvPr id="10" name="タイトル 1">
            <a:extLst>
              <a:ext uri="{FF2B5EF4-FFF2-40B4-BE49-F238E27FC236}">
                <a16:creationId xmlns:a16="http://schemas.microsoft.com/office/drawing/2014/main" id="{1AF7BDC2-E280-3B6F-859A-3D980029257D}"/>
              </a:ext>
            </a:extLst>
          </p:cNvPr>
          <p:cNvSpPr txBox="1">
            <a:spLocks/>
          </p:cNvSpPr>
          <p:nvPr/>
        </p:nvSpPr>
        <p:spPr>
          <a:xfrm>
            <a:off x="60689" y="1420571"/>
            <a:ext cx="12330364" cy="5609021"/>
          </a:xfrm>
          <a:prstGeom prst="rect">
            <a:avLst/>
          </a:prstGeom>
        </p:spPr>
        <p:txBody>
          <a:bodyPr vert="horz" lIns="91440" tIns="45720" rIns="91440" bIns="45720" rtlCol="0" anchor="t">
            <a:normAutofit fontScale="52500" lnSpcReduction="20000"/>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Trebuchet MS"/>
                <a:ea typeface="メイリオ" panose="020B0604030504040204" pitchFamily="50" charset="-128"/>
                <a:cs typeface="+mj-cs"/>
              </a:rPr>
              <a:t>　</a:t>
            </a:r>
            <a:endParaRPr kumimoji="1" lang="en-US" altLang="ja-JP" sz="2800" b="1" i="0" u="none" strike="noStrike" kern="1200" cap="none" spc="0" normalizeH="0" baseline="0" noProof="0" dirty="0">
              <a:ln>
                <a:noFill/>
              </a:ln>
              <a:solidFill>
                <a:prstClr val="black"/>
              </a:solidFill>
              <a:effectLst/>
              <a:uLnTx/>
              <a:uFillTx/>
              <a:latin typeface="Trebuchet MS"/>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　</a:t>
            </a: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感染期こそ、新たな取り組みはできません！</a:t>
            </a: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lang="en-US" altLang="ja-JP" sz="4800" dirty="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　日ごろからの習慣化が大事！！　　</a:t>
            </a: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　　</a:t>
            </a: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　★自主的な活動、生活の中での「ながらリハビリ」を</a:t>
            </a:r>
            <a:r>
              <a:rPr kumimoji="1" lang="ja-JP" altLang="en-US" sz="4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習慣化！</a:t>
            </a:r>
            <a:br>
              <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b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　　　　　　　　　</a:t>
            </a:r>
            <a:br>
              <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b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　　　　　　　</a:t>
            </a: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　　　　　</a:t>
            </a:r>
            <a:r>
              <a:rPr kumimoji="1" lang="ja-JP" altLang="en-US" sz="4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本人の</a:t>
            </a:r>
            <a:r>
              <a:rPr kumimoji="1" lang="en-US" altLang="ja-JP" sz="4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ADL</a:t>
            </a:r>
            <a:r>
              <a:rPr kumimoji="1" lang="ja-JP" altLang="en-US" sz="4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能力の維持</a:t>
            </a:r>
            <a:br>
              <a:rPr kumimoji="1" lang="en-US" altLang="ja-JP" sz="4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b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4800" dirty="0">
                <a:solidFill>
                  <a:prstClr val="black"/>
                </a:solidFill>
                <a:latin typeface="メイリオ" panose="020B0604030504040204" pitchFamily="50" charset="-128"/>
                <a:ea typeface="メイリオ" panose="020B0604030504040204" pitchFamily="50" charset="-128"/>
              </a:rPr>
              <a:t>　</a:t>
            </a:r>
            <a:endParaRPr lang="en-US" altLang="ja-JP" sz="4800" dirty="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　★会話や活動の中で、</a:t>
            </a:r>
            <a:r>
              <a:rPr kumimoji="1" lang="ja-JP" altLang="en-US" sz="4800" b="1" i="0" u="none" strike="noStrike" kern="1200" cap="none" spc="0" normalizeH="0" baseline="0" noProof="0" dirty="0">
                <a:ln>
                  <a:noFill/>
                </a:ln>
                <a:solidFill>
                  <a:srgbClr val="FF0000"/>
                </a:solidFill>
                <a:effectLst/>
                <a:uLnTx/>
                <a:uFillTx/>
                <a:latin typeface="Trebuchet MS"/>
                <a:ea typeface="メイリオ" panose="020B0604030504040204" pitchFamily="50" charset="-128"/>
                <a:cs typeface="+mj-cs"/>
              </a:rPr>
              <a:t> </a:t>
            </a:r>
            <a:endParaRPr kumimoji="1" lang="en-US" altLang="ja-JP" sz="4800" b="1" i="0" u="none" strike="noStrike" kern="1200" cap="none" spc="0" normalizeH="0" baseline="0" noProof="0" dirty="0">
              <a:ln>
                <a:noFill/>
              </a:ln>
              <a:solidFill>
                <a:srgbClr val="FF0000"/>
              </a:solidFill>
              <a:effectLst/>
              <a:uLnTx/>
              <a:uFillTx/>
              <a:latin typeface="Trebuchet MS"/>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uLnTx/>
                <a:uFillTx/>
                <a:latin typeface="Trebuchet MS"/>
                <a:ea typeface="メイリオ" panose="020B0604030504040204" pitchFamily="50" charset="-128"/>
                <a:cs typeface="+mj-cs"/>
              </a:rPr>
              <a:t>　　</a:t>
            </a:r>
            <a:endParaRPr kumimoji="1" lang="en-US" altLang="ja-JP" sz="4800" b="1" i="0" u="none" strike="noStrike" kern="1200" cap="none" spc="0" normalizeH="0" baseline="0" noProof="0" dirty="0">
              <a:ln>
                <a:noFill/>
              </a:ln>
              <a:solidFill>
                <a:srgbClr val="FF0000"/>
              </a:solidFill>
              <a:effectLst/>
              <a:uLnTx/>
              <a:uFillTx/>
              <a:latin typeface="Trebuchet MS"/>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uLnTx/>
                <a:uFillTx/>
                <a:latin typeface="Trebuchet MS"/>
                <a:ea typeface="メイリオ" panose="020B0604030504040204" pitchFamily="50" charset="-128"/>
                <a:cs typeface="+mj-cs"/>
              </a:rPr>
              <a:t>　　「できるようになりたいこと」「やりたいこと」</a:t>
            </a: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をひきだし、</a:t>
            </a: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　　　</a:t>
            </a: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4800" dirty="0">
                <a:solidFill>
                  <a:prstClr val="black"/>
                </a:solidFill>
                <a:latin typeface="メイリオ" panose="020B0604030504040204" pitchFamily="50" charset="-128"/>
                <a:ea typeface="メイリオ" panose="020B0604030504040204" pitchFamily="50" charset="-128"/>
              </a:rPr>
              <a:t>　　　</a:t>
            </a: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単なる自主活動ではなく、</a:t>
            </a:r>
            <a:r>
              <a:rPr kumimoji="1" lang="ja-JP" altLang="en-US" sz="4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rPr>
              <a:t>その人らしい自主活動に</a:t>
            </a:r>
            <a:r>
              <a:rPr kumimoji="1" lang="ja-JP" alt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する。</a:t>
            </a:r>
            <a:endPar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　　</a:t>
            </a:r>
            <a:endParaRPr kumimoji="1" lang="ja-JP" altLang="en-US" sz="2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j-cs"/>
            </a:endParaRPr>
          </a:p>
        </p:txBody>
      </p:sp>
      <p:sp>
        <p:nvSpPr>
          <p:cNvPr id="11" name="矢印: 下 10">
            <a:extLst>
              <a:ext uri="{FF2B5EF4-FFF2-40B4-BE49-F238E27FC236}">
                <a16:creationId xmlns:a16="http://schemas.microsoft.com/office/drawing/2014/main" id="{24A19F9B-062E-82A8-498D-20A6A54C4C0C}"/>
              </a:ext>
            </a:extLst>
          </p:cNvPr>
          <p:cNvSpPr/>
          <p:nvPr/>
        </p:nvSpPr>
        <p:spPr>
          <a:xfrm>
            <a:off x="2457109" y="3286222"/>
            <a:ext cx="1620707" cy="395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16" name="十字形 15">
            <a:extLst>
              <a:ext uri="{FF2B5EF4-FFF2-40B4-BE49-F238E27FC236}">
                <a16:creationId xmlns:a16="http://schemas.microsoft.com/office/drawing/2014/main" id="{BD3C966B-A2E4-7F1D-7D11-9044F2713131}"/>
              </a:ext>
            </a:extLst>
          </p:cNvPr>
          <p:cNvSpPr/>
          <p:nvPr/>
        </p:nvSpPr>
        <p:spPr>
          <a:xfrm>
            <a:off x="2900408" y="4253854"/>
            <a:ext cx="734108" cy="537049"/>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2" name="吹き出し: 角を丸めた四角形 1">
            <a:extLst>
              <a:ext uri="{FF2B5EF4-FFF2-40B4-BE49-F238E27FC236}">
                <a16:creationId xmlns:a16="http://schemas.microsoft.com/office/drawing/2014/main" id="{B9B247B6-B197-65D8-BE86-CE5221E54831}"/>
              </a:ext>
            </a:extLst>
          </p:cNvPr>
          <p:cNvSpPr/>
          <p:nvPr/>
        </p:nvSpPr>
        <p:spPr>
          <a:xfrm>
            <a:off x="6096000" y="3508230"/>
            <a:ext cx="5484917" cy="1619833"/>
          </a:xfrm>
          <a:prstGeom prst="wedgeRoundRectCallout">
            <a:avLst>
              <a:gd name="adj1" fmla="val -71978"/>
              <a:gd name="adj2" fmla="val -5076"/>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srgbClr val="FF0000"/>
                </a:solidFill>
                <a:effectLst/>
                <a:uLnTx/>
                <a:uFillTx/>
                <a:latin typeface="Trebuchet MS"/>
                <a:ea typeface="メイリオ" panose="020B0604030504040204" pitchFamily="50" charset="-128"/>
                <a:cs typeface="+mn-cs"/>
              </a:rPr>
              <a:t>「日常生活活動（</a:t>
            </a:r>
            <a:r>
              <a:rPr kumimoji="0" lang="en-US" altLang="ja-JP" sz="2800" b="1" i="0" u="none" strike="noStrike" kern="1200" cap="none" spc="0" normalizeH="0" baseline="0" noProof="0">
                <a:ln>
                  <a:noFill/>
                </a:ln>
                <a:solidFill>
                  <a:srgbClr val="FF0000"/>
                </a:solidFill>
                <a:effectLst/>
                <a:uLnTx/>
                <a:uFillTx/>
                <a:latin typeface="Trebuchet MS"/>
                <a:ea typeface="メイリオ" panose="020B0604030504040204" pitchFamily="50" charset="-128"/>
                <a:cs typeface="+mn-cs"/>
              </a:rPr>
              <a:t>ADL</a:t>
            </a:r>
            <a:r>
              <a:rPr kumimoji="0" lang="ja-JP" altLang="en-US" sz="2800" b="1" i="0" u="none" strike="noStrike" kern="1200" cap="none" spc="0" normalizeH="0" baseline="0" noProof="0">
                <a:ln>
                  <a:noFill/>
                </a:ln>
                <a:solidFill>
                  <a:srgbClr val="FF0000"/>
                </a:solidFill>
                <a:effectLst/>
                <a:uLnTx/>
                <a:uFillTx/>
                <a:latin typeface="Trebuchet MS"/>
                <a:ea typeface="メイリオ" panose="020B0604030504040204" pitchFamily="50" charset="-128"/>
                <a:cs typeface="+mn-cs"/>
              </a:rPr>
              <a:t>）」</a:t>
            </a:r>
            <a:r>
              <a:rPr kumimoji="0" lang="ja-JP" altLang="en-US"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に</a:t>
            </a:r>
            <a:endParaRPr kumimoji="0" lang="en-US" altLang="ja-JP"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FF0000"/>
                </a:solidFill>
                <a:effectLst/>
                <a:uLnTx/>
                <a:uFillTx/>
                <a:latin typeface="Trebuchet MS"/>
                <a:ea typeface="メイリオ" panose="020B0604030504040204" pitchFamily="50" charset="-128"/>
                <a:cs typeface="+mn-cs"/>
              </a:rPr>
              <a:t>「本人の意思・想い」</a:t>
            </a:r>
            <a:r>
              <a:rPr kumimoji="0" lang="ja-JP" altLang="en-US"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を</a:t>
            </a:r>
            <a:endParaRPr kumimoji="0" lang="en-US" altLang="ja-JP"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800" b="1">
                <a:solidFill>
                  <a:prstClr val="black"/>
                </a:solidFill>
                <a:latin typeface="Trebuchet MS"/>
                <a:ea typeface="メイリオ" panose="020B0604030504040204" pitchFamily="50" charset="-128"/>
              </a:rPr>
              <a:t>　　　　　</a:t>
            </a:r>
            <a:r>
              <a:rPr kumimoji="0" lang="ja-JP" altLang="en-US"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プラス！</a:t>
            </a:r>
            <a:endParaRPr kumimoji="1" lang="ja-JP" altLang="en-US" sz="2800" b="0" i="0" u="none" strike="noStrike" kern="1200" cap="none" spc="0" normalizeH="0" baseline="0" noProof="0">
              <a:ln>
                <a:noFill/>
              </a:ln>
              <a:solidFill>
                <a:prstClr val="white"/>
              </a:solidFill>
              <a:effectLst/>
              <a:uLnTx/>
              <a:uFillTx/>
              <a:latin typeface="Trebuchet MS"/>
              <a:ea typeface="メイリオ" panose="020B0604030504040204" pitchFamily="50" charset="-128"/>
              <a:cs typeface="+mn-cs"/>
            </a:endParaRPr>
          </a:p>
        </p:txBody>
      </p:sp>
      <p:sp>
        <p:nvSpPr>
          <p:cNvPr id="8" name="タイトル 1">
            <a:extLst>
              <a:ext uri="{FF2B5EF4-FFF2-40B4-BE49-F238E27FC236}">
                <a16:creationId xmlns:a16="http://schemas.microsoft.com/office/drawing/2014/main" id="{B1C09513-F78E-387F-F362-E21175C3B776}"/>
              </a:ext>
            </a:extLst>
          </p:cNvPr>
          <p:cNvSpPr>
            <a:spLocks noGrp="1"/>
          </p:cNvSpPr>
          <p:nvPr>
            <p:ph type="title"/>
          </p:nvPr>
        </p:nvSpPr>
        <p:spPr>
          <a:xfrm>
            <a:off x="2984249" y="250085"/>
            <a:ext cx="8596668" cy="634409"/>
          </a:xfrm>
        </p:spPr>
        <p:txBody>
          <a:bodyPr>
            <a:normAutofit fontScale="90000"/>
          </a:bodyPr>
          <a:lstStyle/>
          <a:p>
            <a:r>
              <a:rPr kumimoji="1" lang="en-US" altLang="ja-JP">
                <a:solidFill>
                  <a:schemeClr val="tx1"/>
                </a:solidFill>
                <a:latin typeface="HGP創英角ﾎﾟｯﾌﾟ体" panose="040B0A00000000000000" pitchFamily="50" charset="-128"/>
                <a:ea typeface="HGP創英角ﾎﾟｯﾌﾟ体" panose="040B0A00000000000000" pitchFamily="50" charset="-128"/>
              </a:rPr>
              <a:t>ADL/QOL</a:t>
            </a:r>
            <a:r>
              <a:rPr kumimoji="1" lang="ja-JP" altLang="en-US">
                <a:solidFill>
                  <a:schemeClr val="tx1"/>
                </a:solidFill>
                <a:latin typeface="HGP創英角ﾎﾟｯﾌﾟ体" panose="040B0A00000000000000" pitchFamily="50" charset="-128"/>
                <a:ea typeface="HGP創英角ﾎﾟｯﾌﾟ体" panose="040B0A00000000000000" pitchFamily="50" charset="-128"/>
              </a:rPr>
              <a:t>維持向上に向けた取り組み</a:t>
            </a:r>
          </a:p>
        </p:txBody>
      </p:sp>
    </p:spTree>
    <p:extLst>
      <p:ext uri="{BB962C8B-B14F-4D97-AF65-F5344CB8AC3E}">
        <p14:creationId xmlns:p14="http://schemas.microsoft.com/office/powerpoint/2010/main" val="3944616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93DED129-42E5-45DD-46EE-2E71CD57A7EB}"/>
              </a:ext>
            </a:extLst>
          </p:cNvPr>
          <p:cNvSpPr>
            <a:spLocks noGrp="1"/>
          </p:cNvSpPr>
          <p:nvPr>
            <p:ph type="title"/>
          </p:nvPr>
        </p:nvSpPr>
        <p:spPr>
          <a:xfrm>
            <a:off x="2769027" y="216041"/>
            <a:ext cx="8596312" cy="1320800"/>
          </a:xfrm>
        </p:spPr>
        <p:txBody>
          <a:bodyPr>
            <a:normAutofit/>
          </a:bodyPr>
          <a:lstStyle/>
          <a:p>
            <a:r>
              <a:rPr kumimoji="1" lang="en-US" altLang="ja-JP">
                <a:solidFill>
                  <a:schemeClr val="tx1"/>
                </a:solidFill>
                <a:latin typeface="HGP創英角ﾎﾟｯﾌﾟ体" panose="040B0A00000000000000" pitchFamily="50" charset="-128"/>
                <a:ea typeface="HGP創英角ﾎﾟｯﾌﾟ体" panose="040B0A00000000000000" pitchFamily="50" charset="-128"/>
              </a:rPr>
              <a:t>ADL/QOL</a:t>
            </a:r>
            <a:r>
              <a:rPr kumimoji="1" lang="ja-JP" altLang="en-US">
                <a:solidFill>
                  <a:schemeClr val="tx1"/>
                </a:solidFill>
                <a:latin typeface="HGP創英角ﾎﾟｯﾌﾟ体" panose="040B0A00000000000000" pitchFamily="50" charset="-128"/>
                <a:ea typeface="HGP創英角ﾎﾟｯﾌﾟ体" panose="040B0A00000000000000" pitchFamily="50" charset="-128"/>
              </a:rPr>
              <a:t>維持向上に向けた取り組み</a:t>
            </a:r>
          </a:p>
        </p:txBody>
      </p:sp>
      <p:sp>
        <p:nvSpPr>
          <p:cNvPr id="3" name="コンテンツ プレースホルダー 2"/>
          <p:cNvSpPr>
            <a:spLocks noGrp="1"/>
          </p:cNvSpPr>
          <p:nvPr>
            <p:ph idx="1"/>
          </p:nvPr>
        </p:nvSpPr>
        <p:spPr>
          <a:xfrm>
            <a:off x="-24974" y="6660991"/>
            <a:ext cx="11390313" cy="3999835"/>
          </a:xfrm>
        </p:spPr>
        <p:txBody>
          <a:bodyPr>
            <a:noAutofit/>
          </a:bodyPr>
          <a:lstStyle/>
          <a:p>
            <a:pPr marL="0" indent="0">
              <a:buNone/>
            </a:pPr>
            <a:r>
              <a:rPr lang="ja-JP" altLang="en-US" sz="2000" b="1"/>
              <a:t>　</a:t>
            </a:r>
            <a:endParaRPr lang="en-US" altLang="ja-JP" sz="2000" b="1">
              <a:solidFill>
                <a:srgbClr val="FF0000"/>
              </a:solidFill>
            </a:endParaRPr>
          </a:p>
          <a:p>
            <a:pPr marL="0" indent="0">
              <a:buNone/>
            </a:pPr>
            <a:r>
              <a:rPr lang="ja-JP" altLang="en-US" sz="2000"/>
              <a:t>　　　　　　　</a:t>
            </a:r>
            <a:endParaRPr lang="en-US" altLang="ja-JP" sz="2000"/>
          </a:p>
        </p:txBody>
      </p:sp>
      <p:sp>
        <p:nvSpPr>
          <p:cNvPr id="5" name="四角形: 角を丸くする 4">
            <a:extLst>
              <a:ext uri="{FF2B5EF4-FFF2-40B4-BE49-F238E27FC236}">
                <a16:creationId xmlns:a16="http://schemas.microsoft.com/office/drawing/2014/main" id="{169B7FB7-3ED2-3BFA-2D26-18B91A280EAC}"/>
              </a:ext>
            </a:extLst>
          </p:cNvPr>
          <p:cNvSpPr/>
          <p:nvPr/>
        </p:nvSpPr>
        <p:spPr>
          <a:xfrm>
            <a:off x="224512" y="104183"/>
            <a:ext cx="2120630" cy="75875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FF0000"/>
                </a:solidFill>
              </a:rPr>
              <a:t>平時・日常版</a:t>
            </a:r>
          </a:p>
        </p:txBody>
      </p:sp>
      <p:sp>
        <p:nvSpPr>
          <p:cNvPr id="8" name="四角形: 角を丸くする 7">
            <a:extLst>
              <a:ext uri="{FF2B5EF4-FFF2-40B4-BE49-F238E27FC236}">
                <a16:creationId xmlns:a16="http://schemas.microsoft.com/office/drawing/2014/main" id="{D99797C6-59DD-C71B-4B0C-37188126DB68}"/>
              </a:ext>
            </a:extLst>
          </p:cNvPr>
          <p:cNvSpPr/>
          <p:nvPr/>
        </p:nvSpPr>
        <p:spPr>
          <a:xfrm>
            <a:off x="3996422" y="4269277"/>
            <a:ext cx="8090213" cy="242352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altLang="ja-JP" sz="3200" b="1" dirty="0">
                <a:solidFill>
                  <a:srgbClr val="FF0000"/>
                </a:solidFill>
              </a:rPr>
              <a:t>【</a:t>
            </a:r>
            <a:r>
              <a:rPr lang="ja-JP" altLang="en-US" sz="3200" b="1" dirty="0">
                <a:solidFill>
                  <a:srgbClr val="FF0000"/>
                </a:solidFill>
              </a:rPr>
              <a:t>感染期バージョン</a:t>
            </a:r>
            <a:r>
              <a:rPr lang="en-US" altLang="ja-JP" sz="3200" b="1" dirty="0">
                <a:solidFill>
                  <a:srgbClr val="FF0000"/>
                </a:solidFill>
              </a:rPr>
              <a:t>】</a:t>
            </a:r>
            <a:r>
              <a:rPr lang="ja-JP" altLang="en-US" sz="3200" b="1" dirty="0">
                <a:solidFill>
                  <a:srgbClr val="FF0000"/>
                </a:solidFill>
              </a:rPr>
              <a:t>　</a:t>
            </a:r>
            <a:r>
              <a:rPr lang="ja-JP" altLang="en-US" sz="2400" dirty="0">
                <a:solidFill>
                  <a:schemeClr val="tx1"/>
                </a:solidFill>
              </a:rPr>
              <a:t>生活が制限されたとき</a:t>
            </a:r>
            <a:endParaRPr lang="en-US" altLang="ja-JP" sz="2400" dirty="0">
              <a:solidFill>
                <a:schemeClr val="tx1"/>
              </a:solidFill>
            </a:endParaRPr>
          </a:p>
          <a:p>
            <a:pPr marL="0" indent="0">
              <a:buNone/>
            </a:pPr>
            <a:r>
              <a:rPr lang="ja-JP" altLang="en-US" sz="2400" dirty="0">
                <a:solidFill>
                  <a:schemeClr val="tx1"/>
                </a:solidFill>
              </a:rPr>
              <a:t>　⇒継続できる　➡そのために必要なものは？</a:t>
            </a:r>
            <a:endParaRPr lang="en-US" altLang="ja-JP" sz="2400" dirty="0">
              <a:solidFill>
                <a:schemeClr val="tx1"/>
              </a:solidFill>
            </a:endParaRPr>
          </a:p>
          <a:p>
            <a:pPr marL="0" indent="0">
              <a:buNone/>
            </a:pPr>
            <a:r>
              <a:rPr lang="ja-JP" altLang="en-US" sz="2400" dirty="0">
                <a:solidFill>
                  <a:schemeClr val="tx1"/>
                </a:solidFill>
              </a:rPr>
              <a:t>　⇒継続できない➡代わりにできる（したい）ことは？</a:t>
            </a:r>
            <a:endParaRPr lang="en-US" altLang="ja-JP" sz="2400" dirty="0">
              <a:solidFill>
                <a:schemeClr val="tx1"/>
              </a:solidFill>
            </a:endParaRPr>
          </a:p>
          <a:p>
            <a:pPr marL="0" indent="0">
              <a:buNone/>
            </a:pPr>
            <a:r>
              <a:rPr lang="ja-JP" altLang="en-US" sz="3200" dirty="0">
                <a:solidFill>
                  <a:schemeClr val="tx1"/>
                </a:solidFill>
              </a:rPr>
              <a:t>　　　　　　　　　何がしたい？</a:t>
            </a:r>
            <a:endParaRPr kumimoji="1" lang="ja-JP" altLang="en-US" sz="3200" dirty="0">
              <a:solidFill>
                <a:schemeClr val="tx1"/>
              </a:solidFill>
            </a:endParaRPr>
          </a:p>
        </p:txBody>
      </p:sp>
      <p:sp>
        <p:nvSpPr>
          <p:cNvPr id="10" name="タイトル 1">
            <a:extLst>
              <a:ext uri="{FF2B5EF4-FFF2-40B4-BE49-F238E27FC236}">
                <a16:creationId xmlns:a16="http://schemas.microsoft.com/office/drawing/2014/main" id="{1AF7BDC2-E280-3B6F-859A-3D980029257D}"/>
              </a:ext>
            </a:extLst>
          </p:cNvPr>
          <p:cNvSpPr txBox="1">
            <a:spLocks/>
          </p:cNvSpPr>
          <p:nvPr/>
        </p:nvSpPr>
        <p:spPr>
          <a:xfrm>
            <a:off x="-394627" y="876441"/>
            <a:ext cx="12710452" cy="6524376"/>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b="1" dirty="0">
                <a:solidFill>
                  <a:schemeClr val="tx1"/>
                </a:solidFill>
              </a:rPr>
              <a:t>　</a:t>
            </a:r>
            <a:endParaRPr lang="en-US" altLang="ja-JP" sz="2400" b="1" dirty="0">
              <a:solidFill>
                <a:schemeClr val="tx1"/>
              </a:solidFill>
              <a:latin typeface="+mj-ea"/>
            </a:endParaRPr>
          </a:p>
          <a:p>
            <a:r>
              <a:rPr lang="ja-JP" altLang="en-US" sz="2400" b="1" dirty="0">
                <a:solidFill>
                  <a:schemeClr val="tx1"/>
                </a:solidFill>
                <a:latin typeface="+mj-ea"/>
              </a:rPr>
              <a:t>　　</a:t>
            </a:r>
            <a:r>
              <a:rPr lang="ja-JP" altLang="en-US" sz="3300" b="1" dirty="0">
                <a:solidFill>
                  <a:srgbClr val="FF0000"/>
                </a:solidFill>
                <a:latin typeface="+mj-ea"/>
              </a:rPr>
              <a:t>その人らしい自主活動を日常生活に取り入れる</a:t>
            </a:r>
            <a:endParaRPr lang="en-US" altLang="ja-JP" sz="3300" b="1" dirty="0">
              <a:solidFill>
                <a:srgbClr val="FF0000"/>
              </a:solidFill>
              <a:latin typeface="+mj-ea"/>
            </a:endParaRPr>
          </a:p>
          <a:p>
            <a:r>
              <a:rPr lang="ja-JP" altLang="en-US" sz="3300" b="1" dirty="0">
                <a:solidFill>
                  <a:srgbClr val="FF0000"/>
                </a:solidFill>
                <a:latin typeface="+mj-ea"/>
              </a:rPr>
              <a:t>　</a:t>
            </a:r>
            <a:r>
              <a:rPr lang="ja-JP" altLang="en-US" sz="3300" dirty="0">
                <a:solidFill>
                  <a:schemeClr val="tx1"/>
                </a:solidFill>
                <a:latin typeface="+mj-ea"/>
              </a:rPr>
              <a:t>・環境設定：自分で何気なくできる活動、環境の設定</a:t>
            </a:r>
            <a:endParaRPr lang="en-US" altLang="ja-JP" sz="3300" dirty="0">
              <a:solidFill>
                <a:schemeClr val="tx1"/>
              </a:solidFill>
              <a:latin typeface="+mj-ea"/>
            </a:endParaRPr>
          </a:p>
          <a:p>
            <a:r>
              <a:rPr lang="ja-JP" altLang="en-US" sz="3300" dirty="0">
                <a:solidFill>
                  <a:schemeClr val="tx1"/>
                </a:solidFill>
                <a:latin typeface="+mj-ea"/>
              </a:rPr>
              <a:t>　・本人・職員・家族が一緒に動作を覚え一緒に動く</a:t>
            </a:r>
            <a:endParaRPr lang="en-US" altLang="ja-JP" sz="3300" dirty="0">
              <a:solidFill>
                <a:schemeClr val="tx1"/>
              </a:solidFill>
              <a:latin typeface="+mj-ea"/>
            </a:endParaRPr>
          </a:p>
          <a:p>
            <a:r>
              <a:rPr lang="ja-JP" altLang="en-US" sz="3300" dirty="0">
                <a:solidFill>
                  <a:schemeClr val="tx1"/>
                </a:solidFill>
                <a:latin typeface="+mj-ea"/>
              </a:rPr>
              <a:t>　・写真等を用いてやりたいことを見える化</a:t>
            </a:r>
            <a:endParaRPr lang="en-US" altLang="ja-JP" sz="3300" dirty="0">
              <a:solidFill>
                <a:schemeClr val="tx1"/>
              </a:solidFill>
              <a:latin typeface="+mj-ea"/>
            </a:endParaRPr>
          </a:p>
          <a:p>
            <a:r>
              <a:rPr lang="ja-JP" altLang="en-US" sz="3300" dirty="0">
                <a:solidFill>
                  <a:schemeClr val="tx1"/>
                </a:solidFill>
                <a:latin typeface="+mj-ea"/>
              </a:rPr>
              <a:t>　・繰り返し練習➡活動動作獲得➡生活の場に移行（習慣化）</a:t>
            </a:r>
            <a:endParaRPr lang="en-US" altLang="ja-JP" sz="3300" dirty="0">
              <a:solidFill>
                <a:schemeClr val="tx1"/>
              </a:solidFill>
              <a:latin typeface="+mj-ea"/>
            </a:endParaRPr>
          </a:p>
          <a:p>
            <a:r>
              <a:rPr lang="ja-JP" altLang="en-US" sz="3300" dirty="0">
                <a:solidFill>
                  <a:schemeClr val="tx1"/>
                </a:solidFill>
                <a:latin typeface="+mj-ea"/>
              </a:rPr>
              <a:t>　　　　　　</a:t>
            </a:r>
            <a:r>
              <a:rPr lang="ja-JP" altLang="en-US" sz="3700" dirty="0">
                <a:solidFill>
                  <a:schemeClr val="tx1"/>
                </a:solidFill>
                <a:latin typeface="+mj-ea"/>
              </a:rPr>
              <a:t>　　　　</a:t>
            </a:r>
            <a:r>
              <a:rPr lang="ja-JP" altLang="en-US" sz="3300" b="1" dirty="0">
                <a:solidFill>
                  <a:srgbClr val="FF0000"/>
                </a:solidFill>
                <a:latin typeface="+mj-ea"/>
              </a:rPr>
              <a:t>　</a:t>
            </a:r>
            <a:endParaRPr lang="en-US" altLang="ja-JP" sz="3300" b="1" dirty="0">
              <a:solidFill>
                <a:srgbClr val="FF0000"/>
              </a:solidFill>
              <a:latin typeface="+mj-ea"/>
            </a:endParaRPr>
          </a:p>
          <a:p>
            <a:r>
              <a:rPr lang="ja-JP" altLang="en-US" sz="3300" b="1" dirty="0">
                <a:solidFill>
                  <a:srgbClr val="FF0000"/>
                </a:solidFill>
                <a:latin typeface="+mj-ea"/>
              </a:rPr>
              <a:t>　　　達成感</a:t>
            </a:r>
            <a:endParaRPr lang="en-US" altLang="ja-JP" sz="3300" b="1" dirty="0">
              <a:solidFill>
                <a:srgbClr val="FF0000"/>
              </a:solidFill>
              <a:latin typeface="+mj-ea"/>
            </a:endParaRPr>
          </a:p>
          <a:p>
            <a:r>
              <a:rPr lang="ja-JP" altLang="en-US" sz="3300" b="1" dirty="0">
                <a:solidFill>
                  <a:srgbClr val="FF0000"/>
                </a:solidFill>
                <a:latin typeface="+mj-ea"/>
              </a:rPr>
              <a:t>　　　生活の充実感</a:t>
            </a:r>
            <a:endParaRPr lang="en-US" altLang="ja-JP" sz="3300" b="1" dirty="0">
              <a:solidFill>
                <a:srgbClr val="FF0000"/>
              </a:solidFill>
              <a:latin typeface="+mj-ea"/>
            </a:endParaRPr>
          </a:p>
          <a:p>
            <a:r>
              <a:rPr lang="ja-JP" altLang="en-US" sz="3300" b="1" dirty="0">
                <a:solidFill>
                  <a:srgbClr val="FF0000"/>
                </a:solidFill>
                <a:latin typeface="+mj-ea"/>
              </a:rPr>
              <a:t>　　　意欲向上</a:t>
            </a:r>
            <a:r>
              <a:rPr lang="ja-JP" altLang="en-US" sz="2400" dirty="0">
                <a:solidFill>
                  <a:schemeClr val="tx1"/>
                </a:solidFill>
                <a:latin typeface="+mj-ea"/>
              </a:rPr>
              <a:t>　　</a:t>
            </a:r>
            <a:endParaRPr lang="en-US" altLang="ja-JP" sz="2400" dirty="0">
              <a:solidFill>
                <a:schemeClr val="tx1"/>
              </a:solidFill>
              <a:latin typeface="+mj-ea"/>
            </a:endParaRPr>
          </a:p>
          <a:p>
            <a:r>
              <a:rPr lang="ja-JP" altLang="en-US" sz="2400" b="1" dirty="0">
                <a:solidFill>
                  <a:schemeClr val="tx1"/>
                </a:solidFill>
                <a:latin typeface="+mj-ea"/>
              </a:rPr>
              <a:t>　　　</a:t>
            </a:r>
            <a:endParaRPr lang="ja-JP" altLang="en-US" sz="2400" b="1" dirty="0">
              <a:solidFill>
                <a:srgbClr val="FF0000"/>
              </a:solidFill>
              <a:latin typeface="+mj-ea"/>
            </a:endParaRPr>
          </a:p>
        </p:txBody>
      </p:sp>
      <p:sp>
        <p:nvSpPr>
          <p:cNvPr id="7" name="矢印: 右 6">
            <a:extLst>
              <a:ext uri="{FF2B5EF4-FFF2-40B4-BE49-F238E27FC236}">
                <a16:creationId xmlns:a16="http://schemas.microsoft.com/office/drawing/2014/main" id="{EFF9719B-2422-0772-31CF-A2C0D092E65D}"/>
              </a:ext>
            </a:extLst>
          </p:cNvPr>
          <p:cNvSpPr/>
          <p:nvPr/>
        </p:nvSpPr>
        <p:spPr>
          <a:xfrm rot="5400000">
            <a:off x="7476543" y="3105708"/>
            <a:ext cx="429211" cy="1792183"/>
          </a:xfrm>
          <a:prstGeom prst="rightArrow">
            <a:avLst>
              <a:gd name="adj1" fmla="val 50000"/>
              <a:gd name="adj2" fmla="val 4570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solidFill>
                <a:schemeClr val="accent4"/>
              </a:solidFill>
              <a:highlight>
                <a:srgbClr val="FF0000"/>
              </a:highlight>
              <a:latin typeface="BIZ UDPゴシック" panose="020B0400000000000000" pitchFamily="50" charset="-128"/>
              <a:ea typeface="BIZ UDPゴシック" panose="020B0400000000000000" pitchFamily="50" charset="-128"/>
            </a:endParaRPr>
          </a:p>
        </p:txBody>
      </p:sp>
      <p:sp>
        <p:nvSpPr>
          <p:cNvPr id="2" name="楕円 1">
            <a:extLst>
              <a:ext uri="{FF2B5EF4-FFF2-40B4-BE49-F238E27FC236}">
                <a16:creationId xmlns:a16="http://schemas.microsoft.com/office/drawing/2014/main" id="{6C5C592C-7BB9-7D20-2365-CC85D427380D}"/>
              </a:ext>
            </a:extLst>
          </p:cNvPr>
          <p:cNvSpPr/>
          <p:nvPr/>
        </p:nvSpPr>
        <p:spPr>
          <a:xfrm>
            <a:off x="0" y="3943069"/>
            <a:ext cx="3669753" cy="21259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789520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DB12B5-995C-3E0B-8FCF-3501D388EC0F}"/>
              </a:ext>
            </a:extLst>
          </p:cNvPr>
          <p:cNvSpPr>
            <a:spLocks noGrp="1"/>
          </p:cNvSpPr>
          <p:nvPr>
            <p:ph type="title"/>
          </p:nvPr>
        </p:nvSpPr>
        <p:spPr>
          <a:xfrm>
            <a:off x="638145" y="230778"/>
            <a:ext cx="8596668" cy="1320800"/>
          </a:xfrm>
        </p:spPr>
        <p:txBody>
          <a:bodyPr/>
          <a:lstStyle/>
          <a:p>
            <a:pPr algn="ctr"/>
            <a:r>
              <a:rPr kumimoji="1" lang="ja-JP" altLang="en-US">
                <a:latin typeface="メイリオ" panose="020B0604030504040204" pitchFamily="50" charset="-128"/>
                <a:ea typeface="メイリオ" panose="020B0604030504040204" pitchFamily="50" charset="-128"/>
              </a:rPr>
              <a:t>感染拡大期のその他の問題</a:t>
            </a:r>
          </a:p>
        </p:txBody>
      </p:sp>
      <p:sp>
        <p:nvSpPr>
          <p:cNvPr id="3" name="テキスト ボックス 2">
            <a:extLst>
              <a:ext uri="{FF2B5EF4-FFF2-40B4-BE49-F238E27FC236}">
                <a16:creationId xmlns:a16="http://schemas.microsoft.com/office/drawing/2014/main" id="{19399E23-2667-A135-F796-5EC23C400FB5}"/>
              </a:ext>
            </a:extLst>
          </p:cNvPr>
          <p:cNvSpPr txBox="1"/>
          <p:nvPr/>
        </p:nvSpPr>
        <p:spPr>
          <a:xfrm>
            <a:off x="466531" y="891178"/>
            <a:ext cx="11481064" cy="503214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自分の担当ユニットや職種での専従になる</a:t>
            </a:r>
            <a:endParaRPr lang="en-US" altLang="ja-JP" sz="2400">
              <a:latin typeface="メイリオ" panose="020B0604030504040204" pitchFamily="50" charset="-128"/>
              <a:ea typeface="メイリオ" panose="020B0604030504040204" pitchFamily="50" charset="-128"/>
            </a:endParaRPr>
          </a:p>
          <a:p>
            <a:pPr marL="457200" indent="-457200">
              <a:lnSpc>
                <a:spcPct val="150000"/>
              </a:lnSpc>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職員同士の交流制限。食事場所が離れる、黙食。併設施設とはさらに交流不可</a:t>
            </a:r>
            <a:endParaRPr kumimoji="1" lang="en-US" altLang="ja-JP" sz="2400">
              <a:latin typeface="メイリオ" panose="020B0604030504040204" pitchFamily="50" charset="-128"/>
              <a:ea typeface="メイリオ" panose="020B0604030504040204" pitchFamily="50" charset="-128"/>
            </a:endParaRPr>
          </a:p>
          <a:p>
            <a:pPr marL="457200" indent="-457200">
              <a:lnSpc>
                <a:spcPct val="150000"/>
              </a:lnSpc>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兼務している専門職（</a:t>
            </a:r>
            <a:r>
              <a:rPr kumimoji="1" lang="en-US" altLang="ja-JP" sz="2400">
                <a:latin typeface="メイリオ" panose="020B0604030504040204" pitchFamily="50" charset="-128"/>
                <a:ea typeface="メイリオ" panose="020B0604030504040204" pitchFamily="50" charset="-128"/>
              </a:rPr>
              <a:t>PT,OT</a:t>
            </a:r>
            <a:r>
              <a:rPr kumimoji="1" lang="ja-JP" altLang="en-US" sz="2400">
                <a:latin typeface="メイリオ" panose="020B0604030504040204" pitchFamily="50" charset="-128"/>
                <a:ea typeface="メイリオ" panose="020B0604030504040204" pitchFamily="50" charset="-128"/>
              </a:rPr>
              <a:t>など）がこなくなる</a:t>
            </a:r>
            <a:endParaRPr kumimoji="1" lang="en-US" altLang="ja-JP" sz="2400">
              <a:latin typeface="メイリオ" panose="020B0604030504040204" pitchFamily="50" charset="-128"/>
              <a:ea typeface="メイリオ" panose="020B0604030504040204" pitchFamily="50" charset="-128"/>
            </a:endParaRPr>
          </a:p>
          <a:p>
            <a:pPr marL="457200" indent="-457200">
              <a:lnSpc>
                <a:spcPct val="150000"/>
              </a:lnSpc>
              <a:buFont typeface="Arial" panose="020B0604020202020204" pitchFamily="34" charset="0"/>
              <a:buChar char="•"/>
            </a:pPr>
            <a:r>
              <a:rPr lang="ja-JP" altLang="en-US" sz="2400"/>
              <a:t>疲労し、感染対策や</a:t>
            </a:r>
            <a:r>
              <a:rPr lang="en-US" altLang="ja-JP" sz="2400"/>
              <a:t>ADL</a:t>
            </a:r>
            <a:r>
              <a:rPr lang="ja-JP" altLang="en-US" sz="2400"/>
              <a:t>維持を考えるどころじゃなくなる・・</a:t>
            </a:r>
            <a:endParaRPr kumimoji="1" lang="ja-JP" altLang="en-US" sz="2400" b="1">
              <a:solidFill>
                <a:schemeClr val="tx1"/>
              </a:solidFill>
            </a:endParaRPr>
          </a:p>
          <a:p>
            <a:pPr>
              <a:lnSpc>
                <a:spcPct val="150000"/>
              </a:lnSpc>
            </a:pPr>
            <a:endParaRPr kumimoji="1" lang="en-US" altLang="ja-JP" sz="2400">
              <a:latin typeface="メイリオ" panose="020B0604030504040204" pitchFamily="50" charset="-128"/>
              <a:ea typeface="メイリオ" panose="020B0604030504040204" pitchFamily="50" charset="-128"/>
            </a:endParaRPr>
          </a:p>
          <a:p>
            <a:pPr>
              <a:lnSpc>
                <a:spcPct val="150000"/>
              </a:lnSpc>
            </a:pPr>
            <a:r>
              <a:rPr kumimoji="1" lang="ja-JP" altLang="en-US" sz="2400">
                <a:latin typeface="メイリオ" panose="020B0604030504040204" pitchFamily="50" charset="-128"/>
                <a:ea typeface="メイリオ" panose="020B0604030504040204" pitchFamily="50" charset="-128"/>
              </a:rPr>
              <a:t>　　</a:t>
            </a:r>
            <a:endParaRPr kumimoji="1" lang="en-US" altLang="ja-JP" sz="2400">
              <a:latin typeface="メイリオ" panose="020B0604030504040204" pitchFamily="50" charset="-128"/>
              <a:ea typeface="メイリオ" panose="020B0604030504040204" pitchFamily="50" charset="-128"/>
            </a:endParaRPr>
          </a:p>
          <a:p>
            <a:pPr>
              <a:lnSpc>
                <a:spcPct val="150000"/>
              </a:lnSpc>
            </a:pPr>
            <a:r>
              <a:rPr kumimoji="1" lang="ja-JP" altLang="en-US" sz="2400">
                <a:latin typeface="メイリオ" panose="020B0604030504040204" pitchFamily="50" charset="-128"/>
                <a:ea typeface="メイリオ" panose="020B0604030504040204" pitchFamily="50" charset="-128"/>
              </a:rPr>
              <a:t>　　メールやチャットなどで他者、専門職の意見をもらう　　</a:t>
            </a:r>
            <a:endParaRPr kumimoji="1" lang="en-US" altLang="ja-JP" sz="2400">
              <a:latin typeface="メイリオ" panose="020B0604030504040204" pitchFamily="50" charset="-128"/>
              <a:ea typeface="メイリオ" panose="020B0604030504040204" pitchFamily="50" charset="-128"/>
            </a:endParaRPr>
          </a:p>
          <a:p>
            <a:pPr>
              <a:lnSpc>
                <a:spcPct val="150000"/>
              </a:lnSpc>
            </a:pPr>
            <a:r>
              <a:rPr kumimoji="1" lang="ja-JP" altLang="en-US" sz="2400">
                <a:latin typeface="メイリオ" panose="020B0604030504040204" pitchFamily="50" charset="-128"/>
                <a:ea typeface="メイリオ" panose="020B0604030504040204" pitchFamily="50" charset="-128"/>
              </a:rPr>
              <a:t>　　メール会議など、接触しない方法で交流！</a:t>
            </a:r>
            <a:endParaRPr kumimoji="1" lang="en-US" altLang="ja-JP" sz="2400">
              <a:latin typeface="メイリオ" panose="020B0604030504040204" pitchFamily="50" charset="-128"/>
              <a:ea typeface="メイリオ" panose="020B0604030504040204" pitchFamily="50" charset="-128"/>
            </a:endParaRPr>
          </a:p>
          <a:p>
            <a:pPr>
              <a:lnSpc>
                <a:spcPct val="150000"/>
              </a:lnSpc>
            </a:pPr>
            <a:r>
              <a:rPr kumimoji="1" lang="ja-JP" altLang="en-US" sz="2400">
                <a:latin typeface="メイリオ" panose="020B0604030504040204" pitchFamily="50" charset="-128"/>
                <a:ea typeface="メイリオ" panose="020B0604030504040204" pitchFamily="50" charset="-128"/>
              </a:rPr>
              <a:t>　　　　　　　　　　　</a:t>
            </a:r>
            <a:endParaRPr kumimoji="1" lang="en-US" altLang="ja-JP" sz="2400">
              <a:latin typeface="メイリオ" panose="020B0604030504040204" pitchFamily="50" charset="-128"/>
              <a:ea typeface="メイリオ" panose="020B0604030504040204" pitchFamily="50" charset="-128"/>
            </a:endParaRPr>
          </a:p>
        </p:txBody>
      </p:sp>
      <p:sp>
        <p:nvSpPr>
          <p:cNvPr id="5" name="矢印: 下 4">
            <a:extLst>
              <a:ext uri="{FF2B5EF4-FFF2-40B4-BE49-F238E27FC236}">
                <a16:creationId xmlns:a16="http://schemas.microsoft.com/office/drawing/2014/main" id="{8CF8CDBF-54BD-6722-5F84-2092BA4EA1B0}"/>
              </a:ext>
            </a:extLst>
          </p:cNvPr>
          <p:cNvSpPr/>
          <p:nvPr/>
        </p:nvSpPr>
        <p:spPr>
          <a:xfrm>
            <a:off x="3922664" y="3437109"/>
            <a:ext cx="1158240" cy="648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吹き出し: 角を丸めた四角形 6">
            <a:extLst>
              <a:ext uri="{FF2B5EF4-FFF2-40B4-BE49-F238E27FC236}">
                <a16:creationId xmlns:a16="http://schemas.microsoft.com/office/drawing/2014/main" id="{D3C69A2B-29DC-0EBB-5409-AE8A87BB92AD}"/>
              </a:ext>
            </a:extLst>
          </p:cNvPr>
          <p:cNvSpPr/>
          <p:nvPr/>
        </p:nvSpPr>
        <p:spPr>
          <a:xfrm>
            <a:off x="843418" y="3466968"/>
            <a:ext cx="2349814" cy="588523"/>
          </a:xfrm>
          <a:prstGeom prst="wedgeRoundRectCallout">
            <a:avLst>
              <a:gd name="adj1" fmla="val 59479"/>
              <a:gd name="adj2" fmla="val 4731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ひとりじゃない！</a:t>
            </a:r>
            <a:endParaRPr kumimoji="1" lang="ja-JP" altLang="en-US">
              <a:ln w="0"/>
              <a:solidFill>
                <a:schemeClr val="tx1"/>
              </a:solidFill>
              <a:effectLst>
                <a:outerShdw blurRad="38100" dist="19050" dir="2700000" algn="tl" rotWithShape="0">
                  <a:schemeClr val="dk1">
                    <a:alpha val="40000"/>
                  </a:schemeClr>
                </a:outerShdw>
              </a:effectLst>
            </a:endParaRPr>
          </a:p>
        </p:txBody>
      </p:sp>
      <p:sp>
        <p:nvSpPr>
          <p:cNvPr id="9" name="雲 8">
            <a:extLst>
              <a:ext uri="{FF2B5EF4-FFF2-40B4-BE49-F238E27FC236}">
                <a16:creationId xmlns:a16="http://schemas.microsoft.com/office/drawing/2014/main" id="{B89250B4-06CD-CA19-E030-6978ECAD2B2B}"/>
              </a:ext>
            </a:extLst>
          </p:cNvPr>
          <p:cNvSpPr/>
          <p:nvPr/>
        </p:nvSpPr>
        <p:spPr>
          <a:xfrm>
            <a:off x="-82709" y="5403151"/>
            <a:ext cx="9168985" cy="1454849"/>
          </a:xfrm>
          <a:prstGeom prst="cloud">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rgbClr val="FF0000"/>
                </a:solidFill>
              </a:rPr>
              <a:t>職員の元気を</a:t>
            </a:r>
            <a:r>
              <a:rPr kumimoji="1" lang="ja-JP" altLang="en-US" sz="2800" b="1">
                <a:solidFill>
                  <a:schemeClr val="tx1"/>
                </a:solidFill>
              </a:rPr>
              <a:t>大切に！</a:t>
            </a:r>
            <a:endParaRPr kumimoji="1" lang="en-US" altLang="ja-JP" sz="2800" b="1">
              <a:solidFill>
                <a:schemeClr val="tx1"/>
              </a:solidFill>
            </a:endParaRPr>
          </a:p>
          <a:p>
            <a:pPr marL="0" indent="0" algn="ctr">
              <a:buNone/>
            </a:pPr>
            <a:r>
              <a:rPr lang="ja-JP" altLang="en-US" sz="2800">
                <a:solidFill>
                  <a:srgbClr val="FF0000"/>
                </a:solidFill>
              </a:rPr>
              <a:t>オンライン抽選会、お楽しみ食　等</a:t>
            </a:r>
            <a:endParaRPr lang="en-US" altLang="ja-JP" sz="2800">
              <a:solidFill>
                <a:srgbClr val="FF0000"/>
              </a:solidFill>
            </a:endParaRPr>
          </a:p>
        </p:txBody>
      </p:sp>
      <p:pic>
        <p:nvPicPr>
          <p:cNvPr id="10" name="図 9">
            <a:extLst>
              <a:ext uri="{FF2B5EF4-FFF2-40B4-BE49-F238E27FC236}">
                <a16:creationId xmlns:a16="http://schemas.microsoft.com/office/drawing/2014/main" id="{A9322D17-B43C-534B-8164-C7F51CFDD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4813" y="4757372"/>
            <a:ext cx="2712782" cy="2034587"/>
          </a:xfrm>
          <a:prstGeom prst="rect">
            <a:avLst/>
          </a:prstGeom>
        </p:spPr>
      </p:pic>
      <p:sp>
        <p:nvSpPr>
          <p:cNvPr id="11" name="吹き出し: 円形 10">
            <a:extLst>
              <a:ext uri="{FF2B5EF4-FFF2-40B4-BE49-F238E27FC236}">
                <a16:creationId xmlns:a16="http://schemas.microsoft.com/office/drawing/2014/main" id="{096EF26A-0C55-2ADD-BB87-3AC5C55AEAEC}"/>
              </a:ext>
            </a:extLst>
          </p:cNvPr>
          <p:cNvSpPr/>
          <p:nvPr/>
        </p:nvSpPr>
        <p:spPr>
          <a:xfrm>
            <a:off x="9168985" y="3784757"/>
            <a:ext cx="3023015" cy="966865"/>
          </a:xfrm>
          <a:prstGeom prst="wedgeEllipseCallout">
            <a:avLst>
              <a:gd name="adj1" fmla="val 35389"/>
              <a:gd name="adj2" fmla="val 2427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a:latin typeface="HGSｺﾞｼｯｸM" panose="020B0600000000000000" pitchFamily="50" charset="-128"/>
                <a:ea typeface="HGSｺﾞｼｯｸM" panose="020B0600000000000000" pitchFamily="50" charset="-128"/>
              </a:rPr>
              <a:t>「感染症に</a:t>
            </a:r>
            <a:r>
              <a:rPr kumimoji="1" lang="ja-JP" altLang="en-US">
                <a:latin typeface="HGSｺﾞｼｯｸM" panose="020B0600000000000000" pitchFamily="50" charset="-128"/>
                <a:ea typeface="HGSｺﾞｼｯｸM" panose="020B0600000000000000" pitchFamily="50" charset="-128"/>
              </a:rPr>
              <a:t>負けるな特別食！！」</a:t>
            </a:r>
          </a:p>
        </p:txBody>
      </p:sp>
    </p:spTree>
    <p:extLst>
      <p:ext uri="{BB962C8B-B14F-4D97-AF65-F5344CB8AC3E}">
        <p14:creationId xmlns:p14="http://schemas.microsoft.com/office/powerpoint/2010/main" val="2592131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7957E1-974A-4938-A8B7-4834A90B67DE}"/>
              </a:ext>
            </a:extLst>
          </p:cNvPr>
          <p:cNvSpPr>
            <a:spLocks noGrp="1"/>
          </p:cNvSpPr>
          <p:nvPr>
            <p:ph type="title"/>
          </p:nvPr>
        </p:nvSpPr>
        <p:spPr>
          <a:xfrm>
            <a:off x="801278" y="287098"/>
            <a:ext cx="9451725" cy="1791084"/>
          </a:xfrm>
        </p:spPr>
        <p:txBody>
          <a:bodyPr>
            <a:normAutofit fontScale="90000"/>
          </a:bodyPr>
          <a:lstStyle/>
          <a:p>
            <a:pPr algn="ctr"/>
            <a:r>
              <a:rPr lang="ja-JP" altLang="en-US" sz="4000">
                <a:latin typeface="BIZ UDPゴシック" panose="020B0400000000000000" pitchFamily="50" charset="-128"/>
                <a:ea typeface="BIZ UDPゴシック" panose="020B0400000000000000" pitchFamily="50" charset="-128"/>
              </a:rPr>
              <a:t>事例を通して一連の流れを考えましょう</a:t>
            </a:r>
            <a:br>
              <a:rPr lang="en-US" altLang="ja-JP" sz="4000">
                <a:latin typeface="BIZ UDPゴシック" panose="020B0400000000000000" pitchFamily="50" charset="-128"/>
                <a:ea typeface="BIZ UDPゴシック" panose="020B0400000000000000" pitchFamily="50" charset="-128"/>
              </a:rPr>
            </a:br>
            <a:br>
              <a:rPr lang="en-US" altLang="ja-JP" sz="4000">
                <a:latin typeface="BIZ UDPゴシック" panose="020B0400000000000000" pitchFamily="50" charset="-128"/>
                <a:ea typeface="BIZ UDPゴシック" panose="020B0400000000000000" pitchFamily="50" charset="-128"/>
              </a:rPr>
            </a:br>
            <a:r>
              <a:rPr lang="ja-JP" altLang="en-US" sz="4400" b="1">
                <a:solidFill>
                  <a:srgbClr val="FF0000"/>
                </a:solidFill>
              </a:rPr>
              <a:t>職員が「コロナ陽性」になった場合</a:t>
            </a:r>
            <a:endParaRPr lang="ja-JP" altLang="en-US" sz="4000">
              <a:solidFill>
                <a:srgbClr val="FF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A856BF77-39DE-40B3-8727-69834DBF8E63}"/>
              </a:ext>
            </a:extLst>
          </p:cNvPr>
          <p:cNvSpPr>
            <a:spLocks noGrp="1"/>
          </p:cNvSpPr>
          <p:nvPr>
            <p:ph type="sldNum" sz="quarter" idx="12"/>
          </p:nvPr>
        </p:nvSpPr>
        <p:spPr/>
        <p:txBody>
          <a:bodyPr/>
          <a:lstStyle/>
          <a:p>
            <a:fld id="{AEA97E42-CDB2-4647-ABED-1CCC9FBCDBEC}" type="slidenum">
              <a:rPr kumimoji="1" lang="ja-JP" altLang="en-US" smtClean="0"/>
              <a:pPr/>
              <a:t>7</a:t>
            </a:fld>
            <a:endParaRPr kumimoji="1" lang="ja-JP" altLang="en-US"/>
          </a:p>
        </p:txBody>
      </p:sp>
      <p:sp>
        <p:nvSpPr>
          <p:cNvPr id="8" name="星: 10 pt 7">
            <a:extLst>
              <a:ext uri="{FF2B5EF4-FFF2-40B4-BE49-F238E27FC236}">
                <a16:creationId xmlns:a16="http://schemas.microsoft.com/office/drawing/2014/main" id="{BD1F1690-2B74-419C-B2C5-A221A18409EE}"/>
              </a:ext>
            </a:extLst>
          </p:cNvPr>
          <p:cNvSpPr/>
          <p:nvPr/>
        </p:nvSpPr>
        <p:spPr>
          <a:xfrm>
            <a:off x="417922" y="2303911"/>
            <a:ext cx="11774078" cy="4404701"/>
          </a:xfrm>
          <a:prstGeom prst="star10">
            <a:avLst>
              <a:gd name="adj" fmla="val 43817"/>
              <a:gd name="hf" fmla="val 105146"/>
            </a:avLst>
          </a:prstGeom>
        </p:spPr>
        <p:style>
          <a:lnRef idx="1">
            <a:schemeClr val="accent2"/>
          </a:lnRef>
          <a:fillRef idx="2">
            <a:schemeClr val="accent2"/>
          </a:fillRef>
          <a:effectRef idx="1">
            <a:schemeClr val="accent2"/>
          </a:effectRef>
          <a:fontRef idx="minor">
            <a:schemeClr val="dk1"/>
          </a:fontRef>
        </p:style>
        <p:txBody>
          <a:bodyPr rtlCol="0" anchor="ctr"/>
          <a:lstStyle/>
          <a:p>
            <a:r>
              <a:rPr kumimoji="1" lang="ja-JP" altLang="en-US" sz="3600" b="1">
                <a:solidFill>
                  <a:srgbClr val="FF0000"/>
                </a:solidFill>
                <a:latin typeface="BIZ UDPゴシック" panose="020B0400000000000000" pitchFamily="50" charset="-128"/>
                <a:ea typeface="BIZ UDPゴシック" panose="020B0400000000000000" pitchFamily="50" charset="-128"/>
              </a:rPr>
              <a:t>１０月６日</a:t>
            </a:r>
            <a:endParaRPr kumimoji="1" lang="en-US" altLang="ja-JP" sz="3600" b="1">
              <a:solidFill>
                <a:srgbClr val="FF0000"/>
              </a:solidFill>
              <a:latin typeface="BIZ UDPゴシック" panose="020B0400000000000000" pitchFamily="50" charset="-128"/>
              <a:ea typeface="BIZ UDPゴシック" panose="020B0400000000000000" pitchFamily="50" charset="-128"/>
            </a:endParaRPr>
          </a:p>
          <a:p>
            <a:endParaRPr kumimoji="1" lang="en-US" altLang="ja-JP" sz="3600" b="1">
              <a:solidFill>
                <a:srgbClr val="FF0000"/>
              </a:solidFill>
              <a:latin typeface="BIZ UDPゴシック" panose="020B0400000000000000" pitchFamily="50" charset="-128"/>
              <a:ea typeface="BIZ UDPゴシック" panose="020B0400000000000000" pitchFamily="50" charset="-128"/>
            </a:endParaRPr>
          </a:p>
          <a:p>
            <a:r>
              <a:rPr lang="ja-JP" altLang="en-US" sz="3600">
                <a:latin typeface="BIZ UDPゴシック" panose="020B0400000000000000" pitchFamily="50" charset="-128"/>
                <a:ea typeface="BIZ UDPゴシック" panose="020B0400000000000000" pitchFamily="50" charset="-128"/>
              </a:rPr>
              <a:t>職員</a:t>
            </a:r>
            <a:r>
              <a:rPr kumimoji="1" lang="ja-JP" altLang="en-US" sz="3600">
                <a:latin typeface="BIZ UDPゴシック" panose="020B0400000000000000" pitchFamily="50" charset="-128"/>
                <a:ea typeface="BIZ UDPゴシック" panose="020B0400000000000000" pitchFamily="50" charset="-128"/>
              </a:rPr>
              <a:t>（サザエさん）が明け方から熱発！</a:t>
            </a:r>
            <a:endParaRPr kumimoji="1" lang="en-US" altLang="ja-JP" sz="3600">
              <a:latin typeface="BIZ UDPゴシック" panose="020B0400000000000000" pitchFamily="50" charset="-128"/>
              <a:ea typeface="BIZ UDPゴシック" panose="020B0400000000000000" pitchFamily="50" charset="-128"/>
            </a:endParaRPr>
          </a:p>
          <a:p>
            <a:r>
              <a:rPr lang="ja-JP" altLang="en-US" sz="3600">
                <a:latin typeface="BIZ UDPゴシック" panose="020B0400000000000000" pitchFamily="50" charset="-128"/>
                <a:ea typeface="BIZ UDPゴシック" panose="020B0400000000000000" pitchFamily="50" charset="-128"/>
              </a:rPr>
              <a:t>検査の</a:t>
            </a:r>
            <a:r>
              <a:rPr kumimoji="1" lang="ja-JP" altLang="en-US" sz="3600">
                <a:latin typeface="BIZ UDPゴシック" panose="020B0400000000000000" pitchFamily="50" charset="-128"/>
                <a:ea typeface="BIZ UDPゴシック" panose="020B0400000000000000" pitchFamily="50" charset="-128"/>
              </a:rPr>
              <a:t>結果、</a:t>
            </a:r>
            <a:r>
              <a:rPr kumimoji="1" lang="ja-JP" altLang="en-US" sz="3600">
                <a:solidFill>
                  <a:srgbClr val="FF0000"/>
                </a:solidFill>
                <a:latin typeface="BIZ UDPゴシック" panose="020B0400000000000000" pitchFamily="50" charset="-128"/>
                <a:ea typeface="BIZ UDPゴシック" panose="020B0400000000000000" pitchFamily="50" charset="-128"/>
              </a:rPr>
              <a:t>「コロナ陽性」</a:t>
            </a:r>
            <a:r>
              <a:rPr kumimoji="1" lang="ja-JP" altLang="en-US" sz="3600">
                <a:latin typeface="BIZ UDPゴシック" panose="020B0400000000000000" pitchFamily="50" charset="-128"/>
                <a:ea typeface="BIZ UDPゴシック" panose="020B0400000000000000" pitchFamily="50" charset="-128"/>
              </a:rPr>
              <a:t>が判明！！</a:t>
            </a:r>
            <a:endParaRPr kumimoji="1" lang="en-US" altLang="ja-JP" sz="360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81696019"/>
      </p:ext>
    </p:extLst>
  </p:cSld>
  <p:clrMapOvr>
    <a:masterClrMapping/>
  </p:clrMapOvr>
  <mc:AlternateContent xmlns:mc="http://schemas.openxmlformats.org/markup-compatibility/2006" xmlns:p14="http://schemas.microsoft.com/office/powerpoint/2010/main">
    <mc:Choice Requires="p14">
      <p:transition spd="slow" p14:dur="2000" advTm="15583"/>
    </mc:Choice>
    <mc:Fallback xmlns="">
      <p:transition spd="slow" advTm="15583"/>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000898" y="906820"/>
            <a:ext cx="8509892" cy="5661248"/>
          </a:xfrm>
        </p:spPr>
        <p:txBody>
          <a:bodyPr>
            <a:normAutofit fontScale="92500"/>
          </a:bodyPr>
          <a:lstStyle/>
          <a:p>
            <a:r>
              <a:rPr lang="ja-JP" altLang="en-US" sz="3600"/>
              <a:t>感染対策委員会等の設置</a:t>
            </a:r>
            <a:endParaRPr lang="en-US" altLang="ja-JP" sz="3600"/>
          </a:p>
          <a:p>
            <a:r>
              <a:rPr lang="ja-JP" altLang="en-US" sz="3600"/>
              <a:t>手洗い徹底（一処置一手洗いの徹底）</a:t>
            </a:r>
            <a:endParaRPr lang="en-US" altLang="ja-JP" sz="3600"/>
          </a:p>
          <a:p>
            <a:r>
              <a:rPr lang="ja-JP" altLang="en-US" sz="3600"/>
              <a:t>マスク着用</a:t>
            </a:r>
            <a:endParaRPr lang="en-US" altLang="ja-JP" sz="3600"/>
          </a:p>
          <a:p>
            <a:r>
              <a:rPr lang="ja-JP" altLang="en-US" sz="3600"/>
              <a:t>環境消毒</a:t>
            </a:r>
            <a:r>
              <a:rPr lang="ja-JP" altLang="en-US" sz="2800"/>
              <a:t>（イスの背もたれ、机、手すり等）</a:t>
            </a:r>
            <a:endParaRPr lang="en-US" altLang="ja-JP" sz="2800"/>
          </a:p>
          <a:p>
            <a:r>
              <a:rPr lang="ja-JP" altLang="en-US" sz="3600"/>
              <a:t>職員の健康観察、早期受診、自宅療養</a:t>
            </a:r>
            <a:endParaRPr lang="en-US" altLang="ja-JP" sz="3600"/>
          </a:p>
          <a:p>
            <a:r>
              <a:rPr lang="ja-JP" altLang="en-US" sz="3600"/>
              <a:t>施設内掲示</a:t>
            </a:r>
            <a:endParaRPr lang="en-US" altLang="ja-JP" sz="3600"/>
          </a:p>
          <a:p>
            <a:r>
              <a:rPr lang="ja-JP" altLang="en-US" sz="3600"/>
              <a:t>面会制限、ショートステイ受け入れ中止</a:t>
            </a:r>
            <a:endParaRPr lang="en-US" altLang="ja-JP" sz="3600"/>
          </a:p>
          <a:p>
            <a:r>
              <a:rPr lang="ja-JP" altLang="en-US" sz="3600"/>
              <a:t>嘱託医への報告、相談</a:t>
            </a:r>
            <a:endParaRPr lang="en-US" altLang="ja-JP" sz="3600"/>
          </a:p>
          <a:p>
            <a:r>
              <a:rPr lang="ja-JP" altLang="en-US" sz="3600"/>
              <a:t>イベントや他施設との交流を中止</a:t>
            </a:r>
            <a:endParaRPr lang="en-US" altLang="ja-JP" sz="3600"/>
          </a:p>
          <a:p>
            <a:endParaRPr kumimoji="1" lang="ja-JP" altLang="en-US"/>
          </a:p>
        </p:txBody>
      </p:sp>
      <p:sp>
        <p:nvSpPr>
          <p:cNvPr id="5" name="タイトル 1">
            <a:extLst>
              <a:ext uri="{FF2B5EF4-FFF2-40B4-BE49-F238E27FC236}">
                <a16:creationId xmlns:a16="http://schemas.microsoft.com/office/drawing/2014/main" id="{75893A84-A1F8-4210-996C-8AF9F292377E}"/>
              </a:ext>
            </a:extLst>
          </p:cNvPr>
          <p:cNvSpPr txBox="1">
            <a:spLocks/>
          </p:cNvSpPr>
          <p:nvPr/>
        </p:nvSpPr>
        <p:spPr>
          <a:xfrm>
            <a:off x="1524000" y="0"/>
            <a:ext cx="9143998" cy="628470"/>
          </a:xfrm>
          <a:prstGeom prst="rect">
            <a:avLst/>
          </a:prstGeom>
          <a:solidFill>
            <a:schemeClr val="accent1">
              <a:lumMod val="75000"/>
            </a:schemeClr>
          </a:solidFill>
          <a:ln>
            <a:solidFill>
              <a:schemeClr val="accent1">
                <a:lumMod val="60000"/>
                <a:lumOff val="40000"/>
              </a:schemeClr>
            </a:solidFill>
          </a:ln>
        </p:spPr>
        <p:txBody>
          <a:bodyPr anchor="ctr"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3600" b="1">
                <a:solidFill>
                  <a:schemeClr val="bg1"/>
                </a:solidFill>
                <a:latin typeface="BIZ UDPゴシック" panose="020B0400000000000000" pitchFamily="50" charset="-128"/>
                <a:ea typeface="BIZ UDPゴシック" panose="020B0400000000000000" pitchFamily="50" charset="-128"/>
              </a:rPr>
              <a:t>施設内の感染症対策について</a:t>
            </a:r>
            <a:endParaRPr lang="en-US" altLang="ja-JP" sz="3600" b="1">
              <a:solidFill>
                <a:schemeClr val="bg1"/>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96800654-EA6E-5F22-6637-B9BFC7210E85}"/>
              </a:ext>
            </a:extLst>
          </p:cNvPr>
          <p:cNvSpPr/>
          <p:nvPr/>
        </p:nvSpPr>
        <p:spPr>
          <a:xfrm>
            <a:off x="1028700" y="3043238"/>
            <a:ext cx="10248900" cy="352483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accent4"/>
                </a:solidFill>
              </a:rPr>
              <a:t>施設・病院クラスター対策の手引き</a:t>
            </a:r>
            <a:endParaRPr kumimoji="1" lang="en-US" altLang="ja-JP" sz="3200" b="1" dirty="0">
              <a:solidFill>
                <a:schemeClr val="accent4"/>
              </a:solidFill>
            </a:endParaRPr>
          </a:p>
          <a:p>
            <a:pPr algn="ctr"/>
            <a:r>
              <a:rPr kumimoji="1" lang="ja-JP" altLang="en-US" sz="3200" b="1" dirty="0">
                <a:solidFill>
                  <a:schemeClr val="accent4"/>
                </a:solidFill>
              </a:rPr>
              <a:t>保育施設における感染症集団発生時対応の手引き</a:t>
            </a:r>
            <a:endParaRPr kumimoji="1" lang="en-US" altLang="ja-JP" sz="3200" b="1" dirty="0">
              <a:solidFill>
                <a:schemeClr val="accent4"/>
              </a:solidFill>
            </a:endParaRPr>
          </a:p>
          <a:p>
            <a:pPr algn="ctr"/>
            <a:r>
              <a:rPr lang="ja-JP" altLang="en-US" sz="2800" dirty="0">
                <a:solidFill>
                  <a:schemeClr val="tx1"/>
                </a:solidFill>
                <a:hlinkClick r:id="rId3">
                  <a:extLst>
                    <a:ext uri="{A12FA001-AC4F-418D-AE19-62706E023703}">
                      <ahyp:hlinkClr xmlns:ahyp="http://schemas.microsoft.com/office/drawing/2018/hyperlinkcolor" val="tx"/>
                    </a:ext>
                  </a:extLst>
                </a:hlinkClick>
              </a:rPr>
              <a:t>感染症集団発生時の報告 </a:t>
            </a:r>
            <a:r>
              <a:rPr lang="en-US" altLang="ja-JP" sz="2800" dirty="0">
                <a:solidFill>
                  <a:schemeClr val="tx1"/>
                </a:solidFill>
                <a:hlinkClick r:id="rId3">
                  <a:extLst>
                    <a:ext uri="{A12FA001-AC4F-418D-AE19-62706E023703}">
                      <ahyp:hlinkClr xmlns:ahyp="http://schemas.microsoft.com/office/drawing/2018/hyperlinkcolor" val="tx"/>
                    </a:ext>
                  </a:extLst>
                </a:hlinkClick>
              </a:rPr>
              <a:t>| </a:t>
            </a:r>
            <a:r>
              <a:rPr lang="ja-JP" altLang="en-US" sz="2800" dirty="0">
                <a:solidFill>
                  <a:schemeClr val="tx1"/>
                </a:solidFill>
                <a:hlinkClick r:id="rId3">
                  <a:extLst>
                    <a:ext uri="{A12FA001-AC4F-418D-AE19-62706E023703}">
                      <ahyp:hlinkClr xmlns:ahyp="http://schemas.microsoft.com/office/drawing/2018/hyperlinkcolor" val="tx"/>
                    </a:ext>
                  </a:extLst>
                </a:hlinkClick>
              </a:rPr>
              <a:t>福井県ホームページ</a:t>
            </a:r>
            <a:r>
              <a:rPr kumimoji="1" lang="en-US" altLang="ja-JP" sz="2800" b="1" dirty="0">
                <a:solidFill>
                  <a:schemeClr val="tx1"/>
                </a:solidFill>
              </a:rPr>
              <a:t>URL:https://www.pref.fukui.lg.jp/doc/sakai-hwc/welfare/houkokuyousiki.html</a:t>
            </a:r>
            <a:endParaRPr kumimoji="1" lang="ja-JP" altLang="en-US" sz="2800" b="1" dirty="0">
              <a:solidFill>
                <a:schemeClr val="tx1"/>
              </a:solidFill>
            </a:endParaRPr>
          </a:p>
        </p:txBody>
      </p:sp>
    </p:spTree>
    <p:extLst>
      <p:ext uri="{BB962C8B-B14F-4D97-AF65-F5344CB8AC3E}">
        <p14:creationId xmlns:p14="http://schemas.microsoft.com/office/powerpoint/2010/main" val="19644822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3"/>
          <p:cNvSpPr>
            <a:spLocks noGrp="1"/>
          </p:cNvSpPr>
          <p:nvPr>
            <p:ph idx="1"/>
          </p:nvPr>
        </p:nvSpPr>
        <p:spPr>
          <a:xfrm>
            <a:off x="640903" y="942237"/>
            <a:ext cx="8579296" cy="1143001"/>
          </a:xfrm>
        </p:spPr>
        <p:txBody>
          <a:bodyPr>
            <a:noAutofit/>
          </a:bodyPr>
          <a:lstStyle/>
          <a:p>
            <a:pPr marL="0" indent="0">
              <a:buNone/>
            </a:pPr>
            <a:r>
              <a:rPr lang="ja-JP" altLang="en-US" sz="2800" b="1">
                <a:latin typeface="ＭＳ Ｐゴシック" panose="020B0600070205080204" pitchFamily="50" charset="-128"/>
                <a:ea typeface="ＭＳ Ｐゴシック" panose="020B0600070205080204" pitchFamily="50" charset="-128"/>
              </a:rPr>
              <a:t>① </a:t>
            </a:r>
            <a:r>
              <a:rPr lang="zh-TW" altLang="en-US" sz="2800" b="1">
                <a:latin typeface="ＭＳ Ｐゴシック" panose="020B0600070205080204" pitchFamily="50" charset="-128"/>
                <a:ea typeface="ＭＳ Ｐゴシック" panose="020B0600070205080204" pitchFamily="50" charset="-128"/>
              </a:rPr>
              <a:t>感染症集団発生連絡票</a:t>
            </a:r>
            <a:r>
              <a:rPr lang="ja-JP" altLang="en-US" sz="2800" b="1">
                <a:latin typeface="ＭＳ Ｐゴシック" panose="020B0600070205080204" pitchFamily="50" charset="-128"/>
                <a:ea typeface="ＭＳ Ｐゴシック" panose="020B0600070205080204" pitchFamily="50" charset="-128"/>
              </a:rPr>
              <a:t>（様式１）</a:t>
            </a:r>
            <a:endParaRPr lang="en-US" altLang="ja-JP" sz="2800" b="1">
              <a:latin typeface="ＭＳ Ｐゴシック" panose="020B0600070205080204" pitchFamily="50" charset="-128"/>
              <a:ea typeface="ＭＳ Ｐゴシック" panose="020B0600070205080204" pitchFamily="50" charset="-128"/>
            </a:endParaRPr>
          </a:p>
          <a:p>
            <a:pPr marL="0" indent="0">
              <a:buNone/>
            </a:pPr>
            <a:r>
              <a:rPr lang="ja-JP" altLang="en-US" sz="2800" b="1">
                <a:latin typeface="ＭＳ Ｐゴシック" panose="020B0600070205080204" pitchFamily="50" charset="-128"/>
                <a:ea typeface="ＭＳ Ｐゴシック" panose="020B0600070205080204" pitchFamily="50" charset="-128"/>
              </a:rPr>
              <a:t>② 発症状況表（様式２）</a:t>
            </a:r>
            <a:endParaRPr lang="en-US" altLang="ja-JP" sz="2800" b="1">
              <a:latin typeface="ＭＳ Ｐゴシック" panose="020B0600070205080204" pitchFamily="50" charset="-128"/>
              <a:ea typeface="ＭＳ Ｐゴシック" panose="020B0600070205080204" pitchFamily="50" charset="-128"/>
            </a:endParaRPr>
          </a:p>
        </p:txBody>
      </p:sp>
      <p:sp>
        <p:nvSpPr>
          <p:cNvPr id="2" name="スライド番号プレースホルダ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C766B4-9082-40D5-BDE7-402D292B2C8A}" type="slidenum">
              <a:rPr kumimoji="0" lang="en-US" altLang="ja-JP" sz="900" b="0" i="0" u="none" strike="noStrike" kern="1200" cap="none" spc="0" normalizeH="0" baseline="0" noProof="0" smtClean="0">
                <a:ln>
                  <a:noFill/>
                </a:ln>
                <a:solidFill>
                  <a:srgbClr val="90C226"/>
                </a:solidFill>
                <a:effectLst/>
                <a:uLnTx/>
                <a:uFillTx/>
                <a:latin typeface="Trebuchet MS"/>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altLang="ja-JP" sz="900" b="0" i="0" u="none" strike="noStrike" kern="1200" cap="none" spc="0" normalizeH="0" baseline="0" noProof="0">
              <a:ln>
                <a:noFill/>
              </a:ln>
              <a:solidFill>
                <a:srgbClr val="90C226"/>
              </a:solidFill>
              <a:effectLst/>
              <a:uLnTx/>
              <a:uFillTx/>
              <a:latin typeface="Trebuchet MS"/>
              <a:ea typeface="メイリオ" panose="020B0604030504040204" pitchFamily="50" charset="-128"/>
              <a:cs typeface="+mn-cs"/>
            </a:endParaRPr>
          </a:p>
        </p:txBody>
      </p:sp>
      <p:sp>
        <p:nvSpPr>
          <p:cNvPr id="5" name="タイトル 1">
            <a:extLst>
              <a:ext uri="{FF2B5EF4-FFF2-40B4-BE49-F238E27FC236}">
                <a16:creationId xmlns:a16="http://schemas.microsoft.com/office/drawing/2014/main" id="{75893A84-A1F8-4210-996C-8AF9F292377E}"/>
              </a:ext>
            </a:extLst>
          </p:cNvPr>
          <p:cNvSpPr txBox="1">
            <a:spLocks/>
          </p:cNvSpPr>
          <p:nvPr/>
        </p:nvSpPr>
        <p:spPr>
          <a:xfrm>
            <a:off x="755374" y="121846"/>
            <a:ext cx="9143998" cy="628470"/>
          </a:xfrm>
          <a:prstGeom prst="rect">
            <a:avLst/>
          </a:prstGeom>
          <a:solidFill>
            <a:schemeClr val="accent1">
              <a:lumMod val="75000"/>
            </a:schemeClr>
          </a:solidFill>
          <a:ln>
            <a:solidFill>
              <a:schemeClr val="accent1">
                <a:lumMod val="60000"/>
                <a:lumOff val="40000"/>
              </a:schemeClr>
            </a:solidFill>
          </a:ln>
        </p:spPr>
        <p:txBody>
          <a:bodyPr anchor="ctr"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j-cs"/>
              </a:rPr>
              <a:t>保健所への報告・相談</a:t>
            </a:r>
            <a:endParaRPr kumimoji="1" lang="en-US" altLang="ja-JP" sz="36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j-cs"/>
            </a:endParaRPr>
          </a:p>
        </p:txBody>
      </p:sp>
      <p:sp>
        <p:nvSpPr>
          <p:cNvPr id="6" name="コンテンツ プレースホルダ 3">
            <a:extLst>
              <a:ext uri="{FF2B5EF4-FFF2-40B4-BE49-F238E27FC236}">
                <a16:creationId xmlns:a16="http://schemas.microsoft.com/office/drawing/2014/main" id="{5FD9B3E5-54A3-4B0E-AB40-FC0A12FD0E8F}"/>
              </a:ext>
            </a:extLst>
          </p:cNvPr>
          <p:cNvSpPr txBox="1">
            <a:spLocks/>
          </p:cNvSpPr>
          <p:nvPr/>
        </p:nvSpPr>
        <p:spPr>
          <a:xfrm>
            <a:off x="755374" y="6164654"/>
            <a:ext cx="11001197" cy="11430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a:t>
            </a:r>
            <a:r>
              <a:rPr kumimoji="1" lang="ja-JP" altLang="en-US" sz="24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まずは電話連絡後に、ＦＡＸまたはメールで、送信をお願いします。　</a:t>
            </a:r>
            <a:endParaRPr kumimoji="1" lang="en-US" altLang="ja-JP" sz="24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0199" y="121846"/>
            <a:ext cx="2438400" cy="3176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コンテンツ プレースホルダー 17">
            <a:extLst>
              <a:ext uri="{FF2B5EF4-FFF2-40B4-BE49-F238E27FC236}">
                <a16:creationId xmlns:a16="http://schemas.microsoft.com/office/drawing/2014/main" id="{A5EDBEEC-934F-482A-A663-758C15681508}"/>
              </a:ext>
            </a:extLst>
          </p:cNvPr>
          <p:cNvPicPr>
            <a:picLocks noChangeAspect="1"/>
          </p:cNvPicPr>
          <p:nvPr/>
        </p:nvPicPr>
        <p:blipFill rotWithShape="1">
          <a:blip r:embed="rId4"/>
          <a:srcRect b="21915"/>
          <a:stretch/>
        </p:blipFill>
        <p:spPr>
          <a:xfrm>
            <a:off x="702732" y="2085238"/>
            <a:ext cx="8229600" cy="1740963"/>
          </a:xfrm>
          <a:prstGeom prst="rect">
            <a:avLst/>
          </a:prstGeom>
        </p:spPr>
      </p:pic>
      <p:sp>
        <p:nvSpPr>
          <p:cNvPr id="3" name="テキスト ボックス 8">
            <a:extLst>
              <a:ext uri="{FF2B5EF4-FFF2-40B4-BE49-F238E27FC236}">
                <a16:creationId xmlns:a16="http://schemas.microsoft.com/office/drawing/2014/main" id="{48002591-7625-00A9-9451-62FFCF0A4D43}"/>
              </a:ext>
            </a:extLst>
          </p:cNvPr>
          <p:cNvSpPr txBox="1">
            <a:spLocks noChangeArrowheads="1"/>
          </p:cNvSpPr>
          <p:nvPr/>
        </p:nvSpPr>
        <p:spPr bwMode="auto">
          <a:xfrm>
            <a:off x="602941" y="4058498"/>
            <a:ext cx="11306061" cy="1815882"/>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③その他</a:t>
            </a:r>
            <a:endParaRPr kumimoji="0" lang="en-US" altLang="ja-JP"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□施設平面図　　</a:t>
            </a:r>
            <a:r>
              <a:rPr kumimoji="0" lang="ja-JP" altLang="ja-JP"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□行事予定表</a:t>
            </a:r>
            <a:r>
              <a:rPr kumimoji="0" lang="ja-JP" altLang="en-US"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　　</a:t>
            </a:r>
            <a:r>
              <a:rPr kumimoji="0" lang="ja-JP" altLang="ja-JP"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□献立表</a:t>
            </a:r>
            <a:r>
              <a:rPr kumimoji="0" lang="ja-JP" altLang="ja-JP" sz="2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（過去</a:t>
            </a:r>
            <a:r>
              <a:rPr kumimoji="0" lang="en-US" altLang="ja-JP" sz="2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1</a:t>
            </a:r>
            <a:r>
              <a:rPr kumimoji="0" lang="ja-JP" altLang="ja-JP" sz="2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a:t>
            </a:r>
            <a:r>
              <a:rPr kumimoji="0" lang="en-US" altLang="ja-JP" sz="2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2</a:t>
            </a:r>
            <a:r>
              <a:rPr kumimoji="0" lang="ja-JP" altLang="ja-JP" sz="2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週間）</a:t>
            </a:r>
            <a:endParaRPr kumimoji="0" lang="en-US" altLang="ja-JP" sz="2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□部屋</a:t>
            </a:r>
            <a:r>
              <a:rPr kumimoji="0" lang="ja-JP" altLang="en-US"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別名簿　　</a:t>
            </a:r>
            <a:r>
              <a:rPr kumimoji="0" lang="ja-JP" altLang="ja-JP"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□職員名簿</a:t>
            </a:r>
            <a:r>
              <a:rPr kumimoji="0" lang="ja-JP" altLang="en-US"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　　　</a:t>
            </a:r>
            <a:r>
              <a:rPr kumimoji="0" lang="ja-JP" altLang="ja-JP"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□施設概要</a:t>
            </a:r>
            <a:endParaRPr kumimoji="0" lang="en-US" altLang="ja-JP"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2800" b="1"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□周知関係物</a:t>
            </a:r>
            <a:r>
              <a:rPr kumimoji="0" lang="ja-JP" altLang="ja-JP" sz="2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（玄関の掲示、</a:t>
            </a:r>
            <a:r>
              <a:rPr kumimoji="0" lang="ja-JP" altLang="en-US" sz="2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家族への連絡</a:t>
            </a:r>
            <a:r>
              <a:rPr kumimoji="0" lang="ja-JP" altLang="ja-JP" sz="2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等） 　　</a:t>
            </a:r>
            <a:r>
              <a:rPr kumimoji="0" lang="ja-JP" altLang="en-US" sz="2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　等</a:t>
            </a:r>
            <a:r>
              <a:rPr kumimoji="0" lang="ja-JP" altLang="ja-JP" sz="2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rPr>
              <a:t> 　</a:t>
            </a:r>
            <a:endParaRPr kumimoji="0" lang="ja-JP" altLang="en-US" sz="2800" b="0" i="0" u="none" strike="noStrike" kern="1200" cap="none" spc="0" normalizeH="0" baseline="0" noProof="0">
              <a:ln>
                <a:noFill/>
              </a:ln>
              <a:solidFill>
                <a:prstClr val="black"/>
              </a:solidFill>
              <a:effectLst/>
              <a:uLnTx/>
              <a:uFillTx/>
              <a:latin typeface="Trebuchet MS"/>
              <a:ea typeface="メイリオ" panose="020B0604030504040204" pitchFamily="50" charset="-128"/>
              <a:cs typeface="+mn-cs"/>
            </a:endParaRPr>
          </a:p>
        </p:txBody>
      </p:sp>
      <p:sp>
        <p:nvSpPr>
          <p:cNvPr id="9" name="円/楕円 15">
            <a:extLst>
              <a:ext uri="{FF2B5EF4-FFF2-40B4-BE49-F238E27FC236}">
                <a16:creationId xmlns:a16="http://schemas.microsoft.com/office/drawing/2014/main" id="{B637FDA0-34C5-FBCB-424D-4B5EB15E066C}"/>
              </a:ext>
            </a:extLst>
          </p:cNvPr>
          <p:cNvSpPr/>
          <p:nvPr/>
        </p:nvSpPr>
        <p:spPr>
          <a:xfrm>
            <a:off x="5047363" y="3536402"/>
            <a:ext cx="3543300" cy="710228"/>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prstClr val="black"/>
                </a:solidFill>
                <a:effectLst/>
                <a:uLnTx/>
                <a:uFillTx/>
                <a:latin typeface="HGS創英角ﾎﾟｯﾌﾟ体" pitchFamily="50" charset="-128"/>
                <a:ea typeface="HGS創英角ﾎﾟｯﾌﾟ体" pitchFamily="50" charset="-128"/>
                <a:cs typeface="+mn-cs"/>
              </a:rPr>
              <a:t>拡がり状況は？</a:t>
            </a:r>
          </a:p>
        </p:txBody>
      </p:sp>
      <p:sp>
        <p:nvSpPr>
          <p:cNvPr id="10" name="円/楕円 16">
            <a:extLst>
              <a:ext uri="{FF2B5EF4-FFF2-40B4-BE49-F238E27FC236}">
                <a16:creationId xmlns:a16="http://schemas.microsoft.com/office/drawing/2014/main" id="{76FFD0C2-1195-7E34-4AA5-C01F3ABEB3D8}"/>
              </a:ext>
            </a:extLst>
          </p:cNvPr>
          <p:cNvSpPr/>
          <p:nvPr/>
        </p:nvSpPr>
        <p:spPr>
          <a:xfrm>
            <a:off x="8320657" y="5227697"/>
            <a:ext cx="3871343" cy="64668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prstClr val="black"/>
                </a:solidFill>
                <a:effectLst/>
                <a:uLnTx/>
                <a:uFillTx/>
                <a:latin typeface="HGS創英角ﾎﾟｯﾌﾟ体" pitchFamily="50" charset="-128"/>
                <a:ea typeface="HGS創英角ﾎﾟｯﾌﾟ体" pitchFamily="50" charset="-128"/>
                <a:cs typeface="+mn-cs"/>
              </a:rPr>
              <a:t>拡大した原因は？</a:t>
            </a:r>
          </a:p>
        </p:txBody>
      </p:sp>
    </p:spTree>
    <p:extLst>
      <p:ext uri="{BB962C8B-B14F-4D97-AF65-F5344CB8AC3E}">
        <p14:creationId xmlns:p14="http://schemas.microsoft.com/office/powerpoint/2010/main" val="3550164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90C766B4-9082-40D5-BDE7-402D292B2C8A}" type="slidenum">
              <a:rPr lang="en-US" altLang="ja-JP" smtClean="0"/>
              <a:pPr/>
              <a:t>72</a:t>
            </a:fld>
            <a:endParaRPr lang="en-US" altLang="ja-JP"/>
          </a:p>
        </p:txBody>
      </p:sp>
      <p:sp>
        <p:nvSpPr>
          <p:cNvPr id="400387" name="Rectangle 3"/>
          <p:cNvSpPr>
            <a:spLocks noGrp="1" noChangeArrowheads="1"/>
          </p:cNvSpPr>
          <p:nvPr>
            <p:ph type="body" idx="4294967295"/>
          </p:nvPr>
        </p:nvSpPr>
        <p:spPr>
          <a:xfrm>
            <a:off x="0" y="1352550"/>
            <a:ext cx="11430000" cy="5962650"/>
          </a:xfrm>
        </p:spPr>
        <p:txBody>
          <a:bodyPr>
            <a:noAutofit/>
          </a:bodyPr>
          <a:lstStyle/>
          <a:p>
            <a:pPr marL="0" indent="0">
              <a:buNone/>
              <a:defRPr/>
            </a:pPr>
            <a:r>
              <a:rPr lang="ja-JP" altLang="en-US" sz="2800">
                <a:latin typeface="ＭＳ Ｐゴシック" pitchFamily="50" charset="-128"/>
                <a:ea typeface="ＭＳ Ｐゴシック" pitchFamily="50" charset="-128"/>
              </a:rPr>
              <a:t>　社会福祉施設等の施設長は、次の場合、市町村等の社会福祉施設等主管部局に迅速に報告すると共に、保健所に報告し、指示を求めるなどの措置を講ずること</a:t>
            </a:r>
            <a:endParaRPr lang="en-US" altLang="ja-JP" sz="2800">
              <a:latin typeface="ＭＳ Ｐゴシック" pitchFamily="50" charset="-128"/>
              <a:ea typeface="ＭＳ Ｐゴシック" pitchFamily="50" charset="-128"/>
            </a:endParaRPr>
          </a:p>
          <a:p>
            <a:pPr marL="0" indent="0">
              <a:buNone/>
              <a:defRPr/>
            </a:pPr>
            <a:endParaRPr lang="en-US" altLang="ja-JP" sz="2800">
              <a:latin typeface="ＭＳ Ｐゴシック" pitchFamily="50" charset="-128"/>
              <a:ea typeface="ＭＳ Ｐゴシック" pitchFamily="50" charset="-128"/>
            </a:endParaRPr>
          </a:p>
          <a:p>
            <a:pPr>
              <a:buNone/>
            </a:pPr>
            <a:r>
              <a:rPr lang="ja-JP" altLang="ja-JP" sz="2800"/>
              <a:t>ア</a:t>
            </a:r>
            <a:r>
              <a:rPr lang="ja-JP" altLang="en-US" sz="2800"/>
              <a:t>．</a:t>
            </a:r>
            <a:r>
              <a:rPr lang="ja-JP" altLang="ja-JP" sz="2800"/>
              <a:t> 同一の感染症若しくは食中毒による又はそれらによると疑われる</a:t>
            </a:r>
            <a:r>
              <a:rPr lang="ja-JP" altLang="ja-JP" sz="2800">
                <a:solidFill>
                  <a:srgbClr val="FF0000"/>
                </a:solidFill>
              </a:rPr>
              <a:t>死亡者又は重篤患者が１週間内に２名以上発生</a:t>
            </a:r>
            <a:r>
              <a:rPr lang="ja-JP" altLang="ja-JP" sz="2800"/>
              <a:t>した場合</a:t>
            </a:r>
            <a:endParaRPr lang="en-US" altLang="ja-JP" sz="2800"/>
          </a:p>
          <a:p>
            <a:pPr>
              <a:buNone/>
            </a:pPr>
            <a:r>
              <a:rPr lang="ja-JP" altLang="ja-JP" sz="2800"/>
              <a:t>イ </a:t>
            </a:r>
            <a:r>
              <a:rPr lang="ja-JP" altLang="en-US" sz="2800"/>
              <a:t>．</a:t>
            </a:r>
            <a:r>
              <a:rPr lang="ja-JP" altLang="ja-JP" sz="2800"/>
              <a:t>同一の感染症若しくは食中毒の患者又はそれらが疑われる者が</a:t>
            </a:r>
            <a:r>
              <a:rPr lang="en-US" altLang="ja-JP" sz="2800">
                <a:solidFill>
                  <a:srgbClr val="FF0000"/>
                </a:solidFill>
              </a:rPr>
              <a:t>10 </a:t>
            </a:r>
            <a:r>
              <a:rPr lang="ja-JP" altLang="ja-JP" sz="2800">
                <a:solidFill>
                  <a:srgbClr val="FF0000"/>
                </a:solidFill>
              </a:rPr>
              <a:t>名以上又は全利用者の半数以上発生</a:t>
            </a:r>
            <a:r>
              <a:rPr lang="ja-JP" altLang="ja-JP" sz="2800"/>
              <a:t>した場合</a:t>
            </a:r>
            <a:endParaRPr lang="en-US" altLang="ja-JP" sz="2800"/>
          </a:p>
          <a:p>
            <a:pPr>
              <a:buNone/>
            </a:pPr>
            <a:r>
              <a:rPr lang="ja-JP" altLang="ja-JP" sz="2800"/>
              <a:t>ウ </a:t>
            </a:r>
            <a:r>
              <a:rPr lang="ja-JP" altLang="en-US" sz="2800"/>
              <a:t>．</a:t>
            </a:r>
            <a:r>
              <a:rPr lang="ja-JP" altLang="ja-JP" sz="2800"/>
              <a:t>ア及びイに該当しない場合であっても、</a:t>
            </a:r>
            <a:r>
              <a:rPr lang="ja-JP" altLang="ja-JP" sz="2800">
                <a:solidFill>
                  <a:srgbClr val="FF0000"/>
                </a:solidFill>
              </a:rPr>
              <a:t>通常の発生動向を上回る</a:t>
            </a:r>
            <a:r>
              <a:rPr lang="ja-JP" altLang="ja-JP" sz="2800"/>
              <a:t>感染症等の発生が疑われ、特に</a:t>
            </a:r>
            <a:r>
              <a:rPr lang="ja-JP" altLang="ja-JP" sz="2800">
                <a:solidFill>
                  <a:srgbClr val="FF0000"/>
                </a:solidFill>
              </a:rPr>
              <a:t>施設長が報告を必要と認めた場合</a:t>
            </a:r>
          </a:p>
        </p:txBody>
      </p:sp>
      <p:sp>
        <p:nvSpPr>
          <p:cNvPr id="5" name="タイトル 1">
            <a:extLst>
              <a:ext uri="{FF2B5EF4-FFF2-40B4-BE49-F238E27FC236}">
                <a16:creationId xmlns:a16="http://schemas.microsoft.com/office/drawing/2014/main" id="{75893A84-A1F8-4210-996C-8AF9F292377E}"/>
              </a:ext>
            </a:extLst>
          </p:cNvPr>
          <p:cNvSpPr txBox="1">
            <a:spLocks/>
          </p:cNvSpPr>
          <p:nvPr/>
        </p:nvSpPr>
        <p:spPr>
          <a:xfrm>
            <a:off x="1523999" y="0"/>
            <a:ext cx="9143998" cy="1083844"/>
          </a:xfrm>
          <a:prstGeom prst="rect">
            <a:avLst/>
          </a:prstGeom>
          <a:solidFill>
            <a:schemeClr val="accent1">
              <a:lumMod val="75000"/>
            </a:schemeClr>
          </a:solidFill>
          <a:ln>
            <a:solidFill>
              <a:schemeClr val="accent1">
                <a:lumMod val="60000"/>
                <a:lumOff val="40000"/>
              </a:schemeClr>
            </a:solidFill>
          </a:ln>
        </p:spPr>
        <p:txBody>
          <a:bodyPr anchor="ctr" anchorCtr="0">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4000" b="1">
                <a:solidFill>
                  <a:schemeClr val="bg1"/>
                </a:solidFill>
                <a:latin typeface="BIZ UDPゴシック" panose="020B0400000000000000" pitchFamily="50" charset="-128"/>
                <a:ea typeface="BIZ UDPゴシック" panose="020B0400000000000000" pitchFamily="50" charset="-128"/>
              </a:rPr>
              <a:t>報告基準</a:t>
            </a:r>
            <a:endParaRPr lang="en-US" altLang="ja-JP" sz="4000" b="1">
              <a:solidFill>
                <a:schemeClr val="bg1"/>
              </a:solidFill>
              <a:latin typeface="BIZ UDPゴシック" panose="020B0400000000000000" pitchFamily="50" charset="-128"/>
              <a:ea typeface="BIZ UDPゴシック" panose="020B0400000000000000" pitchFamily="50" charset="-128"/>
            </a:endParaRPr>
          </a:p>
          <a:p>
            <a:pPr algn="ctr"/>
            <a:r>
              <a:rPr lang="ja-JP" altLang="en-US" sz="1800" b="1">
                <a:solidFill>
                  <a:schemeClr val="bg1"/>
                </a:solidFill>
                <a:latin typeface="BIZ UDPゴシック" panose="020B0400000000000000" pitchFamily="50" charset="-128"/>
                <a:ea typeface="BIZ UDPゴシック" panose="020B0400000000000000" pitchFamily="50" charset="-128"/>
              </a:rPr>
              <a:t>「社会福祉施設等における感染症等発生時に係る報告について</a:t>
            </a:r>
            <a:r>
              <a:rPr lang="en-US" altLang="ja-JP" sz="1800" b="1">
                <a:solidFill>
                  <a:schemeClr val="bg1"/>
                </a:solidFill>
                <a:latin typeface="BIZ UDPゴシック" panose="020B0400000000000000" pitchFamily="50" charset="-128"/>
                <a:ea typeface="BIZ UDPゴシック" panose="020B0400000000000000" pitchFamily="50" charset="-128"/>
              </a:rPr>
              <a:t>(H17.2.22</a:t>
            </a:r>
            <a:r>
              <a:rPr lang="ja-JP" altLang="en-US" sz="1800" b="1">
                <a:solidFill>
                  <a:schemeClr val="bg1"/>
                </a:solidFill>
                <a:latin typeface="BIZ UDPゴシック" panose="020B0400000000000000" pitchFamily="50" charset="-128"/>
                <a:ea typeface="BIZ UDPゴシック" panose="020B0400000000000000" pitchFamily="50" charset="-128"/>
              </a:rPr>
              <a:t>厚労省通知</a:t>
            </a:r>
            <a:r>
              <a:rPr lang="en-US" altLang="ja-JP" sz="1800" b="1">
                <a:solidFill>
                  <a:schemeClr val="bg1"/>
                </a:solidFill>
                <a:latin typeface="BIZ UDPゴシック" panose="020B0400000000000000" pitchFamily="50" charset="-128"/>
                <a:ea typeface="BIZ UDPゴシック" panose="020B0400000000000000" pitchFamily="50" charset="-128"/>
              </a:rPr>
              <a:t>)</a:t>
            </a:r>
            <a:r>
              <a:rPr lang="ja-JP" altLang="en-US" sz="1800" b="1">
                <a:solidFill>
                  <a:schemeClr val="bg1"/>
                </a:solidFill>
                <a:latin typeface="BIZ UDPゴシック" panose="020B0400000000000000" pitchFamily="50" charset="-128"/>
                <a:ea typeface="BIZ UDPゴシック" panose="020B0400000000000000" pitchFamily="50" charset="-128"/>
              </a:rPr>
              <a:t>」</a:t>
            </a:r>
            <a:endParaRPr lang="en-US" altLang="ja-JP" sz="1800" b="1">
              <a:solidFill>
                <a:schemeClr val="bg1"/>
              </a:solidFill>
              <a:latin typeface="BIZ UDPゴシック" panose="020B0400000000000000" pitchFamily="50" charset="-128"/>
              <a:ea typeface="BIZ UDPゴシック" panose="020B0400000000000000" pitchFamily="50" charset="-128"/>
            </a:endParaRPr>
          </a:p>
        </p:txBody>
      </p:sp>
      <p:sp>
        <p:nvSpPr>
          <p:cNvPr id="2" name="吹き出し: 角を丸めた四角形 1">
            <a:extLst>
              <a:ext uri="{FF2B5EF4-FFF2-40B4-BE49-F238E27FC236}">
                <a16:creationId xmlns:a16="http://schemas.microsoft.com/office/drawing/2014/main" id="{74540E8C-9E5B-2C18-15FF-521DD90C08D7}"/>
              </a:ext>
            </a:extLst>
          </p:cNvPr>
          <p:cNvSpPr/>
          <p:nvPr/>
        </p:nvSpPr>
        <p:spPr>
          <a:xfrm>
            <a:off x="2960914" y="2354717"/>
            <a:ext cx="9056914" cy="649741"/>
          </a:xfrm>
          <a:prstGeom prst="wedgeRoundRectCallout">
            <a:avLst>
              <a:gd name="adj1" fmla="val 3901"/>
              <a:gd name="adj2" fmla="val 9830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基準に縛られず、１名からでも２名かあでも迷う場合は気軽に早めの相談を！！</a:t>
            </a:r>
          </a:p>
        </p:txBody>
      </p:sp>
    </p:spTree>
    <p:extLst>
      <p:ext uri="{BB962C8B-B14F-4D97-AF65-F5344CB8AC3E}">
        <p14:creationId xmlns:p14="http://schemas.microsoft.com/office/powerpoint/2010/main" val="6852952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0" y="0"/>
            <a:ext cx="9144000"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sz="4000" b="1">
                <a:solidFill>
                  <a:schemeClr val="bg1"/>
                </a:solidFill>
                <a:latin typeface="BIZ UDゴシック" panose="020B0400000000000000" pitchFamily="49" charset="-128"/>
                <a:ea typeface="BIZ UDゴシック" panose="020B0400000000000000" pitchFamily="49" charset="-128"/>
              </a:rPr>
              <a:t>おまけ</a:t>
            </a: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142240" y="1150374"/>
            <a:ext cx="11257279" cy="5707626"/>
          </a:xfrm>
        </p:spPr>
        <p:txBody>
          <a:bodyPr>
            <a:normAutofit/>
          </a:bodyPr>
          <a:lstStyle/>
          <a:p>
            <a:pPr marL="0" indent="0" algn="ctr">
              <a:buNone/>
            </a:pPr>
            <a:r>
              <a:rPr lang="ja-JP" altLang="en-US" sz="3600" dirty="0"/>
              <a:t>「施設内あるある間違い探し」</a:t>
            </a:r>
            <a:endParaRPr lang="en-US" altLang="ja-JP" sz="3600" dirty="0"/>
          </a:p>
          <a:p>
            <a:pPr marL="0" indent="0" algn="ctr">
              <a:buNone/>
            </a:pPr>
            <a:endParaRPr lang="en-US" altLang="ja-JP" sz="3600" dirty="0"/>
          </a:p>
          <a:p>
            <a:pPr marL="0" indent="0" algn="ctr">
              <a:buNone/>
            </a:pPr>
            <a:r>
              <a:rPr lang="ja-JP" altLang="en-US" sz="3600" dirty="0"/>
              <a:t>施設内のよくある、意識しないと気づかない、</a:t>
            </a:r>
            <a:endParaRPr lang="en-US" altLang="ja-JP" sz="3600" dirty="0"/>
          </a:p>
          <a:p>
            <a:pPr marL="0" indent="0" algn="ctr">
              <a:buNone/>
            </a:pPr>
            <a:r>
              <a:rPr lang="ja-JP" altLang="en-US" sz="3600" b="1" dirty="0">
                <a:solidFill>
                  <a:srgbClr val="FF0000"/>
                </a:solidFill>
              </a:rPr>
              <a:t>「感染防止対策における間違い」</a:t>
            </a:r>
            <a:endParaRPr lang="en-US" altLang="ja-JP" sz="3600" dirty="0"/>
          </a:p>
          <a:p>
            <a:pPr marL="0" indent="0" algn="ctr">
              <a:buNone/>
            </a:pPr>
            <a:r>
              <a:rPr lang="ja-JP" altLang="en-US" sz="3600" dirty="0"/>
              <a:t>を撮ってきました！</a:t>
            </a:r>
            <a:endParaRPr lang="en-US" altLang="ja-JP" sz="3600" dirty="0"/>
          </a:p>
          <a:p>
            <a:pPr marL="0" indent="0" algn="ctr">
              <a:buNone/>
            </a:pPr>
            <a:endParaRPr lang="en-US" altLang="ja-JP" sz="3600" dirty="0"/>
          </a:p>
          <a:p>
            <a:pPr marL="0" indent="0" algn="ctr">
              <a:buNone/>
            </a:pPr>
            <a:r>
              <a:rPr lang="ja-JP" altLang="en-US" sz="3600" dirty="0"/>
              <a:t>何が間違っているのでしょう・・？？</a:t>
            </a:r>
            <a:endParaRPr lang="en-US" altLang="ja-JP" sz="3600" dirty="0"/>
          </a:p>
          <a:p>
            <a:pPr marL="0" indent="0" algn="ctr">
              <a:buNone/>
            </a:pPr>
            <a:r>
              <a:rPr lang="ja-JP" altLang="en-US" sz="3600" dirty="0"/>
              <a:t>後日、坂井健康福祉センター</a:t>
            </a:r>
            <a:r>
              <a:rPr lang="en-US" altLang="ja-JP" sz="3600" dirty="0"/>
              <a:t>HP</a:t>
            </a:r>
            <a:r>
              <a:rPr lang="ja-JP" altLang="en-US" sz="3600" dirty="0"/>
              <a:t>で解説します！</a:t>
            </a:r>
            <a:endParaRPr lang="en-US" altLang="ja-JP" sz="3600" dirty="0"/>
          </a:p>
          <a:p>
            <a:pPr marL="0" indent="0" algn="ctr">
              <a:buNone/>
            </a:pPr>
            <a:endParaRPr lang="en-US" altLang="ja-JP" sz="3600" dirty="0"/>
          </a:p>
          <a:p>
            <a:pPr marL="0" indent="0" algn="ctr">
              <a:buNone/>
            </a:pPr>
            <a:endParaRPr lang="en-US" altLang="ja-JP" sz="3600" dirty="0"/>
          </a:p>
        </p:txBody>
      </p:sp>
      <p:sp>
        <p:nvSpPr>
          <p:cNvPr id="4" name="スライド番号プレースホルダー 3">
            <a:extLst>
              <a:ext uri="{FF2B5EF4-FFF2-40B4-BE49-F238E27FC236}">
                <a16:creationId xmlns:a16="http://schemas.microsoft.com/office/drawing/2014/main" id="{83D5A6AD-9906-4ADB-822E-30ABAAF95758}"/>
              </a:ext>
            </a:extLst>
          </p:cNvPr>
          <p:cNvSpPr>
            <a:spLocks noGrp="1"/>
          </p:cNvSpPr>
          <p:nvPr>
            <p:ph type="sldNum" sz="quarter" idx="12"/>
          </p:nvPr>
        </p:nvSpPr>
        <p:spPr/>
        <p:txBody>
          <a:bodyPr/>
          <a:lstStyle/>
          <a:p>
            <a:fld id="{AEA97E42-CDB2-4647-ABED-1CCC9FBCDBEC}" type="slidenum">
              <a:rPr kumimoji="1" lang="ja-JP" altLang="en-US" smtClean="0"/>
              <a:pPr/>
              <a:t>73</a:t>
            </a:fld>
            <a:endParaRPr kumimoji="1" lang="ja-JP" altLang="en-US"/>
          </a:p>
        </p:txBody>
      </p:sp>
      <p:sp>
        <p:nvSpPr>
          <p:cNvPr id="6" name="AutoShape 4" descr="■">
            <a:hlinkClick r:id="rId3"/>
            <a:extLst>
              <a:ext uri="{FF2B5EF4-FFF2-40B4-BE49-F238E27FC236}">
                <a16:creationId xmlns:a16="http://schemas.microsoft.com/office/drawing/2014/main" id="{A5280DD6-6BCD-41B6-B014-E6597B761B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a:extLst>
              <a:ext uri="{FF2B5EF4-FFF2-40B4-BE49-F238E27FC236}">
                <a16:creationId xmlns:a16="http://schemas.microsoft.com/office/drawing/2014/main" id="{3F29AB8A-50D6-4104-B258-A98DF09ADFD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375" b="94875" l="10000" r="90000">
                        <a14:foregroundMark x1="60635" y1="5375" x2="60635" y2="5375"/>
                        <a14:foregroundMark x1="44762" y1="87125" x2="44762" y2="87125"/>
                        <a14:foregroundMark x1="30952" y1="93750" x2="30952" y2="93750"/>
                        <a14:foregroundMark x1="44286" y1="94625" x2="44286" y2="94625"/>
                        <a14:foregroundMark x1="71905" y1="72500" x2="71905" y2="72500"/>
                        <a14:foregroundMark x1="30952" y1="45375" x2="30952" y2="45375"/>
                        <a14:foregroundMark x1="21587" y1="45125" x2="21587" y2="45125"/>
                        <a14:foregroundMark x1="46984" y1="29625" x2="46984" y2="29625"/>
                        <a14:foregroundMark x1="59524" y1="30500" x2="59524" y2="30500"/>
                        <a14:foregroundMark x1="26032" y1="68375" x2="26032" y2="68375"/>
                        <a14:foregroundMark x1="73016" y1="22750" x2="73016" y2="22750"/>
                        <a14:foregroundMark x1="73175" y1="23000" x2="73175" y2="23000"/>
                        <a14:foregroundMark x1="73016" y1="26000" x2="71270" y2="24750"/>
                        <a14:foregroundMark x1="69048" y1="21250" x2="69048" y2="21250"/>
                        <a14:foregroundMark x1="70476" y1="20250" x2="70476" y2="20250"/>
                        <a14:foregroundMark x1="27619" y1="93500" x2="27619" y2="93500"/>
                        <a14:foregroundMark x1="73968" y1="22625" x2="73968" y2="22625"/>
                        <a14:foregroundMark x1="70159" y1="21750" x2="70159" y2="21750"/>
                        <a14:foregroundMark x1="40159" y1="94875" x2="40159" y2="94875"/>
                      </a14:backgroundRemoval>
                    </a14:imgEffect>
                  </a14:imgLayer>
                </a14:imgProps>
              </a:ext>
            </a:extLst>
          </a:blip>
          <a:stretch>
            <a:fillRect/>
          </a:stretch>
        </p:blipFill>
        <p:spPr>
          <a:xfrm>
            <a:off x="9316012" y="231849"/>
            <a:ext cx="1446676" cy="1837050"/>
          </a:xfrm>
          <a:prstGeom prst="rect">
            <a:avLst/>
          </a:prstGeom>
        </p:spPr>
      </p:pic>
    </p:spTree>
    <p:extLst>
      <p:ext uri="{BB962C8B-B14F-4D97-AF65-F5344CB8AC3E}">
        <p14:creationId xmlns:p14="http://schemas.microsoft.com/office/powerpoint/2010/main" val="18948690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7F7B9CC-CFAF-F29D-2E49-C30E9BF10BDD}"/>
              </a:ext>
            </a:extLst>
          </p:cNvPr>
          <p:cNvPicPr>
            <a:picLocks noChangeAspect="1"/>
          </p:cNvPicPr>
          <p:nvPr/>
        </p:nvPicPr>
        <p:blipFill>
          <a:blip r:embed="rId3"/>
          <a:stretch>
            <a:fillRect/>
          </a:stretch>
        </p:blipFill>
        <p:spPr>
          <a:xfrm>
            <a:off x="8234240" y="945017"/>
            <a:ext cx="3792041" cy="5688061"/>
          </a:xfrm>
          <a:prstGeom prst="rect">
            <a:avLst/>
          </a:prstGeom>
        </p:spPr>
      </p:pic>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0" y="0"/>
            <a:ext cx="9144000"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sz="4000" b="1">
                <a:solidFill>
                  <a:schemeClr val="bg1"/>
                </a:solidFill>
                <a:latin typeface="BIZ UDゴシック" panose="020B0400000000000000" pitchFamily="49" charset="-128"/>
                <a:ea typeface="BIZ UDゴシック" panose="020B0400000000000000" pitchFamily="49" charset="-128"/>
              </a:rPr>
              <a:t>探してみよう！</a:t>
            </a:r>
          </a:p>
        </p:txBody>
      </p:sp>
      <p:sp>
        <p:nvSpPr>
          <p:cNvPr id="4" name="スライド番号プレースホルダー 3">
            <a:extLst>
              <a:ext uri="{FF2B5EF4-FFF2-40B4-BE49-F238E27FC236}">
                <a16:creationId xmlns:a16="http://schemas.microsoft.com/office/drawing/2014/main" id="{83D5A6AD-9906-4ADB-822E-30ABAAF95758}"/>
              </a:ext>
            </a:extLst>
          </p:cNvPr>
          <p:cNvSpPr>
            <a:spLocks noGrp="1"/>
          </p:cNvSpPr>
          <p:nvPr>
            <p:ph type="sldNum" sz="quarter" idx="12"/>
          </p:nvPr>
        </p:nvSpPr>
        <p:spPr/>
        <p:txBody>
          <a:bodyPr/>
          <a:lstStyle/>
          <a:p>
            <a:fld id="{AEA97E42-CDB2-4647-ABED-1CCC9FBCDBEC}" type="slidenum">
              <a:rPr kumimoji="1" lang="ja-JP" altLang="en-US" smtClean="0"/>
              <a:pPr/>
              <a:t>74</a:t>
            </a:fld>
            <a:endParaRPr kumimoji="1" lang="ja-JP" altLang="en-US"/>
          </a:p>
        </p:txBody>
      </p:sp>
      <p:sp>
        <p:nvSpPr>
          <p:cNvPr id="6" name="AutoShape 4" descr="■">
            <a:hlinkClick r:id="rId4"/>
            <a:extLst>
              <a:ext uri="{FF2B5EF4-FFF2-40B4-BE49-F238E27FC236}">
                <a16:creationId xmlns:a16="http://schemas.microsoft.com/office/drawing/2014/main" id="{A5280DD6-6BCD-41B6-B014-E6597B761B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 name="図 9" descr="屋内, 部屋, 座る, テーブル が含まれている画像&#10;&#10;自動的に生成された説明">
            <a:extLst>
              <a:ext uri="{FF2B5EF4-FFF2-40B4-BE49-F238E27FC236}">
                <a16:creationId xmlns:a16="http://schemas.microsoft.com/office/drawing/2014/main" id="{5395259D-4DEB-4D7F-BFED-595549B76D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62235" y="2121134"/>
            <a:ext cx="5414332" cy="3609555"/>
          </a:xfrm>
          <a:prstGeom prst="rect">
            <a:avLst/>
          </a:prstGeom>
        </p:spPr>
      </p:pic>
      <p:pic>
        <p:nvPicPr>
          <p:cNvPr id="12" name="図 11">
            <a:extLst>
              <a:ext uri="{FF2B5EF4-FFF2-40B4-BE49-F238E27FC236}">
                <a16:creationId xmlns:a16="http://schemas.microsoft.com/office/drawing/2014/main" id="{C672EAA5-291C-4630-AA1E-D87D92782D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393923" y="2029497"/>
            <a:ext cx="5414332" cy="3609555"/>
          </a:xfrm>
          <a:prstGeom prst="rect">
            <a:avLst/>
          </a:prstGeom>
        </p:spPr>
      </p:pic>
      <p:sp>
        <p:nvSpPr>
          <p:cNvPr id="13" name="楕円 12">
            <a:extLst>
              <a:ext uri="{FF2B5EF4-FFF2-40B4-BE49-F238E27FC236}">
                <a16:creationId xmlns:a16="http://schemas.microsoft.com/office/drawing/2014/main" id="{D47317F8-2E0C-4622-95FF-5D25D1538C03}"/>
              </a:ext>
            </a:extLst>
          </p:cNvPr>
          <p:cNvSpPr/>
          <p:nvPr/>
        </p:nvSpPr>
        <p:spPr>
          <a:xfrm>
            <a:off x="1239360" y="3872879"/>
            <a:ext cx="1796142" cy="11140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BD54FFA6-EE1B-437C-9218-76017D5CB76E}"/>
              </a:ext>
            </a:extLst>
          </p:cNvPr>
          <p:cNvSpPr/>
          <p:nvPr/>
        </p:nvSpPr>
        <p:spPr>
          <a:xfrm>
            <a:off x="4764046" y="3315868"/>
            <a:ext cx="1796142" cy="11140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8BD7F27-3A0D-467C-9B88-2DD80B0AFE1C}"/>
              </a:ext>
            </a:extLst>
          </p:cNvPr>
          <p:cNvSpPr txBox="1"/>
          <p:nvPr/>
        </p:nvSpPr>
        <p:spPr>
          <a:xfrm>
            <a:off x="6619972" y="4429889"/>
            <a:ext cx="1129392" cy="646331"/>
          </a:xfrm>
          <a:prstGeom prst="rect">
            <a:avLst/>
          </a:prstGeom>
          <a:noFill/>
        </p:spPr>
        <p:txBody>
          <a:bodyPr wrap="square" rtlCol="0">
            <a:spAutoFit/>
          </a:bodyPr>
          <a:lstStyle/>
          <a:p>
            <a:r>
              <a:rPr kumimoji="1" lang="ja-JP" altLang="en-US" b="1">
                <a:effectLst>
                  <a:glow rad="254000">
                    <a:schemeClr val="bg1"/>
                  </a:glow>
                </a:effectLst>
              </a:rPr>
              <a:t>陰部洗浄</a:t>
            </a:r>
            <a:endParaRPr kumimoji="1" lang="en-US" altLang="ja-JP" b="1">
              <a:effectLst>
                <a:glow rad="254000">
                  <a:schemeClr val="bg1"/>
                </a:glow>
              </a:effectLst>
            </a:endParaRPr>
          </a:p>
          <a:p>
            <a:r>
              <a:rPr lang="ja-JP" altLang="en-US" b="1">
                <a:effectLst>
                  <a:glow rad="254000">
                    <a:schemeClr val="bg1"/>
                  </a:glow>
                </a:effectLst>
              </a:rPr>
              <a:t>セット</a:t>
            </a:r>
            <a:endParaRPr kumimoji="1" lang="ja-JP" altLang="en-US" b="1">
              <a:effectLst>
                <a:glow rad="254000">
                  <a:schemeClr val="bg1"/>
                </a:glow>
              </a:effectLst>
            </a:endParaRPr>
          </a:p>
        </p:txBody>
      </p:sp>
      <p:sp>
        <p:nvSpPr>
          <p:cNvPr id="16" name="テキスト ボックス 15">
            <a:extLst>
              <a:ext uri="{FF2B5EF4-FFF2-40B4-BE49-F238E27FC236}">
                <a16:creationId xmlns:a16="http://schemas.microsoft.com/office/drawing/2014/main" id="{7FEB17F7-1557-4BAE-B572-13549B8F8856}"/>
              </a:ext>
            </a:extLst>
          </p:cNvPr>
          <p:cNvSpPr txBox="1"/>
          <p:nvPr/>
        </p:nvSpPr>
        <p:spPr>
          <a:xfrm>
            <a:off x="4624684" y="2861399"/>
            <a:ext cx="1701836" cy="369332"/>
          </a:xfrm>
          <a:prstGeom prst="rect">
            <a:avLst/>
          </a:prstGeom>
          <a:noFill/>
        </p:spPr>
        <p:txBody>
          <a:bodyPr wrap="square" rtlCol="0">
            <a:spAutoFit/>
          </a:bodyPr>
          <a:lstStyle/>
          <a:p>
            <a:r>
              <a:rPr lang="ja-JP" altLang="en-US" b="1">
                <a:effectLst>
                  <a:glow rad="177800">
                    <a:schemeClr val="bg1"/>
                  </a:glow>
                </a:effectLst>
              </a:rPr>
              <a:t>未使用おむつ</a:t>
            </a:r>
            <a:endParaRPr kumimoji="1" lang="ja-JP" altLang="en-US" b="1">
              <a:effectLst>
                <a:glow rad="177800">
                  <a:schemeClr val="bg1"/>
                </a:glow>
              </a:effectLst>
            </a:endParaRPr>
          </a:p>
        </p:txBody>
      </p:sp>
      <p:sp>
        <p:nvSpPr>
          <p:cNvPr id="17" name="テキスト ボックス 16">
            <a:extLst>
              <a:ext uri="{FF2B5EF4-FFF2-40B4-BE49-F238E27FC236}">
                <a16:creationId xmlns:a16="http://schemas.microsoft.com/office/drawing/2014/main" id="{F05F02FF-E70D-45A9-B26E-ECCE93DD4DC8}"/>
              </a:ext>
            </a:extLst>
          </p:cNvPr>
          <p:cNvSpPr txBox="1"/>
          <p:nvPr/>
        </p:nvSpPr>
        <p:spPr>
          <a:xfrm>
            <a:off x="4764046" y="4525841"/>
            <a:ext cx="1892861" cy="646331"/>
          </a:xfrm>
          <a:prstGeom prst="rect">
            <a:avLst/>
          </a:prstGeom>
          <a:noFill/>
        </p:spPr>
        <p:txBody>
          <a:bodyPr wrap="square" rtlCol="0">
            <a:spAutoFit/>
          </a:bodyPr>
          <a:lstStyle/>
          <a:p>
            <a:r>
              <a:rPr kumimoji="1" lang="ja-JP" altLang="en-US" b="1">
                <a:effectLst>
                  <a:glow rad="203200">
                    <a:schemeClr val="bg1"/>
                  </a:glow>
                </a:effectLst>
              </a:rPr>
              <a:t>ディスポグローブ</a:t>
            </a:r>
          </a:p>
        </p:txBody>
      </p:sp>
      <p:sp>
        <p:nvSpPr>
          <p:cNvPr id="18" name="テキスト ボックス 17">
            <a:extLst>
              <a:ext uri="{FF2B5EF4-FFF2-40B4-BE49-F238E27FC236}">
                <a16:creationId xmlns:a16="http://schemas.microsoft.com/office/drawing/2014/main" id="{CF8F2795-C29D-422D-93EC-EEE834D3FE7E}"/>
              </a:ext>
            </a:extLst>
          </p:cNvPr>
          <p:cNvSpPr txBox="1"/>
          <p:nvPr/>
        </p:nvSpPr>
        <p:spPr>
          <a:xfrm>
            <a:off x="1430265" y="5243889"/>
            <a:ext cx="1701836" cy="369332"/>
          </a:xfrm>
          <a:prstGeom prst="rect">
            <a:avLst/>
          </a:prstGeom>
          <a:noFill/>
        </p:spPr>
        <p:txBody>
          <a:bodyPr wrap="square" rtlCol="0">
            <a:spAutoFit/>
          </a:bodyPr>
          <a:lstStyle/>
          <a:p>
            <a:r>
              <a:rPr lang="ja-JP" altLang="en-US" b="1">
                <a:effectLst>
                  <a:glow rad="254000">
                    <a:schemeClr val="bg1"/>
                  </a:glow>
                </a:effectLst>
              </a:rPr>
              <a:t>未使用おむつ</a:t>
            </a:r>
            <a:endParaRPr kumimoji="1" lang="ja-JP" altLang="en-US" b="1">
              <a:effectLst>
                <a:glow rad="254000">
                  <a:schemeClr val="bg1"/>
                </a:glow>
              </a:effectLst>
            </a:endParaRPr>
          </a:p>
        </p:txBody>
      </p:sp>
      <p:pic>
        <p:nvPicPr>
          <p:cNvPr id="1026" name="Picture 2" descr="探すイラスト／無料イラストなら「イラストAC」">
            <a:hlinkClick r:id="rId7"/>
            <a:extLst>
              <a:ext uri="{FF2B5EF4-FFF2-40B4-BE49-F238E27FC236}">
                <a16:creationId xmlns:a16="http://schemas.microsoft.com/office/drawing/2014/main" id="{DC7B20DF-C30F-4335-BF53-D3D4C96E4F3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471" b="97353" l="2299" r="89943">
                        <a14:foregroundMark x1="5747" y1="35882" x2="5747" y2="35882"/>
                        <a14:foregroundMark x1="33621" y1="7647" x2="33621" y2="7647"/>
                        <a14:foregroundMark x1="39655" y1="1471" x2="39655" y2="1471"/>
                        <a14:foregroundMark x1="2586" y1="33235" x2="2586" y2="33235"/>
                        <a14:foregroundMark x1="79023" y1="33824" x2="79023" y2="33824"/>
                        <a14:foregroundMark x1="70690" y1="30294" x2="70690" y2="30294"/>
                        <a14:foregroundMark x1="65805" y1="28235" x2="65805" y2="28235"/>
                        <a14:foregroundMark x1="57471" y1="25294" x2="57471" y2="25294"/>
                        <a14:foregroundMark x1="72126" y1="20882" x2="72126" y2="20882"/>
                        <a14:foregroundMark x1="72126" y1="20882" x2="72126" y2="20882"/>
                        <a14:foregroundMark x1="67241" y1="19118" x2="67241" y2="19118"/>
                        <a14:foregroundMark x1="60920" y1="32941" x2="60920" y2="32941"/>
                        <a14:foregroundMark x1="79598" y1="28235" x2="79598" y2="28235"/>
                        <a14:foregroundMark x1="78448" y1="23235" x2="78448" y2="23235"/>
                        <a14:foregroundMark x1="77586" y1="19118" x2="77586" y2="19118"/>
                        <a14:foregroundMark x1="74713" y1="17647" x2="74713" y2="17647"/>
                        <a14:foregroundMark x1="72701" y1="16176" x2="72701" y2="16176"/>
                        <a14:foregroundMark x1="71264" y1="15588" x2="71264" y2="15588"/>
                        <a14:foregroundMark x1="70690" y1="15588" x2="70690" y2="15588"/>
                        <a14:foregroundMark x1="68103" y1="15294" x2="68103" y2="15294"/>
                        <a14:foregroundMark x1="55460" y1="14118" x2="55460" y2="14118"/>
                        <a14:foregroundMark x1="55460" y1="14118" x2="55460" y2="14118"/>
                        <a14:foregroundMark x1="52586" y1="14706" x2="52586" y2="14706"/>
                        <a14:foregroundMark x1="52586" y1="14706" x2="52586" y2="14706"/>
                        <a14:foregroundMark x1="49138" y1="19118" x2="48563" y2="20882"/>
                        <a14:foregroundMark x1="47989" y1="21176" x2="47989" y2="21176"/>
                        <a14:foregroundMark x1="46552" y1="22647" x2="46552" y2="22647"/>
                        <a14:foregroundMark x1="46552" y1="23235" x2="45977" y2="25882"/>
                        <a14:foregroundMark x1="45977" y1="27353" x2="45977" y2="27353"/>
                        <a14:foregroundMark x1="45977" y1="28235" x2="45977" y2="28235"/>
                        <a14:foregroundMark x1="46552" y1="31471" x2="46552" y2="31471"/>
                        <a14:foregroundMark x1="47126" y1="33235" x2="47126" y2="33235"/>
                        <a14:foregroundMark x1="47414" y1="35000" x2="47414" y2="35000"/>
                        <a14:foregroundMark x1="47126" y1="27941" x2="49425" y2="43529"/>
                        <a14:foregroundMark x1="49425" y1="43529" x2="64368" y2="47353"/>
                        <a14:foregroundMark x1="64368" y1="47353" x2="77011" y2="40000"/>
                        <a14:foregroundMark x1="77011" y1="40000" x2="80460" y2="27353"/>
                        <a14:foregroundMark x1="74713" y1="45588" x2="67816" y2="45000"/>
                        <a14:foregroundMark x1="45690" y1="35294" x2="49138" y2="31765"/>
                        <a14:foregroundMark x1="54023" y1="33824" x2="62931" y2="25882"/>
                        <a14:foregroundMark x1="50575" y1="16765" x2="66667" y2="15294"/>
                        <a14:foregroundMark x1="66667" y1="15294" x2="69253" y2="15294"/>
                        <a14:foregroundMark x1="59770" y1="13235" x2="68103" y2="12647"/>
                        <a14:foregroundMark x1="38793" y1="90882" x2="38793" y2="90882"/>
                        <a14:foregroundMark x1="57759" y1="46471" x2="63218" y2="47353"/>
                        <a14:foregroundMark x1="28736" y1="95882" x2="28736" y2="95882"/>
                        <a14:foregroundMark x1="39655" y1="94412" x2="45690" y2="93235"/>
                        <a14:foregroundMark x1="54885" y1="97353" x2="54885" y2="97353"/>
                      </a14:backgroundRemoval>
                    </a14:imgEffect>
                  </a14:imgLayer>
                </a14:imgProps>
              </a:ext>
              <a:ext uri="{28A0092B-C50C-407E-A947-70E740481C1C}">
                <a14:useLocalDpi xmlns:a14="http://schemas.microsoft.com/office/drawing/2010/main" val="0"/>
              </a:ext>
            </a:extLst>
          </a:blip>
          <a:srcRect/>
          <a:stretch>
            <a:fillRect/>
          </a:stretch>
        </p:blipFill>
        <p:spPr bwMode="auto">
          <a:xfrm>
            <a:off x="9292749" y="376577"/>
            <a:ext cx="1501364" cy="1466850"/>
          </a:xfrm>
          <a:prstGeom prst="rect">
            <a:avLst/>
          </a:prstGeom>
          <a:noFill/>
          <a:extLst>
            <a:ext uri="{909E8E84-426E-40DD-AFC4-6F175D3DCCD1}">
              <a14:hiddenFill xmlns:a14="http://schemas.microsoft.com/office/drawing/2010/main">
                <a:solidFill>
                  <a:srgbClr val="FFFFFF"/>
                </a:solidFill>
              </a14:hiddenFill>
            </a:ext>
          </a:extLst>
        </p:spPr>
      </p:pic>
      <p:sp>
        <p:nvSpPr>
          <p:cNvPr id="19" name="吹き出し: 円形 18">
            <a:extLst>
              <a:ext uri="{FF2B5EF4-FFF2-40B4-BE49-F238E27FC236}">
                <a16:creationId xmlns:a16="http://schemas.microsoft.com/office/drawing/2014/main" id="{74A56755-76B1-4365-8F94-697F38DE3E8B}"/>
              </a:ext>
            </a:extLst>
          </p:cNvPr>
          <p:cNvSpPr/>
          <p:nvPr/>
        </p:nvSpPr>
        <p:spPr>
          <a:xfrm>
            <a:off x="5336592" y="874991"/>
            <a:ext cx="3731210" cy="1029298"/>
          </a:xfrm>
          <a:prstGeom prst="wedgeEllipseCallout">
            <a:avLst>
              <a:gd name="adj1" fmla="val 62809"/>
              <a:gd name="adj2" fmla="val -5271"/>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間違いは３個</a:t>
            </a:r>
          </a:p>
        </p:txBody>
      </p:sp>
      <p:sp>
        <p:nvSpPr>
          <p:cNvPr id="3" name="楕円 2">
            <a:extLst>
              <a:ext uri="{FF2B5EF4-FFF2-40B4-BE49-F238E27FC236}">
                <a16:creationId xmlns:a16="http://schemas.microsoft.com/office/drawing/2014/main" id="{FEB3B8A1-3BA3-6169-B80B-7CE6FD051891}"/>
              </a:ext>
            </a:extLst>
          </p:cNvPr>
          <p:cNvSpPr/>
          <p:nvPr/>
        </p:nvSpPr>
        <p:spPr>
          <a:xfrm>
            <a:off x="1802151" y="5671703"/>
            <a:ext cx="670560" cy="4876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tx1"/>
                </a:solidFill>
              </a:rPr>
              <a:t>１</a:t>
            </a:r>
          </a:p>
        </p:txBody>
      </p:sp>
      <p:sp>
        <p:nvSpPr>
          <p:cNvPr id="5" name="楕円 4">
            <a:extLst>
              <a:ext uri="{FF2B5EF4-FFF2-40B4-BE49-F238E27FC236}">
                <a16:creationId xmlns:a16="http://schemas.microsoft.com/office/drawing/2014/main" id="{5A2F4A6D-1E7F-643D-C9FA-F303B57534C6}"/>
              </a:ext>
            </a:extLst>
          </p:cNvPr>
          <p:cNvSpPr/>
          <p:nvPr/>
        </p:nvSpPr>
        <p:spPr>
          <a:xfrm>
            <a:off x="6606561" y="2988683"/>
            <a:ext cx="670560" cy="48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tx1"/>
                </a:solidFill>
              </a:rPr>
              <a:t>２</a:t>
            </a:r>
          </a:p>
        </p:txBody>
      </p:sp>
      <p:pic>
        <p:nvPicPr>
          <p:cNvPr id="9" name="図 8">
            <a:extLst>
              <a:ext uri="{FF2B5EF4-FFF2-40B4-BE49-F238E27FC236}">
                <a16:creationId xmlns:a16="http://schemas.microsoft.com/office/drawing/2014/main" id="{C517803D-CE97-4EA2-B17A-7EFFA1129967}"/>
              </a:ext>
            </a:extLst>
          </p:cNvPr>
          <p:cNvPicPr>
            <a:picLocks noChangeAspect="1"/>
          </p:cNvPicPr>
          <p:nvPr/>
        </p:nvPicPr>
        <p:blipFill>
          <a:blip r:embed="rId10"/>
          <a:stretch>
            <a:fillRect/>
          </a:stretch>
        </p:blipFill>
        <p:spPr>
          <a:xfrm>
            <a:off x="9067802" y="3783179"/>
            <a:ext cx="2688569" cy="1170533"/>
          </a:xfrm>
          <a:prstGeom prst="rect">
            <a:avLst/>
          </a:prstGeom>
        </p:spPr>
      </p:pic>
      <p:sp>
        <p:nvSpPr>
          <p:cNvPr id="11" name="テキスト ボックス 10">
            <a:extLst>
              <a:ext uri="{FF2B5EF4-FFF2-40B4-BE49-F238E27FC236}">
                <a16:creationId xmlns:a16="http://schemas.microsoft.com/office/drawing/2014/main" id="{2A8C848A-92D7-AF2C-BCAB-9BAB4F0CB0DA}"/>
              </a:ext>
            </a:extLst>
          </p:cNvPr>
          <p:cNvSpPr txBox="1"/>
          <p:nvPr/>
        </p:nvSpPr>
        <p:spPr>
          <a:xfrm>
            <a:off x="10089718" y="3194168"/>
            <a:ext cx="2193248" cy="369332"/>
          </a:xfrm>
          <a:prstGeom prst="rect">
            <a:avLst/>
          </a:prstGeom>
          <a:noFill/>
        </p:spPr>
        <p:txBody>
          <a:bodyPr wrap="square" rtlCol="0">
            <a:spAutoFit/>
          </a:bodyPr>
          <a:lstStyle/>
          <a:p>
            <a:r>
              <a:rPr lang="ja-JP" altLang="en-US" b="1">
                <a:effectLst>
                  <a:glow rad="165100">
                    <a:schemeClr val="bg1"/>
                  </a:glow>
                </a:effectLst>
              </a:rPr>
              <a:t>未使用のリネン</a:t>
            </a:r>
            <a:endParaRPr kumimoji="1" lang="ja-JP" altLang="en-US" b="1">
              <a:effectLst>
                <a:glow rad="165100">
                  <a:schemeClr val="bg1"/>
                </a:glow>
              </a:effectLst>
            </a:endParaRPr>
          </a:p>
        </p:txBody>
      </p:sp>
      <p:sp>
        <p:nvSpPr>
          <p:cNvPr id="20" name="楕円 19">
            <a:extLst>
              <a:ext uri="{FF2B5EF4-FFF2-40B4-BE49-F238E27FC236}">
                <a16:creationId xmlns:a16="http://schemas.microsoft.com/office/drawing/2014/main" id="{5FA0CCE2-648F-48C4-A31B-FACB14306D6E}"/>
              </a:ext>
            </a:extLst>
          </p:cNvPr>
          <p:cNvSpPr/>
          <p:nvPr/>
        </p:nvSpPr>
        <p:spPr>
          <a:xfrm>
            <a:off x="10468235" y="5076220"/>
            <a:ext cx="670560" cy="4876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tx1"/>
                </a:solidFill>
              </a:rPr>
              <a:t>３</a:t>
            </a:r>
          </a:p>
        </p:txBody>
      </p:sp>
    </p:spTree>
    <p:extLst>
      <p:ext uri="{BB962C8B-B14F-4D97-AF65-F5344CB8AC3E}">
        <p14:creationId xmlns:p14="http://schemas.microsoft.com/office/powerpoint/2010/main" val="201073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0" y="0"/>
            <a:ext cx="9144000"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sz="4000" b="1">
                <a:solidFill>
                  <a:schemeClr val="bg1"/>
                </a:solidFill>
                <a:latin typeface="BIZ UDゴシック" panose="020B0400000000000000" pitchFamily="49" charset="-128"/>
                <a:ea typeface="BIZ UDゴシック" panose="020B0400000000000000" pitchFamily="49" charset="-128"/>
              </a:rPr>
              <a:t>探してみよう！</a:t>
            </a:r>
          </a:p>
        </p:txBody>
      </p:sp>
      <p:sp>
        <p:nvSpPr>
          <p:cNvPr id="4" name="スライド番号プレースホルダー 3">
            <a:extLst>
              <a:ext uri="{FF2B5EF4-FFF2-40B4-BE49-F238E27FC236}">
                <a16:creationId xmlns:a16="http://schemas.microsoft.com/office/drawing/2014/main" id="{83D5A6AD-9906-4ADB-822E-30ABAAF95758}"/>
              </a:ext>
            </a:extLst>
          </p:cNvPr>
          <p:cNvSpPr>
            <a:spLocks noGrp="1"/>
          </p:cNvSpPr>
          <p:nvPr>
            <p:ph type="sldNum" sz="quarter" idx="12"/>
          </p:nvPr>
        </p:nvSpPr>
        <p:spPr/>
        <p:txBody>
          <a:bodyPr/>
          <a:lstStyle/>
          <a:p>
            <a:fld id="{AEA97E42-CDB2-4647-ABED-1CCC9FBCDBEC}" type="slidenum">
              <a:rPr kumimoji="1" lang="ja-JP" altLang="en-US" smtClean="0"/>
              <a:pPr/>
              <a:t>75</a:t>
            </a:fld>
            <a:endParaRPr kumimoji="1" lang="ja-JP" altLang="en-US"/>
          </a:p>
        </p:txBody>
      </p:sp>
      <p:sp>
        <p:nvSpPr>
          <p:cNvPr id="6" name="AutoShape 4" descr="■">
            <a:hlinkClick r:id="rId3"/>
            <a:extLst>
              <a:ext uri="{FF2B5EF4-FFF2-40B4-BE49-F238E27FC236}">
                <a16:creationId xmlns:a16="http://schemas.microsoft.com/office/drawing/2014/main" id="{A5280DD6-6BCD-41B6-B014-E6597B761B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26" name="Picture 2" descr="探すイラスト／無料イラストなら「イラストAC」">
            <a:hlinkClick r:id="rId4"/>
            <a:extLst>
              <a:ext uri="{FF2B5EF4-FFF2-40B4-BE49-F238E27FC236}">
                <a16:creationId xmlns:a16="http://schemas.microsoft.com/office/drawing/2014/main" id="{DC7B20DF-C30F-4335-BF53-D3D4C96E4F3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71" b="97353" l="2299" r="89943">
                        <a14:foregroundMark x1="5747" y1="35882" x2="5747" y2="35882"/>
                        <a14:foregroundMark x1="33621" y1="7647" x2="33621" y2="7647"/>
                        <a14:foregroundMark x1="39655" y1="1471" x2="39655" y2="1471"/>
                        <a14:foregroundMark x1="2586" y1="33235" x2="2586" y2="33235"/>
                        <a14:foregroundMark x1="79023" y1="33824" x2="79023" y2="33824"/>
                        <a14:foregroundMark x1="70690" y1="30294" x2="70690" y2="30294"/>
                        <a14:foregroundMark x1="65805" y1="28235" x2="65805" y2="28235"/>
                        <a14:foregroundMark x1="57471" y1="25294" x2="57471" y2="25294"/>
                        <a14:foregroundMark x1="72126" y1="20882" x2="72126" y2="20882"/>
                        <a14:foregroundMark x1="72126" y1="20882" x2="72126" y2="20882"/>
                        <a14:foregroundMark x1="67241" y1="19118" x2="67241" y2="19118"/>
                        <a14:foregroundMark x1="60920" y1="32941" x2="60920" y2="32941"/>
                        <a14:foregroundMark x1="79598" y1="28235" x2="79598" y2="28235"/>
                        <a14:foregroundMark x1="78448" y1="23235" x2="78448" y2="23235"/>
                        <a14:foregroundMark x1="77586" y1="19118" x2="77586" y2="19118"/>
                        <a14:foregroundMark x1="74713" y1="17647" x2="74713" y2="17647"/>
                        <a14:foregroundMark x1="72701" y1="16176" x2="72701" y2="16176"/>
                        <a14:foregroundMark x1="71264" y1="15588" x2="71264" y2="15588"/>
                        <a14:foregroundMark x1="70690" y1="15588" x2="70690" y2="15588"/>
                        <a14:foregroundMark x1="68103" y1="15294" x2="68103" y2="15294"/>
                        <a14:foregroundMark x1="55460" y1="14118" x2="55460" y2="14118"/>
                        <a14:foregroundMark x1="55460" y1="14118" x2="55460" y2="14118"/>
                        <a14:foregroundMark x1="52586" y1="14706" x2="52586" y2="14706"/>
                        <a14:foregroundMark x1="52586" y1="14706" x2="52586" y2="14706"/>
                        <a14:foregroundMark x1="49138" y1="19118" x2="48563" y2="20882"/>
                        <a14:foregroundMark x1="47989" y1="21176" x2="47989" y2="21176"/>
                        <a14:foregroundMark x1="46552" y1="22647" x2="46552" y2="22647"/>
                        <a14:foregroundMark x1="46552" y1="23235" x2="45977" y2="25882"/>
                        <a14:foregroundMark x1="45977" y1="27353" x2="45977" y2="27353"/>
                        <a14:foregroundMark x1="45977" y1="28235" x2="45977" y2="28235"/>
                        <a14:foregroundMark x1="46552" y1="31471" x2="46552" y2="31471"/>
                        <a14:foregroundMark x1="47126" y1="33235" x2="47126" y2="33235"/>
                        <a14:foregroundMark x1="47414" y1="35000" x2="47414" y2="35000"/>
                        <a14:foregroundMark x1="47126" y1="27941" x2="49425" y2="43529"/>
                        <a14:foregroundMark x1="49425" y1="43529" x2="64368" y2="47353"/>
                        <a14:foregroundMark x1="64368" y1="47353" x2="77011" y2="40000"/>
                        <a14:foregroundMark x1="77011" y1="40000" x2="80460" y2="27353"/>
                        <a14:foregroundMark x1="74713" y1="45588" x2="67816" y2="45000"/>
                        <a14:foregroundMark x1="45690" y1="35294" x2="49138" y2="31765"/>
                        <a14:foregroundMark x1="54023" y1="33824" x2="62931" y2="25882"/>
                        <a14:foregroundMark x1="50575" y1="16765" x2="66667" y2="15294"/>
                        <a14:foregroundMark x1="66667" y1="15294" x2="69253" y2="15294"/>
                        <a14:foregroundMark x1="59770" y1="13235" x2="68103" y2="12647"/>
                        <a14:foregroundMark x1="38793" y1="90882" x2="38793" y2="90882"/>
                        <a14:foregroundMark x1="57759" y1="46471" x2="63218" y2="47353"/>
                        <a14:foregroundMark x1="28736" y1="95882" x2="28736" y2="95882"/>
                        <a14:foregroundMark x1="39655" y1="94412" x2="45690" y2="93235"/>
                        <a14:foregroundMark x1="54885" y1="97353" x2="54885" y2="97353"/>
                      </a14:backgroundRemoval>
                    </a14:imgEffect>
                  </a14:imgLayer>
                </a14:imgProps>
              </a:ext>
              <a:ext uri="{28A0092B-C50C-407E-A947-70E740481C1C}">
                <a14:useLocalDpi xmlns:a14="http://schemas.microsoft.com/office/drawing/2010/main" val="0"/>
              </a:ext>
            </a:extLst>
          </a:blip>
          <a:srcRect/>
          <a:stretch>
            <a:fillRect/>
          </a:stretch>
        </p:blipFill>
        <p:spPr bwMode="auto">
          <a:xfrm>
            <a:off x="9292749" y="376577"/>
            <a:ext cx="1501364" cy="1466850"/>
          </a:xfrm>
          <a:prstGeom prst="rect">
            <a:avLst/>
          </a:prstGeom>
          <a:noFill/>
          <a:extLst>
            <a:ext uri="{909E8E84-426E-40DD-AFC4-6F175D3DCCD1}">
              <a14:hiddenFill xmlns:a14="http://schemas.microsoft.com/office/drawing/2010/main">
                <a:solidFill>
                  <a:srgbClr val="FFFFFF"/>
                </a:solidFill>
              </a14:hiddenFill>
            </a:ext>
          </a:extLst>
        </p:spPr>
      </p:pic>
      <p:sp>
        <p:nvSpPr>
          <p:cNvPr id="19" name="吹き出し: 円形 18">
            <a:extLst>
              <a:ext uri="{FF2B5EF4-FFF2-40B4-BE49-F238E27FC236}">
                <a16:creationId xmlns:a16="http://schemas.microsoft.com/office/drawing/2014/main" id="{74A56755-76B1-4365-8F94-697F38DE3E8B}"/>
              </a:ext>
            </a:extLst>
          </p:cNvPr>
          <p:cNvSpPr/>
          <p:nvPr/>
        </p:nvSpPr>
        <p:spPr>
          <a:xfrm>
            <a:off x="5506400" y="874991"/>
            <a:ext cx="3561402" cy="1607481"/>
          </a:xfrm>
          <a:prstGeom prst="wedgeEllipseCallout">
            <a:avLst>
              <a:gd name="adj1" fmla="val 62809"/>
              <a:gd name="adj2" fmla="val -5271"/>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間違いは５個</a:t>
            </a:r>
          </a:p>
        </p:txBody>
      </p:sp>
      <p:pic>
        <p:nvPicPr>
          <p:cNvPr id="7" name="図 6">
            <a:extLst>
              <a:ext uri="{FF2B5EF4-FFF2-40B4-BE49-F238E27FC236}">
                <a16:creationId xmlns:a16="http://schemas.microsoft.com/office/drawing/2014/main" id="{1AE1C59E-5360-4BD2-A9D3-49AE2006925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780" r="16400"/>
          <a:stretch/>
        </p:blipFill>
        <p:spPr>
          <a:xfrm>
            <a:off x="8780956" y="2068035"/>
            <a:ext cx="3225682" cy="4671989"/>
          </a:xfrm>
          <a:prstGeom prst="rect">
            <a:avLst/>
          </a:prstGeom>
        </p:spPr>
      </p:pic>
      <p:pic>
        <p:nvPicPr>
          <p:cNvPr id="9" name="図 8" descr="テーブル, 人, 屋内, 座る が含まれている画像&#10;&#10;自動的に生成された説明">
            <a:extLst>
              <a:ext uri="{FF2B5EF4-FFF2-40B4-BE49-F238E27FC236}">
                <a16:creationId xmlns:a16="http://schemas.microsoft.com/office/drawing/2014/main" id="{0B9766B2-5E9B-404C-A50F-25E9FFE0418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504"/>
          <a:stretch/>
        </p:blipFill>
        <p:spPr>
          <a:xfrm>
            <a:off x="4787529" y="3396687"/>
            <a:ext cx="3939606" cy="3461313"/>
          </a:xfrm>
          <a:prstGeom prst="rect">
            <a:avLst/>
          </a:prstGeom>
        </p:spPr>
      </p:pic>
      <p:sp>
        <p:nvSpPr>
          <p:cNvPr id="12" name="楕円 11">
            <a:extLst>
              <a:ext uri="{FF2B5EF4-FFF2-40B4-BE49-F238E27FC236}">
                <a16:creationId xmlns:a16="http://schemas.microsoft.com/office/drawing/2014/main" id="{C5FAF20B-7311-4E65-A571-DDEC59884463}"/>
              </a:ext>
            </a:extLst>
          </p:cNvPr>
          <p:cNvSpPr/>
          <p:nvPr/>
        </p:nvSpPr>
        <p:spPr>
          <a:xfrm>
            <a:off x="5007337" y="5126739"/>
            <a:ext cx="1317652" cy="17594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C7D95E8-A3E4-4D66-AE91-927A826C1887}"/>
              </a:ext>
            </a:extLst>
          </p:cNvPr>
          <p:cNvSpPr txBox="1"/>
          <p:nvPr/>
        </p:nvSpPr>
        <p:spPr>
          <a:xfrm>
            <a:off x="4939326" y="3481440"/>
            <a:ext cx="2313348" cy="646331"/>
          </a:xfrm>
          <a:prstGeom prst="rect">
            <a:avLst/>
          </a:prstGeom>
          <a:noFill/>
        </p:spPr>
        <p:txBody>
          <a:bodyPr wrap="square" rtlCol="0">
            <a:spAutoFit/>
          </a:bodyPr>
          <a:lstStyle/>
          <a:p>
            <a:r>
              <a:rPr lang="ja-JP" altLang="en-US" b="1">
                <a:effectLst>
                  <a:glow rad="292100">
                    <a:schemeClr val="bg1">
                      <a:alpha val="60000"/>
                    </a:schemeClr>
                  </a:glow>
                </a:effectLst>
              </a:rPr>
              <a:t>アルコール（～</a:t>
            </a:r>
            <a:r>
              <a:rPr lang="en-US" altLang="ja-JP" b="1">
                <a:effectLst>
                  <a:glow rad="292100">
                    <a:schemeClr val="bg1">
                      <a:alpha val="60000"/>
                    </a:schemeClr>
                  </a:glow>
                </a:effectLst>
              </a:rPr>
              <a:t>60%</a:t>
            </a:r>
            <a:r>
              <a:rPr lang="ja-JP" altLang="en-US" b="1">
                <a:effectLst>
                  <a:glow rad="292100">
                    <a:schemeClr val="bg1">
                      <a:alpha val="60000"/>
                    </a:schemeClr>
                  </a:glow>
                </a:effectLst>
              </a:rPr>
              <a:t>）</a:t>
            </a:r>
            <a:endParaRPr kumimoji="1" lang="ja-JP" altLang="en-US" b="1">
              <a:effectLst>
                <a:glow rad="292100">
                  <a:schemeClr val="bg1">
                    <a:alpha val="60000"/>
                  </a:schemeClr>
                </a:glow>
              </a:effectLst>
            </a:endParaRPr>
          </a:p>
        </p:txBody>
      </p:sp>
      <p:sp>
        <p:nvSpPr>
          <p:cNvPr id="14" name="テキスト ボックス 13">
            <a:extLst>
              <a:ext uri="{FF2B5EF4-FFF2-40B4-BE49-F238E27FC236}">
                <a16:creationId xmlns:a16="http://schemas.microsoft.com/office/drawing/2014/main" id="{128098A2-B32C-4238-8026-A523DC68339C}"/>
              </a:ext>
            </a:extLst>
          </p:cNvPr>
          <p:cNvSpPr txBox="1"/>
          <p:nvPr/>
        </p:nvSpPr>
        <p:spPr>
          <a:xfrm>
            <a:off x="4809127" y="6349255"/>
            <a:ext cx="1602525" cy="369332"/>
          </a:xfrm>
          <a:prstGeom prst="rect">
            <a:avLst/>
          </a:prstGeom>
          <a:noFill/>
        </p:spPr>
        <p:txBody>
          <a:bodyPr wrap="square" rtlCol="0">
            <a:spAutoFit/>
          </a:bodyPr>
          <a:lstStyle/>
          <a:p>
            <a:r>
              <a:rPr lang="ja-JP" altLang="en-US" b="1">
                <a:effectLst>
                  <a:glow rad="190500">
                    <a:schemeClr val="bg1"/>
                  </a:glow>
                </a:effectLst>
              </a:rPr>
              <a:t>次亜塩素酸水</a:t>
            </a:r>
            <a:endParaRPr kumimoji="1" lang="ja-JP" altLang="en-US" b="1">
              <a:effectLst>
                <a:glow rad="190500">
                  <a:schemeClr val="bg1"/>
                </a:glow>
              </a:effectLst>
            </a:endParaRPr>
          </a:p>
        </p:txBody>
      </p:sp>
      <p:sp>
        <p:nvSpPr>
          <p:cNvPr id="15" name="テキスト ボックス 14">
            <a:extLst>
              <a:ext uri="{FF2B5EF4-FFF2-40B4-BE49-F238E27FC236}">
                <a16:creationId xmlns:a16="http://schemas.microsoft.com/office/drawing/2014/main" id="{46843BFD-F411-4B80-99E4-47B3C1BE27EA}"/>
              </a:ext>
            </a:extLst>
          </p:cNvPr>
          <p:cNvSpPr txBox="1"/>
          <p:nvPr/>
        </p:nvSpPr>
        <p:spPr>
          <a:xfrm>
            <a:off x="7444321" y="5798343"/>
            <a:ext cx="873150" cy="369332"/>
          </a:xfrm>
          <a:prstGeom prst="rect">
            <a:avLst/>
          </a:prstGeom>
          <a:noFill/>
        </p:spPr>
        <p:txBody>
          <a:bodyPr wrap="square" rtlCol="0">
            <a:spAutoFit/>
          </a:bodyPr>
          <a:lstStyle/>
          <a:p>
            <a:r>
              <a:rPr lang="ja-JP" altLang="en-US" b="1">
                <a:effectLst>
                  <a:glow rad="165100">
                    <a:schemeClr val="bg1"/>
                  </a:glow>
                </a:effectLst>
              </a:rPr>
              <a:t>ガーゼ</a:t>
            </a:r>
            <a:endParaRPr kumimoji="1" lang="ja-JP" altLang="en-US" b="1">
              <a:effectLst>
                <a:glow rad="165100">
                  <a:schemeClr val="bg1"/>
                </a:glow>
              </a:effectLst>
            </a:endParaRPr>
          </a:p>
        </p:txBody>
      </p:sp>
      <p:sp>
        <p:nvSpPr>
          <p:cNvPr id="16" name="楕円 15">
            <a:extLst>
              <a:ext uri="{FF2B5EF4-FFF2-40B4-BE49-F238E27FC236}">
                <a16:creationId xmlns:a16="http://schemas.microsoft.com/office/drawing/2014/main" id="{17BB7EB2-9ED4-48F4-BE31-A32B3C6039FE}"/>
              </a:ext>
            </a:extLst>
          </p:cNvPr>
          <p:cNvSpPr/>
          <p:nvPr/>
        </p:nvSpPr>
        <p:spPr>
          <a:xfrm>
            <a:off x="6189886" y="3827558"/>
            <a:ext cx="1134891" cy="11993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2D4EA0D4-6957-4968-ACE0-A04DA232B237}"/>
              </a:ext>
            </a:extLst>
          </p:cNvPr>
          <p:cNvSpPr txBox="1"/>
          <p:nvPr/>
        </p:nvSpPr>
        <p:spPr>
          <a:xfrm>
            <a:off x="10591800" y="2517586"/>
            <a:ext cx="1339295" cy="369332"/>
          </a:xfrm>
          <a:prstGeom prst="rect">
            <a:avLst/>
          </a:prstGeom>
          <a:noFill/>
        </p:spPr>
        <p:txBody>
          <a:bodyPr wrap="square" rtlCol="0">
            <a:spAutoFit/>
          </a:bodyPr>
          <a:lstStyle/>
          <a:p>
            <a:r>
              <a:rPr lang="ja-JP" altLang="en-US" b="1">
                <a:effectLst>
                  <a:glow rad="165100">
                    <a:schemeClr val="bg1"/>
                  </a:glow>
                </a:effectLst>
              </a:rPr>
              <a:t>連絡用携帯</a:t>
            </a:r>
            <a:endParaRPr kumimoji="1" lang="ja-JP" altLang="en-US" b="1">
              <a:effectLst>
                <a:glow rad="165100">
                  <a:schemeClr val="bg1"/>
                </a:glow>
              </a:effectLst>
            </a:endParaRPr>
          </a:p>
        </p:txBody>
      </p:sp>
      <p:sp>
        <p:nvSpPr>
          <p:cNvPr id="18" name="楕円 11">
            <a:extLst>
              <a:ext uri="{FF2B5EF4-FFF2-40B4-BE49-F238E27FC236}">
                <a16:creationId xmlns:a16="http://schemas.microsoft.com/office/drawing/2014/main" id="{C5FAF20B-7311-4E65-A571-DDEC59884463}"/>
              </a:ext>
            </a:extLst>
          </p:cNvPr>
          <p:cNvSpPr/>
          <p:nvPr/>
        </p:nvSpPr>
        <p:spPr>
          <a:xfrm>
            <a:off x="9918641" y="2971153"/>
            <a:ext cx="1498717" cy="13645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680CBDCD-576C-ACB7-4283-279786BDD78F}"/>
              </a:ext>
            </a:extLst>
          </p:cNvPr>
          <p:cNvSpPr/>
          <p:nvPr/>
        </p:nvSpPr>
        <p:spPr>
          <a:xfrm>
            <a:off x="11333806" y="3916351"/>
            <a:ext cx="670560" cy="4876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tx1"/>
                </a:solidFill>
              </a:rPr>
              <a:t>８</a:t>
            </a:r>
          </a:p>
        </p:txBody>
      </p:sp>
      <p:sp>
        <p:nvSpPr>
          <p:cNvPr id="5" name="楕円 4">
            <a:extLst>
              <a:ext uri="{FF2B5EF4-FFF2-40B4-BE49-F238E27FC236}">
                <a16:creationId xmlns:a16="http://schemas.microsoft.com/office/drawing/2014/main" id="{9F4CB603-D59C-C759-128E-296EC820D682}"/>
              </a:ext>
            </a:extLst>
          </p:cNvPr>
          <p:cNvSpPr/>
          <p:nvPr/>
        </p:nvSpPr>
        <p:spPr>
          <a:xfrm>
            <a:off x="7193411" y="3648626"/>
            <a:ext cx="715477" cy="5354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tx1"/>
                </a:solidFill>
              </a:rPr>
              <a:t>７</a:t>
            </a:r>
          </a:p>
        </p:txBody>
      </p:sp>
      <p:sp>
        <p:nvSpPr>
          <p:cNvPr id="8" name="楕円 7">
            <a:extLst>
              <a:ext uri="{FF2B5EF4-FFF2-40B4-BE49-F238E27FC236}">
                <a16:creationId xmlns:a16="http://schemas.microsoft.com/office/drawing/2014/main" id="{26E7481C-3079-58C9-F693-3B35482B0AB1}"/>
              </a:ext>
            </a:extLst>
          </p:cNvPr>
          <p:cNvSpPr/>
          <p:nvPr/>
        </p:nvSpPr>
        <p:spPr>
          <a:xfrm>
            <a:off x="6335788" y="6126049"/>
            <a:ext cx="670560" cy="613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tx1"/>
                </a:solidFill>
              </a:rPr>
              <a:t>６</a:t>
            </a:r>
          </a:p>
        </p:txBody>
      </p:sp>
      <p:pic>
        <p:nvPicPr>
          <p:cNvPr id="10" name="図 9">
            <a:extLst>
              <a:ext uri="{FF2B5EF4-FFF2-40B4-BE49-F238E27FC236}">
                <a16:creationId xmlns:a16="http://schemas.microsoft.com/office/drawing/2014/main" id="{AB187F7D-F1BA-5FD9-E35B-B03477D8649C}"/>
              </a:ext>
            </a:extLst>
          </p:cNvPr>
          <p:cNvPicPr>
            <a:picLocks noChangeAspect="1"/>
          </p:cNvPicPr>
          <p:nvPr/>
        </p:nvPicPr>
        <p:blipFill>
          <a:blip r:embed="rId9"/>
          <a:stretch>
            <a:fillRect/>
          </a:stretch>
        </p:blipFill>
        <p:spPr>
          <a:xfrm>
            <a:off x="111427" y="1285926"/>
            <a:ext cx="4590686" cy="3840813"/>
          </a:xfrm>
          <a:prstGeom prst="rect">
            <a:avLst/>
          </a:prstGeom>
        </p:spPr>
      </p:pic>
      <p:sp>
        <p:nvSpPr>
          <p:cNvPr id="11" name="楕円 10">
            <a:extLst>
              <a:ext uri="{FF2B5EF4-FFF2-40B4-BE49-F238E27FC236}">
                <a16:creationId xmlns:a16="http://schemas.microsoft.com/office/drawing/2014/main" id="{98E23811-89E8-759B-1D00-9FFD51C77A95}"/>
              </a:ext>
            </a:extLst>
          </p:cNvPr>
          <p:cNvSpPr/>
          <p:nvPr/>
        </p:nvSpPr>
        <p:spPr>
          <a:xfrm>
            <a:off x="1524000" y="3940235"/>
            <a:ext cx="670560" cy="4876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tx1"/>
                </a:solidFill>
              </a:rPr>
              <a:t>４</a:t>
            </a:r>
          </a:p>
        </p:txBody>
      </p:sp>
      <p:pic>
        <p:nvPicPr>
          <p:cNvPr id="20" name="図 19">
            <a:extLst>
              <a:ext uri="{FF2B5EF4-FFF2-40B4-BE49-F238E27FC236}">
                <a16:creationId xmlns:a16="http://schemas.microsoft.com/office/drawing/2014/main" id="{DA74887B-E14E-D2E0-6E8B-76D13587BC9F}"/>
              </a:ext>
            </a:extLst>
          </p:cNvPr>
          <p:cNvPicPr>
            <a:picLocks noChangeAspect="1"/>
          </p:cNvPicPr>
          <p:nvPr/>
        </p:nvPicPr>
        <p:blipFill>
          <a:blip r:embed="rId10"/>
          <a:stretch>
            <a:fillRect/>
          </a:stretch>
        </p:blipFill>
        <p:spPr>
          <a:xfrm>
            <a:off x="3816268" y="2991703"/>
            <a:ext cx="786452" cy="749873"/>
          </a:xfrm>
          <a:prstGeom prst="rect">
            <a:avLst/>
          </a:prstGeom>
        </p:spPr>
      </p:pic>
      <p:sp>
        <p:nvSpPr>
          <p:cNvPr id="21" name="楕円 20">
            <a:extLst>
              <a:ext uri="{FF2B5EF4-FFF2-40B4-BE49-F238E27FC236}">
                <a16:creationId xmlns:a16="http://schemas.microsoft.com/office/drawing/2014/main" id="{6BAE5DC0-6737-AF45-31AB-AD0F04E4EF6A}"/>
              </a:ext>
            </a:extLst>
          </p:cNvPr>
          <p:cNvSpPr/>
          <p:nvPr/>
        </p:nvSpPr>
        <p:spPr>
          <a:xfrm>
            <a:off x="646196" y="2861869"/>
            <a:ext cx="1317652" cy="17594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7E5E1137-9E3D-F253-324E-63405B12184C}"/>
              </a:ext>
            </a:extLst>
          </p:cNvPr>
          <p:cNvSpPr/>
          <p:nvPr/>
        </p:nvSpPr>
        <p:spPr>
          <a:xfrm>
            <a:off x="2768134" y="1517187"/>
            <a:ext cx="1317652" cy="17594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2873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21" grpId="0" animBg="1"/>
      <p:bldP spid="2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屋内, 横たわる, 男, 女性 が含まれている画像&#10;&#10;自動的に生成された説明">
            <a:extLst>
              <a:ext uri="{FF2B5EF4-FFF2-40B4-BE49-F238E27FC236}">
                <a16:creationId xmlns:a16="http://schemas.microsoft.com/office/drawing/2014/main" id="{528F9B8C-8F75-4AC4-8FB1-26C1579F0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06371" y="2204025"/>
            <a:ext cx="5201867" cy="3467912"/>
          </a:xfrm>
          <a:prstGeom prst="rect">
            <a:avLst/>
          </a:prstGeom>
        </p:spPr>
      </p:pic>
      <p:sp>
        <p:nvSpPr>
          <p:cNvPr id="2" name="タイトル 1">
            <a:extLst>
              <a:ext uri="{FF2B5EF4-FFF2-40B4-BE49-F238E27FC236}">
                <a16:creationId xmlns:a16="http://schemas.microsoft.com/office/drawing/2014/main" id="{75893A84-A1F8-4210-996C-8AF9F292377E}"/>
              </a:ext>
            </a:extLst>
          </p:cNvPr>
          <p:cNvSpPr>
            <a:spLocks noGrp="1"/>
          </p:cNvSpPr>
          <p:nvPr>
            <p:ph type="title"/>
          </p:nvPr>
        </p:nvSpPr>
        <p:spPr>
          <a:xfrm>
            <a:off x="1524000" y="0"/>
            <a:ext cx="9144000" cy="874990"/>
          </a:xfrm>
          <a:solidFill>
            <a:schemeClr val="accent1">
              <a:lumMod val="75000"/>
            </a:schemeClr>
          </a:solidFill>
          <a:ln>
            <a:solidFill>
              <a:schemeClr val="accent1">
                <a:lumMod val="60000"/>
                <a:lumOff val="40000"/>
              </a:schemeClr>
            </a:solidFill>
          </a:ln>
        </p:spPr>
        <p:txBody>
          <a:bodyPr>
            <a:normAutofit/>
          </a:bodyPr>
          <a:lstStyle/>
          <a:p>
            <a:pPr algn="ctr"/>
            <a:r>
              <a:rPr lang="ja-JP" altLang="en-US" sz="4000" b="1">
                <a:solidFill>
                  <a:schemeClr val="bg1"/>
                </a:solidFill>
                <a:latin typeface="BIZ UDゴシック" panose="020B0400000000000000" pitchFamily="49" charset="-128"/>
                <a:ea typeface="BIZ UDゴシック" panose="020B0400000000000000" pitchFamily="49" charset="-128"/>
              </a:rPr>
              <a:t>探してみよう！</a:t>
            </a:r>
          </a:p>
        </p:txBody>
      </p:sp>
      <p:sp>
        <p:nvSpPr>
          <p:cNvPr id="4" name="スライド番号プレースホルダー 3">
            <a:extLst>
              <a:ext uri="{FF2B5EF4-FFF2-40B4-BE49-F238E27FC236}">
                <a16:creationId xmlns:a16="http://schemas.microsoft.com/office/drawing/2014/main" id="{83D5A6AD-9906-4ADB-822E-30ABAAF95758}"/>
              </a:ext>
            </a:extLst>
          </p:cNvPr>
          <p:cNvSpPr>
            <a:spLocks noGrp="1"/>
          </p:cNvSpPr>
          <p:nvPr>
            <p:ph type="sldNum" sz="quarter" idx="12"/>
          </p:nvPr>
        </p:nvSpPr>
        <p:spPr/>
        <p:txBody>
          <a:bodyPr/>
          <a:lstStyle/>
          <a:p>
            <a:fld id="{AEA97E42-CDB2-4647-ABED-1CCC9FBCDBEC}" type="slidenum">
              <a:rPr kumimoji="1" lang="ja-JP" altLang="en-US" smtClean="0"/>
              <a:pPr/>
              <a:t>76</a:t>
            </a:fld>
            <a:endParaRPr kumimoji="1" lang="ja-JP" altLang="en-US"/>
          </a:p>
        </p:txBody>
      </p:sp>
      <p:sp>
        <p:nvSpPr>
          <p:cNvPr id="6" name="AutoShape 4" descr="■">
            <a:hlinkClick r:id="rId4"/>
            <a:extLst>
              <a:ext uri="{FF2B5EF4-FFF2-40B4-BE49-F238E27FC236}">
                <a16:creationId xmlns:a16="http://schemas.microsoft.com/office/drawing/2014/main" id="{A5280DD6-6BCD-41B6-B014-E6597B761B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吹き出し: 円形 18">
            <a:extLst>
              <a:ext uri="{FF2B5EF4-FFF2-40B4-BE49-F238E27FC236}">
                <a16:creationId xmlns:a16="http://schemas.microsoft.com/office/drawing/2014/main" id="{74A56755-76B1-4365-8F94-697F38DE3E8B}"/>
              </a:ext>
            </a:extLst>
          </p:cNvPr>
          <p:cNvSpPr/>
          <p:nvPr/>
        </p:nvSpPr>
        <p:spPr>
          <a:xfrm>
            <a:off x="6928758" y="874991"/>
            <a:ext cx="2139043" cy="578253"/>
          </a:xfrm>
          <a:prstGeom prst="wedgeEllipseCallout">
            <a:avLst>
              <a:gd name="adj1" fmla="val 62809"/>
              <a:gd name="adj2" fmla="val -5271"/>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間違いは</a:t>
            </a:r>
            <a:r>
              <a:rPr lang="ja-JP" altLang="en-US" b="1">
                <a:solidFill>
                  <a:schemeClr val="tx1"/>
                </a:solidFill>
              </a:rPr>
              <a:t>３</a:t>
            </a:r>
            <a:r>
              <a:rPr kumimoji="1" lang="ja-JP" altLang="en-US" b="1">
                <a:solidFill>
                  <a:schemeClr val="tx1"/>
                </a:solidFill>
              </a:rPr>
              <a:t>個</a:t>
            </a:r>
          </a:p>
        </p:txBody>
      </p:sp>
      <p:pic>
        <p:nvPicPr>
          <p:cNvPr id="1026" name="Picture 2" descr="探すイラスト／無料イラストなら「イラストAC」">
            <a:hlinkClick r:id="rId5"/>
            <a:extLst>
              <a:ext uri="{FF2B5EF4-FFF2-40B4-BE49-F238E27FC236}">
                <a16:creationId xmlns:a16="http://schemas.microsoft.com/office/drawing/2014/main" id="{DC7B20DF-C30F-4335-BF53-D3D4C96E4F3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71" b="97353" l="2299" r="89943">
                        <a14:foregroundMark x1="5747" y1="35882" x2="5747" y2="35882"/>
                        <a14:foregroundMark x1="33621" y1="7647" x2="33621" y2="7647"/>
                        <a14:foregroundMark x1="39655" y1="1471" x2="39655" y2="1471"/>
                        <a14:foregroundMark x1="2586" y1="33235" x2="2586" y2="33235"/>
                        <a14:foregroundMark x1="79023" y1="33824" x2="79023" y2="33824"/>
                        <a14:foregroundMark x1="70690" y1="30294" x2="70690" y2="30294"/>
                        <a14:foregroundMark x1="65805" y1="28235" x2="65805" y2="28235"/>
                        <a14:foregroundMark x1="57471" y1="25294" x2="57471" y2="25294"/>
                        <a14:foregroundMark x1="72126" y1="20882" x2="72126" y2="20882"/>
                        <a14:foregroundMark x1="72126" y1="20882" x2="72126" y2="20882"/>
                        <a14:foregroundMark x1="67241" y1="19118" x2="67241" y2="19118"/>
                        <a14:foregroundMark x1="60920" y1="32941" x2="60920" y2="32941"/>
                        <a14:foregroundMark x1="79598" y1="28235" x2="79598" y2="28235"/>
                        <a14:foregroundMark x1="78448" y1="23235" x2="78448" y2="23235"/>
                        <a14:foregroundMark x1="77586" y1="19118" x2="77586" y2="19118"/>
                        <a14:foregroundMark x1="74713" y1="17647" x2="74713" y2="17647"/>
                        <a14:foregroundMark x1="72701" y1="16176" x2="72701" y2="16176"/>
                        <a14:foregroundMark x1="71264" y1="15588" x2="71264" y2="15588"/>
                        <a14:foregroundMark x1="70690" y1="15588" x2="70690" y2="15588"/>
                        <a14:foregroundMark x1="68103" y1="15294" x2="68103" y2="15294"/>
                        <a14:foregroundMark x1="55460" y1="14118" x2="55460" y2="14118"/>
                        <a14:foregroundMark x1="55460" y1="14118" x2="55460" y2="14118"/>
                        <a14:foregroundMark x1="52586" y1="14706" x2="52586" y2="14706"/>
                        <a14:foregroundMark x1="52586" y1="14706" x2="52586" y2="14706"/>
                        <a14:foregroundMark x1="49138" y1="19118" x2="48563" y2="20882"/>
                        <a14:foregroundMark x1="47989" y1="21176" x2="47989" y2="21176"/>
                        <a14:foregroundMark x1="46552" y1="22647" x2="46552" y2="22647"/>
                        <a14:foregroundMark x1="46552" y1="23235" x2="45977" y2="25882"/>
                        <a14:foregroundMark x1="45977" y1="27353" x2="45977" y2="27353"/>
                        <a14:foregroundMark x1="45977" y1="28235" x2="45977" y2="28235"/>
                        <a14:foregroundMark x1="46552" y1="31471" x2="46552" y2="31471"/>
                        <a14:foregroundMark x1="47126" y1="33235" x2="47126" y2="33235"/>
                        <a14:foregroundMark x1="47414" y1="35000" x2="47414" y2="35000"/>
                        <a14:foregroundMark x1="47126" y1="27941" x2="49425" y2="43529"/>
                        <a14:foregroundMark x1="49425" y1="43529" x2="64368" y2="47353"/>
                        <a14:foregroundMark x1="64368" y1="47353" x2="77011" y2="40000"/>
                        <a14:foregroundMark x1="77011" y1="40000" x2="80460" y2="27353"/>
                        <a14:foregroundMark x1="74713" y1="45588" x2="67816" y2="45000"/>
                        <a14:foregroundMark x1="45690" y1="35294" x2="49138" y2="31765"/>
                        <a14:foregroundMark x1="54023" y1="33824" x2="62931" y2="25882"/>
                        <a14:foregroundMark x1="50575" y1="16765" x2="66667" y2="15294"/>
                        <a14:foregroundMark x1="66667" y1="15294" x2="69253" y2="15294"/>
                        <a14:foregroundMark x1="59770" y1="13235" x2="68103" y2="12647"/>
                        <a14:foregroundMark x1="38793" y1="90882" x2="38793" y2="90882"/>
                        <a14:foregroundMark x1="57759" y1="46471" x2="63218" y2="47353"/>
                        <a14:foregroundMark x1="28736" y1="95882" x2="28736" y2="95882"/>
                        <a14:foregroundMark x1="39655" y1="94412" x2="45690" y2="93235"/>
                        <a14:foregroundMark x1="54885" y1="97353" x2="54885" y2="97353"/>
                      </a14:backgroundRemoval>
                    </a14:imgEffect>
                  </a14:imgLayer>
                </a14:imgProps>
              </a:ext>
              <a:ext uri="{28A0092B-C50C-407E-A947-70E740481C1C}">
                <a14:useLocalDpi xmlns:a14="http://schemas.microsoft.com/office/drawing/2010/main" val="0"/>
              </a:ext>
            </a:extLst>
          </a:blip>
          <a:srcRect/>
          <a:stretch>
            <a:fillRect/>
          </a:stretch>
        </p:blipFill>
        <p:spPr bwMode="auto">
          <a:xfrm>
            <a:off x="9292749" y="376577"/>
            <a:ext cx="1501364" cy="146685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descr="屋内, 部屋, 小さい, 座る が含まれている画像&#10;&#10;自動的に生成された説明">
            <a:extLst>
              <a:ext uri="{FF2B5EF4-FFF2-40B4-BE49-F238E27FC236}">
                <a16:creationId xmlns:a16="http://schemas.microsoft.com/office/drawing/2014/main" id="{4FA02DCA-FB42-4DE7-847B-6DA617CDA7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206553" y="2204022"/>
            <a:ext cx="5201869" cy="3467912"/>
          </a:xfrm>
          <a:prstGeom prst="rect">
            <a:avLst/>
          </a:prstGeom>
        </p:spPr>
      </p:pic>
      <p:sp>
        <p:nvSpPr>
          <p:cNvPr id="12" name="楕円 11">
            <a:extLst>
              <a:ext uri="{FF2B5EF4-FFF2-40B4-BE49-F238E27FC236}">
                <a16:creationId xmlns:a16="http://schemas.microsoft.com/office/drawing/2014/main" id="{5D74B90F-08E7-4C19-A275-C51A047EB71D}"/>
              </a:ext>
            </a:extLst>
          </p:cNvPr>
          <p:cNvSpPr/>
          <p:nvPr/>
        </p:nvSpPr>
        <p:spPr>
          <a:xfrm>
            <a:off x="3366093" y="2309323"/>
            <a:ext cx="523313" cy="5757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FB01AF0F-3B3F-4D4D-9F32-0B64BEC4C7DB}"/>
              </a:ext>
            </a:extLst>
          </p:cNvPr>
          <p:cNvSpPr/>
          <p:nvPr/>
        </p:nvSpPr>
        <p:spPr>
          <a:xfrm>
            <a:off x="4198911" y="2531550"/>
            <a:ext cx="410629" cy="5757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EF2B558D-9563-41EC-BD20-942A45FF5D38}"/>
              </a:ext>
            </a:extLst>
          </p:cNvPr>
          <p:cNvSpPr/>
          <p:nvPr/>
        </p:nvSpPr>
        <p:spPr>
          <a:xfrm>
            <a:off x="7566436" y="3779560"/>
            <a:ext cx="1501364" cy="12350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CC96AC55-1F01-F631-C23E-AB27D56EF7C7}"/>
              </a:ext>
            </a:extLst>
          </p:cNvPr>
          <p:cNvSpPr/>
          <p:nvPr/>
        </p:nvSpPr>
        <p:spPr>
          <a:xfrm>
            <a:off x="9270700" y="4153227"/>
            <a:ext cx="890188" cy="8613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rPr>
              <a:t>１１</a:t>
            </a:r>
          </a:p>
        </p:txBody>
      </p:sp>
      <p:sp>
        <p:nvSpPr>
          <p:cNvPr id="5" name="楕円 4">
            <a:extLst>
              <a:ext uri="{FF2B5EF4-FFF2-40B4-BE49-F238E27FC236}">
                <a16:creationId xmlns:a16="http://schemas.microsoft.com/office/drawing/2014/main" id="{6FD8C653-C59F-F303-774D-40249764D936}"/>
              </a:ext>
            </a:extLst>
          </p:cNvPr>
          <p:cNvSpPr/>
          <p:nvPr/>
        </p:nvSpPr>
        <p:spPr>
          <a:xfrm>
            <a:off x="4851847" y="2309323"/>
            <a:ext cx="1091754" cy="8148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１０</a:t>
            </a:r>
          </a:p>
        </p:txBody>
      </p:sp>
      <p:sp>
        <p:nvSpPr>
          <p:cNvPr id="8" name="楕円 7">
            <a:extLst>
              <a:ext uri="{FF2B5EF4-FFF2-40B4-BE49-F238E27FC236}">
                <a16:creationId xmlns:a16="http://schemas.microsoft.com/office/drawing/2014/main" id="{492338E6-6EB5-3F48-6C6A-9D8FAE2592A5}"/>
              </a:ext>
            </a:extLst>
          </p:cNvPr>
          <p:cNvSpPr/>
          <p:nvPr/>
        </p:nvSpPr>
        <p:spPr>
          <a:xfrm>
            <a:off x="2540781" y="2788921"/>
            <a:ext cx="670560" cy="4876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chemeClr val="tx1"/>
                </a:solidFill>
              </a:rPr>
              <a:t>９</a:t>
            </a:r>
          </a:p>
        </p:txBody>
      </p:sp>
    </p:spTree>
    <p:extLst>
      <p:ext uri="{BB962C8B-B14F-4D97-AF65-F5344CB8AC3E}">
        <p14:creationId xmlns:p14="http://schemas.microsoft.com/office/powerpoint/2010/main" val="296020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47764" y="318153"/>
            <a:ext cx="11156868" cy="731322"/>
          </a:xfrm>
        </p:spPr>
        <p:txBody>
          <a:bodyPr/>
          <a:lstStyle/>
          <a:p>
            <a:pPr algn="l"/>
            <a:r>
              <a:rPr lang="ja-JP" altLang="en-US" sz="4400">
                <a:solidFill>
                  <a:srgbClr val="FF0000"/>
                </a:solidFill>
              </a:rPr>
              <a:t>　</a:t>
            </a:r>
            <a:r>
              <a:rPr lang="ja-JP" altLang="en-US" sz="4400">
                <a:solidFill>
                  <a:schemeClr val="tx1"/>
                </a:solidFill>
              </a:rPr>
              <a:t>管内で、</a:t>
            </a:r>
            <a:r>
              <a:rPr lang="ja-JP" altLang="en-US" sz="4400" b="1">
                <a:solidFill>
                  <a:srgbClr val="FF0000"/>
                </a:solidFill>
              </a:rPr>
              <a:t>７０歳以上の結核患者</a:t>
            </a:r>
            <a:r>
              <a:rPr lang="ja-JP" altLang="en-US" sz="4400">
                <a:solidFill>
                  <a:schemeClr val="tx1"/>
                </a:solidFill>
              </a:rPr>
              <a:t>が</a:t>
            </a:r>
            <a:r>
              <a:rPr lang="ja-JP" altLang="en-US" sz="4400" b="1">
                <a:solidFill>
                  <a:srgbClr val="FF0000"/>
                </a:solidFill>
              </a:rPr>
              <a:t>増加</a:t>
            </a:r>
            <a:r>
              <a:rPr lang="ja-JP" altLang="en-US" sz="4400">
                <a:solidFill>
                  <a:schemeClr val="tx1"/>
                </a:solidFill>
              </a:rPr>
              <a:t>！</a:t>
            </a:r>
            <a:endParaRPr kumimoji="1" lang="ja-JP" altLang="en-US" sz="4400">
              <a:solidFill>
                <a:schemeClr val="tx1"/>
              </a:solidFill>
            </a:endParaRPr>
          </a:p>
        </p:txBody>
      </p:sp>
      <p:sp>
        <p:nvSpPr>
          <p:cNvPr id="3" name="サブタイトル 2"/>
          <p:cNvSpPr>
            <a:spLocks noGrp="1"/>
          </p:cNvSpPr>
          <p:nvPr>
            <p:ph type="subTitle" idx="1"/>
          </p:nvPr>
        </p:nvSpPr>
        <p:spPr>
          <a:xfrm>
            <a:off x="383732" y="5602489"/>
            <a:ext cx="10946940" cy="1274618"/>
          </a:xfrm>
        </p:spPr>
        <p:txBody>
          <a:bodyPr>
            <a:noAutofit/>
          </a:bodyPr>
          <a:lstStyle/>
          <a:p>
            <a:pPr algn="l"/>
            <a:r>
              <a:rPr kumimoji="1" lang="ja-JP" altLang="en-US" sz="2400" b="1">
                <a:solidFill>
                  <a:schemeClr val="tx1"/>
                </a:solidFill>
              </a:rPr>
              <a:t>これから風邪やインフルエンザの流行期になりますが、</a:t>
            </a:r>
            <a:br>
              <a:rPr lang="en-US" altLang="ja-JP" sz="2400" b="1">
                <a:solidFill>
                  <a:schemeClr val="tx1"/>
                </a:solidFill>
              </a:rPr>
            </a:br>
            <a:r>
              <a:rPr kumimoji="1" lang="ja-JP" altLang="en-US" sz="2400" b="1">
                <a:solidFill>
                  <a:srgbClr val="FF0000"/>
                </a:solidFill>
              </a:rPr>
              <a:t>２週間以上続く咳、何となくいつもと違う、食欲がない、気力がない</a:t>
            </a:r>
            <a:r>
              <a:rPr kumimoji="1" lang="ja-JP" altLang="en-US" sz="2400" b="1">
                <a:solidFill>
                  <a:schemeClr val="tx1"/>
                </a:solidFill>
              </a:rPr>
              <a:t>等の時は、</a:t>
            </a:r>
            <a:br>
              <a:rPr lang="en-US" altLang="ja-JP" sz="2400" b="1">
                <a:solidFill>
                  <a:schemeClr val="tx1"/>
                </a:solidFill>
              </a:rPr>
            </a:br>
            <a:r>
              <a:rPr lang="ja-JP" altLang="en-US" sz="2400" b="1">
                <a:solidFill>
                  <a:schemeClr val="tx1"/>
                </a:solidFill>
              </a:rPr>
              <a:t>結核も疑い早めの受診、</a:t>
            </a:r>
            <a:r>
              <a:rPr lang="ja-JP" altLang="en-US" sz="2400" b="1">
                <a:solidFill>
                  <a:srgbClr val="FF0000"/>
                </a:solidFill>
              </a:rPr>
              <a:t>胸部レントゲン</a:t>
            </a:r>
            <a:r>
              <a:rPr lang="ja-JP" altLang="en-US" sz="2400" b="1">
                <a:solidFill>
                  <a:schemeClr val="tx1"/>
                </a:solidFill>
              </a:rPr>
              <a:t>の実施をお願いします。</a:t>
            </a:r>
            <a:endParaRPr kumimoji="1" lang="ja-JP" altLang="en-US" sz="2400" b="1">
              <a:solidFill>
                <a:schemeClr val="tx1"/>
              </a:solidFill>
            </a:endParaRPr>
          </a:p>
        </p:txBody>
      </p:sp>
      <p:graphicFrame>
        <p:nvGraphicFramePr>
          <p:cNvPr id="5" name="グラフ 4">
            <a:extLst>
              <a:ext uri="{FF2B5EF4-FFF2-40B4-BE49-F238E27FC236}">
                <a16:creationId xmlns:a16="http://schemas.microsoft.com/office/drawing/2014/main" id="{1A113560-9390-038D-97BE-305410D121A6}"/>
              </a:ext>
            </a:extLst>
          </p:cNvPr>
          <p:cNvGraphicFramePr/>
          <p:nvPr>
            <p:extLst>
              <p:ext uri="{D42A27DB-BD31-4B8C-83A1-F6EECF244321}">
                <p14:modId xmlns:p14="http://schemas.microsoft.com/office/powerpoint/2010/main" val="1518250531"/>
              </p:ext>
            </p:extLst>
          </p:nvPr>
        </p:nvGraphicFramePr>
        <p:xfrm>
          <a:off x="514735" y="1202729"/>
          <a:ext cx="10684933" cy="3017322"/>
        </p:xfrm>
        <a:graphic>
          <a:graphicData uri="http://schemas.openxmlformats.org/drawingml/2006/chart">
            <c:chart xmlns:c="http://schemas.openxmlformats.org/drawingml/2006/chart" xmlns:r="http://schemas.openxmlformats.org/officeDocument/2006/relationships" r:id="rId3"/>
          </a:graphicData>
        </a:graphic>
      </p:graphicFrame>
      <p:sp>
        <p:nvSpPr>
          <p:cNvPr id="6" name="楕円 5">
            <a:extLst>
              <a:ext uri="{FF2B5EF4-FFF2-40B4-BE49-F238E27FC236}">
                <a16:creationId xmlns:a16="http://schemas.microsoft.com/office/drawing/2014/main" id="{9575269F-607D-6745-0A10-52AC3F4D3022}"/>
              </a:ext>
            </a:extLst>
          </p:cNvPr>
          <p:cNvSpPr/>
          <p:nvPr/>
        </p:nvSpPr>
        <p:spPr>
          <a:xfrm flipV="1">
            <a:off x="9539321" y="2187310"/>
            <a:ext cx="1014153" cy="606434"/>
          </a:xfrm>
          <a:prstGeom prst="ellipse">
            <a:avLst/>
          </a:prstGeom>
          <a:noFill/>
          <a:ln w="635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sp>
        <p:nvSpPr>
          <p:cNvPr id="7" name="吹き出し: 線 6">
            <a:extLst>
              <a:ext uri="{FF2B5EF4-FFF2-40B4-BE49-F238E27FC236}">
                <a16:creationId xmlns:a16="http://schemas.microsoft.com/office/drawing/2014/main" id="{435786B4-3F5C-FCFA-493A-0FEF3C42764A}"/>
              </a:ext>
            </a:extLst>
          </p:cNvPr>
          <p:cNvSpPr/>
          <p:nvPr/>
        </p:nvSpPr>
        <p:spPr>
          <a:xfrm>
            <a:off x="10046397" y="1341539"/>
            <a:ext cx="1915510" cy="731322"/>
          </a:xfrm>
          <a:prstGeom prst="borderCallout1">
            <a:avLst>
              <a:gd name="adj1" fmla="val 99184"/>
              <a:gd name="adj2" fmla="val 49962"/>
              <a:gd name="adj3" fmla="val 139597"/>
              <a:gd name="adj4" fmla="val 25888"/>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en-US" altLang="ja-JP" sz="2800" b="1" kern="100">
                <a:ea typeface="游明朝" panose="02020400000000000000" pitchFamily="18" charset="-128"/>
                <a:cs typeface="Times New Roman" panose="02020603050405020304" pitchFamily="18" charset="0"/>
              </a:rPr>
              <a:t>10/20</a:t>
            </a:r>
            <a:r>
              <a:rPr lang="ja-JP" sz="2800" b="1" kern="100">
                <a:effectLst/>
                <a:ea typeface="游明朝" panose="02020400000000000000" pitchFamily="18" charset="-128"/>
                <a:cs typeface="Times New Roman" panose="02020603050405020304" pitchFamily="18" charset="0"/>
              </a:rPr>
              <a:t>時点</a:t>
            </a:r>
            <a:endParaRPr lang="ja-JP" sz="2800" kern="100">
              <a:effectLst/>
              <a:ea typeface="游明朝" panose="02020400000000000000" pitchFamily="18" charset="-128"/>
              <a:cs typeface="Times New Roman" panose="02020603050405020304" pitchFamily="18" charset="0"/>
            </a:endParaRPr>
          </a:p>
        </p:txBody>
      </p:sp>
      <p:sp>
        <p:nvSpPr>
          <p:cNvPr id="4" name="吹き出し: 円形 3">
            <a:extLst>
              <a:ext uri="{FF2B5EF4-FFF2-40B4-BE49-F238E27FC236}">
                <a16:creationId xmlns:a16="http://schemas.microsoft.com/office/drawing/2014/main" id="{98912677-1950-63FF-7472-5FECDDC06E1E}"/>
              </a:ext>
            </a:extLst>
          </p:cNvPr>
          <p:cNvSpPr/>
          <p:nvPr/>
        </p:nvSpPr>
        <p:spPr>
          <a:xfrm rot="10800000" flipV="1">
            <a:off x="8897476" y="4455659"/>
            <a:ext cx="3010340" cy="947962"/>
          </a:xfrm>
          <a:prstGeom prst="wedgeEllipseCallout">
            <a:avLst>
              <a:gd name="adj1" fmla="val 55711"/>
              <a:gd name="adj2" fmla="val 4110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a:solidFill>
                  <a:schemeClr val="tx1"/>
                </a:solidFill>
              </a:rPr>
              <a:t>16</a:t>
            </a:r>
            <a:r>
              <a:rPr kumimoji="1" lang="ja-JP" altLang="en-US" sz="2000" b="1">
                <a:solidFill>
                  <a:schemeClr val="tx1"/>
                </a:solidFill>
              </a:rPr>
              <a:t>人中、</a:t>
            </a:r>
            <a:r>
              <a:rPr kumimoji="1" lang="en-US" altLang="ja-JP" sz="2000" b="1">
                <a:solidFill>
                  <a:schemeClr val="tx1"/>
                </a:solidFill>
              </a:rPr>
              <a:t>13</a:t>
            </a:r>
            <a:r>
              <a:rPr kumimoji="1" lang="ja-JP" altLang="en-US" sz="2000" b="1">
                <a:solidFill>
                  <a:schemeClr val="tx1"/>
                </a:solidFill>
              </a:rPr>
              <a:t>人が</a:t>
            </a:r>
            <a:endParaRPr kumimoji="1" lang="en-US" altLang="ja-JP" sz="2000" b="1">
              <a:solidFill>
                <a:schemeClr val="tx1"/>
              </a:solidFill>
            </a:endParaRPr>
          </a:p>
          <a:p>
            <a:pPr algn="ctr"/>
            <a:r>
              <a:rPr kumimoji="1" lang="en-US" altLang="ja-JP" sz="2000" b="1">
                <a:solidFill>
                  <a:schemeClr val="tx1"/>
                </a:solidFill>
              </a:rPr>
              <a:t>70</a:t>
            </a:r>
            <a:r>
              <a:rPr kumimoji="1" lang="ja-JP" altLang="en-US" sz="2000" b="1">
                <a:solidFill>
                  <a:schemeClr val="tx1"/>
                </a:solidFill>
              </a:rPr>
              <a:t>歳以上</a:t>
            </a:r>
          </a:p>
        </p:txBody>
      </p:sp>
      <p:graphicFrame>
        <p:nvGraphicFramePr>
          <p:cNvPr id="8" name="表 7">
            <a:extLst>
              <a:ext uri="{FF2B5EF4-FFF2-40B4-BE49-F238E27FC236}">
                <a16:creationId xmlns:a16="http://schemas.microsoft.com/office/drawing/2014/main" id="{45B55A55-90C2-08DC-B96D-C0593C9660CE}"/>
              </a:ext>
            </a:extLst>
          </p:cNvPr>
          <p:cNvGraphicFramePr>
            <a:graphicFrameLocks noGrp="1"/>
          </p:cNvGraphicFramePr>
          <p:nvPr/>
        </p:nvGraphicFramePr>
        <p:xfrm>
          <a:off x="636651" y="4422025"/>
          <a:ext cx="8100392" cy="1025150"/>
        </p:xfrm>
        <a:graphic>
          <a:graphicData uri="http://schemas.openxmlformats.org/drawingml/2006/table">
            <a:tbl>
              <a:tblPr firstRow="1" firstCol="1" bandRow="1">
                <a:tableStyleId>{5C22544A-7EE6-4342-B048-85BDC9FD1C3A}</a:tableStyleId>
              </a:tblPr>
              <a:tblGrid>
                <a:gridCol w="645862">
                  <a:extLst>
                    <a:ext uri="{9D8B030D-6E8A-4147-A177-3AD203B41FA5}">
                      <a16:colId xmlns:a16="http://schemas.microsoft.com/office/drawing/2014/main" val="4036474787"/>
                    </a:ext>
                  </a:extLst>
                </a:gridCol>
                <a:gridCol w="830391">
                  <a:extLst>
                    <a:ext uri="{9D8B030D-6E8A-4147-A177-3AD203B41FA5}">
                      <a16:colId xmlns:a16="http://schemas.microsoft.com/office/drawing/2014/main" val="2613903671"/>
                    </a:ext>
                  </a:extLst>
                </a:gridCol>
                <a:gridCol w="1146313">
                  <a:extLst>
                    <a:ext uri="{9D8B030D-6E8A-4147-A177-3AD203B41FA5}">
                      <a16:colId xmlns:a16="http://schemas.microsoft.com/office/drawing/2014/main" val="769510928"/>
                    </a:ext>
                  </a:extLst>
                </a:gridCol>
                <a:gridCol w="1150553">
                  <a:extLst>
                    <a:ext uri="{9D8B030D-6E8A-4147-A177-3AD203B41FA5}">
                      <a16:colId xmlns:a16="http://schemas.microsoft.com/office/drawing/2014/main" val="921968341"/>
                    </a:ext>
                  </a:extLst>
                </a:gridCol>
                <a:gridCol w="1040137">
                  <a:extLst>
                    <a:ext uri="{9D8B030D-6E8A-4147-A177-3AD203B41FA5}">
                      <a16:colId xmlns:a16="http://schemas.microsoft.com/office/drawing/2014/main" val="3400503129"/>
                    </a:ext>
                  </a:extLst>
                </a:gridCol>
                <a:gridCol w="1095344">
                  <a:extLst>
                    <a:ext uri="{9D8B030D-6E8A-4147-A177-3AD203B41FA5}">
                      <a16:colId xmlns:a16="http://schemas.microsoft.com/office/drawing/2014/main" val="909451316"/>
                    </a:ext>
                  </a:extLst>
                </a:gridCol>
                <a:gridCol w="968344">
                  <a:extLst>
                    <a:ext uri="{9D8B030D-6E8A-4147-A177-3AD203B41FA5}">
                      <a16:colId xmlns:a16="http://schemas.microsoft.com/office/drawing/2014/main" val="2858842229"/>
                    </a:ext>
                  </a:extLst>
                </a:gridCol>
                <a:gridCol w="1223448">
                  <a:extLst>
                    <a:ext uri="{9D8B030D-6E8A-4147-A177-3AD203B41FA5}">
                      <a16:colId xmlns:a16="http://schemas.microsoft.com/office/drawing/2014/main" val="3159807227"/>
                    </a:ext>
                  </a:extLst>
                </a:gridCol>
              </a:tblGrid>
              <a:tr h="508000">
                <a:tc>
                  <a:txBody>
                    <a:bodyPr/>
                    <a:lstStyle/>
                    <a:p>
                      <a:pPr algn="just"/>
                      <a:r>
                        <a:rPr lang="en-US" sz="1600" b="1" kern="100">
                          <a:solidFill>
                            <a:schemeClr val="tx1"/>
                          </a:solidFill>
                          <a:effectLst/>
                        </a:rPr>
                        <a:t> </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lnSpc>
                          <a:spcPct val="150000"/>
                        </a:lnSpc>
                      </a:pPr>
                      <a:r>
                        <a:rPr lang="ja-JP" sz="1600" b="1" kern="100">
                          <a:solidFill>
                            <a:schemeClr val="tx1"/>
                          </a:solidFill>
                          <a:effectLst/>
                        </a:rPr>
                        <a:t>総数</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lnSpc>
                          <a:spcPct val="150000"/>
                        </a:lnSpc>
                      </a:pPr>
                      <a:r>
                        <a:rPr lang="en-US" sz="1600" b="1" kern="100">
                          <a:solidFill>
                            <a:schemeClr val="tx1"/>
                          </a:solidFill>
                          <a:effectLst/>
                        </a:rPr>
                        <a:t>20</a:t>
                      </a:r>
                      <a:r>
                        <a:rPr lang="ja-JP" sz="1600" b="1" kern="100">
                          <a:solidFill>
                            <a:schemeClr val="tx1"/>
                          </a:solidFill>
                          <a:effectLst/>
                        </a:rPr>
                        <a:t>歳代</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lnSpc>
                          <a:spcPct val="150000"/>
                        </a:lnSpc>
                      </a:pPr>
                      <a:r>
                        <a:rPr lang="en-US" sz="1600" b="1" kern="100">
                          <a:solidFill>
                            <a:schemeClr val="tx1"/>
                          </a:solidFill>
                          <a:effectLst/>
                        </a:rPr>
                        <a:t>30</a:t>
                      </a:r>
                      <a:r>
                        <a:rPr lang="ja-JP" sz="1600" b="1" kern="100">
                          <a:solidFill>
                            <a:schemeClr val="tx1"/>
                          </a:solidFill>
                          <a:effectLst/>
                        </a:rPr>
                        <a:t>歳代</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lnSpc>
                          <a:spcPct val="150000"/>
                        </a:lnSpc>
                      </a:pPr>
                      <a:r>
                        <a:rPr lang="en-US" sz="1600" b="1" kern="100">
                          <a:solidFill>
                            <a:schemeClr val="tx1"/>
                          </a:solidFill>
                          <a:effectLst/>
                        </a:rPr>
                        <a:t>40</a:t>
                      </a:r>
                      <a:r>
                        <a:rPr lang="ja-JP" sz="1600" b="1" kern="100">
                          <a:solidFill>
                            <a:schemeClr val="tx1"/>
                          </a:solidFill>
                          <a:effectLst/>
                        </a:rPr>
                        <a:t>歳代</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lnSpc>
                          <a:spcPct val="150000"/>
                        </a:lnSpc>
                      </a:pPr>
                      <a:r>
                        <a:rPr lang="en-US" sz="1600" b="1" kern="100">
                          <a:solidFill>
                            <a:schemeClr val="tx1"/>
                          </a:solidFill>
                          <a:effectLst/>
                        </a:rPr>
                        <a:t>50</a:t>
                      </a:r>
                      <a:r>
                        <a:rPr lang="ja-JP" sz="1600" b="1" kern="100">
                          <a:solidFill>
                            <a:schemeClr val="tx1"/>
                          </a:solidFill>
                          <a:effectLst/>
                        </a:rPr>
                        <a:t>歳代</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lnSpc>
                          <a:spcPct val="150000"/>
                        </a:lnSpc>
                      </a:pPr>
                      <a:r>
                        <a:rPr lang="en-US" sz="1600" b="1" kern="100">
                          <a:solidFill>
                            <a:schemeClr val="tx1"/>
                          </a:solidFill>
                          <a:effectLst/>
                        </a:rPr>
                        <a:t>60</a:t>
                      </a:r>
                      <a:r>
                        <a:rPr lang="ja-JP" sz="1600" b="1" kern="100">
                          <a:solidFill>
                            <a:schemeClr val="tx1"/>
                          </a:solidFill>
                          <a:effectLst/>
                        </a:rPr>
                        <a:t>歳代</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lnSpc>
                          <a:spcPct val="150000"/>
                        </a:lnSpc>
                      </a:pPr>
                      <a:r>
                        <a:rPr lang="en-US" sz="1600" b="1" kern="100">
                          <a:solidFill>
                            <a:schemeClr val="tx1"/>
                          </a:solidFill>
                          <a:effectLst/>
                        </a:rPr>
                        <a:t>70</a:t>
                      </a:r>
                      <a:r>
                        <a:rPr lang="ja-JP" sz="1600" b="1" kern="100">
                          <a:solidFill>
                            <a:schemeClr val="tx1"/>
                          </a:solidFill>
                          <a:effectLst/>
                        </a:rPr>
                        <a:t>歳代</a:t>
                      </a:r>
                      <a:r>
                        <a:rPr lang="ja-JP" altLang="en-US" sz="1600" b="1" kern="100">
                          <a:solidFill>
                            <a:schemeClr val="tx1"/>
                          </a:solidFill>
                          <a:effectLst/>
                        </a:rPr>
                        <a:t>以上</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606273182"/>
                  </a:ext>
                </a:extLst>
              </a:tr>
              <a:tr h="258575">
                <a:tc>
                  <a:txBody>
                    <a:bodyPr/>
                    <a:lstStyle/>
                    <a:p>
                      <a:pPr algn="just"/>
                      <a:r>
                        <a:rPr lang="en-US" sz="1600" b="1" kern="100">
                          <a:solidFill>
                            <a:schemeClr val="tx1"/>
                          </a:solidFill>
                          <a:effectLst/>
                          <a:latin typeface="メイリオ" panose="020B0604030504040204" pitchFamily="50" charset="-128"/>
                          <a:ea typeface="メイリオ" panose="020B0604030504040204" pitchFamily="50" charset="-128"/>
                        </a:rPr>
                        <a:t>R5</a:t>
                      </a:r>
                      <a:endParaRPr lang="ja-JP" sz="1600" b="1" kern="10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tc>
                <a:tc>
                  <a:txBody>
                    <a:bodyPr/>
                    <a:lstStyle/>
                    <a:p>
                      <a:pPr algn="r"/>
                      <a:r>
                        <a:rPr lang="en-US" altLang="ja-JP" sz="1600" b="1" kern="100">
                          <a:solidFill>
                            <a:schemeClr val="tx1"/>
                          </a:solidFill>
                          <a:effectLst/>
                          <a:latin typeface="+mn-ea"/>
                          <a:ea typeface="+mn-ea"/>
                          <a:cs typeface="Times New Roman" panose="02020603050405020304" pitchFamily="18" charset="0"/>
                        </a:rPr>
                        <a:t>11</a:t>
                      </a:r>
                      <a:endParaRPr lang="ja-JP" sz="1600" b="1" kern="100">
                        <a:solidFill>
                          <a:schemeClr val="tx1"/>
                        </a:solidFill>
                        <a:effectLst/>
                        <a:latin typeface="+mn-ea"/>
                        <a:ea typeface="+mn-ea"/>
                        <a:cs typeface="Times New Roman" panose="02020603050405020304" pitchFamily="18" charset="0"/>
                      </a:endParaRPr>
                    </a:p>
                  </a:txBody>
                  <a:tcPr marL="68580" marR="68580" marT="0" marB="0"/>
                </a:tc>
                <a:tc>
                  <a:txBody>
                    <a:bodyPr/>
                    <a:lstStyle/>
                    <a:p>
                      <a:pPr algn="r"/>
                      <a:r>
                        <a:rPr lang="ja-JP" sz="1600" b="1" kern="100">
                          <a:solidFill>
                            <a:schemeClr val="tx1"/>
                          </a:solidFill>
                          <a:effectLst/>
                        </a:rPr>
                        <a:t>４</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ja-JP" sz="1600" b="1" kern="100">
                          <a:solidFill>
                            <a:schemeClr val="tx1"/>
                          </a:solidFill>
                          <a:effectLst/>
                        </a:rPr>
                        <a:t>０</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ja-JP" sz="1600" b="1" kern="100">
                          <a:solidFill>
                            <a:schemeClr val="tx1"/>
                          </a:solidFill>
                          <a:effectLst/>
                        </a:rPr>
                        <a:t>１</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ja-JP" sz="1600" b="1" kern="100">
                          <a:solidFill>
                            <a:schemeClr val="tx1"/>
                          </a:solidFill>
                          <a:effectLst/>
                        </a:rPr>
                        <a:t>０</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ja-JP" sz="1600" b="1" kern="100">
                          <a:solidFill>
                            <a:schemeClr val="tx1"/>
                          </a:solidFill>
                          <a:effectLst/>
                        </a:rPr>
                        <a:t>１</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ja-JP" altLang="en-US" sz="1600" b="1" kern="10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５</a:t>
                      </a:r>
                      <a:endParaRPr lang="ja-JP" sz="1600" b="1" kern="10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637019181"/>
                  </a:ext>
                </a:extLst>
              </a:tr>
              <a:tr h="258575">
                <a:tc>
                  <a:txBody>
                    <a:bodyPr/>
                    <a:lstStyle/>
                    <a:p>
                      <a:pPr algn="just"/>
                      <a:r>
                        <a:rPr lang="en-US" sz="1600" b="1" kern="100">
                          <a:solidFill>
                            <a:schemeClr val="tx1"/>
                          </a:solidFill>
                          <a:effectLst/>
                          <a:latin typeface="メイリオ" panose="020B0604030504040204" pitchFamily="50" charset="-128"/>
                          <a:ea typeface="メイリオ" panose="020B0604030504040204" pitchFamily="50" charset="-128"/>
                        </a:rPr>
                        <a:t>R6</a:t>
                      </a:r>
                      <a:endParaRPr lang="ja-JP" sz="1600" b="1" kern="10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tc>
                <a:tc>
                  <a:txBody>
                    <a:bodyPr/>
                    <a:lstStyle/>
                    <a:p>
                      <a:pPr algn="r"/>
                      <a:r>
                        <a:rPr lang="en-US" sz="1600" b="1" kern="100">
                          <a:solidFill>
                            <a:schemeClr val="tx1"/>
                          </a:solidFill>
                          <a:effectLst/>
                          <a:latin typeface="+mn-ea"/>
                          <a:ea typeface="+mn-ea"/>
                        </a:rPr>
                        <a:t>1</a:t>
                      </a:r>
                      <a:r>
                        <a:rPr lang="en-US" altLang="ja-JP" sz="1600" b="1" kern="100">
                          <a:solidFill>
                            <a:schemeClr val="tx1"/>
                          </a:solidFill>
                          <a:effectLst/>
                          <a:latin typeface="+mn-ea"/>
                          <a:ea typeface="+mn-ea"/>
                        </a:rPr>
                        <a:t>6</a:t>
                      </a:r>
                      <a:endParaRPr lang="ja-JP" sz="1600" b="1" kern="100">
                        <a:solidFill>
                          <a:schemeClr val="tx1"/>
                        </a:solidFill>
                        <a:effectLst/>
                        <a:latin typeface="+mn-ea"/>
                        <a:ea typeface="+mn-ea"/>
                        <a:cs typeface="Times New Roman" panose="02020603050405020304" pitchFamily="18" charset="0"/>
                      </a:endParaRPr>
                    </a:p>
                  </a:txBody>
                  <a:tcPr marL="68580" marR="68580" marT="0" marB="0"/>
                </a:tc>
                <a:tc>
                  <a:txBody>
                    <a:bodyPr/>
                    <a:lstStyle/>
                    <a:p>
                      <a:pPr algn="r"/>
                      <a:r>
                        <a:rPr lang="ja-JP" altLang="en-US" sz="1600" b="1" kern="10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１</a:t>
                      </a:r>
                      <a:endParaRPr lang="ja-JP" sz="1600" b="1" kern="10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tc>
                <a:tc>
                  <a:txBody>
                    <a:bodyPr/>
                    <a:lstStyle/>
                    <a:p>
                      <a:pPr algn="r"/>
                      <a:r>
                        <a:rPr lang="ja-JP" altLang="en-US" sz="1600" b="1" kern="10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２</a:t>
                      </a:r>
                      <a:endParaRPr lang="ja-JP" sz="1600" b="1" kern="10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tc>
                <a:tc>
                  <a:txBody>
                    <a:bodyPr/>
                    <a:lstStyle/>
                    <a:p>
                      <a:pPr algn="r"/>
                      <a:r>
                        <a:rPr lang="ja-JP" sz="1600" b="1" kern="100">
                          <a:solidFill>
                            <a:schemeClr val="tx1"/>
                          </a:solidFill>
                          <a:effectLst/>
                        </a:rPr>
                        <a:t>０</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ja-JP" sz="1600" b="1" kern="100">
                          <a:solidFill>
                            <a:schemeClr val="tx1"/>
                          </a:solidFill>
                          <a:effectLst/>
                        </a:rPr>
                        <a:t>０</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ja-JP" sz="1600" b="1" kern="100">
                          <a:solidFill>
                            <a:schemeClr val="tx1"/>
                          </a:solidFill>
                          <a:effectLst/>
                        </a:rPr>
                        <a:t>０</a:t>
                      </a:r>
                      <a:endParaRPr lang="ja-JP" sz="1600" b="1"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r"/>
                      <a:r>
                        <a:rPr lang="en-US" altLang="ja-JP" sz="1600" b="1" kern="10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13</a:t>
                      </a:r>
                      <a:endParaRPr lang="ja-JP" sz="1600" b="1" kern="10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114387524"/>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おしゃれでかわいいハロウィンのアイコンのベクターイラストセット">
            <a:extLst>
              <a:ext uri="{FF2B5EF4-FFF2-40B4-BE49-F238E27FC236}">
                <a16:creationId xmlns:a16="http://schemas.microsoft.com/office/drawing/2014/main" id="{44DD0136-8A78-0052-2C99-7AB4A0679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7" t="8264" r="17784"/>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7F341469-2446-C9E2-23D4-8C87ADDD4F39}"/>
              </a:ext>
            </a:extLst>
          </p:cNvPr>
          <p:cNvSpPr>
            <a:spLocks noGrp="1"/>
          </p:cNvSpPr>
          <p:nvPr>
            <p:ph type="ctrTitle"/>
          </p:nvPr>
        </p:nvSpPr>
        <p:spPr>
          <a:xfrm>
            <a:off x="477980" y="1122363"/>
            <a:ext cx="7294419" cy="3204134"/>
          </a:xfrm>
        </p:spPr>
        <p:txBody>
          <a:bodyPr anchor="b">
            <a:normAutofit/>
          </a:bodyPr>
          <a:lstStyle/>
          <a:p>
            <a:pPr algn="l"/>
            <a:r>
              <a:rPr kumimoji="1" lang="ja-JP" altLang="en-US" sz="7200" dirty="0">
                <a:solidFill>
                  <a:srgbClr val="FF0000"/>
                </a:solidFill>
                <a:latin typeface="HGP創英角ﾎﾟｯﾌﾟ体" panose="040B0A00000000000000" pitchFamily="50" charset="-128"/>
                <a:ea typeface="HGP創英角ﾎﾟｯﾌﾟ体" panose="040B0A00000000000000" pitchFamily="50" charset="-128"/>
                <a:cs typeface="ADLaM Display" panose="020B0604020202020204" pitchFamily="2" charset="0"/>
              </a:rPr>
              <a:t>アンケートに</a:t>
            </a:r>
            <a:br>
              <a:rPr kumimoji="1" lang="en-US" altLang="ja-JP" sz="7200" dirty="0">
                <a:solidFill>
                  <a:srgbClr val="FF0000"/>
                </a:solidFill>
                <a:latin typeface="HGP創英角ﾎﾟｯﾌﾟ体" panose="040B0A00000000000000" pitchFamily="50" charset="-128"/>
                <a:ea typeface="HGP創英角ﾎﾟｯﾌﾟ体" panose="040B0A00000000000000" pitchFamily="50" charset="-128"/>
                <a:cs typeface="ADLaM Display" panose="020B0604020202020204" pitchFamily="2" charset="0"/>
              </a:rPr>
            </a:br>
            <a:r>
              <a:rPr kumimoji="1" lang="ja-JP" altLang="en-US" sz="7200" dirty="0">
                <a:solidFill>
                  <a:srgbClr val="FF0000"/>
                </a:solidFill>
                <a:latin typeface="HGP創英角ﾎﾟｯﾌﾟ体" panose="040B0A00000000000000" pitchFamily="50" charset="-128"/>
                <a:ea typeface="HGP創英角ﾎﾟｯﾌﾟ体" panose="040B0A00000000000000" pitchFamily="50" charset="-128"/>
                <a:cs typeface="ADLaM Display" panose="020B0604020202020204" pitchFamily="2" charset="0"/>
              </a:rPr>
              <a:t>ご協力ください！</a:t>
            </a:r>
          </a:p>
        </p:txBody>
      </p:sp>
    </p:spTree>
    <p:extLst>
      <p:ext uri="{BB962C8B-B14F-4D97-AF65-F5344CB8AC3E}">
        <p14:creationId xmlns:p14="http://schemas.microsoft.com/office/powerpoint/2010/main" val="400419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415637" y="372044"/>
            <a:ext cx="11776364" cy="6125738"/>
          </a:xfrm>
        </p:spPr>
        <p:txBody>
          <a:bodyPr>
            <a:normAutofit/>
          </a:bodyPr>
          <a:lstStyle/>
          <a:p>
            <a:pPr marL="0" indent="0">
              <a:buNone/>
            </a:pPr>
            <a:r>
              <a:rPr lang="ja-JP" altLang="en-US" sz="4000"/>
              <a:t>★サザエさんは、感染可能期間である</a:t>
            </a:r>
            <a:endParaRPr lang="en-US" altLang="ja-JP" sz="4000"/>
          </a:p>
          <a:p>
            <a:pPr marL="0" indent="0">
              <a:buNone/>
            </a:pPr>
            <a:r>
              <a:rPr lang="ja-JP" altLang="en-US" sz="4000"/>
              <a:t>　発症２日前から、毎日、出勤していました！</a:t>
            </a:r>
            <a:endParaRPr lang="en-US" altLang="ja-JP" sz="4000"/>
          </a:p>
          <a:p>
            <a:pPr marL="0" indent="0">
              <a:buNone/>
            </a:pPr>
            <a:endParaRPr lang="en-US" altLang="ja-JP" sz="4000"/>
          </a:p>
          <a:p>
            <a:pPr marL="0" indent="0">
              <a:buNone/>
            </a:pPr>
            <a:r>
              <a:rPr lang="en-US" altLang="ja-JP" sz="4000"/>
              <a:t>【</a:t>
            </a:r>
            <a:r>
              <a:rPr lang="ja-JP" altLang="en-US" sz="4000"/>
              <a:t>考えてみましょう</a:t>
            </a:r>
            <a:r>
              <a:rPr lang="en-US" altLang="ja-JP" sz="4000"/>
              <a:t>】</a:t>
            </a:r>
          </a:p>
          <a:p>
            <a:pPr marL="0" indent="0">
              <a:buNone/>
            </a:pPr>
            <a:r>
              <a:rPr lang="ja-JP" altLang="en-US" sz="4000" b="1">
                <a:solidFill>
                  <a:schemeClr val="tx1"/>
                </a:solidFill>
              </a:rPr>
              <a:t>　個人ワーク①</a:t>
            </a:r>
            <a:br>
              <a:rPr lang="en-US" altLang="ja-JP" sz="4000" b="1">
                <a:solidFill>
                  <a:schemeClr val="tx1"/>
                </a:solidFill>
              </a:rPr>
            </a:br>
            <a:r>
              <a:rPr lang="ja-JP" altLang="en-US" sz="4000" b="1">
                <a:solidFill>
                  <a:schemeClr val="tx1"/>
                </a:solidFill>
              </a:rPr>
              <a:t>　「自施設の職員が陽性になったとき」</a:t>
            </a:r>
            <a:endParaRPr lang="en-US" altLang="ja-JP" sz="4000"/>
          </a:p>
          <a:p>
            <a:pPr marL="0" indent="0">
              <a:buNone/>
            </a:pPr>
            <a:r>
              <a:rPr lang="ja-JP" altLang="en-US" sz="4000" b="1">
                <a:solidFill>
                  <a:srgbClr val="FF0000"/>
                </a:solidFill>
              </a:rPr>
              <a:t>　・</a:t>
            </a:r>
            <a:r>
              <a:rPr lang="ja-JP" altLang="en-US" sz="4000" b="1" u="sng">
                <a:solidFill>
                  <a:srgbClr val="FF0000"/>
                </a:solidFill>
              </a:rPr>
              <a:t>まず、何をしますか？</a:t>
            </a:r>
            <a:endParaRPr lang="en-US" altLang="ja-JP" sz="4000" b="1" u="sng">
              <a:solidFill>
                <a:srgbClr val="FF0000"/>
              </a:solidFill>
            </a:endParaRPr>
          </a:p>
          <a:p>
            <a:pPr marL="0" indent="0">
              <a:buNone/>
            </a:pPr>
            <a:r>
              <a:rPr lang="ja-JP" altLang="en-US" sz="4000" b="1">
                <a:solidFill>
                  <a:srgbClr val="FF0000"/>
                </a:solidFill>
              </a:rPr>
              <a:t>　・</a:t>
            </a:r>
            <a:r>
              <a:rPr lang="ja-JP" altLang="en-US" sz="4000" b="1" u="sng">
                <a:solidFill>
                  <a:srgbClr val="FF0000"/>
                </a:solidFill>
              </a:rPr>
              <a:t>どのような情報が必要ですか？</a:t>
            </a:r>
            <a:endParaRPr lang="en-US" altLang="ja-JP" sz="4000" b="1" u="sng">
              <a:solidFill>
                <a:srgbClr val="FF0000"/>
              </a:solidFill>
            </a:endParaRPr>
          </a:p>
        </p:txBody>
      </p:sp>
      <p:sp>
        <p:nvSpPr>
          <p:cNvPr id="2" name="スライド番号プレースホルダー 1">
            <a:extLst>
              <a:ext uri="{FF2B5EF4-FFF2-40B4-BE49-F238E27FC236}">
                <a16:creationId xmlns:a16="http://schemas.microsoft.com/office/drawing/2014/main" id="{EDC34F6A-4FF0-46DD-8FC8-AE45B606122F}"/>
              </a:ext>
            </a:extLst>
          </p:cNvPr>
          <p:cNvSpPr>
            <a:spLocks noGrp="1"/>
          </p:cNvSpPr>
          <p:nvPr>
            <p:ph type="sldNum" sz="quarter" idx="12"/>
          </p:nvPr>
        </p:nvSpPr>
        <p:spPr/>
        <p:txBody>
          <a:bodyPr/>
          <a:lstStyle/>
          <a:p>
            <a:fld id="{AEA97E42-CDB2-4647-ABED-1CCC9FBCDBEC}" type="slidenum">
              <a:rPr kumimoji="1" lang="ja-JP" altLang="en-US" smtClean="0"/>
              <a:pPr/>
              <a:t>8</a:t>
            </a:fld>
            <a:endParaRPr kumimoji="1" lang="ja-JP" altLang="en-US"/>
          </a:p>
        </p:txBody>
      </p:sp>
      <p:pic>
        <p:nvPicPr>
          <p:cNvPr id="3074" name="Picture 2" descr="美しい花の画像: 最高の考える イラスト フリ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4888" y="4779218"/>
            <a:ext cx="1109362" cy="189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95179"/>
      </p:ext>
    </p:extLst>
  </p:cSld>
  <p:clrMapOvr>
    <a:masterClrMapping/>
  </p:clrMapOvr>
  <mc:AlternateContent xmlns:mc="http://schemas.openxmlformats.org/markup-compatibility/2006" xmlns:p14="http://schemas.microsoft.com/office/powerpoint/2010/main">
    <mc:Choice Requires="p14">
      <p:transition spd="slow" p14:dur="2000" advTm="37477"/>
    </mc:Choice>
    <mc:Fallback xmlns="">
      <p:transition spd="slow" advTm="37477"/>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CBF0C6AF-5923-4972-9666-CBEE095204A2}"/>
              </a:ext>
            </a:extLst>
          </p:cNvPr>
          <p:cNvSpPr>
            <a:spLocks noGrp="1"/>
          </p:cNvSpPr>
          <p:nvPr>
            <p:ph type="title"/>
          </p:nvPr>
        </p:nvSpPr>
        <p:spPr>
          <a:xfrm>
            <a:off x="691522" y="126320"/>
            <a:ext cx="10300428" cy="1171675"/>
          </a:xfrm>
          <a:solidFill>
            <a:schemeClr val="accent2">
              <a:lumMod val="20000"/>
              <a:lumOff val="80000"/>
            </a:schemeClr>
          </a:solidFill>
          <a:ln>
            <a:solidFill>
              <a:schemeClr val="tx1"/>
            </a:solidFill>
          </a:ln>
        </p:spPr>
        <p:txBody>
          <a:bodyPr>
            <a:normAutofit fontScale="90000"/>
          </a:bodyPr>
          <a:lstStyle/>
          <a:p>
            <a:r>
              <a:rPr lang="ja-JP" altLang="en-US" sz="4000" b="1">
                <a:solidFill>
                  <a:schemeClr val="tx1"/>
                </a:solidFill>
              </a:rPr>
              <a:t>個人ワーク①（１分）</a:t>
            </a:r>
            <a:br>
              <a:rPr lang="en-US" altLang="ja-JP" sz="4000" b="1">
                <a:solidFill>
                  <a:schemeClr val="tx1"/>
                </a:solidFill>
              </a:rPr>
            </a:br>
            <a:r>
              <a:rPr lang="ja-JP" altLang="en-US" sz="4000" b="1">
                <a:solidFill>
                  <a:schemeClr val="tx1"/>
                </a:solidFill>
              </a:rPr>
              <a:t>「自施設の職員が陽性になったとき」</a:t>
            </a:r>
          </a:p>
        </p:txBody>
      </p:sp>
      <p:sp>
        <p:nvSpPr>
          <p:cNvPr id="3" name="コンテンツ プレースホルダー 2">
            <a:extLst>
              <a:ext uri="{FF2B5EF4-FFF2-40B4-BE49-F238E27FC236}">
                <a16:creationId xmlns:a16="http://schemas.microsoft.com/office/drawing/2014/main" id="{722F440B-E4A3-4C65-A7F1-7F72161FEE69}"/>
              </a:ext>
            </a:extLst>
          </p:cNvPr>
          <p:cNvSpPr>
            <a:spLocks noGrp="1"/>
          </p:cNvSpPr>
          <p:nvPr>
            <p:ph idx="1"/>
          </p:nvPr>
        </p:nvSpPr>
        <p:spPr>
          <a:xfrm>
            <a:off x="691522" y="1522834"/>
            <a:ext cx="11006017" cy="6125738"/>
          </a:xfrm>
        </p:spPr>
        <p:txBody>
          <a:bodyPr>
            <a:normAutofit/>
          </a:bodyPr>
          <a:lstStyle/>
          <a:p>
            <a:pPr marL="0" indent="0">
              <a:buNone/>
            </a:pPr>
            <a:r>
              <a:rPr lang="ja-JP" altLang="en-US" sz="4000">
                <a:solidFill>
                  <a:schemeClr val="tx1"/>
                </a:solidFill>
              </a:rPr>
              <a:t>（１）まず、何をしますか？</a:t>
            </a:r>
            <a:endParaRPr lang="en-US" altLang="ja-JP" sz="4000">
              <a:solidFill>
                <a:schemeClr val="tx1"/>
              </a:solidFill>
            </a:endParaRPr>
          </a:p>
          <a:p>
            <a:pPr marL="0" indent="0">
              <a:buNone/>
            </a:pPr>
            <a:endParaRPr lang="en-US" altLang="ja-JP" sz="4000">
              <a:solidFill>
                <a:schemeClr val="tx1"/>
              </a:solidFill>
            </a:endParaRPr>
          </a:p>
          <a:p>
            <a:pPr marL="0" indent="0">
              <a:buNone/>
            </a:pPr>
            <a:endParaRPr lang="en-US" altLang="ja-JP" sz="4000">
              <a:solidFill>
                <a:schemeClr val="tx1"/>
              </a:solidFill>
            </a:endParaRPr>
          </a:p>
          <a:p>
            <a:pPr marL="0" indent="0">
              <a:buNone/>
            </a:pPr>
            <a:endParaRPr lang="en-US" altLang="ja-JP" sz="4000">
              <a:solidFill>
                <a:schemeClr val="tx1"/>
              </a:solidFill>
            </a:endParaRPr>
          </a:p>
          <a:p>
            <a:pPr marL="0" indent="0">
              <a:buNone/>
            </a:pPr>
            <a:r>
              <a:rPr lang="ja-JP" altLang="en-US" sz="4000">
                <a:solidFill>
                  <a:schemeClr val="tx1"/>
                </a:solidFill>
              </a:rPr>
              <a:t>（２）どのような情報が必要ですか？</a:t>
            </a:r>
            <a:endParaRPr lang="en-US" altLang="ja-JP" sz="4000">
              <a:solidFill>
                <a:schemeClr val="tx1"/>
              </a:solidFill>
            </a:endParaRPr>
          </a:p>
        </p:txBody>
      </p:sp>
      <p:sp>
        <p:nvSpPr>
          <p:cNvPr id="2" name="スライド番号プレースホルダー 1">
            <a:extLst>
              <a:ext uri="{FF2B5EF4-FFF2-40B4-BE49-F238E27FC236}">
                <a16:creationId xmlns:a16="http://schemas.microsoft.com/office/drawing/2014/main" id="{EDC34F6A-4FF0-46DD-8FC8-AE45B606122F}"/>
              </a:ext>
            </a:extLst>
          </p:cNvPr>
          <p:cNvSpPr>
            <a:spLocks noGrp="1"/>
          </p:cNvSpPr>
          <p:nvPr>
            <p:ph type="sldNum" sz="quarter" idx="12"/>
          </p:nvPr>
        </p:nvSpPr>
        <p:spPr/>
        <p:txBody>
          <a:bodyPr/>
          <a:lstStyle/>
          <a:p>
            <a:fld id="{AEA97E42-CDB2-4647-ABED-1CCC9FBCDBEC}" type="slidenum">
              <a:rPr kumimoji="1" lang="ja-JP" altLang="en-US" smtClean="0"/>
              <a:pPr/>
              <a:t>9</a:t>
            </a:fld>
            <a:endParaRPr kumimoji="1" lang="ja-JP" altLang="en-US"/>
          </a:p>
        </p:txBody>
      </p:sp>
      <p:pic>
        <p:nvPicPr>
          <p:cNvPr id="3074" name="Picture 2" descr="美しい花の画像: 最高の考える イラスト フリ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4888" y="4779218"/>
            <a:ext cx="1109362" cy="1892301"/>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5CA56640-9A59-87B9-EA35-C2873AE99556}"/>
              </a:ext>
            </a:extLst>
          </p:cNvPr>
          <p:cNvSpPr/>
          <p:nvPr/>
        </p:nvSpPr>
        <p:spPr>
          <a:xfrm>
            <a:off x="494460" y="2257422"/>
            <a:ext cx="10300427" cy="1762128"/>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1EA8D0C-9C56-1762-CBB2-F4F3036372FF}"/>
              </a:ext>
            </a:extLst>
          </p:cNvPr>
          <p:cNvSpPr/>
          <p:nvPr/>
        </p:nvSpPr>
        <p:spPr>
          <a:xfrm>
            <a:off x="494460" y="5143499"/>
            <a:ext cx="10300427" cy="1605807"/>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27843628"/>
      </p:ext>
    </p:extLst>
  </p:cSld>
  <p:clrMapOvr>
    <a:masterClrMapping/>
  </p:clrMapOvr>
  <mc:AlternateContent xmlns:mc="http://schemas.openxmlformats.org/markup-compatibility/2006" xmlns:p14="http://schemas.microsoft.com/office/powerpoint/2010/main">
    <mc:Choice Requires="p14">
      <p:transition spd="slow" p14:dur="2000" advTm="37477"/>
    </mc:Choice>
    <mc:Fallback xmlns="">
      <p:transition spd="slow" advTm="37477"/>
    </mc:Fallback>
  </mc:AlternateContent>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60ABA4F1B5428A45BA756470C4A01D69" ma:contentTypeVersion="12" ma:contentTypeDescription="新しいドキュメントを作成します。" ma:contentTypeScope="" ma:versionID="9227074c144d4c8beb32dbfe4d9cf9cd">
  <xsd:schema xmlns:xsd="http://www.w3.org/2001/XMLSchema" xmlns:xs="http://www.w3.org/2001/XMLSchema" xmlns:p="http://schemas.microsoft.com/office/2006/metadata/properties" xmlns:ns3="caaac1a8-278e-4f0b-b907-c321bbf0f875" xmlns:ns4="ebc35bfd-7794-4c8c-b846-d4ae8f13a481" targetNamespace="http://schemas.microsoft.com/office/2006/metadata/properties" ma:root="true" ma:fieldsID="8c3577085b5e9ea16895db62d23d8010" ns3:_="" ns4:_="">
    <xsd:import namespace="caaac1a8-278e-4f0b-b907-c321bbf0f875"/>
    <xsd:import namespace="ebc35bfd-7794-4c8c-b846-d4ae8f13a48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aac1a8-278e-4f0b-b907-c321bbf0f875"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SharingHintHash" ma:index="10" nillable="true" ma:displayName="共有のヒントのハッシュ"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c35bfd-7794-4c8c-b846-d4ae8f13a48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8A9689-5C39-495E-B853-F1EC4F763650}">
  <ds:schemaRefs>
    <ds:schemaRef ds:uri="http://schemas.openxmlformats.org/package/2006/metadata/core-properties"/>
    <ds:schemaRef ds:uri="http://purl.org/dc/dcmitype/"/>
    <ds:schemaRef ds:uri="http://schemas.microsoft.com/office/infopath/2007/PartnerControls"/>
    <ds:schemaRef ds:uri="caaac1a8-278e-4f0b-b907-c321bbf0f875"/>
    <ds:schemaRef ds:uri="http://purl.org/dc/elements/1.1/"/>
    <ds:schemaRef ds:uri="http://schemas.microsoft.com/office/2006/metadata/properties"/>
    <ds:schemaRef ds:uri="http://schemas.microsoft.com/office/2006/documentManagement/types"/>
    <ds:schemaRef ds:uri="http://purl.org/dc/terms/"/>
    <ds:schemaRef ds:uri="ebc35bfd-7794-4c8c-b846-d4ae8f13a481"/>
    <ds:schemaRef ds:uri="http://www.w3.org/XML/1998/namespace"/>
  </ds:schemaRefs>
</ds:datastoreItem>
</file>

<file path=customXml/itemProps2.xml><?xml version="1.0" encoding="utf-8"?>
<ds:datastoreItem xmlns:ds="http://schemas.openxmlformats.org/officeDocument/2006/customXml" ds:itemID="{529A41EC-0F67-4D76-8DB6-622E205F0D90}">
  <ds:schemaRefs>
    <ds:schemaRef ds:uri="http://schemas.microsoft.com/sharepoint/v3/contenttype/forms"/>
  </ds:schemaRefs>
</ds:datastoreItem>
</file>

<file path=customXml/itemProps3.xml><?xml version="1.0" encoding="utf-8"?>
<ds:datastoreItem xmlns:ds="http://schemas.openxmlformats.org/officeDocument/2006/customXml" ds:itemID="{EA368DCC-797E-4021-8B82-B10FC9F70B9C}">
  <ds:schemaRefs>
    <ds:schemaRef ds:uri="caaac1a8-278e-4f0b-b907-c321bbf0f875"/>
    <ds:schemaRef ds:uri="ebc35bfd-7794-4c8c-b846-d4ae8f13a4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54</TotalTime>
  <Words>15532</Words>
  <Application>Microsoft Office PowerPoint</Application>
  <PresentationFormat>ワイド画面</PresentationFormat>
  <Paragraphs>1673</Paragraphs>
  <Slides>78</Slides>
  <Notes>76</Notes>
  <HiddenSlides>0</HiddenSlides>
  <MMClips>20</MMClips>
  <ScaleCrop>false</ScaleCrop>
  <HeadingPairs>
    <vt:vector size="6" baseType="variant">
      <vt:variant>
        <vt:lpstr>使用されているフォント</vt:lpstr>
      </vt:variant>
      <vt:variant>
        <vt:i4>22</vt:i4>
      </vt:variant>
      <vt:variant>
        <vt:lpstr>テーマ</vt:lpstr>
      </vt:variant>
      <vt:variant>
        <vt:i4>2</vt:i4>
      </vt:variant>
      <vt:variant>
        <vt:lpstr>スライド タイトル</vt:lpstr>
      </vt:variant>
      <vt:variant>
        <vt:i4>78</vt:i4>
      </vt:variant>
    </vt:vector>
  </HeadingPairs>
  <TitlesOfParts>
    <vt:vector size="102" baseType="lpstr">
      <vt:lpstr>BIZ UDPゴシック</vt:lpstr>
      <vt:lpstr>BIZ UDゴシック</vt:lpstr>
      <vt:lpstr>HGPｺﾞｼｯｸE</vt:lpstr>
      <vt:lpstr>HGP創英角ｺﾞｼｯｸUB</vt:lpstr>
      <vt:lpstr>HGP創英角ﾎﾟｯﾌﾟ体</vt:lpstr>
      <vt:lpstr>HGSｺﾞｼｯｸM</vt:lpstr>
      <vt:lpstr>HGS創英角ﾎﾟｯﾌﾟ体</vt:lpstr>
      <vt:lpstr>HG丸ｺﾞｼｯｸM-PRO</vt:lpstr>
      <vt:lpstr>Meiryo UI</vt:lpstr>
      <vt:lpstr>ＭＳ Ｐゴシック</vt:lpstr>
      <vt:lpstr>ＭＳ Ｐゴシック</vt:lpstr>
      <vt:lpstr>ＭＳ Ｐ明朝</vt:lpstr>
      <vt:lpstr>メイリオ</vt:lpstr>
      <vt:lpstr>游ゴシック</vt:lpstr>
      <vt:lpstr>游ゴシック Light</vt:lpstr>
      <vt:lpstr>游明朝</vt:lpstr>
      <vt:lpstr>Arial</vt:lpstr>
      <vt:lpstr>Calibri</vt:lpstr>
      <vt:lpstr>Calibri Light</vt:lpstr>
      <vt:lpstr>Trebuchet MS</vt:lpstr>
      <vt:lpstr>Wingdings</vt:lpstr>
      <vt:lpstr>Wingdings 3</vt:lpstr>
      <vt:lpstr>ファセット</vt:lpstr>
      <vt:lpstr>Office テーマ</vt:lpstr>
      <vt:lpstr>感染症予防研修  　「感染症集団発生時の手順について、  　事例から具体的に学ぼう」   　　　～各施設での取り組みやADL維持対策の共有～</vt:lpstr>
      <vt:lpstr>タイムスケジュール</vt:lpstr>
      <vt:lpstr>PowerPoint プレゼンテーション</vt:lpstr>
      <vt:lpstr>クラスター発生時の時系列課題</vt:lpstr>
      <vt:lpstr>PowerPoint プレゼンテーション</vt:lpstr>
      <vt:lpstr>事例を通して考えてみましょう</vt:lpstr>
      <vt:lpstr>事例を通して一連の流れを考えましょう  職員が「コロナ陽性」になった場合</vt:lpstr>
      <vt:lpstr>PowerPoint プレゼンテーション</vt:lpstr>
      <vt:lpstr>個人ワーク①（１分） 「自施設の職員が陽性になったとき」</vt:lpstr>
      <vt:lpstr>対応①指揮命令系統の確立・明確化</vt:lpstr>
      <vt:lpstr>対応②情報の整理、共有</vt:lpstr>
      <vt:lpstr>対応③保健所や嘱託医への報告、相談</vt:lpstr>
      <vt:lpstr>感染源の追及や拡大防止対策の検討に必要なもの （平時から準備しておくと良い）</vt:lpstr>
      <vt:lpstr>PowerPoint プレゼンテーション</vt:lpstr>
      <vt:lpstr>（施設概要）</vt:lpstr>
      <vt:lpstr>（施設概要）</vt:lpstr>
      <vt:lpstr>（職員数）</vt:lpstr>
      <vt:lpstr>（業務内容）</vt:lpstr>
      <vt:lpstr>（施設全体図）</vt:lpstr>
      <vt:lpstr>（平面図）</vt:lpstr>
      <vt:lpstr>（平面図）</vt:lpstr>
      <vt:lpstr>（勤務表）</vt:lpstr>
      <vt:lpstr>（感染制御対策）</vt:lpstr>
      <vt:lpstr>サザエさんの動向</vt:lpstr>
      <vt:lpstr>サザエさんの動向</vt:lpstr>
      <vt:lpstr>サザエさんの動線</vt:lpstr>
      <vt:lpstr>サザエさんの動線</vt:lpstr>
      <vt:lpstr>【更衣室（朝）の状況】</vt:lpstr>
      <vt:lpstr>【引継ぎ（詰所内）の状況】</vt:lpstr>
      <vt:lpstr>【生活介助の状況】</vt:lpstr>
      <vt:lpstr>【食事介助の状況】</vt:lpstr>
      <vt:lpstr>【入浴介助の状況】</vt:lpstr>
      <vt:lpstr>【昼休憩の状況】</vt:lpstr>
      <vt:lpstr>【更衣室（夕方）の状況】</vt:lpstr>
      <vt:lpstr>個人ワーク②　（1分） 　　　　　　職員・入所者のトリアージ</vt:lpstr>
      <vt:lpstr>【参考】濃厚接触者の定義</vt:lpstr>
      <vt:lpstr>発症する可能性の高い「高リスク者」の同定</vt:lpstr>
      <vt:lpstr>PowerPoint プレゼンテーション</vt:lpstr>
      <vt:lpstr>PowerPoint プレゼンテーション</vt:lpstr>
      <vt:lpstr>ゾーニングのポイント</vt:lpstr>
      <vt:lpstr>事例を通して一連の流れを考えましょう  ②施設内で複数の職員や入所者が陽性になった場合</vt:lpstr>
      <vt:lpstr>１０月８日に新たな発症者が続出！！ （１）職員A、Bが熱発　　　　　  ⇒コロナ陽性　　　 （２）石清水、加藤が咳、微熱　　⇒コロナ陽性 （３）３階西棟入所者３名が熱発　⇒コロナ陽性 　      ※３階職員１２名（介１０名、看２名）は、 　　　     簡易検査（陰性） </vt:lpstr>
      <vt:lpstr>１０月８日：対策会議 ○構成員：嘱託医、施設長、感染管理責任者、 　　　　　介護・事務職リーダー     ※感染拡大が想定されたため 　　　　　同法人のかもめ病院長、第２かもめ荘、 　　　　　うみねこ荘の施設長もオンラインで参加  ○施設長が発症状況（発症者、経過、発症場所等）を説明・共有。 ●高リスク者の同定と施設内ゾーニングを検討   </vt:lpstr>
      <vt:lpstr>グループワーク①（8分） 高リスク者の同定と施設内ゾーニング</vt:lpstr>
      <vt:lpstr>グループワーク①（８分） 　　　　高リスク者の同定と施設内ゾーニング</vt:lpstr>
      <vt:lpstr>施設内のゾーニング</vt:lpstr>
      <vt:lpstr>PowerPoint プレゼンテーション</vt:lpstr>
      <vt:lpstr>PowerPoint プレゼンテーション</vt:lpstr>
      <vt:lpstr>業務見直しの留意点</vt:lpstr>
      <vt:lpstr>グループワーク②（5分）　　　　「BCP」     限られた職員数で継続できる業務見直し </vt:lpstr>
      <vt:lpstr>業務見直しの共有</vt:lpstr>
      <vt:lpstr>業務見直しの一例</vt:lpstr>
      <vt:lpstr>日常生活動作（ADL)</vt:lpstr>
      <vt:lpstr>日常生活動作（ADL)を考える視点</vt:lpstr>
      <vt:lpstr>PowerPoint プレゼンテーション</vt:lpstr>
      <vt:lpstr>グループワーク③（８分） 　　　感染期のADLを落とさない対策</vt:lpstr>
      <vt:lpstr>ADL/QOL維持向上に向けた取り組み</vt:lpstr>
      <vt:lpstr>ADL/QOL維持向上に向けた取り組み</vt:lpstr>
      <vt:lpstr>PowerPoint プレゼンテーション</vt:lpstr>
      <vt:lpstr>感染性胃腸炎発生時 アクションカード</vt:lpstr>
      <vt:lpstr>嘔吐発生時処理に必要な物品</vt:lpstr>
      <vt:lpstr>次亜塩素酸ナトリウムの薄め方 （台所用塩素系漂白剤５％を原液とした場合）</vt:lpstr>
      <vt:lpstr>ADL/QOL維持向上に向けた取り組み</vt:lpstr>
      <vt:lpstr>ADL/QOL維持向上に向けた取り組み</vt:lpstr>
      <vt:lpstr>ADL/QOL維持向上に向けた取り組み</vt:lpstr>
      <vt:lpstr>ADL/QOL維持向上に向けた取り組み</vt:lpstr>
      <vt:lpstr>ADL/QOL維持向上に向けた取り組み</vt:lpstr>
      <vt:lpstr>ADL/QOL維持向上に向けた取り組み</vt:lpstr>
      <vt:lpstr>感染拡大期のその他の問題</vt:lpstr>
      <vt:lpstr>PowerPoint プレゼンテーション</vt:lpstr>
      <vt:lpstr>PowerPoint プレゼンテーション</vt:lpstr>
      <vt:lpstr>PowerPoint プレゼンテーション</vt:lpstr>
      <vt:lpstr>おまけ</vt:lpstr>
      <vt:lpstr>探してみよう！</vt:lpstr>
      <vt:lpstr>探してみよう！</vt:lpstr>
      <vt:lpstr>探してみよう！</vt:lpstr>
      <vt:lpstr>　管内で、７０歳以上の結核患者が増加！</vt:lpstr>
      <vt:lpstr>アンケートに ご協力ください！</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高齢者施設におけるクラスター発生後の振り返り研修</dc:title>
  <dc:creator>市川 宏枝</dc:creator>
  <cp:lastModifiedBy>室田 美幸</cp:lastModifiedBy>
  <cp:revision>6</cp:revision>
  <cp:lastPrinted>2024-10-22T11:40:22Z</cp:lastPrinted>
  <dcterms:created xsi:type="dcterms:W3CDTF">2022-06-22T23:27:06Z</dcterms:created>
  <dcterms:modified xsi:type="dcterms:W3CDTF">2024-11-05T09:52:50Z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0x01010060ABA4F1B5428A45BA756470C4A01D69</vt:lpwstr>
  </property>
</Properties>
</file>